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74" r:id="rId11"/>
    <p:sldId id="264" r:id="rId12"/>
    <p:sldId id="265" r:id="rId13"/>
    <p:sldId id="275" r:id="rId14"/>
    <p:sldId id="266" r:id="rId15"/>
    <p:sldId id="267" r:id="rId16"/>
    <p:sldId id="272" r:id="rId17"/>
    <p:sldId id="273" r:id="rId18"/>
    <p:sldId id="276" r:id="rId19"/>
    <p:sldId id="277" r:id="rId20"/>
    <p:sldId id="270" r:id="rId21"/>
    <p:sldId id="278" r:id="rId22"/>
    <p:sldId id="279" r:id="rId23"/>
    <p:sldId id="281" r:id="rId24"/>
    <p:sldId id="282" r:id="rId25"/>
    <p:sldId id="283" r:id="rId26"/>
    <p:sldId id="284" r:id="rId27"/>
    <p:sldId id="285" r:id="rId28"/>
    <p:sldId id="268" r:id="rId2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 autoAdjust="0"/>
    <p:restoredTop sz="93313" autoAdjust="0"/>
  </p:normalViewPr>
  <p:slideViewPr>
    <p:cSldViewPr>
      <p:cViewPr varScale="1">
        <p:scale>
          <a:sx n="106" d="100"/>
          <a:sy n="106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10/15/20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7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18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82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51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43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90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79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65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65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23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8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44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22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869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77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869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426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86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2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86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45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0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18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90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3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10/15/20 2:41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10/15/20 2:41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10/15/20 2:41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10/15/20 2:41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10/15/20 2:41 PM</a:t>
            </a:fld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10/15/20 2:41 PM</a:t>
            </a:fld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10/15/20 2:41 PM</a:t>
            </a:fld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10/15/20 2:41 PM</a:t>
            </a:fld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10/15/20 2:41 PM</a:t>
            </a:fld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10/15/20 2:41 PM</a:t>
            </a:fld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10/15/20 2:41 PM</a:t>
            </a:fld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10/15/20 2:41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6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data modeling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COMP3421</a:t>
            </a:r>
            <a:endParaRPr lang="en-US" dirty="0"/>
          </a:p>
          <a:p>
            <a:r>
              <a:rPr lang="en-US" dirty="0"/>
              <a:t>Database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dirty="0"/>
              <a:t>Entity</a:t>
            </a:r>
          </a:p>
          <a:p>
            <a:pPr lvl="1"/>
            <a:r>
              <a:rPr lang="en-US" dirty="0"/>
              <a:t>An entity is a “thing” or “object” in the real world that is distinguishable from all other objects</a:t>
            </a:r>
          </a:p>
          <a:p>
            <a:pPr lvl="1"/>
            <a:r>
              <a:rPr lang="en-US" dirty="0"/>
              <a:t>Similar to a Java class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Customer</a:t>
            </a:r>
          </a:p>
          <a:p>
            <a:pPr lvl="2"/>
            <a:r>
              <a:rPr lang="en-US" dirty="0"/>
              <a:t>Product</a:t>
            </a:r>
          </a:p>
          <a:p>
            <a:pPr lvl="1"/>
            <a:r>
              <a:rPr lang="en-US" dirty="0"/>
              <a:t>Naming conventions</a:t>
            </a:r>
          </a:p>
          <a:p>
            <a:pPr lvl="2"/>
            <a:r>
              <a:rPr lang="en-US" dirty="0"/>
              <a:t>Use short, singular, descriptive names</a:t>
            </a:r>
          </a:p>
          <a:p>
            <a:pPr lvl="2"/>
            <a:r>
              <a:rPr lang="en-US" dirty="0"/>
              <a:t>Logical models for a relational database should use names that consist of multiple words and be unique</a:t>
            </a:r>
          </a:p>
        </p:txBody>
      </p:sp>
    </p:spTree>
    <p:extLst>
      <p:ext uri="{BB962C8B-B14F-4D97-AF65-F5344CB8AC3E}">
        <p14:creationId xmlns:p14="http://schemas.microsoft.com/office/powerpoint/2010/main" val="1953977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Entity instance</a:t>
            </a:r>
          </a:p>
          <a:p>
            <a:pPr lvl="1"/>
            <a:r>
              <a:rPr lang="en-US" dirty="0"/>
              <a:t>A specific occurrence of an entity</a:t>
            </a:r>
          </a:p>
          <a:p>
            <a:pPr lvl="1"/>
            <a:r>
              <a:rPr lang="en-US" dirty="0"/>
              <a:t>Similar to a Java object</a:t>
            </a:r>
          </a:p>
          <a:p>
            <a:pPr lvl="1"/>
            <a:r>
              <a:rPr lang="en-US" dirty="0"/>
              <a:t>An entity must have multiple entity instances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The customer identified by “Bobby Bon </a:t>
            </a:r>
            <a:r>
              <a:rPr lang="en-US" dirty="0" err="1"/>
              <a:t>Bons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The product identified by “Celestial Cashew Crunch”</a:t>
            </a:r>
          </a:p>
        </p:txBody>
      </p:sp>
    </p:spTree>
    <p:extLst>
      <p:ext uri="{BB962C8B-B14F-4D97-AF65-F5344CB8AC3E}">
        <p14:creationId xmlns:p14="http://schemas.microsoft.com/office/powerpoint/2010/main" val="25572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Introduction to data models</a:t>
            </a:r>
          </a:p>
          <a:p>
            <a:r>
              <a:rPr lang="en-US" b="1" dirty="0"/>
              <a:t>Entity-relationship (E-R) model components</a:t>
            </a:r>
          </a:p>
          <a:p>
            <a:pPr lvl="1"/>
            <a:r>
              <a:rPr lang="en-US" dirty="0"/>
              <a:t>Entities</a:t>
            </a:r>
          </a:p>
          <a:p>
            <a:pPr lvl="1"/>
            <a:r>
              <a:rPr lang="en-US" b="1" dirty="0"/>
              <a:t>Attributes</a:t>
            </a:r>
          </a:p>
          <a:p>
            <a:pPr lvl="1"/>
            <a:r>
              <a:rPr lang="en-US" dirty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60467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dirty="0"/>
              <a:t>Attribute</a:t>
            </a:r>
          </a:p>
          <a:p>
            <a:pPr lvl="1"/>
            <a:r>
              <a:rPr lang="en-US" dirty="0"/>
              <a:t>An attribute is a descriptive property possessed by each entity instance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Price</a:t>
            </a:r>
          </a:p>
          <a:p>
            <a:pPr lvl="1"/>
            <a:r>
              <a:rPr lang="en-US" dirty="0"/>
              <a:t>Naming conventions</a:t>
            </a:r>
          </a:p>
          <a:p>
            <a:pPr lvl="2"/>
            <a:r>
              <a:rPr lang="en-US" dirty="0"/>
              <a:t>Use short, descriptive names</a:t>
            </a:r>
          </a:p>
          <a:p>
            <a:pPr lvl="2"/>
            <a:r>
              <a:rPr lang="en-US" dirty="0"/>
              <a:t>Logical models for relational databases should use names that consist of multiple words and are appropriately unique</a:t>
            </a:r>
          </a:p>
        </p:txBody>
      </p:sp>
    </p:spTree>
    <p:extLst>
      <p:ext uri="{BB962C8B-B14F-4D97-AF65-F5344CB8AC3E}">
        <p14:creationId xmlns:p14="http://schemas.microsoft.com/office/powerpoint/2010/main" val="173237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 value</a:t>
            </a:r>
          </a:p>
          <a:p>
            <a:pPr lvl="1"/>
            <a:r>
              <a:rPr lang="en-US" dirty="0"/>
              <a:t>An attribute value is the value of a particular attribute for a particular entity instance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Bobby Bon </a:t>
            </a:r>
            <a:r>
              <a:rPr lang="en-US" dirty="0" err="1"/>
              <a:t>Bons</a:t>
            </a:r>
            <a:endParaRPr lang="en-US" dirty="0"/>
          </a:p>
          <a:p>
            <a:pPr lvl="2"/>
            <a:r>
              <a:rPr lang="en-US" dirty="0"/>
              <a:t>1.5</a:t>
            </a:r>
          </a:p>
          <a:p>
            <a:pPr lvl="1"/>
            <a:r>
              <a:rPr lang="en-US" dirty="0"/>
              <a:t>If an attribute’s value uniquely identifies an entity instance</a:t>
            </a:r>
            <a:r>
              <a:rPr lang="en-US"/>
              <a:t>, then </a:t>
            </a:r>
            <a:r>
              <a:rPr lang="en-US" dirty="0"/>
              <a:t>that attribute is a key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7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Attribute characteristics</a:t>
            </a:r>
          </a:p>
          <a:p>
            <a:pPr lvl="1"/>
            <a:r>
              <a:rPr lang="en-US" dirty="0"/>
              <a:t>Atomic (simple) vs. composite</a:t>
            </a:r>
          </a:p>
          <a:p>
            <a:pPr lvl="2"/>
            <a:r>
              <a:rPr lang="en-US" dirty="0"/>
              <a:t>Atomic: cannot be reasonably divided into subparts</a:t>
            </a:r>
          </a:p>
          <a:p>
            <a:pPr lvl="2"/>
            <a:r>
              <a:rPr lang="en-US" dirty="0"/>
              <a:t>Composite: can be reasonably divided into subparts</a:t>
            </a:r>
          </a:p>
          <a:p>
            <a:pPr lvl="2"/>
            <a:r>
              <a:rPr lang="en-US" dirty="0"/>
              <a:t>Examples</a:t>
            </a:r>
          </a:p>
          <a:p>
            <a:pPr lvl="3"/>
            <a:r>
              <a:rPr lang="en-US" dirty="0"/>
              <a:t>Atomic: E Wesley Ave. </a:t>
            </a:r>
          </a:p>
          <a:p>
            <a:pPr lvl="3"/>
            <a:r>
              <a:rPr lang="en-US" dirty="0"/>
              <a:t>Composite: 2155, E Wesley Ave., Denver, CO, 80208</a:t>
            </a:r>
          </a:p>
        </p:txBody>
      </p:sp>
    </p:spTree>
    <p:extLst>
      <p:ext uri="{BB962C8B-B14F-4D97-AF65-F5344CB8AC3E}">
        <p14:creationId xmlns:p14="http://schemas.microsoft.com/office/powerpoint/2010/main" val="2874969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/>
              <a:t>Attribute characteristics</a:t>
            </a:r>
          </a:p>
          <a:p>
            <a:pPr lvl="1"/>
            <a:r>
              <a:rPr lang="en-US" dirty="0"/>
              <a:t>Single-valued vs. multivalued</a:t>
            </a:r>
          </a:p>
          <a:p>
            <a:pPr lvl="2"/>
            <a:r>
              <a:rPr lang="en-US" dirty="0"/>
              <a:t>Single-valued: always only one attribute value per attribute</a:t>
            </a:r>
          </a:p>
          <a:p>
            <a:pPr lvl="2"/>
            <a:r>
              <a:rPr lang="en-US" dirty="0"/>
              <a:t>Multivalued: multiple attribute values per attribute possible</a:t>
            </a:r>
          </a:p>
          <a:p>
            <a:pPr lvl="2"/>
            <a:r>
              <a:rPr lang="en-US" dirty="0"/>
              <a:t>Examples</a:t>
            </a:r>
          </a:p>
          <a:p>
            <a:pPr lvl="3"/>
            <a:r>
              <a:rPr lang="en-US" dirty="0"/>
              <a:t>Phone number: (555) 123-4567</a:t>
            </a:r>
          </a:p>
          <a:p>
            <a:pPr lvl="3"/>
            <a:r>
              <a:rPr lang="en-US" dirty="0"/>
              <a:t>Phone numbers: (555) 123-4567, (555) 987-6543</a:t>
            </a:r>
          </a:p>
        </p:txBody>
      </p:sp>
    </p:spTree>
    <p:extLst>
      <p:ext uri="{BB962C8B-B14F-4D97-AF65-F5344CB8AC3E}">
        <p14:creationId xmlns:p14="http://schemas.microsoft.com/office/powerpoint/2010/main" val="4259858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/>
          <a:lstStyle/>
          <a:p>
            <a:r>
              <a:rPr lang="en-US" dirty="0"/>
              <a:t>Attribute characteristics</a:t>
            </a:r>
          </a:p>
          <a:p>
            <a:pPr lvl="1"/>
            <a:r>
              <a:rPr lang="en-US" dirty="0"/>
              <a:t>Derived</a:t>
            </a:r>
          </a:p>
          <a:p>
            <a:pPr lvl="2"/>
            <a:r>
              <a:rPr lang="en-US" dirty="0"/>
              <a:t>A derived attribute is one who’s value can be inferred from the value of other attributes or entities</a:t>
            </a:r>
          </a:p>
          <a:p>
            <a:pPr lvl="2"/>
            <a:r>
              <a:rPr lang="en-US" dirty="0"/>
              <a:t>Example</a:t>
            </a:r>
          </a:p>
          <a:p>
            <a:pPr lvl="3"/>
            <a:r>
              <a:rPr lang="en-US" dirty="0"/>
              <a:t>Age can be inferred if a date of birth attribute is present for the associated entity</a:t>
            </a:r>
          </a:p>
        </p:txBody>
      </p:sp>
    </p:spTree>
    <p:extLst>
      <p:ext uri="{BB962C8B-B14F-4D97-AF65-F5344CB8AC3E}">
        <p14:creationId xmlns:p14="http://schemas.microsoft.com/office/powerpoint/2010/main" val="2533653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Introduction to data models</a:t>
            </a:r>
          </a:p>
          <a:p>
            <a:r>
              <a:rPr lang="en-US" b="1" dirty="0"/>
              <a:t>Entity-relationship (E-R) model components</a:t>
            </a:r>
          </a:p>
          <a:p>
            <a:pPr lvl="1"/>
            <a:r>
              <a:rPr lang="en-US" dirty="0"/>
              <a:t>Entities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b="1" dirty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1467224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/>
              <a:t>Relationship</a:t>
            </a:r>
          </a:p>
          <a:p>
            <a:pPr lvl="1"/>
            <a:r>
              <a:rPr lang="en-US" dirty="0"/>
              <a:t>A relationship is an association among entities</a:t>
            </a:r>
          </a:p>
          <a:p>
            <a:pPr lvl="2"/>
            <a:r>
              <a:rPr lang="en-US" dirty="0"/>
              <a:t>Entities “participate” in relationships</a:t>
            </a:r>
          </a:p>
          <a:p>
            <a:pPr lvl="1"/>
            <a:r>
              <a:rPr lang="en-US" dirty="0"/>
              <a:t>A relationship may also have attributes</a:t>
            </a:r>
          </a:p>
          <a:p>
            <a:pPr lvl="1"/>
            <a:r>
              <a:rPr lang="en-US" dirty="0"/>
              <a:t>An entity may have a specified “role” that indicates how that entity participates in the relationship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A customer has a customer type</a:t>
            </a:r>
          </a:p>
          <a:p>
            <a:pPr lvl="2"/>
            <a:r>
              <a:rPr lang="en-US" dirty="0"/>
              <a:t>A purchase consists of a customer and a product</a:t>
            </a:r>
          </a:p>
        </p:txBody>
      </p:sp>
    </p:spTree>
    <p:extLst>
      <p:ext uri="{BB962C8B-B14F-4D97-AF65-F5344CB8AC3E}">
        <p14:creationId xmlns:p14="http://schemas.microsoft.com/office/powerpoint/2010/main" val="293828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Introduction to data models</a:t>
            </a:r>
          </a:p>
          <a:p>
            <a:r>
              <a:rPr lang="en-US" dirty="0"/>
              <a:t>Entity-relationship (E-R) model components</a:t>
            </a:r>
          </a:p>
          <a:p>
            <a:pPr lvl="1"/>
            <a:r>
              <a:rPr lang="en-US" dirty="0"/>
              <a:t>Entities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4083830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Relationship constraints</a:t>
            </a:r>
          </a:p>
          <a:p>
            <a:pPr lvl="1"/>
            <a:r>
              <a:rPr lang="en-US" dirty="0"/>
              <a:t>Cardinalities</a:t>
            </a:r>
          </a:p>
          <a:p>
            <a:pPr lvl="2"/>
            <a:r>
              <a:rPr lang="en-US" dirty="0"/>
              <a:t>Cardinalities express the number of entity instances that participate in a relationship</a:t>
            </a:r>
          </a:p>
          <a:p>
            <a:pPr lvl="2"/>
            <a:r>
              <a:rPr lang="en-US" dirty="0"/>
              <a:t>Types</a:t>
            </a:r>
          </a:p>
          <a:p>
            <a:pPr lvl="3"/>
            <a:r>
              <a:rPr lang="en-US" dirty="0"/>
              <a:t>One-to-one (1:1)</a:t>
            </a:r>
          </a:p>
          <a:p>
            <a:pPr lvl="3"/>
            <a:r>
              <a:rPr lang="en-US" dirty="0"/>
              <a:t>One-to-many (1:M)</a:t>
            </a:r>
          </a:p>
          <a:p>
            <a:pPr lvl="3"/>
            <a:r>
              <a:rPr lang="en-US" dirty="0"/>
              <a:t>Many-to-many (M:M)</a:t>
            </a:r>
          </a:p>
        </p:txBody>
      </p:sp>
    </p:spTree>
    <p:extLst>
      <p:ext uri="{BB962C8B-B14F-4D97-AF65-F5344CB8AC3E}">
        <p14:creationId xmlns:p14="http://schemas.microsoft.com/office/powerpoint/2010/main" val="2261980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Cardinality types</a:t>
            </a:r>
          </a:p>
          <a:p>
            <a:pPr lvl="1"/>
            <a:r>
              <a:rPr lang="en-US" dirty="0"/>
              <a:t>One-to-one (1:1)</a:t>
            </a:r>
          </a:p>
          <a:p>
            <a:pPr lvl="2"/>
            <a:r>
              <a:rPr lang="en-US" dirty="0"/>
              <a:t>An entity instance A is associated with at most one entity instance B, and an entity instance B is associated with at most one entity instance A</a:t>
            </a:r>
          </a:p>
          <a:p>
            <a:pPr lvl="2"/>
            <a:r>
              <a:rPr lang="en-US" dirty="0"/>
              <a:t>Example</a:t>
            </a:r>
          </a:p>
          <a:p>
            <a:pPr lvl="3"/>
            <a:r>
              <a:rPr lang="en-US" dirty="0"/>
              <a:t>In a system that has an Employee entity and a Spouse entity, a 1:1 relationship exists between them</a:t>
            </a:r>
          </a:p>
          <a:p>
            <a:pPr lvl="4"/>
            <a:r>
              <a:rPr lang="en-US" dirty="0"/>
              <a:t>An employee can have at most one spouse, and a spouse can be associated with at most one employee</a:t>
            </a:r>
          </a:p>
          <a:p>
            <a:pPr lvl="2"/>
            <a:r>
              <a:rPr lang="en-US" dirty="0"/>
              <a:t>Are there any 1:1 relationships in our candy database?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46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Database (CANDY)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345319"/>
              </p:ext>
            </p:extLst>
          </p:nvPr>
        </p:nvGraphicFramePr>
        <p:xfrm>
          <a:off x="1676400" y="1524000"/>
          <a:ext cx="7467600" cy="2204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" name="Worksheet" r:id="rId4" imgW="6067349" imgH="1790700" progId="Excel.Sheet.8">
                  <p:embed/>
                </p:oleObj>
              </mc:Choice>
              <mc:Fallback>
                <p:oleObj name="Worksheet" r:id="rId4" imgW="6067349" imgH="1790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7467600" cy="2204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823601"/>
              </p:ext>
            </p:extLst>
          </p:nvPr>
        </p:nvGraphicFramePr>
        <p:xfrm>
          <a:off x="4089120" y="4191000"/>
          <a:ext cx="505488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" name="Worksheet" r:id="rId6" imgW="4619549" imgH="2438400" progId="Excel.Sheet.8">
                  <p:embed/>
                </p:oleObj>
              </mc:Choice>
              <mc:Fallback>
                <p:oleObj name="Worksheet" r:id="rId6" imgW="4619549" imgH="2438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120" y="4191000"/>
                        <a:ext cx="505488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71014"/>
              </p:ext>
            </p:extLst>
          </p:nvPr>
        </p:nvGraphicFramePr>
        <p:xfrm>
          <a:off x="815" y="5715000"/>
          <a:ext cx="4034839" cy="115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" name="Worksheet" r:id="rId8" imgW="3328357" imgH="954125" progId="Excel.Sheet.8">
                  <p:embed/>
                </p:oleObj>
              </mc:Choice>
              <mc:Fallback>
                <p:oleObj name="Worksheet" r:id="rId8" imgW="3328357" imgH="95412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" y="5715000"/>
                        <a:ext cx="4034839" cy="11570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680690"/>
              </p:ext>
            </p:extLst>
          </p:nvPr>
        </p:nvGraphicFramePr>
        <p:xfrm>
          <a:off x="0" y="4495800"/>
          <a:ext cx="2094056" cy="809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" name="Worksheet" r:id="rId10" imgW="1655004" imgH="639923" progId="Excel.Sheet.8">
                  <p:embed/>
                </p:oleObj>
              </mc:Choice>
              <mc:Fallback>
                <p:oleObj name="Worksheet" r:id="rId10" imgW="1655004" imgH="63992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95800"/>
                        <a:ext cx="2094056" cy="809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0" y="1524000"/>
            <a:ext cx="16952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CANDY_CUSTOMER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038600" y="3886200"/>
            <a:ext cx="16810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CANDY_PURCHASE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4191000"/>
            <a:ext cx="17238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CANDY_CUST_TYPE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666" y="5486400"/>
            <a:ext cx="15783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CANDY_PRODUCT</a:t>
            </a:r>
          </a:p>
        </p:txBody>
      </p:sp>
    </p:spTree>
    <p:extLst>
      <p:ext uri="{BB962C8B-B14F-4D97-AF65-F5344CB8AC3E}">
        <p14:creationId xmlns:p14="http://schemas.microsoft.com/office/powerpoint/2010/main" val="3316342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Cardinality types</a:t>
            </a:r>
          </a:p>
          <a:p>
            <a:pPr lvl="1"/>
            <a:r>
              <a:rPr lang="en-US" dirty="0"/>
              <a:t>One-to-many (1:M)</a:t>
            </a:r>
          </a:p>
          <a:p>
            <a:pPr lvl="2"/>
            <a:r>
              <a:rPr lang="en-US" dirty="0"/>
              <a:t>An entity instance A is associated with zero or more instances of entity B, and an entity instance B can be associated with at most one entity instance A</a:t>
            </a:r>
          </a:p>
          <a:p>
            <a:pPr lvl="2"/>
            <a:r>
              <a:rPr lang="en-US" dirty="0"/>
              <a:t>Example</a:t>
            </a:r>
          </a:p>
          <a:p>
            <a:pPr lvl="3"/>
            <a:r>
              <a:rPr lang="en-US" dirty="0"/>
              <a:t>In a system that has a Store entity and a Product entity, a 1:M relationship exists between them</a:t>
            </a:r>
          </a:p>
          <a:p>
            <a:pPr lvl="4"/>
            <a:r>
              <a:rPr lang="en-US" dirty="0"/>
              <a:t>A single store can have multiple products, but a product can belong to at most one store</a:t>
            </a:r>
          </a:p>
          <a:p>
            <a:pPr lvl="2"/>
            <a:r>
              <a:rPr lang="en-US" dirty="0"/>
              <a:t>A many-to-one relationship (M:1) exists as well to indicate the inverse of a 1:M relationship</a:t>
            </a:r>
          </a:p>
          <a:p>
            <a:pPr lvl="2"/>
            <a:r>
              <a:rPr lang="en-US" dirty="0"/>
              <a:t>Are there any 1:M relationships in our candy database?</a:t>
            </a: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81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Database (CANDY)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626164"/>
              </p:ext>
            </p:extLst>
          </p:nvPr>
        </p:nvGraphicFramePr>
        <p:xfrm>
          <a:off x="1676400" y="1524000"/>
          <a:ext cx="7467600" cy="2204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" name="Worksheet" r:id="rId4" imgW="6067349" imgH="1790700" progId="Excel.Sheet.8">
                  <p:embed/>
                </p:oleObj>
              </mc:Choice>
              <mc:Fallback>
                <p:oleObj name="Worksheet" r:id="rId4" imgW="6067349" imgH="1790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7467600" cy="2204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00388"/>
              </p:ext>
            </p:extLst>
          </p:nvPr>
        </p:nvGraphicFramePr>
        <p:xfrm>
          <a:off x="4089120" y="4191000"/>
          <a:ext cx="505488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" name="Worksheet" r:id="rId6" imgW="4619549" imgH="2438400" progId="Excel.Sheet.8">
                  <p:embed/>
                </p:oleObj>
              </mc:Choice>
              <mc:Fallback>
                <p:oleObj name="Worksheet" r:id="rId6" imgW="4619549" imgH="2438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120" y="4191000"/>
                        <a:ext cx="505488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946992"/>
              </p:ext>
            </p:extLst>
          </p:nvPr>
        </p:nvGraphicFramePr>
        <p:xfrm>
          <a:off x="815" y="5715000"/>
          <a:ext cx="4034839" cy="115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" name="Worksheet" r:id="rId8" imgW="3328357" imgH="954125" progId="Excel.Sheet.8">
                  <p:embed/>
                </p:oleObj>
              </mc:Choice>
              <mc:Fallback>
                <p:oleObj name="Worksheet" r:id="rId8" imgW="3328357" imgH="95412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" y="5715000"/>
                        <a:ext cx="4034839" cy="11570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916315"/>
              </p:ext>
            </p:extLst>
          </p:nvPr>
        </p:nvGraphicFramePr>
        <p:xfrm>
          <a:off x="0" y="4495800"/>
          <a:ext cx="2094056" cy="809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" name="Worksheet" r:id="rId10" imgW="1655004" imgH="639923" progId="Excel.Sheet.8">
                  <p:embed/>
                </p:oleObj>
              </mc:Choice>
              <mc:Fallback>
                <p:oleObj name="Worksheet" r:id="rId10" imgW="1655004" imgH="63992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95800"/>
                        <a:ext cx="2094056" cy="809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0" y="1524000"/>
            <a:ext cx="16952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CANDY_CUSTOMER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038600" y="3886200"/>
            <a:ext cx="16810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CANDY_PURCHASE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4191000"/>
            <a:ext cx="17238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CANDY_CUST_TYPE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666" y="5486400"/>
            <a:ext cx="15783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CANDY_PRODUCT</a:t>
            </a:r>
          </a:p>
        </p:txBody>
      </p:sp>
    </p:spTree>
    <p:extLst>
      <p:ext uri="{BB962C8B-B14F-4D97-AF65-F5344CB8AC3E}">
        <p14:creationId xmlns:p14="http://schemas.microsoft.com/office/powerpoint/2010/main" val="2538102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Cardinality types</a:t>
            </a:r>
          </a:p>
          <a:p>
            <a:pPr lvl="1"/>
            <a:r>
              <a:rPr lang="en-US" dirty="0"/>
              <a:t>Many-to-many (M:M)</a:t>
            </a:r>
          </a:p>
          <a:p>
            <a:pPr lvl="2"/>
            <a:r>
              <a:rPr lang="en-US" dirty="0"/>
              <a:t>An entity instance A is associated with zero or more instances of entity B, and an entity instance B is associated with zero or more instances of entity A</a:t>
            </a:r>
          </a:p>
          <a:p>
            <a:pPr lvl="2"/>
            <a:r>
              <a:rPr lang="en-US" dirty="0"/>
              <a:t>Example</a:t>
            </a:r>
          </a:p>
          <a:p>
            <a:pPr lvl="3"/>
            <a:r>
              <a:rPr lang="en-US" dirty="0"/>
              <a:t>In a system that has a Student entity and a Course entity, a M:M relationship exists between them</a:t>
            </a:r>
          </a:p>
          <a:p>
            <a:pPr lvl="4"/>
            <a:r>
              <a:rPr lang="en-US" dirty="0"/>
              <a:t>A student may take zero or more courses, and a course may have zero or more enrolled students</a:t>
            </a:r>
          </a:p>
          <a:p>
            <a:pPr lvl="2"/>
            <a:r>
              <a:rPr lang="en-US" dirty="0"/>
              <a:t>Are there any M:M relationships in our candy database?</a:t>
            </a:r>
          </a:p>
        </p:txBody>
      </p:sp>
    </p:spTree>
    <p:extLst>
      <p:ext uri="{BB962C8B-B14F-4D97-AF65-F5344CB8AC3E}">
        <p14:creationId xmlns:p14="http://schemas.microsoft.com/office/powerpoint/2010/main" val="2193813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Database (CANDY)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103598"/>
              </p:ext>
            </p:extLst>
          </p:nvPr>
        </p:nvGraphicFramePr>
        <p:xfrm>
          <a:off x="1676400" y="1524000"/>
          <a:ext cx="7467600" cy="2204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" name="Worksheet" r:id="rId4" imgW="6067349" imgH="1790700" progId="Excel.Sheet.8">
                  <p:embed/>
                </p:oleObj>
              </mc:Choice>
              <mc:Fallback>
                <p:oleObj name="Worksheet" r:id="rId4" imgW="6067349" imgH="1790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7467600" cy="2204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60711"/>
              </p:ext>
            </p:extLst>
          </p:nvPr>
        </p:nvGraphicFramePr>
        <p:xfrm>
          <a:off x="4089120" y="4191000"/>
          <a:ext cx="505488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" name="Worksheet" r:id="rId6" imgW="4619549" imgH="2438400" progId="Excel.Sheet.8">
                  <p:embed/>
                </p:oleObj>
              </mc:Choice>
              <mc:Fallback>
                <p:oleObj name="Worksheet" r:id="rId6" imgW="4619549" imgH="2438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120" y="4191000"/>
                        <a:ext cx="505488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807966"/>
              </p:ext>
            </p:extLst>
          </p:nvPr>
        </p:nvGraphicFramePr>
        <p:xfrm>
          <a:off x="815" y="5715000"/>
          <a:ext cx="4034839" cy="115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8" name="Worksheet" r:id="rId8" imgW="3328357" imgH="954125" progId="Excel.Sheet.8">
                  <p:embed/>
                </p:oleObj>
              </mc:Choice>
              <mc:Fallback>
                <p:oleObj name="Worksheet" r:id="rId8" imgW="3328357" imgH="95412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" y="5715000"/>
                        <a:ext cx="4034839" cy="11570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67211"/>
              </p:ext>
            </p:extLst>
          </p:nvPr>
        </p:nvGraphicFramePr>
        <p:xfrm>
          <a:off x="0" y="4495800"/>
          <a:ext cx="2094056" cy="809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9" name="Worksheet" r:id="rId10" imgW="1655004" imgH="639923" progId="Excel.Sheet.8">
                  <p:embed/>
                </p:oleObj>
              </mc:Choice>
              <mc:Fallback>
                <p:oleObj name="Worksheet" r:id="rId10" imgW="1655004" imgH="63992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95800"/>
                        <a:ext cx="2094056" cy="809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0" y="1524000"/>
            <a:ext cx="16952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CANDY_CUSTOMER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038600" y="3886200"/>
            <a:ext cx="16810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CANDY_PURCHASE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4191000"/>
            <a:ext cx="17238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CANDY_CUST_TYPE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666" y="5486400"/>
            <a:ext cx="15783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CANDY_PRODUCT</a:t>
            </a:r>
          </a:p>
        </p:txBody>
      </p:sp>
    </p:spTree>
    <p:extLst>
      <p:ext uri="{BB962C8B-B14F-4D97-AF65-F5344CB8AC3E}">
        <p14:creationId xmlns:p14="http://schemas.microsoft.com/office/powerpoint/2010/main" val="3729700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Entity-Relationship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database for an Italian restaurant, match the following items with their component types:</a:t>
            </a:r>
          </a:p>
          <a:p>
            <a:endParaRPr lang="en-US" dirty="0"/>
          </a:p>
          <a:p>
            <a:pPr lvl="1"/>
            <a:r>
              <a:rPr lang="en-US" dirty="0"/>
              <a:t>“Entrée”</a:t>
            </a:r>
          </a:p>
          <a:p>
            <a:pPr lvl="1"/>
            <a:r>
              <a:rPr lang="en-US" dirty="0"/>
              <a:t>“Pasta Primavera”</a:t>
            </a:r>
          </a:p>
          <a:p>
            <a:pPr lvl="1"/>
            <a:r>
              <a:rPr lang="en-US" dirty="0"/>
              <a:t>“Entrée price”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2971800"/>
            <a:ext cx="3962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0110" lvl="1" indent="-514350">
              <a:buFont typeface="+mj-lt"/>
              <a:buAutoNum type="alphaUcPeriod"/>
            </a:pPr>
            <a:r>
              <a:rPr lang="en-US" sz="2600" dirty="0"/>
              <a:t>Entity</a:t>
            </a:r>
          </a:p>
          <a:p>
            <a:pPr marL="880110" lvl="1" indent="-514350">
              <a:buFont typeface="+mj-lt"/>
              <a:buAutoNum type="alphaUcPeriod"/>
            </a:pPr>
            <a:r>
              <a:rPr lang="en-US" sz="2600" dirty="0"/>
              <a:t>Attribute</a:t>
            </a:r>
          </a:p>
          <a:p>
            <a:pPr marL="880110" lvl="1" indent="-514350">
              <a:buFont typeface="+mj-lt"/>
              <a:buAutoNum type="alphaUcPeriod"/>
            </a:pPr>
            <a:r>
              <a:rPr lang="en-US" sz="2600" dirty="0"/>
              <a:t>Entity instance</a:t>
            </a:r>
          </a:p>
          <a:p>
            <a:pPr marL="365760" lvl="1"/>
            <a:r>
              <a:rPr lang="en-US" sz="2600" dirty="0"/>
              <a:t>D.  Attribute instance</a:t>
            </a:r>
          </a:p>
        </p:txBody>
      </p:sp>
    </p:spTree>
    <p:extLst>
      <p:ext uri="{BB962C8B-B14F-4D97-AF65-F5344CB8AC3E}">
        <p14:creationId xmlns:p14="http://schemas.microsoft.com/office/powerpoint/2010/main" val="266250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 model is a precise description of the data to be contained in a system</a:t>
            </a:r>
          </a:p>
          <a:p>
            <a:r>
              <a:rPr lang="en-US" dirty="0"/>
              <a:t>Data model levels: Conceptual, Logical, Physical</a:t>
            </a:r>
          </a:p>
          <a:p>
            <a:pPr lvl="1"/>
            <a:r>
              <a:rPr lang="en-US" dirty="0"/>
              <a:t>Conceptual</a:t>
            </a:r>
          </a:p>
          <a:p>
            <a:pPr lvl="2"/>
            <a:r>
              <a:rPr lang="en-US" dirty="0"/>
              <a:t>Describes the data contained by a system at a high level</a:t>
            </a:r>
          </a:p>
          <a:p>
            <a:pPr lvl="2"/>
            <a:r>
              <a:rPr lang="en-US" dirty="0"/>
              <a:t>Focuses on the data entities and their relationships</a:t>
            </a:r>
          </a:p>
          <a:p>
            <a:pPr lvl="2"/>
            <a:r>
              <a:rPr lang="en-US" dirty="0"/>
              <a:t>Design should be independent of storage mechanism (e.g. database)</a:t>
            </a:r>
          </a:p>
          <a:p>
            <a:pPr lvl="2"/>
            <a:r>
              <a:rPr lang="en-US" dirty="0"/>
              <a:t>Should be general enough to apply to multiple logical models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1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model levels (continued)</a:t>
            </a:r>
          </a:p>
          <a:p>
            <a:pPr lvl="1"/>
            <a:r>
              <a:rPr lang="en-US" dirty="0"/>
              <a:t>Logical</a:t>
            </a:r>
          </a:p>
          <a:p>
            <a:pPr lvl="2"/>
            <a:r>
              <a:rPr lang="en-US" dirty="0"/>
              <a:t>Describes the data contained by a system in more detail</a:t>
            </a:r>
          </a:p>
          <a:p>
            <a:pPr lvl="2"/>
            <a:r>
              <a:rPr lang="en-US" dirty="0"/>
              <a:t>Application of the conceptual model on a particular storage mechanism (e.g. relational database)</a:t>
            </a:r>
          </a:p>
          <a:p>
            <a:pPr lvl="2"/>
            <a:r>
              <a:rPr lang="en-US" dirty="0"/>
              <a:t>Should be general enough to apply to multiple physical models</a:t>
            </a:r>
          </a:p>
          <a:p>
            <a:pPr lvl="2"/>
            <a:r>
              <a:rPr lang="en-US" dirty="0"/>
              <a:t>For relational databases, the logical model may be very similar to the conceptual model</a:t>
            </a:r>
          </a:p>
          <a:p>
            <a:pPr lvl="1"/>
            <a:r>
              <a:rPr lang="en-US" dirty="0"/>
              <a:t>Physical</a:t>
            </a:r>
          </a:p>
          <a:p>
            <a:pPr lvl="2"/>
            <a:r>
              <a:rPr lang="en-US" dirty="0"/>
              <a:t>Describes the data contained by a system with the most detail</a:t>
            </a:r>
          </a:p>
          <a:p>
            <a:pPr lvl="2"/>
            <a:r>
              <a:rPr lang="en-US" dirty="0"/>
              <a:t>Application of the logical model on a specific implementation of a particular storage mechanism (e.g. Oracle relational database)</a:t>
            </a:r>
          </a:p>
          <a:p>
            <a:pPr lvl="2"/>
            <a:r>
              <a:rPr lang="en-US" dirty="0"/>
              <a:t>Implemented for relational databases using DDL</a:t>
            </a:r>
          </a:p>
        </p:txBody>
      </p:sp>
    </p:spTree>
    <p:extLst>
      <p:ext uri="{BB962C8B-B14F-4D97-AF65-F5344CB8AC3E}">
        <p14:creationId xmlns:p14="http://schemas.microsoft.com/office/powerpoint/2010/main" val="67508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create data models?</a:t>
            </a:r>
          </a:p>
          <a:p>
            <a:pPr lvl="1"/>
            <a:r>
              <a:rPr lang="en-US" dirty="0"/>
              <a:t>Data models aid in the development of a complete, sound database design that does not contain redundant data values which can become inconsistent</a:t>
            </a:r>
          </a:p>
          <a:p>
            <a:pPr lvl="1"/>
            <a:r>
              <a:rPr lang="en-US" dirty="0"/>
              <a:t>Examples of redundant data on the next slide</a:t>
            </a:r>
          </a:p>
          <a:p>
            <a:pPr lvl="2"/>
            <a:r>
              <a:rPr lang="en-US" dirty="0"/>
              <a:t>What happens if a department changes its name or gets a new manager?  Are there any problems with this data already?</a:t>
            </a:r>
          </a:p>
          <a:p>
            <a:pPr lvl="2"/>
            <a:r>
              <a:rPr lang="en-US" dirty="0"/>
              <a:t>What happened with Joyce A. English?</a:t>
            </a:r>
          </a:p>
          <a:p>
            <a:pPr lvl="2"/>
            <a:r>
              <a:rPr lang="en-US" dirty="0"/>
              <a:t>What happened with Product X?</a:t>
            </a:r>
          </a:p>
          <a:p>
            <a:pPr lvl="2"/>
            <a:r>
              <a:rPr lang="en-US" dirty="0"/>
              <a:t>If EMPLOYEE_PROJECTS is the only place where a project’s name and location are associated, what happens if Franklin T. Wong quits?</a:t>
            </a:r>
          </a:p>
        </p:txBody>
      </p:sp>
    </p:spTree>
    <p:extLst>
      <p:ext uri="{BB962C8B-B14F-4D97-AF65-F5344CB8AC3E}">
        <p14:creationId xmlns:p14="http://schemas.microsoft.com/office/powerpoint/2010/main" val="421053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 Models</a:t>
            </a:r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302619"/>
              </p:ext>
            </p:extLst>
          </p:nvPr>
        </p:nvGraphicFramePr>
        <p:xfrm>
          <a:off x="457200" y="1524000"/>
          <a:ext cx="8229600" cy="5001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" name="Document" r:id="rId4" imgW="5690616" imgH="3828288" progId="Word.Document.8">
                  <p:embed/>
                </p:oleObj>
              </mc:Choice>
              <mc:Fallback>
                <p:oleObj name="Document" r:id="rId4" imgW="5690616" imgH="38282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0448"/>
                      <a:stretch>
                        <a:fillRect/>
                      </a:stretch>
                    </p:blipFill>
                    <p:spPr bwMode="auto">
                      <a:xfrm>
                        <a:off x="457200" y="1524000"/>
                        <a:ext cx="8229600" cy="5001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711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Introduction to data models</a:t>
            </a:r>
          </a:p>
          <a:p>
            <a:r>
              <a:rPr lang="en-US" b="1" dirty="0"/>
              <a:t>Entity-relationship (E-R) model components</a:t>
            </a:r>
          </a:p>
          <a:p>
            <a:pPr lvl="1"/>
            <a:r>
              <a:rPr lang="en-US" dirty="0"/>
              <a:t>Entities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216446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Entity-Relationship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classic data model addresses data and the relationships between that data</a:t>
            </a:r>
          </a:p>
          <a:p>
            <a:pPr lvl="1"/>
            <a:r>
              <a:rPr lang="en-US" dirty="0"/>
              <a:t>Developed to facilitate database design</a:t>
            </a:r>
          </a:p>
          <a:p>
            <a:pPr lvl="1"/>
            <a:r>
              <a:rPr lang="en-US" dirty="0"/>
              <a:t>Many extensions and variations exist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Entities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Relationships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03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Introduction to data models</a:t>
            </a:r>
          </a:p>
          <a:p>
            <a:r>
              <a:rPr lang="en-US" b="1" dirty="0"/>
              <a:t>Entity-relationship (E-R) model components</a:t>
            </a:r>
          </a:p>
          <a:p>
            <a:pPr lvl="1"/>
            <a:r>
              <a:rPr lang="en-US" b="1" dirty="0"/>
              <a:t>Entities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1767360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C101671259990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TC101671259990</Template>
  <TotalTime>0</TotalTime>
  <Words>1196</Words>
  <Application>Microsoft Macintosh PowerPoint</Application>
  <PresentationFormat>On-screen Show (4:3)</PresentationFormat>
  <Paragraphs>219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Tw Cen MT</vt:lpstr>
      <vt:lpstr>Wingdings</vt:lpstr>
      <vt:lpstr>Wingdings 2</vt:lpstr>
      <vt:lpstr>TC101671259990</vt:lpstr>
      <vt:lpstr>Document</vt:lpstr>
      <vt:lpstr>Worksheet</vt:lpstr>
      <vt:lpstr>Introduction to data modeling</vt:lpstr>
      <vt:lpstr>Overview</vt:lpstr>
      <vt:lpstr>Introduction to Data Models</vt:lpstr>
      <vt:lpstr>Introduction to Data Models</vt:lpstr>
      <vt:lpstr>Introduction to Data Models</vt:lpstr>
      <vt:lpstr>Introduction to Data Models</vt:lpstr>
      <vt:lpstr>Overview</vt:lpstr>
      <vt:lpstr>Entity-Relationship Models</vt:lpstr>
      <vt:lpstr>Overview</vt:lpstr>
      <vt:lpstr>Entities</vt:lpstr>
      <vt:lpstr>Entities</vt:lpstr>
      <vt:lpstr>Overview</vt:lpstr>
      <vt:lpstr>Attributes</vt:lpstr>
      <vt:lpstr>Attributes</vt:lpstr>
      <vt:lpstr>Attributes</vt:lpstr>
      <vt:lpstr>Attributes</vt:lpstr>
      <vt:lpstr>Attributes</vt:lpstr>
      <vt:lpstr>Overview</vt:lpstr>
      <vt:lpstr>Relationships</vt:lpstr>
      <vt:lpstr>Relationships</vt:lpstr>
      <vt:lpstr>Relationships</vt:lpstr>
      <vt:lpstr>Sample Database (CANDY)</vt:lpstr>
      <vt:lpstr>Relationships</vt:lpstr>
      <vt:lpstr>Sample Database (CANDY)</vt:lpstr>
      <vt:lpstr>Relationships</vt:lpstr>
      <vt:lpstr>Sample Database (CANDY)</vt:lpstr>
      <vt:lpstr>Entity-Relationship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presentation</dc:title>
  <dc:creator/>
  <cp:keywords/>
  <cp:lastModifiedBy/>
  <cp:revision>1</cp:revision>
  <dcterms:modified xsi:type="dcterms:W3CDTF">2020-10-15T20:42:22Z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