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30"/>
  </p:notesMasterIdLst>
  <p:sldIdLst>
    <p:sldId id="256" r:id="rId3"/>
    <p:sldId id="257" r:id="rId4"/>
    <p:sldId id="298" r:id="rId5"/>
    <p:sldId id="269" r:id="rId6"/>
    <p:sldId id="294" r:id="rId7"/>
    <p:sldId id="285" r:id="rId8"/>
    <p:sldId id="286" r:id="rId9"/>
    <p:sldId id="287" r:id="rId10"/>
    <p:sldId id="288" r:id="rId11"/>
    <p:sldId id="289" r:id="rId12"/>
    <p:sldId id="290" r:id="rId13"/>
    <p:sldId id="291" r:id="rId14"/>
    <p:sldId id="292" r:id="rId15"/>
    <p:sldId id="295" r:id="rId16"/>
    <p:sldId id="263" r:id="rId17"/>
    <p:sldId id="265" r:id="rId18"/>
    <p:sldId id="266" r:id="rId19"/>
    <p:sldId id="268" r:id="rId20"/>
    <p:sldId id="296" r:id="rId21"/>
    <p:sldId id="270" r:id="rId22"/>
    <p:sldId id="271" r:id="rId23"/>
    <p:sldId id="272" r:id="rId24"/>
    <p:sldId id="274" r:id="rId25"/>
    <p:sldId id="297" r:id="rId26"/>
    <p:sldId id="283" r:id="rId27"/>
    <p:sldId id="293" r:id="rId28"/>
    <p:sldId id="262" r:id="rId29"/>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46" autoAdjust="0"/>
    <p:restoredTop sz="79939" autoAdjust="0"/>
  </p:normalViewPr>
  <p:slideViewPr>
    <p:cSldViewPr>
      <p:cViewPr varScale="1">
        <p:scale>
          <a:sx n="90" d="100"/>
          <a:sy n="90" d="100"/>
        </p:scale>
        <p:origin x="223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 Id="rId4"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10/15/20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dirty="0"/>
          </a:p>
        </p:txBody>
      </p:sp>
    </p:spTree>
    <p:extLst>
      <p:ext uri="{BB962C8B-B14F-4D97-AF65-F5344CB8AC3E}">
        <p14:creationId xmlns:p14="http://schemas.microsoft.com/office/powerpoint/2010/main" val="331827262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dirty="0"/>
          </a:p>
        </p:txBody>
      </p:sp>
    </p:spTree>
    <p:extLst>
      <p:ext uri="{BB962C8B-B14F-4D97-AF65-F5344CB8AC3E}">
        <p14:creationId xmlns:p14="http://schemas.microsoft.com/office/powerpoint/2010/main" val="1723603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dirty="0"/>
          </a:p>
        </p:txBody>
      </p:sp>
    </p:spTree>
    <p:extLst>
      <p:ext uri="{BB962C8B-B14F-4D97-AF65-F5344CB8AC3E}">
        <p14:creationId xmlns:p14="http://schemas.microsoft.com/office/powerpoint/2010/main" val="3707816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10</a:t>
            </a:fld>
            <a:endParaRPr lang="en-US" dirty="0"/>
          </a:p>
        </p:txBody>
      </p:sp>
    </p:spTree>
    <p:extLst>
      <p:ext uri="{BB962C8B-B14F-4D97-AF65-F5344CB8AC3E}">
        <p14:creationId xmlns:p14="http://schemas.microsoft.com/office/powerpoint/2010/main" val="2422586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13</a:t>
            </a:fld>
            <a:endParaRPr lang="en-US" dirty="0"/>
          </a:p>
        </p:txBody>
      </p:sp>
    </p:spTree>
    <p:extLst>
      <p:ext uri="{BB962C8B-B14F-4D97-AF65-F5344CB8AC3E}">
        <p14:creationId xmlns:p14="http://schemas.microsoft.com/office/powerpoint/2010/main" val="1905086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16</a:t>
            </a:fld>
            <a:endParaRPr lang="en-US" dirty="0"/>
          </a:p>
        </p:txBody>
      </p:sp>
    </p:spTree>
    <p:extLst>
      <p:ext uri="{BB962C8B-B14F-4D97-AF65-F5344CB8AC3E}">
        <p14:creationId xmlns:p14="http://schemas.microsoft.com/office/powerpoint/2010/main" val="3133533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27</a:t>
            </a:fld>
            <a:endParaRPr lang="en-US" dirty="0"/>
          </a:p>
        </p:txBody>
      </p:sp>
    </p:spTree>
    <p:extLst>
      <p:ext uri="{BB962C8B-B14F-4D97-AF65-F5344CB8AC3E}">
        <p14:creationId xmlns:p14="http://schemas.microsoft.com/office/powerpoint/2010/main" val="4067423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8" name="Shap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endParaRPr lang="en-US" dirty="0"/>
          </a:p>
        </p:txBody>
      </p:sp>
      <p:sp>
        <p:nvSpPr>
          <p:cNvPr id="9" name="Shap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Shap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10/15/20 2:30 PM</a:t>
            </a:fld>
            <a:endParaRPr lang="en-US" sz="2000" dirty="0">
              <a:solidFill>
                <a:srgbClr val="FFFFFF"/>
              </a:solidFill>
            </a:endParaRPr>
          </a:p>
        </p:txBody>
      </p:sp>
      <p:sp>
        <p:nvSpPr>
          <p:cNvPr id="17" name="Shape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hape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a:t>Click to edit Master title style</a:t>
            </a:r>
          </a:p>
        </p:txBody>
      </p:sp>
      <p:sp>
        <p:nvSpPr>
          <p:cNvPr id="3" name="Shape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hape 3"/>
          <p:cNvSpPr>
            <a:spLocks noGrp="1"/>
          </p:cNvSpPr>
          <p:nvPr>
            <p:ph type="dt" sz="half" idx="10"/>
          </p:nvPr>
        </p:nvSpPr>
        <p:spPr/>
        <p:txBody>
          <a:bodyPr/>
          <a:lstStyle/>
          <a:p>
            <a:fld id="{8D3816DF-213E-421B-92D3-C068DBB023D6}" type="datetime8">
              <a:rPr lang="en-US" smtClean="0">
                <a:solidFill>
                  <a:schemeClr val="tx2"/>
                </a:solidFill>
              </a:rPr>
              <a:pPr/>
              <a:t>10/15/20 2:30 PM</a:t>
            </a:fld>
            <a:endParaRPr lang="en-US" dirty="0"/>
          </a:p>
        </p:txBody>
      </p:sp>
      <p:sp>
        <p:nvSpPr>
          <p:cNvPr id="5" name="Shape 4"/>
          <p:cNvSpPr>
            <a:spLocks noGrp="1"/>
          </p:cNvSpPr>
          <p:nvPr>
            <p:ph type="ftr" sz="quarter" idx="11"/>
          </p:nvPr>
        </p:nvSpPr>
        <p:spPr/>
        <p:txBody>
          <a:bodyPr/>
          <a:lstStyle/>
          <a:p>
            <a:endParaRPr lang="en-US" dirty="0"/>
          </a:p>
        </p:txBody>
      </p:sp>
      <p:sp>
        <p:nvSpPr>
          <p:cNvPr id="6" name="Shape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553200" y="609600"/>
            <a:ext cx="2057400" cy="5516563"/>
          </a:xfrm>
        </p:spPr>
        <p:txBody>
          <a:bodyPr vert="eaVert"/>
          <a:lstStyle/>
          <a:p>
            <a:r>
              <a:rPr lang="en-US"/>
              <a:t>Click to edit Master title style</a:t>
            </a:r>
            <a:endParaRPr lang="en-US" dirty="0"/>
          </a:p>
        </p:txBody>
      </p:sp>
      <p:sp>
        <p:nvSpPr>
          <p:cNvPr id="3" name="Shape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hape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10/15/20 2:30 PM</a:t>
            </a:fld>
            <a:endParaRPr lang="en-US" dirty="0"/>
          </a:p>
        </p:txBody>
      </p:sp>
      <p:sp>
        <p:nvSpPr>
          <p:cNvPr id="5" name="Shape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hape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Shape 1"/>
          <p:cNvSpPr>
            <a:spLocks noGrp="1"/>
          </p:cNvSpPr>
          <p:nvPr>
            <p:ph type="title"/>
          </p:nvPr>
        </p:nvSpPr>
        <p:spPr>
          <a:xfrm>
            <a:off x="612648" y="228600"/>
            <a:ext cx="8153400" cy="990600"/>
          </a:xfrm>
        </p:spPr>
        <p:txBody>
          <a:bodyPr/>
          <a:lstStyle/>
          <a:p>
            <a:r>
              <a:rPr lang="en-US"/>
              <a:t>Click to edit Master title style</a:t>
            </a:r>
            <a:endParaRPr lang="en-US" dirty="0"/>
          </a:p>
        </p:txBody>
      </p:sp>
      <p:sp>
        <p:nvSpPr>
          <p:cNvPr id="4" name="Shape 3"/>
          <p:cNvSpPr>
            <a:spLocks noGrp="1"/>
          </p:cNvSpPr>
          <p:nvPr>
            <p:ph type="dt" sz="half" idx="10"/>
          </p:nvPr>
        </p:nvSpPr>
        <p:spPr/>
        <p:txBody>
          <a:bodyPr/>
          <a:lstStyle/>
          <a:p>
            <a:fld id="{B7129108-AC8D-4212-9283-60D9E99BF07A}" type="datetime8">
              <a:rPr lang="en-US" smtClean="0"/>
              <a:pPr/>
              <a:t>10/15/20 2:30 PM</a:t>
            </a:fld>
            <a:endParaRPr lang="en-US" dirty="0"/>
          </a:p>
        </p:txBody>
      </p:sp>
      <p:sp>
        <p:nvSpPr>
          <p:cNvPr id="5" name="Shape 4"/>
          <p:cNvSpPr>
            <a:spLocks noGrp="1"/>
          </p:cNvSpPr>
          <p:nvPr>
            <p:ph type="ftr" sz="quarter" idx="11"/>
          </p:nvPr>
        </p:nvSpPr>
        <p:spPr/>
        <p:txBody>
          <a:bodyPr/>
          <a:lstStyle/>
          <a:p>
            <a:endParaRPr lang="en-US" dirty="0"/>
          </a:p>
        </p:txBody>
      </p:sp>
      <p:sp>
        <p:nvSpPr>
          <p:cNvPr id="6" name="Shape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Shape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Shape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 name="Shap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endParaRPr lang="en-US" dirty="0"/>
          </a:p>
        </p:txBody>
      </p:sp>
      <p:sp>
        <p:nvSpPr>
          <p:cNvPr id="12" name="Shape 11"/>
          <p:cNvSpPr>
            <a:spLocks noGrp="1"/>
          </p:cNvSpPr>
          <p:nvPr>
            <p:ph type="dt" sz="half" idx="10"/>
          </p:nvPr>
        </p:nvSpPr>
        <p:spPr/>
        <p:txBody>
          <a:bodyPr/>
          <a:lstStyle/>
          <a:p>
            <a:fld id="{B6DED3D3-6235-4F4C-B439-DF277FB555A7}" type="datetime8">
              <a:rPr lang="en-US" smtClean="0"/>
              <a:pPr/>
              <a:t>10/15/20 2:30 PM</a:t>
            </a:fld>
            <a:endParaRPr lang="en-US" dirty="0"/>
          </a:p>
        </p:txBody>
      </p:sp>
      <p:sp>
        <p:nvSpPr>
          <p:cNvPr id="13" name="Shap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Shape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a:t>Click to edit Master title style</a:t>
            </a:r>
          </a:p>
        </p:txBody>
      </p:sp>
      <p:sp>
        <p:nvSpPr>
          <p:cNvPr id="9" name="Shape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hape 7"/>
          <p:cNvSpPr>
            <a:spLocks noGrp="1"/>
          </p:cNvSpPr>
          <p:nvPr>
            <p:ph type="dt" sz="half" idx="15"/>
          </p:nvPr>
        </p:nvSpPr>
        <p:spPr/>
        <p:txBody>
          <a:bodyPr rtlCol="0"/>
          <a:lstStyle/>
          <a:p>
            <a:fld id="{3B5F1E3E-4B2F-4895-B65E-28B2E64F39F6}" type="datetime8">
              <a:rPr lang="en-US" smtClean="0"/>
              <a:pPr/>
              <a:t>10/15/20 2:30 PM</a:t>
            </a:fld>
            <a:endParaRPr lang="en-US" dirty="0"/>
          </a:p>
        </p:txBody>
      </p:sp>
      <p:sp>
        <p:nvSpPr>
          <p:cNvPr id="10" name="Shape 9"/>
          <p:cNvSpPr>
            <a:spLocks noGrp="1"/>
          </p:cNvSpPr>
          <p:nvPr>
            <p:ph type="sldNum" sz="quarter" idx="16"/>
          </p:nvPr>
        </p:nvSpPr>
        <p:spPr/>
        <p:txBody>
          <a:bodyPr rtlCol="0"/>
          <a:lstStyle/>
          <a:p>
            <a:pPr algn="ctr"/>
            <a:fld id="{1AD93096-5B34-4342-9326-69289CEAE4C2}" type="slidenum">
              <a:rPr lang="en-US" smtClean="0"/>
              <a:pPr algn="ctr"/>
              <a:t>‹#›</a:t>
            </a:fld>
            <a:endParaRPr lang="en-US" dirty="0"/>
          </a:p>
        </p:txBody>
      </p:sp>
      <p:sp>
        <p:nvSpPr>
          <p:cNvPr id="12" name="Shape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Shape 1"/>
          <p:cNvSpPr>
            <a:spLocks noGrp="1"/>
          </p:cNvSpPr>
          <p:nvPr>
            <p:ph type="title"/>
          </p:nvPr>
        </p:nvSpPr>
        <p:spPr>
          <a:xfrm>
            <a:off x="533400" y="273050"/>
            <a:ext cx="8153400" cy="869950"/>
          </a:xfrm>
        </p:spPr>
        <p:txBody>
          <a:bodyPr anchor="ctr"/>
          <a:lstStyle>
            <a:lvl1pPr>
              <a:defRPr/>
            </a:lvl1pPr>
          </a:lstStyle>
          <a:p>
            <a:r>
              <a:rPr lang="en-US"/>
              <a:t>Click to edit Master title style</a:t>
            </a:r>
            <a:endParaRPr lang="en-US" dirty="0"/>
          </a:p>
        </p:txBody>
      </p:sp>
      <p:sp>
        <p:nvSpPr>
          <p:cNvPr id="11" name="Shape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hape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hape 9"/>
          <p:cNvSpPr>
            <a:spLocks noGrp="1"/>
          </p:cNvSpPr>
          <p:nvPr>
            <p:ph type="dt" sz="half" idx="15"/>
          </p:nvPr>
        </p:nvSpPr>
        <p:spPr/>
        <p:txBody>
          <a:bodyPr rtlCol="0"/>
          <a:lstStyle/>
          <a:p>
            <a:fld id="{63085435-8225-4333-BFFA-0096413F0D76}" type="datetime8">
              <a:rPr lang="en-US" smtClean="0"/>
              <a:pPr/>
              <a:t>10/15/20 2:30 PM</a:t>
            </a:fld>
            <a:endParaRPr lang="en-US" dirty="0"/>
          </a:p>
        </p:txBody>
      </p:sp>
      <p:sp>
        <p:nvSpPr>
          <p:cNvPr id="12" name="Shape 11"/>
          <p:cNvSpPr>
            <a:spLocks noGrp="1"/>
          </p:cNvSpPr>
          <p:nvPr>
            <p:ph type="sldNum" sz="quarter" idx="16"/>
          </p:nvPr>
        </p:nvSpPr>
        <p:spPr/>
        <p:txBody>
          <a:bodyPr rtlCol="0"/>
          <a:lstStyle/>
          <a:p>
            <a:pPr algn="ctr"/>
            <a:fld id="{1AD93096-5B34-4342-9326-69289CEAE4C2}" type="slidenum">
              <a:rPr lang="en-US" smtClean="0"/>
              <a:pPr algn="ctr"/>
              <a:t>‹#›</a:t>
            </a:fld>
            <a:endParaRPr lang="en-US" dirty="0"/>
          </a:p>
        </p:txBody>
      </p:sp>
      <p:sp>
        <p:nvSpPr>
          <p:cNvPr id="14" name="Shape 13"/>
          <p:cNvSpPr>
            <a:spLocks noGrp="1"/>
          </p:cNvSpPr>
          <p:nvPr>
            <p:ph type="ftr" sz="quarter" idx="17"/>
          </p:nvPr>
        </p:nvSpPr>
        <p:spPr/>
        <p:txBody>
          <a:bodyPr rtlCol="0"/>
          <a:lstStyle/>
          <a:p>
            <a:endParaRPr lang="en-US" dirty="0"/>
          </a:p>
        </p:txBody>
      </p:sp>
      <p:sp>
        <p:nvSpPr>
          <p:cNvPr id="16" name="Shap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Shap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a:t>Click to edit Master title style</a:t>
            </a:r>
          </a:p>
        </p:txBody>
      </p:sp>
      <p:sp>
        <p:nvSpPr>
          <p:cNvPr id="3" name="Shape 2"/>
          <p:cNvSpPr>
            <a:spLocks noGrp="1"/>
          </p:cNvSpPr>
          <p:nvPr>
            <p:ph type="dt" sz="half" idx="10"/>
          </p:nvPr>
        </p:nvSpPr>
        <p:spPr/>
        <p:txBody>
          <a:bodyPr/>
          <a:lstStyle/>
          <a:p>
            <a:fld id="{0783C494-2A87-468C-A21B-CB14FB9ABB00}" type="datetime8">
              <a:rPr lang="en-US" smtClean="0"/>
              <a:pPr/>
              <a:t>10/15/20 2:30 PM</a:t>
            </a:fld>
            <a:endParaRPr lang="en-US" dirty="0"/>
          </a:p>
        </p:txBody>
      </p:sp>
      <p:sp>
        <p:nvSpPr>
          <p:cNvPr id="4" name="Shape 3"/>
          <p:cNvSpPr>
            <a:spLocks noGrp="1"/>
          </p:cNvSpPr>
          <p:nvPr>
            <p:ph type="ftr" sz="quarter" idx="11"/>
          </p:nvPr>
        </p:nvSpPr>
        <p:spPr/>
        <p:txBody>
          <a:bodyPr/>
          <a:lstStyle/>
          <a:p>
            <a:endParaRPr lang="en-US" dirty="0"/>
          </a:p>
        </p:txBody>
      </p:sp>
      <p:sp>
        <p:nvSpPr>
          <p:cNvPr id="5" name="Shape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hape 1"/>
          <p:cNvSpPr>
            <a:spLocks noGrp="1"/>
          </p:cNvSpPr>
          <p:nvPr>
            <p:ph type="dt" sz="half" idx="10"/>
          </p:nvPr>
        </p:nvSpPr>
        <p:spPr/>
        <p:txBody>
          <a:bodyPr/>
          <a:lstStyle/>
          <a:p>
            <a:fld id="{9A180FA0-5B31-4864-A2BB-719EA5A679C6}" type="datetime8">
              <a:rPr lang="en-US" smtClean="0"/>
              <a:pPr/>
              <a:t>10/15/20 2:30 PM</a:t>
            </a:fld>
            <a:endParaRPr lang="en-US" dirty="0"/>
          </a:p>
        </p:txBody>
      </p:sp>
      <p:sp>
        <p:nvSpPr>
          <p:cNvPr id="3" name="Shape 2"/>
          <p:cNvSpPr>
            <a:spLocks noGrp="1"/>
          </p:cNvSpPr>
          <p:nvPr>
            <p:ph type="ftr" sz="quarter" idx="11"/>
          </p:nvPr>
        </p:nvSpPr>
        <p:spPr/>
        <p:txBody>
          <a:bodyPr/>
          <a:lstStyle/>
          <a:p>
            <a:endParaRPr lang="en-US" dirty="0"/>
          </a:p>
        </p:txBody>
      </p:sp>
      <p:sp>
        <p:nvSpPr>
          <p:cNvPr id="4" name="Shape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Shape 1"/>
          <p:cNvSpPr>
            <a:spLocks noGrp="1"/>
          </p:cNvSpPr>
          <p:nvPr>
            <p:ph type="title"/>
          </p:nvPr>
        </p:nvSpPr>
        <p:spPr>
          <a:xfrm>
            <a:off x="609600" y="273050"/>
            <a:ext cx="8077200" cy="869950"/>
          </a:xfrm>
        </p:spPr>
        <p:txBody>
          <a:bodyPr anchor="ctr"/>
          <a:lstStyle>
            <a:lvl1pPr algn="l">
              <a:buNone/>
              <a:defRPr sz="4400" b="0"/>
            </a:lvl1pPr>
          </a:lstStyle>
          <a:p>
            <a:r>
              <a:rPr lang="en-US"/>
              <a:t>Click to edit Master title style</a:t>
            </a:r>
            <a:endParaRPr lang="en-US" dirty="0"/>
          </a:p>
        </p:txBody>
      </p:sp>
      <p:sp>
        <p:nvSpPr>
          <p:cNvPr id="5" name="Shape 4"/>
          <p:cNvSpPr>
            <a:spLocks noGrp="1"/>
          </p:cNvSpPr>
          <p:nvPr>
            <p:ph type="dt" sz="half" idx="10"/>
          </p:nvPr>
        </p:nvSpPr>
        <p:spPr/>
        <p:txBody>
          <a:bodyPr/>
          <a:lstStyle/>
          <a:p>
            <a:fld id="{4BECC0C8-36B8-442A-833D-B6AACE86BB77}" type="datetime8">
              <a:rPr lang="en-US" smtClean="0"/>
              <a:pPr/>
              <a:t>10/15/20 2:30 PM</a:t>
            </a:fld>
            <a:endParaRPr lang="en-US" dirty="0"/>
          </a:p>
        </p:txBody>
      </p:sp>
      <p:sp>
        <p:nvSpPr>
          <p:cNvPr id="6" name="Shape 5"/>
          <p:cNvSpPr>
            <a:spLocks noGrp="1"/>
          </p:cNvSpPr>
          <p:nvPr>
            <p:ph type="ftr" sz="quarter" idx="11"/>
          </p:nvPr>
        </p:nvSpPr>
        <p:spPr/>
        <p:txBody>
          <a:bodyPr/>
          <a:lstStyle/>
          <a:p>
            <a:endParaRPr lang="en-US" dirty="0"/>
          </a:p>
        </p:txBody>
      </p:sp>
      <p:sp>
        <p:nvSpPr>
          <p:cNvPr id="7" name="Shape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Shap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Shape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Shap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 name="Shap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2" name="Shape 11"/>
          <p:cNvSpPr>
            <a:spLocks noGrp="1"/>
          </p:cNvSpPr>
          <p:nvPr>
            <p:ph type="dt" sz="half" idx="10"/>
          </p:nvPr>
        </p:nvSpPr>
        <p:spPr>
          <a:xfrm>
            <a:off x="6248400" y="6248400"/>
            <a:ext cx="2667000" cy="365125"/>
          </a:xfrm>
        </p:spPr>
        <p:txBody>
          <a:bodyPr rtlCol="0"/>
          <a:lstStyle/>
          <a:p>
            <a:fld id="{51E20EC5-AC53-4169-941E-EDF10CD23748}" type="datetime8">
              <a:rPr lang="en-US" smtClean="0"/>
              <a:pPr/>
              <a:t>10/15/20 2:30 PM</a:t>
            </a:fld>
            <a:endParaRPr lang="en-US" dirty="0"/>
          </a:p>
        </p:txBody>
      </p:sp>
      <p:sp>
        <p:nvSpPr>
          <p:cNvPr id="13" name="Shape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Shape 13"/>
          <p:cNvSpPr>
            <a:spLocks noGrp="1"/>
          </p:cNvSpPr>
          <p:nvPr>
            <p:ph type="ftr" sz="quarter" idx="12"/>
          </p:nvPr>
        </p:nvSpPr>
        <p:spPr>
          <a:xfrm>
            <a:off x="1600200" y="6248206"/>
            <a:ext cx="4572000" cy="365125"/>
          </a:xfrm>
        </p:spPr>
        <p:txBody>
          <a:bodyPr rtlCol="0"/>
          <a:lstStyle/>
          <a:p>
            <a:endParaRPr lang="en-US" dirty="0"/>
          </a:p>
        </p:txBody>
      </p:sp>
      <p:sp>
        <p:nvSpPr>
          <p:cNvPr id="3" name="Shap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dirty="0"/>
              <a:t>Drag picture to placeholder or click icon to add</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10/15/20 2:30 PM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5.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emf"/><Relationship Id="rId5" Type="http://schemas.openxmlformats.org/officeDocument/2006/relationships/image" Target="../media/image4.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normAutofit/>
          </a:bodyPr>
          <a:lstStyle/>
          <a:p>
            <a:r>
              <a:rPr lang="en-US" dirty="0"/>
              <a:t>advanced data modeling</a:t>
            </a:r>
          </a:p>
        </p:txBody>
      </p:sp>
      <p:sp>
        <p:nvSpPr>
          <p:cNvPr id="3" name="Rectangle 2"/>
          <p:cNvSpPr>
            <a:spLocks noGrp="1"/>
          </p:cNvSpPr>
          <p:nvPr>
            <p:ph type="subTitle" idx="1"/>
          </p:nvPr>
        </p:nvSpPr>
        <p:spPr/>
        <p:txBody>
          <a:bodyPr>
            <a:normAutofit fontScale="77500" lnSpcReduction="20000"/>
          </a:bodyPr>
          <a:lstStyle/>
          <a:p>
            <a:r>
              <a:rPr lang="en-US" dirty="0"/>
              <a:t>COMP3421</a:t>
            </a:r>
          </a:p>
          <a:p>
            <a:r>
              <a:rPr lang="en-US" dirty="0"/>
              <a:t>Database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Degrees</a:t>
            </a:r>
          </a:p>
        </p:txBody>
      </p:sp>
      <p:sp>
        <p:nvSpPr>
          <p:cNvPr id="3" name="Content Placeholder 2"/>
          <p:cNvSpPr>
            <a:spLocks noGrp="1"/>
          </p:cNvSpPr>
          <p:nvPr>
            <p:ph sz="quarter" idx="1"/>
          </p:nvPr>
        </p:nvSpPr>
        <p:spPr/>
        <p:txBody>
          <a:bodyPr>
            <a:normAutofit fontScale="92500" lnSpcReduction="10000"/>
          </a:bodyPr>
          <a:lstStyle/>
          <a:p>
            <a:r>
              <a:rPr lang="en-US" dirty="0"/>
              <a:t>N-</a:t>
            </a:r>
            <a:r>
              <a:rPr lang="en-US" dirty="0" err="1"/>
              <a:t>ary</a:t>
            </a:r>
            <a:r>
              <a:rPr lang="en-US" dirty="0"/>
              <a:t> relationships can always be replaced by multiple binary relationships</a:t>
            </a:r>
          </a:p>
          <a:p>
            <a:pPr lvl="1"/>
            <a:r>
              <a:rPr lang="en-US" dirty="0"/>
              <a:t>Multiple binary relationships may be preferable in situations where one of the entities that participates in the relationship could be absent</a:t>
            </a:r>
          </a:p>
          <a:p>
            <a:pPr lvl="2"/>
            <a:r>
              <a:rPr lang="en-US" dirty="0"/>
              <a:t>This would result in null values that could be avoided if using multiple binary relationships</a:t>
            </a:r>
          </a:p>
          <a:p>
            <a:pPr lvl="2"/>
            <a:r>
              <a:rPr lang="en-US" dirty="0"/>
              <a:t>May require more data</a:t>
            </a:r>
          </a:p>
          <a:p>
            <a:pPr lvl="1"/>
            <a:r>
              <a:rPr lang="en-US" dirty="0"/>
              <a:t>Some relationships aren’t naturally binary, making an N-</a:t>
            </a:r>
            <a:r>
              <a:rPr lang="en-US" dirty="0" err="1"/>
              <a:t>ary</a:t>
            </a:r>
            <a:r>
              <a:rPr lang="en-US" dirty="0"/>
              <a:t> relationship clearer</a:t>
            </a:r>
          </a:p>
          <a:p>
            <a:pPr lvl="2"/>
            <a:r>
              <a:rPr lang="en-US" dirty="0"/>
              <a:t>Additionally, constraints involving more than two entities may not be possible to model using multiple binary relationships</a:t>
            </a:r>
          </a:p>
        </p:txBody>
      </p:sp>
    </p:spTree>
    <p:extLst>
      <p:ext uri="{BB962C8B-B14F-4D97-AF65-F5344CB8AC3E}">
        <p14:creationId xmlns:p14="http://schemas.microsoft.com/office/powerpoint/2010/main" val="299554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Degrees</a:t>
            </a:r>
          </a:p>
        </p:txBody>
      </p:sp>
      <p:sp>
        <p:nvSpPr>
          <p:cNvPr id="3" name="Content Placeholder 2"/>
          <p:cNvSpPr>
            <a:spLocks noGrp="1"/>
          </p:cNvSpPr>
          <p:nvPr>
            <p:ph sz="quarter" idx="1"/>
          </p:nvPr>
        </p:nvSpPr>
        <p:spPr/>
        <p:txBody>
          <a:bodyPr/>
          <a:lstStyle/>
          <a:p>
            <a:r>
              <a:rPr lang="en-US" dirty="0"/>
              <a:t>Equivalent binary and n-</a:t>
            </a:r>
            <a:r>
              <a:rPr lang="en-US" dirty="0" err="1"/>
              <a:t>ary</a:t>
            </a:r>
            <a:r>
              <a:rPr lang="en-US" dirty="0"/>
              <a:t> relationships</a:t>
            </a:r>
          </a:p>
          <a:p>
            <a:endParaRPr lang="en-US" dirty="0"/>
          </a:p>
          <a:p>
            <a:endParaRPr lang="en-US" dirty="0"/>
          </a:p>
          <a:p>
            <a:endParaRPr lang="en-US" dirty="0"/>
          </a:p>
          <a:p>
            <a:endParaRPr lang="en-US" dirty="0"/>
          </a:p>
          <a:p>
            <a:pPr lvl="1"/>
            <a:r>
              <a:rPr lang="en-US" dirty="0"/>
              <a:t>The ternary relationship (a) clearly indicates that 3 entities participate in the relationship</a:t>
            </a:r>
          </a:p>
          <a:p>
            <a:pPr lvl="1"/>
            <a:r>
              <a:rPr lang="en-US" dirty="0"/>
              <a:t>The multiple binary relationships (b) uses an extra entity (E) to facilitate the relationships</a:t>
            </a:r>
          </a:p>
          <a:p>
            <a:pPr lvl="1"/>
            <a:endParaRPr lang="en-US" dirty="0"/>
          </a:p>
          <a:p>
            <a:pPr lvl="1"/>
            <a:endParaRPr lang="en-US"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09800"/>
            <a:ext cx="5922963" cy="2011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64843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Degrees</a:t>
            </a:r>
          </a:p>
        </p:txBody>
      </p:sp>
      <p:sp>
        <p:nvSpPr>
          <p:cNvPr id="3" name="Content Placeholder 2"/>
          <p:cNvSpPr>
            <a:spLocks noGrp="1"/>
          </p:cNvSpPr>
          <p:nvPr>
            <p:ph sz="quarter" idx="1"/>
          </p:nvPr>
        </p:nvSpPr>
        <p:spPr/>
        <p:txBody>
          <a:bodyPr/>
          <a:lstStyle/>
          <a:p>
            <a:r>
              <a:rPr lang="en-US" dirty="0"/>
              <a:t>Identify the unary, binary, and n-</a:t>
            </a:r>
            <a:r>
              <a:rPr lang="en-US" dirty="0" err="1"/>
              <a:t>ary</a:t>
            </a:r>
            <a:r>
              <a:rPr lang="en-US" dirty="0"/>
              <a:t> relationships in our candy database</a:t>
            </a:r>
          </a:p>
          <a:p>
            <a:r>
              <a:rPr lang="en-US" dirty="0"/>
              <a:t>If there are any n-</a:t>
            </a:r>
            <a:r>
              <a:rPr lang="en-US" dirty="0" err="1"/>
              <a:t>ary</a:t>
            </a:r>
            <a:r>
              <a:rPr lang="en-US" dirty="0"/>
              <a:t> relationships, how many entities participate in the relationship?</a:t>
            </a:r>
          </a:p>
        </p:txBody>
      </p:sp>
    </p:spTree>
    <p:extLst>
      <p:ext uri="{BB962C8B-B14F-4D97-AF65-F5344CB8AC3E}">
        <p14:creationId xmlns:p14="http://schemas.microsoft.com/office/powerpoint/2010/main" val="3251133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Database (CANDY)</a:t>
            </a:r>
          </a:p>
        </p:txBody>
      </p:sp>
      <p:graphicFrame>
        <p:nvGraphicFramePr>
          <p:cNvPr id="4" name="Object 5"/>
          <p:cNvGraphicFramePr>
            <a:graphicFrameLocks noChangeAspect="1"/>
          </p:cNvGraphicFramePr>
          <p:nvPr>
            <p:extLst>
              <p:ext uri="{D42A27DB-BD31-4B8C-83A1-F6EECF244321}">
                <p14:modId xmlns:p14="http://schemas.microsoft.com/office/powerpoint/2010/main" val="1751273142"/>
              </p:ext>
            </p:extLst>
          </p:nvPr>
        </p:nvGraphicFramePr>
        <p:xfrm>
          <a:off x="1676400" y="1524000"/>
          <a:ext cx="7467600" cy="2204721"/>
        </p:xfrm>
        <a:graphic>
          <a:graphicData uri="http://schemas.openxmlformats.org/presentationml/2006/ole">
            <mc:AlternateContent xmlns:mc="http://schemas.openxmlformats.org/markup-compatibility/2006">
              <mc:Choice xmlns:v="urn:schemas-microsoft-com:vml" Requires="v">
                <p:oleObj spid="_x0000_s5302" name="Worksheet" r:id="rId4" imgW="6067349" imgH="1790700" progId="Excel.Sheet.8">
                  <p:embed/>
                </p:oleObj>
              </mc:Choice>
              <mc:Fallback>
                <p:oleObj name="Worksheet" r:id="rId4" imgW="6067349" imgH="17907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524000"/>
                        <a:ext cx="7467600" cy="2204721"/>
                      </a:xfrm>
                      <a:prstGeom prst="rect">
                        <a:avLst/>
                      </a:prstGeom>
                      <a:noFill/>
                      <a:ln>
                        <a:noFill/>
                      </a:ln>
                      <a:effectLst/>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3618312988"/>
              </p:ext>
            </p:extLst>
          </p:nvPr>
        </p:nvGraphicFramePr>
        <p:xfrm>
          <a:off x="4089120" y="4191000"/>
          <a:ext cx="5054880" cy="2667000"/>
        </p:xfrm>
        <a:graphic>
          <a:graphicData uri="http://schemas.openxmlformats.org/presentationml/2006/ole">
            <mc:AlternateContent xmlns:mc="http://schemas.openxmlformats.org/markup-compatibility/2006">
              <mc:Choice xmlns:v="urn:schemas-microsoft-com:vml" Requires="v">
                <p:oleObj spid="_x0000_s5303" name="Worksheet" r:id="rId6" imgW="4619549" imgH="2438400" progId="Excel.Sheet.8">
                  <p:embed/>
                </p:oleObj>
              </mc:Choice>
              <mc:Fallback>
                <p:oleObj name="Worksheet" r:id="rId6" imgW="4619549" imgH="2438400"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9120" y="4191000"/>
                        <a:ext cx="5054880" cy="2667000"/>
                      </a:xfrm>
                      <a:prstGeom prst="rect">
                        <a:avLst/>
                      </a:prstGeom>
                      <a:noFill/>
                      <a:ln>
                        <a:noFill/>
                      </a:ln>
                      <a:effectLst/>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404981777"/>
              </p:ext>
            </p:extLst>
          </p:nvPr>
        </p:nvGraphicFramePr>
        <p:xfrm>
          <a:off x="815" y="5715000"/>
          <a:ext cx="4034839" cy="1157049"/>
        </p:xfrm>
        <a:graphic>
          <a:graphicData uri="http://schemas.openxmlformats.org/presentationml/2006/ole">
            <mc:AlternateContent xmlns:mc="http://schemas.openxmlformats.org/markup-compatibility/2006">
              <mc:Choice xmlns:v="urn:schemas-microsoft-com:vml" Requires="v">
                <p:oleObj spid="_x0000_s5304" name="Worksheet" r:id="rId8" imgW="3328357" imgH="954125" progId="Excel.Sheet.8">
                  <p:embed/>
                </p:oleObj>
              </mc:Choice>
              <mc:Fallback>
                <p:oleObj name="Worksheet" r:id="rId8" imgW="3328357" imgH="954125" progId="Excel.Shee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5" y="5715000"/>
                        <a:ext cx="4034839" cy="1157049"/>
                      </a:xfrm>
                      <a:prstGeom prst="rect">
                        <a:avLst/>
                      </a:prstGeom>
                      <a:solidFill>
                        <a:schemeClr val="bg1"/>
                      </a:solidFill>
                      <a:ln>
                        <a:noFill/>
                      </a:ln>
                      <a:effectLst/>
                    </p:spPr>
                  </p:pic>
                </p:oleObj>
              </mc:Fallback>
            </mc:AlternateContent>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val="3363815382"/>
              </p:ext>
            </p:extLst>
          </p:nvPr>
        </p:nvGraphicFramePr>
        <p:xfrm>
          <a:off x="0" y="4495800"/>
          <a:ext cx="2094056" cy="809195"/>
        </p:xfrm>
        <a:graphic>
          <a:graphicData uri="http://schemas.openxmlformats.org/presentationml/2006/ole">
            <mc:AlternateContent xmlns:mc="http://schemas.openxmlformats.org/markup-compatibility/2006">
              <mc:Choice xmlns:v="urn:schemas-microsoft-com:vml" Requires="v">
                <p:oleObj spid="_x0000_s5305" name="Worksheet" r:id="rId10" imgW="1655004" imgH="639923" progId="Excel.Sheet.8">
                  <p:embed/>
                </p:oleObj>
              </mc:Choice>
              <mc:Fallback>
                <p:oleObj name="Worksheet" r:id="rId10" imgW="1655004" imgH="639923" progId="Excel.Sheet.8">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4495800"/>
                        <a:ext cx="2094056" cy="809195"/>
                      </a:xfrm>
                      <a:prstGeom prst="rect">
                        <a:avLst/>
                      </a:prstGeom>
                      <a:noFill/>
                      <a:ln>
                        <a:noFill/>
                      </a:ln>
                      <a:effectLst/>
                    </p:spPr>
                  </p:pic>
                </p:oleObj>
              </mc:Fallback>
            </mc:AlternateContent>
          </a:graphicData>
        </a:graphic>
      </p:graphicFrame>
      <p:sp>
        <p:nvSpPr>
          <p:cNvPr id="8" name="Text Box 9"/>
          <p:cNvSpPr txBox="1">
            <a:spLocks noChangeArrowheads="1"/>
          </p:cNvSpPr>
          <p:nvPr/>
        </p:nvSpPr>
        <p:spPr bwMode="auto">
          <a:xfrm>
            <a:off x="0" y="1524000"/>
            <a:ext cx="169522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200" b="1" dirty="0"/>
              <a:t>CANDY_CUSTOMER</a:t>
            </a:r>
          </a:p>
        </p:txBody>
      </p:sp>
      <p:sp>
        <p:nvSpPr>
          <p:cNvPr id="9" name="Text Box 10"/>
          <p:cNvSpPr txBox="1">
            <a:spLocks noChangeArrowheads="1"/>
          </p:cNvSpPr>
          <p:nvPr/>
        </p:nvSpPr>
        <p:spPr bwMode="auto">
          <a:xfrm>
            <a:off x="4038600" y="3886200"/>
            <a:ext cx="1681019"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200" b="1" dirty="0"/>
              <a:t>CANDY_PURCHASE</a:t>
            </a:r>
          </a:p>
        </p:txBody>
      </p:sp>
      <p:sp>
        <p:nvSpPr>
          <p:cNvPr id="10" name="Text Box 11"/>
          <p:cNvSpPr txBox="1">
            <a:spLocks noChangeArrowheads="1"/>
          </p:cNvSpPr>
          <p:nvPr/>
        </p:nvSpPr>
        <p:spPr bwMode="auto">
          <a:xfrm>
            <a:off x="0" y="4191000"/>
            <a:ext cx="1723849"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200" b="1" dirty="0"/>
              <a:t>CANDY_CUST_TYPE</a:t>
            </a:r>
          </a:p>
        </p:txBody>
      </p:sp>
      <p:sp>
        <p:nvSpPr>
          <p:cNvPr id="11" name="Text Box 12"/>
          <p:cNvSpPr txBox="1">
            <a:spLocks noChangeArrowheads="1"/>
          </p:cNvSpPr>
          <p:nvPr/>
        </p:nvSpPr>
        <p:spPr bwMode="auto">
          <a:xfrm>
            <a:off x="7666" y="5486400"/>
            <a:ext cx="157830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200" b="1" dirty="0"/>
              <a:t>CANDY_PRODUCT</a:t>
            </a:r>
          </a:p>
        </p:txBody>
      </p:sp>
    </p:spTree>
    <p:extLst>
      <p:ext uri="{BB962C8B-B14F-4D97-AF65-F5344CB8AC3E}">
        <p14:creationId xmlns:p14="http://schemas.microsoft.com/office/powerpoint/2010/main" val="1263969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quarter" idx="1"/>
          </p:nvPr>
        </p:nvSpPr>
        <p:spPr/>
        <p:txBody>
          <a:bodyPr/>
          <a:lstStyle/>
          <a:p>
            <a:r>
              <a:rPr lang="en-US" dirty="0"/>
              <a:t>Weak entities</a:t>
            </a:r>
          </a:p>
          <a:p>
            <a:r>
              <a:rPr lang="en-US" dirty="0"/>
              <a:t>Relationship degrees</a:t>
            </a:r>
            <a:endParaRPr lang="en-US" b="1" dirty="0"/>
          </a:p>
          <a:p>
            <a:r>
              <a:rPr lang="en-US" b="1" dirty="0"/>
              <a:t>E-R diagrams</a:t>
            </a:r>
          </a:p>
          <a:p>
            <a:pPr lvl="1"/>
            <a:r>
              <a:rPr lang="en-US" b="1" dirty="0"/>
              <a:t>Chen’s notation</a:t>
            </a:r>
          </a:p>
          <a:p>
            <a:pPr lvl="1"/>
            <a:r>
              <a:rPr lang="en-US" dirty="0"/>
              <a:t>Crow’s foot notation</a:t>
            </a:r>
          </a:p>
          <a:p>
            <a:r>
              <a:rPr lang="en-US" dirty="0"/>
              <a:t>Specialization and generalization</a:t>
            </a:r>
          </a:p>
        </p:txBody>
      </p:sp>
    </p:spTree>
    <p:extLst>
      <p:ext uri="{BB962C8B-B14F-4D97-AF65-F5344CB8AC3E}">
        <p14:creationId xmlns:p14="http://schemas.microsoft.com/office/powerpoint/2010/main" val="847569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Diagrams</a:t>
            </a:r>
          </a:p>
        </p:txBody>
      </p:sp>
      <p:sp>
        <p:nvSpPr>
          <p:cNvPr id="3" name="Content Placeholder 2"/>
          <p:cNvSpPr>
            <a:spLocks noGrp="1"/>
          </p:cNvSpPr>
          <p:nvPr>
            <p:ph sz="quarter" idx="1"/>
          </p:nvPr>
        </p:nvSpPr>
        <p:spPr/>
        <p:txBody>
          <a:bodyPr>
            <a:normAutofit lnSpcReduction="10000"/>
          </a:bodyPr>
          <a:lstStyle/>
          <a:p>
            <a:r>
              <a:rPr lang="en-US" dirty="0"/>
              <a:t>There are many different E-R diagram notations </a:t>
            </a:r>
          </a:p>
          <a:p>
            <a:pPr lvl="1"/>
            <a:r>
              <a:rPr lang="en-US" dirty="0"/>
              <a:t>Chen</a:t>
            </a:r>
          </a:p>
          <a:p>
            <a:pPr lvl="1"/>
            <a:r>
              <a:rPr lang="en-US" dirty="0"/>
              <a:t>Crow’s foot</a:t>
            </a:r>
          </a:p>
          <a:p>
            <a:pPr lvl="1"/>
            <a:r>
              <a:rPr lang="en-US" dirty="0"/>
              <a:t>Bachman</a:t>
            </a:r>
          </a:p>
          <a:p>
            <a:pPr lvl="1"/>
            <a:r>
              <a:rPr lang="en-US" dirty="0"/>
              <a:t>UML</a:t>
            </a:r>
          </a:p>
          <a:p>
            <a:pPr lvl="1"/>
            <a:r>
              <a:rPr lang="en-US" dirty="0"/>
              <a:t>Plenty of others</a:t>
            </a:r>
          </a:p>
          <a:p>
            <a:r>
              <a:rPr lang="en-US" dirty="0"/>
              <a:t>Each have their own advantages and disadvantages</a:t>
            </a:r>
          </a:p>
          <a:p>
            <a:r>
              <a:rPr lang="en-US" dirty="0"/>
              <a:t>We’ll discuss and use Chen’s notation and Crow’s foot notation</a:t>
            </a:r>
          </a:p>
        </p:txBody>
      </p:sp>
    </p:spTree>
    <p:extLst>
      <p:ext uri="{BB962C8B-B14F-4D97-AF65-F5344CB8AC3E}">
        <p14:creationId xmlns:p14="http://schemas.microsoft.com/office/powerpoint/2010/main" val="3694624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Chen’s Notation</a:t>
            </a:r>
          </a:p>
        </p:txBody>
      </p:sp>
      <p:sp>
        <p:nvSpPr>
          <p:cNvPr id="3" name="Content Placeholder 2"/>
          <p:cNvSpPr>
            <a:spLocks noGrp="1"/>
          </p:cNvSpPr>
          <p:nvPr>
            <p:ph sz="quarter" idx="1"/>
          </p:nvPr>
        </p:nvSpPr>
        <p:spPr/>
        <p:txBody>
          <a:bodyPr>
            <a:normAutofit fontScale="92500" lnSpcReduction="20000"/>
          </a:bodyPr>
          <a:lstStyle/>
          <a:p>
            <a:r>
              <a:rPr lang="en-US" dirty="0"/>
              <a:t>Chen’s notation uses the following to illustrate E-R model components</a:t>
            </a:r>
          </a:p>
          <a:p>
            <a:pPr lvl="1"/>
            <a:r>
              <a:rPr lang="en-US" dirty="0"/>
              <a:t>Entities are represented using rectangles</a:t>
            </a:r>
          </a:p>
          <a:p>
            <a:pPr lvl="2"/>
            <a:r>
              <a:rPr lang="en-US" dirty="0"/>
              <a:t>Weak entities represented using a double rectangle</a:t>
            </a:r>
          </a:p>
          <a:p>
            <a:pPr lvl="1"/>
            <a:r>
              <a:rPr lang="en-US" dirty="0"/>
              <a:t>Attributes are represented using ovals</a:t>
            </a:r>
          </a:p>
          <a:p>
            <a:pPr lvl="2"/>
            <a:r>
              <a:rPr lang="en-US" dirty="0"/>
              <a:t>Keys are underlined</a:t>
            </a:r>
          </a:p>
          <a:p>
            <a:pPr lvl="2"/>
            <a:r>
              <a:rPr lang="en-US" dirty="0"/>
              <a:t>Multivalued attributes are represented using a double oval</a:t>
            </a:r>
          </a:p>
          <a:p>
            <a:pPr lvl="2"/>
            <a:r>
              <a:rPr lang="en-US" dirty="0"/>
              <a:t>Derived attributes are represented using a dotted oval</a:t>
            </a:r>
          </a:p>
          <a:p>
            <a:pPr lvl="1"/>
            <a:r>
              <a:rPr lang="en-US" dirty="0"/>
              <a:t>Relationships are represented using diamonds</a:t>
            </a:r>
          </a:p>
          <a:p>
            <a:pPr lvl="2"/>
            <a:r>
              <a:rPr lang="en-US" dirty="0"/>
              <a:t>Identifying relationships (relationships between strong and weak entities) are represented using a double diamond</a:t>
            </a:r>
          </a:p>
          <a:p>
            <a:pPr lvl="1"/>
            <a:r>
              <a:rPr lang="en-US" dirty="0"/>
              <a:t>Lines are used to link attributes to entities, attributes to relationships, and entities to relationships</a:t>
            </a:r>
          </a:p>
          <a:p>
            <a:pPr lvl="1"/>
            <a:endParaRPr lang="en-US" dirty="0"/>
          </a:p>
        </p:txBody>
      </p:sp>
    </p:spTree>
    <p:extLst>
      <p:ext uri="{BB962C8B-B14F-4D97-AF65-F5344CB8AC3E}">
        <p14:creationId xmlns:p14="http://schemas.microsoft.com/office/powerpoint/2010/main" val="1550880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Chen’s Notation</a:t>
            </a:r>
          </a:p>
        </p:txBody>
      </p:sp>
      <p:sp>
        <p:nvSpPr>
          <p:cNvPr id="3" name="Content Placeholder 2"/>
          <p:cNvSpPr>
            <a:spLocks noGrp="1"/>
          </p:cNvSpPr>
          <p:nvPr>
            <p:ph sz="quarter" idx="1"/>
          </p:nvPr>
        </p:nvSpPr>
        <p:spPr>
          <a:xfrm>
            <a:off x="612648" y="1600200"/>
            <a:ext cx="8153400" cy="4800600"/>
          </a:xfrm>
        </p:spPr>
        <p:txBody>
          <a:bodyPr>
            <a:normAutofit lnSpcReduction="10000"/>
          </a:bodyPr>
          <a:lstStyle/>
          <a:p>
            <a:r>
              <a:rPr lang="en-US" dirty="0"/>
              <a:t>Indicating relationship participation</a:t>
            </a:r>
          </a:p>
          <a:p>
            <a:pPr lvl="1"/>
            <a:r>
              <a:rPr lang="en-US" dirty="0"/>
              <a:t>Double line: mandatory participation</a:t>
            </a:r>
          </a:p>
          <a:p>
            <a:pPr lvl="1"/>
            <a:r>
              <a:rPr lang="en-US" dirty="0"/>
              <a:t>Single line: optional participation</a:t>
            </a:r>
          </a:p>
          <a:p>
            <a:pPr lvl="1"/>
            <a:r>
              <a:rPr lang="en-US" dirty="0"/>
              <a:t>Cardinality</a:t>
            </a:r>
          </a:p>
          <a:p>
            <a:pPr lvl="2"/>
            <a:r>
              <a:rPr lang="en-US" dirty="0"/>
              <a:t>1: at most a single instance participates in the relationship</a:t>
            </a:r>
          </a:p>
          <a:p>
            <a:pPr lvl="2"/>
            <a:r>
              <a:rPr lang="en-US" dirty="0"/>
              <a:t>N (or M): multiple instances may participate in the relationship</a:t>
            </a:r>
          </a:p>
          <a:p>
            <a:pPr lvl="2"/>
            <a:r>
              <a:rPr lang="en-US" dirty="0"/>
              <a:t>Alternatively, an entity’s cardinality “upper bound” (a limit on the number of instances that may participate in the relationship) may be specified above the line and its “lower bound” (a minimum number of instances that may participate in the relationship) may be specified below the line</a:t>
            </a:r>
          </a:p>
        </p:txBody>
      </p:sp>
    </p:spTree>
    <p:extLst>
      <p:ext uri="{BB962C8B-B14F-4D97-AF65-F5344CB8AC3E}">
        <p14:creationId xmlns:p14="http://schemas.microsoft.com/office/powerpoint/2010/main" val="1382886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Chen’s Notation</a:t>
            </a:r>
          </a:p>
        </p:txBody>
      </p:sp>
      <p:sp>
        <p:nvSpPr>
          <p:cNvPr id="3" name="Content Placeholder 2"/>
          <p:cNvSpPr>
            <a:spLocks noGrp="1"/>
          </p:cNvSpPr>
          <p:nvPr>
            <p:ph sz="quarter" idx="1"/>
          </p:nvPr>
        </p:nvSpPr>
        <p:spPr/>
        <p:txBody>
          <a:bodyPr/>
          <a:lstStyle/>
          <a:p>
            <a:r>
              <a:rPr lang="en-US" dirty="0"/>
              <a:t>Example</a:t>
            </a:r>
          </a:p>
        </p:txBody>
      </p:sp>
      <p:pic>
        <p:nvPicPr>
          <p:cNvPr id="5" name="Picture 4"/>
          <p:cNvPicPr>
            <a:picLocks noChangeAspect="1"/>
          </p:cNvPicPr>
          <p:nvPr/>
        </p:nvPicPr>
        <p:blipFill>
          <a:blip r:embed="rId2"/>
          <a:stretch>
            <a:fillRect/>
          </a:stretch>
        </p:blipFill>
        <p:spPr>
          <a:xfrm>
            <a:off x="381000" y="2971800"/>
            <a:ext cx="8305800" cy="2450058"/>
          </a:xfrm>
          <a:prstGeom prst="rect">
            <a:avLst/>
          </a:prstGeom>
        </p:spPr>
      </p:pic>
    </p:spTree>
    <p:extLst>
      <p:ext uri="{BB962C8B-B14F-4D97-AF65-F5344CB8AC3E}">
        <p14:creationId xmlns:p14="http://schemas.microsoft.com/office/powerpoint/2010/main" val="1036047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quarter" idx="1"/>
          </p:nvPr>
        </p:nvSpPr>
        <p:spPr/>
        <p:txBody>
          <a:bodyPr/>
          <a:lstStyle/>
          <a:p>
            <a:r>
              <a:rPr lang="en-US" dirty="0"/>
              <a:t>Weak entities</a:t>
            </a:r>
          </a:p>
          <a:p>
            <a:r>
              <a:rPr lang="en-US" dirty="0"/>
              <a:t>Relationship degrees</a:t>
            </a:r>
            <a:endParaRPr lang="en-US" b="1" dirty="0"/>
          </a:p>
          <a:p>
            <a:r>
              <a:rPr lang="en-US" dirty="0"/>
              <a:t>E-R diagrams</a:t>
            </a:r>
          </a:p>
          <a:p>
            <a:pPr lvl="1"/>
            <a:r>
              <a:rPr lang="en-US" dirty="0"/>
              <a:t>Chen’s notation</a:t>
            </a:r>
          </a:p>
          <a:p>
            <a:pPr lvl="1"/>
            <a:r>
              <a:rPr lang="en-US" b="1" dirty="0"/>
              <a:t>Crow’s foot notation</a:t>
            </a:r>
          </a:p>
          <a:p>
            <a:r>
              <a:rPr lang="en-US" dirty="0"/>
              <a:t>Specialization and generalization</a:t>
            </a:r>
          </a:p>
        </p:txBody>
      </p:sp>
    </p:spTree>
    <p:extLst>
      <p:ext uri="{BB962C8B-B14F-4D97-AF65-F5344CB8AC3E}">
        <p14:creationId xmlns:p14="http://schemas.microsoft.com/office/powerpoint/2010/main" val="847569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quarter" idx="1"/>
          </p:nvPr>
        </p:nvSpPr>
        <p:spPr/>
        <p:txBody>
          <a:bodyPr/>
          <a:lstStyle/>
          <a:p>
            <a:r>
              <a:rPr lang="en-US" b="1" dirty="0"/>
              <a:t>Weak entities</a:t>
            </a:r>
          </a:p>
          <a:p>
            <a:r>
              <a:rPr lang="en-US" dirty="0"/>
              <a:t>Relationship degrees</a:t>
            </a:r>
            <a:endParaRPr lang="en-US" b="1" dirty="0"/>
          </a:p>
          <a:p>
            <a:r>
              <a:rPr lang="en-US" dirty="0"/>
              <a:t>E-R diagrams</a:t>
            </a:r>
          </a:p>
          <a:p>
            <a:pPr lvl="1"/>
            <a:r>
              <a:rPr lang="en-US" dirty="0"/>
              <a:t>Chen’s notation</a:t>
            </a:r>
          </a:p>
          <a:p>
            <a:pPr lvl="1"/>
            <a:r>
              <a:rPr lang="en-US" dirty="0"/>
              <a:t>Crow’s foot notation</a:t>
            </a:r>
          </a:p>
          <a:p>
            <a:r>
              <a:rPr lang="en-US" dirty="0"/>
              <a:t>Specialization and generalization</a:t>
            </a:r>
          </a:p>
        </p:txBody>
      </p:sp>
    </p:spTree>
    <p:extLst>
      <p:ext uri="{BB962C8B-B14F-4D97-AF65-F5344CB8AC3E}">
        <p14:creationId xmlns:p14="http://schemas.microsoft.com/office/powerpoint/2010/main" val="4083830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Crow’s Foot Notation</a:t>
            </a:r>
          </a:p>
        </p:txBody>
      </p:sp>
      <p:sp>
        <p:nvSpPr>
          <p:cNvPr id="3" name="Content Placeholder 2"/>
          <p:cNvSpPr>
            <a:spLocks noGrp="1"/>
          </p:cNvSpPr>
          <p:nvPr>
            <p:ph sz="quarter" idx="1"/>
          </p:nvPr>
        </p:nvSpPr>
        <p:spPr>
          <a:xfrm>
            <a:off x="612648" y="1600200"/>
            <a:ext cx="8153400" cy="5105400"/>
          </a:xfrm>
        </p:spPr>
        <p:txBody>
          <a:bodyPr>
            <a:normAutofit fontScale="85000" lnSpcReduction="10000"/>
          </a:bodyPr>
          <a:lstStyle/>
          <a:p>
            <a:r>
              <a:rPr lang="en-US" dirty="0"/>
              <a:t>Crow’s foot notation uses the following to illustrate E-R model components</a:t>
            </a:r>
          </a:p>
          <a:p>
            <a:pPr lvl="1"/>
            <a:r>
              <a:rPr lang="en-US" dirty="0"/>
              <a:t>Entities are represented using rectangles with 3 stacked compartments</a:t>
            </a:r>
          </a:p>
          <a:p>
            <a:pPr lvl="2"/>
            <a:r>
              <a:rPr lang="en-US" dirty="0"/>
              <a:t>The top compartment contains the entity name</a:t>
            </a:r>
          </a:p>
          <a:p>
            <a:pPr lvl="2"/>
            <a:r>
              <a:rPr lang="en-US" dirty="0"/>
              <a:t>Weak entities have no special representation</a:t>
            </a:r>
          </a:p>
          <a:p>
            <a:pPr lvl="1"/>
            <a:r>
              <a:rPr lang="en-US" dirty="0"/>
              <a:t>Attributes are represented within their entity’s compartments</a:t>
            </a:r>
          </a:p>
          <a:p>
            <a:pPr lvl="2"/>
            <a:r>
              <a:rPr lang="en-US" dirty="0"/>
              <a:t>The middle compartment contains the entity’s key(s), which may also include a key indicator (e.g. “PK”)</a:t>
            </a:r>
          </a:p>
          <a:p>
            <a:pPr lvl="2"/>
            <a:r>
              <a:rPr lang="en-US" dirty="0"/>
              <a:t>The bottom compartment contains the entity’s other attributes</a:t>
            </a:r>
          </a:p>
          <a:p>
            <a:pPr lvl="3"/>
            <a:r>
              <a:rPr lang="en-US" dirty="0"/>
              <a:t>Multivalued attributes have no special representation</a:t>
            </a:r>
          </a:p>
          <a:p>
            <a:pPr lvl="3"/>
            <a:r>
              <a:rPr lang="en-US" dirty="0"/>
              <a:t>Derived attributes have no special representation</a:t>
            </a:r>
          </a:p>
          <a:p>
            <a:pPr lvl="1"/>
            <a:r>
              <a:rPr lang="en-US" dirty="0"/>
              <a:t>Relationships are represented by dashed lines connecting entities</a:t>
            </a:r>
          </a:p>
          <a:p>
            <a:pPr lvl="2"/>
            <a:r>
              <a:rPr lang="en-US" dirty="0"/>
              <a:t>A description of the relationship is provided with these lines</a:t>
            </a:r>
          </a:p>
          <a:p>
            <a:pPr lvl="2"/>
            <a:r>
              <a:rPr lang="en-US" dirty="0"/>
              <a:t>Identifying relationships are represented using solid lines</a:t>
            </a:r>
          </a:p>
        </p:txBody>
      </p:sp>
    </p:spTree>
    <p:extLst>
      <p:ext uri="{BB962C8B-B14F-4D97-AF65-F5344CB8AC3E}">
        <p14:creationId xmlns:p14="http://schemas.microsoft.com/office/powerpoint/2010/main" val="1711542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Crow’s Foot Notation</a:t>
            </a:r>
          </a:p>
        </p:txBody>
      </p:sp>
      <p:sp>
        <p:nvSpPr>
          <p:cNvPr id="3" name="Content Placeholder 2"/>
          <p:cNvSpPr>
            <a:spLocks noGrp="1"/>
          </p:cNvSpPr>
          <p:nvPr>
            <p:ph sz="quarter" idx="1"/>
          </p:nvPr>
        </p:nvSpPr>
        <p:spPr/>
        <p:txBody>
          <a:bodyPr>
            <a:normAutofit fontScale="85000" lnSpcReduction="20000"/>
          </a:bodyPr>
          <a:lstStyle/>
          <a:p>
            <a:r>
              <a:rPr lang="en-US" dirty="0"/>
              <a:t>Indicating relationship participation</a:t>
            </a:r>
          </a:p>
          <a:p>
            <a:pPr lvl="1"/>
            <a:r>
              <a:rPr lang="en-US" dirty="0"/>
              <a:t>Cardinality indicated by line endpoints</a:t>
            </a:r>
          </a:p>
          <a:p>
            <a:pPr lvl="2"/>
            <a:r>
              <a:rPr lang="en-US" dirty="0"/>
              <a:t>Zero or more</a:t>
            </a:r>
          </a:p>
          <a:p>
            <a:pPr lvl="2"/>
            <a:endParaRPr lang="en-US" dirty="0"/>
          </a:p>
          <a:p>
            <a:pPr lvl="2"/>
            <a:r>
              <a:rPr lang="en-US" dirty="0"/>
              <a:t>One or more</a:t>
            </a:r>
          </a:p>
          <a:p>
            <a:pPr lvl="2"/>
            <a:endParaRPr lang="en-US" dirty="0"/>
          </a:p>
          <a:p>
            <a:pPr lvl="2"/>
            <a:r>
              <a:rPr lang="en-US" dirty="0"/>
              <a:t>One and only one</a:t>
            </a:r>
          </a:p>
          <a:p>
            <a:pPr lvl="2"/>
            <a:endParaRPr lang="en-US" dirty="0"/>
          </a:p>
          <a:p>
            <a:pPr lvl="2"/>
            <a:r>
              <a:rPr lang="en-US" dirty="0"/>
              <a:t>Zero or 1</a:t>
            </a:r>
          </a:p>
          <a:p>
            <a:pPr lvl="2"/>
            <a:endParaRPr lang="en-US" dirty="0"/>
          </a:p>
          <a:p>
            <a:pPr lvl="2"/>
            <a:r>
              <a:rPr lang="en-US" dirty="0"/>
              <a:t>Additionally, an entity’s cardinality “upper bound” (a limit on the number of instances that may participate in the relationship) may be specified above the line and its “lower bound” (a minimum number of instances that may participate in the relationship) may be specified below the line</a:t>
            </a:r>
          </a:p>
        </p:txBody>
      </p:sp>
      <p:pic>
        <p:nvPicPr>
          <p:cNvPr id="4" name="Picture 3"/>
          <p:cNvPicPr>
            <a:picLocks noChangeAspect="1"/>
          </p:cNvPicPr>
          <p:nvPr/>
        </p:nvPicPr>
        <p:blipFill>
          <a:blip r:embed="rId2"/>
          <a:stretch>
            <a:fillRect/>
          </a:stretch>
        </p:blipFill>
        <p:spPr>
          <a:xfrm>
            <a:off x="3657600" y="2286000"/>
            <a:ext cx="673100" cy="520700"/>
          </a:xfrm>
          <a:prstGeom prst="rect">
            <a:avLst/>
          </a:prstGeom>
        </p:spPr>
      </p:pic>
      <p:pic>
        <p:nvPicPr>
          <p:cNvPr id="6" name="Picture 5"/>
          <p:cNvPicPr>
            <a:picLocks noChangeAspect="1"/>
          </p:cNvPicPr>
          <p:nvPr/>
        </p:nvPicPr>
        <p:blipFill>
          <a:blip r:embed="rId3"/>
          <a:stretch>
            <a:fillRect/>
          </a:stretch>
        </p:blipFill>
        <p:spPr>
          <a:xfrm>
            <a:off x="3657600" y="2819400"/>
            <a:ext cx="571500" cy="495300"/>
          </a:xfrm>
          <a:prstGeom prst="rect">
            <a:avLst/>
          </a:prstGeom>
        </p:spPr>
      </p:pic>
      <p:pic>
        <p:nvPicPr>
          <p:cNvPr id="7" name="Picture 6"/>
          <p:cNvPicPr>
            <a:picLocks noChangeAspect="1"/>
          </p:cNvPicPr>
          <p:nvPr/>
        </p:nvPicPr>
        <p:blipFill>
          <a:blip r:embed="rId4"/>
          <a:stretch>
            <a:fillRect/>
          </a:stretch>
        </p:blipFill>
        <p:spPr>
          <a:xfrm>
            <a:off x="3657600" y="3505200"/>
            <a:ext cx="558800" cy="431800"/>
          </a:xfrm>
          <a:prstGeom prst="rect">
            <a:avLst/>
          </a:prstGeom>
        </p:spPr>
      </p:pic>
      <p:pic>
        <p:nvPicPr>
          <p:cNvPr id="8" name="Picture 7"/>
          <p:cNvPicPr>
            <a:picLocks noChangeAspect="1"/>
          </p:cNvPicPr>
          <p:nvPr/>
        </p:nvPicPr>
        <p:blipFill>
          <a:blip r:embed="rId5"/>
          <a:stretch>
            <a:fillRect/>
          </a:stretch>
        </p:blipFill>
        <p:spPr>
          <a:xfrm>
            <a:off x="3657600" y="4038600"/>
            <a:ext cx="673100" cy="444500"/>
          </a:xfrm>
          <a:prstGeom prst="rect">
            <a:avLst/>
          </a:prstGeom>
        </p:spPr>
      </p:pic>
    </p:spTree>
    <p:extLst>
      <p:ext uri="{BB962C8B-B14F-4D97-AF65-F5344CB8AC3E}">
        <p14:creationId xmlns:p14="http://schemas.microsoft.com/office/powerpoint/2010/main" val="4257448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Crow’s Foot Notation</a:t>
            </a:r>
          </a:p>
        </p:txBody>
      </p:sp>
      <p:sp>
        <p:nvSpPr>
          <p:cNvPr id="3" name="Content Placeholder 2"/>
          <p:cNvSpPr>
            <a:spLocks noGrp="1"/>
          </p:cNvSpPr>
          <p:nvPr>
            <p:ph sz="quarter" idx="1"/>
          </p:nvPr>
        </p:nvSpPr>
        <p:spPr/>
        <p:txBody>
          <a:bodyPr/>
          <a:lstStyle/>
          <a:p>
            <a:r>
              <a:rPr lang="en-US" dirty="0"/>
              <a:t>Example</a:t>
            </a:r>
          </a:p>
        </p:txBody>
      </p:sp>
      <p:pic>
        <p:nvPicPr>
          <p:cNvPr id="6" name="Picture 5"/>
          <p:cNvPicPr>
            <a:picLocks noChangeAspect="1"/>
          </p:cNvPicPr>
          <p:nvPr/>
        </p:nvPicPr>
        <p:blipFill>
          <a:blip r:embed="rId2"/>
          <a:stretch>
            <a:fillRect/>
          </a:stretch>
        </p:blipFill>
        <p:spPr>
          <a:xfrm>
            <a:off x="1600200" y="2667000"/>
            <a:ext cx="5956300" cy="2349500"/>
          </a:xfrm>
          <a:prstGeom prst="rect">
            <a:avLst/>
          </a:prstGeom>
        </p:spPr>
      </p:pic>
    </p:spTree>
    <p:extLst>
      <p:ext uri="{BB962C8B-B14F-4D97-AF65-F5344CB8AC3E}">
        <p14:creationId xmlns:p14="http://schemas.microsoft.com/office/powerpoint/2010/main" val="1852869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Chen’s and Crow’s Foot Comparison</a:t>
            </a:r>
          </a:p>
        </p:txBody>
      </p:sp>
      <p:sp>
        <p:nvSpPr>
          <p:cNvPr id="3" name="Content Placeholder 2"/>
          <p:cNvSpPr>
            <a:spLocks noGrp="1"/>
          </p:cNvSpPr>
          <p:nvPr>
            <p:ph sz="quarter" idx="1"/>
          </p:nvPr>
        </p:nvSpPr>
        <p:spPr/>
        <p:txBody>
          <a:bodyPr>
            <a:normAutofit/>
          </a:bodyPr>
          <a:lstStyle/>
          <a:p>
            <a:r>
              <a:rPr lang="en-US" dirty="0"/>
              <a:t>Chen’s notation is better suited for conceptual diagrams, as its design is more suited for systems that lack detail</a:t>
            </a:r>
          </a:p>
          <a:p>
            <a:r>
              <a:rPr lang="en-US" dirty="0"/>
              <a:t>Crow’s foot notation is better suited for logical and physical diagrams, as it allows for details that apply in that domain</a:t>
            </a:r>
          </a:p>
          <a:p>
            <a:pPr lvl="1"/>
            <a:r>
              <a:rPr lang="en-US" dirty="0"/>
              <a:t>However, it does not support n-</a:t>
            </a:r>
            <a:r>
              <a:rPr lang="en-US" dirty="0" err="1"/>
              <a:t>ary</a:t>
            </a:r>
            <a:r>
              <a:rPr lang="en-US" dirty="0"/>
              <a:t> relationships or relationship attributes</a:t>
            </a:r>
          </a:p>
          <a:p>
            <a:pPr lvl="2"/>
            <a:r>
              <a:rPr lang="en-US" dirty="0"/>
              <a:t>As a result, entities must be used for these purposes, which we’ll see translates well to a relational database</a:t>
            </a:r>
          </a:p>
        </p:txBody>
      </p:sp>
    </p:spTree>
    <p:extLst>
      <p:ext uri="{BB962C8B-B14F-4D97-AF65-F5344CB8AC3E}">
        <p14:creationId xmlns:p14="http://schemas.microsoft.com/office/powerpoint/2010/main" val="480958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quarter" idx="1"/>
          </p:nvPr>
        </p:nvSpPr>
        <p:spPr/>
        <p:txBody>
          <a:bodyPr/>
          <a:lstStyle/>
          <a:p>
            <a:r>
              <a:rPr lang="en-US" dirty="0"/>
              <a:t>Weak entities</a:t>
            </a:r>
          </a:p>
          <a:p>
            <a:r>
              <a:rPr lang="en-US" dirty="0"/>
              <a:t>Relationship degrees</a:t>
            </a:r>
            <a:endParaRPr lang="en-US" b="1" dirty="0"/>
          </a:p>
          <a:p>
            <a:r>
              <a:rPr lang="en-US" dirty="0"/>
              <a:t>E-R diagrams</a:t>
            </a:r>
          </a:p>
          <a:p>
            <a:pPr lvl="1"/>
            <a:r>
              <a:rPr lang="en-US" dirty="0"/>
              <a:t>Chen’s notation</a:t>
            </a:r>
          </a:p>
          <a:p>
            <a:pPr lvl="1"/>
            <a:r>
              <a:rPr lang="en-US" dirty="0"/>
              <a:t>Crow’s foot notation</a:t>
            </a:r>
          </a:p>
          <a:p>
            <a:r>
              <a:rPr lang="en-US" b="1" dirty="0"/>
              <a:t>Specialization and generalization</a:t>
            </a:r>
          </a:p>
        </p:txBody>
      </p:sp>
    </p:spTree>
    <p:extLst>
      <p:ext uri="{BB962C8B-B14F-4D97-AF65-F5344CB8AC3E}">
        <p14:creationId xmlns:p14="http://schemas.microsoft.com/office/powerpoint/2010/main" val="847569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Specialization and Generalization</a:t>
            </a:r>
          </a:p>
        </p:txBody>
      </p:sp>
      <p:sp>
        <p:nvSpPr>
          <p:cNvPr id="3" name="Content Placeholder 2"/>
          <p:cNvSpPr>
            <a:spLocks noGrp="1"/>
          </p:cNvSpPr>
          <p:nvPr>
            <p:ph sz="quarter" idx="1"/>
          </p:nvPr>
        </p:nvSpPr>
        <p:spPr/>
        <p:txBody>
          <a:bodyPr/>
          <a:lstStyle/>
          <a:p>
            <a:r>
              <a:rPr lang="en-US" dirty="0"/>
              <a:t>Specialization occurs when multiple entities are designed to “reuse” the attributes in a single more generic entity</a:t>
            </a:r>
          </a:p>
          <a:p>
            <a:r>
              <a:rPr lang="en-US" dirty="0"/>
              <a:t>Generalization occurs when a single entity is designed to encapsulate common attributes pulled out of multiple more specific entities</a:t>
            </a:r>
          </a:p>
          <a:p>
            <a:r>
              <a:rPr lang="en-US" dirty="0"/>
              <a:t>Think inheritance in Java</a:t>
            </a:r>
          </a:p>
          <a:p>
            <a:r>
              <a:rPr lang="en-US" dirty="0"/>
              <a:t>Specialization is a “top down” approach while generalization is a “bottom up” approach</a:t>
            </a:r>
          </a:p>
          <a:p>
            <a:pPr lvl="1"/>
            <a:endParaRPr lang="en-US" dirty="0"/>
          </a:p>
          <a:p>
            <a:pPr lvl="1"/>
            <a:endParaRPr lang="en-US" dirty="0"/>
          </a:p>
        </p:txBody>
      </p:sp>
    </p:spTree>
    <p:extLst>
      <p:ext uri="{BB962C8B-B14F-4D97-AF65-F5344CB8AC3E}">
        <p14:creationId xmlns:p14="http://schemas.microsoft.com/office/powerpoint/2010/main" val="2925929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Specialization and Generalization</a:t>
            </a:r>
          </a:p>
        </p:txBody>
      </p:sp>
      <p:sp>
        <p:nvSpPr>
          <p:cNvPr id="3" name="Content Placeholder 2"/>
          <p:cNvSpPr>
            <a:spLocks noGrp="1"/>
          </p:cNvSpPr>
          <p:nvPr>
            <p:ph sz="quarter" idx="1"/>
          </p:nvPr>
        </p:nvSpPr>
        <p:spPr>
          <a:xfrm>
            <a:off x="612648" y="1600200"/>
            <a:ext cx="4568952" cy="4495800"/>
          </a:xfrm>
        </p:spPr>
        <p:txBody>
          <a:bodyPr>
            <a:normAutofit lnSpcReduction="10000"/>
          </a:bodyPr>
          <a:lstStyle/>
          <a:p>
            <a:r>
              <a:rPr lang="en-US" dirty="0"/>
              <a:t>Example</a:t>
            </a:r>
          </a:p>
          <a:p>
            <a:pPr lvl="1"/>
            <a:r>
              <a:rPr lang="en-US" dirty="0"/>
              <a:t>Overlapping specialization</a:t>
            </a:r>
          </a:p>
          <a:p>
            <a:pPr lvl="2"/>
            <a:r>
              <a:rPr lang="en-US" dirty="0"/>
              <a:t>An entity instance can belong to multiple </a:t>
            </a:r>
            <a:r>
              <a:rPr lang="en-US" dirty="0" err="1"/>
              <a:t>subentities</a:t>
            </a:r>
            <a:endParaRPr lang="en-US" dirty="0"/>
          </a:p>
          <a:p>
            <a:pPr lvl="2"/>
            <a:r>
              <a:rPr lang="en-US" dirty="0"/>
              <a:t>Indicated here using multiple arrows</a:t>
            </a:r>
          </a:p>
          <a:p>
            <a:pPr lvl="1"/>
            <a:r>
              <a:rPr lang="en-US" dirty="0"/>
              <a:t>Disjoint specialization</a:t>
            </a:r>
          </a:p>
          <a:p>
            <a:pPr lvl="2"/>
            <a:r>
              <a:rPr lang="en-US" dirty="0"/>
              <a:t>An entity instance can belong to only one </a:t>
            </a:r>
            <a:r>
              <a:rPr lang="en-US" dirty="0" err="1"/>
              <a:t>subentity</a:t>
            </a:r>
            <a:endParaRPr lang="en-US" dirty="0"/>
          </a:p>
          <a:p>
            <a:pPr lvl="2"/>
            <a:r>
              <a:rPr lang="en-US" dirty="0"/>
              <a:t>Indicated here using</a:t>
            </a:r>
          </a:p>
          <a:p>
            <a:pPr marL="685800" lvl="2" indent="0">
              <a:buNone/>
            </a:pPr>
            <a:r>
              <a:rPr lang="en-US" dirty="0"/>
              <a:t>	a single arrow</a:t>
            </a:r>
          </a:p>
        </p:txBody>
      </p:sp>
      <p:pic>
        <p:nvPicPr>
          <p:cNvPr id="4" name="Picture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752600"/>
            <a:ext cx="4684712"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744914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Entity-Relationship Model Diagrams</a:t>
            </a:r>
          </a:p>
        </p:txBody>
      </p:sp>
      <p:sp>
        <p:nvSpPr>
          <p:cNvPr id="3" name="Content Placeholder 2"/>
          <p:cNvSpPr>
            <a:spLocks noGrp="1"/>
          </p:cNvSpPr>
          <p:nvPr>
            <p:ph sz="quarter" idx="1"/>
          </p:nvPr>
        </p:nvSpPr>
        <p:spPr/>
        <p:txBody>
          <a:bodyPr>
            <a:normAutofit fontScale="85000" lnSpcReduction="20000"/>
          </a:bodyPr>
          <a:lstStyle/>
          <a:p>
            <a:r>
              <a:rPr lang="en-US" dirty="0"/>
              <a:t>Create a Chen’s E-R diagram for the following system</a:t>
            </a:r>
          </a:p>
          <a:p>
            <a:pPr lvl="1"/>
            <a:r>
              <a:rPr lang="en-US" sz="2800" dirty="0"/>
              <a:t>DU keeps data on students including student ID, student name, campus address and phone number, permanent address and phone number, and email address</a:t>
            </a:r>
          </a:p>
          <a:p>
            <a:pPr lvl="1"/>
            <a:r>
              <a:rPr lang="en-US" sz="2800" dirty="0"/>
              <a:t>Data is also kept on courses that are offered, including the course call ID (like </a:t>
            </a:r>
            <a:r>
              <a:rPr lang="ja-JP" altLang="en-US" sz="2800"/>
              <a:t>‘</a:t>
            </a:r>
            <a:r>
              <a:rPr lang="en-US" sz="2800" dirty="0"/>
              <a:t>COMP3421</a:t>
            </a:r>
            <a:r>
              <a:rPr lang="ja-JP" altLang="en-US" sz="2800"/>
              <a:t>’</a:t>
            </a:r>
            <a:r>
              <a:rPr lang="en-US" sz="2800" dirty="0"/>
              <a:t>), course name (like </a:t>
            </a:r>
            <a:r>
              <a:rPr lang="ja-JP" altLang="en-US" sz="2800" dirty="0"/>
              <a:t>‘</a:t>
            </a:r>
            <a:r>
              <a:rPr lang="en-US" sz="2800" dirty="0"/>
              <a:t>Database Systems</a:t>
            </a:r>
            <a:r>
              <a:rPr lang="ja-JP" altLang="en-US" sz="2800" dirty="0"/>
              <a:t>’</a:t>
            </a:r>
            <a:r>
              <a:rPr lang="en-US" sz="2800" dirty="0"/>
              <a:t>), course description that appears in the catalog, the quarter offered (such as "Fall 2020”), section number, day, time, location, and instructor</a:t>
            </a:r>
            <a:endParaRPr lang="en-US" sz="2800" dirty="0">
              <a:latin typeface="Arial" charset="0"/>
            </a:endParaRPr>
          </a:p>
          <a:p>
            <a:pPr lvl="1"/>
            <a:r>
              <a:rPr lang="en-US" sz="2800" dirty="0"/>
              <a:t>Instructor data includes instructor ID, name, title, department, office location, and office phone number</a:t>
            </a:r>
          </a:p>
          <a:p>
            <a:pPr lvl="1"/>
            <a:r>
              <a:rPr lang="en-US" sz="2800" dirty="0"/>
              <a:t>Instructors teach course sections, instructors advise students, and students enroll in course sections</a:t>
            </a:r>
          </a:p>
          <a:p>
            <a:pPr lvl="1"/>
            <a:endParaRPr lang="en-US" sz="2800" dirty="0"/>
          </a:p>
        </p:txBody>
      </p:sp>
    </p:spTree>
    <p:extLst>
      <p:ext uri="{BB962C8B-B14F-4D97-AF65-F5344CB8AC3E}">
        <p14:creationId xmlns:p14="http://schemas.microsoft.com/office/powerpoint/2010/main" val="2723461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 Entities</a:t>
            </a:r>
          </a:p>
        </p:txBody>
      </p:sp>
      <p:sp>
        <p:nvSpPr>
          <p:cNvPr id="3" name="Content Placeholder 2"/>
          <p:cNvSpPr>
            <a:spLocks noGrp="1"/>
          </p:cNvSpPr>
          <p:nvPr>
            <p:ph sz="quarter" idx="1"/>
          </p:nvPr>
        </p:nvSpPr>
        <p:spPr>
          <a:xfrm>
            <a:off x="612648" y="1600200"/>
            <a:ext cx="8153400" cy="4800600"/>
          </a:xfrm>
        </p:spPr>
        <p:txBody>
          <a:bodyPr>
            <a:normAutofit lnSpcReduction="10000"/>
          </a:bodyPr>
          <a:lstStyle/>
          <a:p>
            <a:r>
              <a:rPr lang="en-US" dirty="0"/>
              <a:t>A “weak entity” is one that cannot be uniquely identified by its attributes alone</a:t>
            </a:r>
          </a:p>
          <a:p>
            <a:r>
              <a:rPr lang="en-US" dirty="0"/>
              <a:t>A weak entity instance is dependent on (and may be thought of as a subcomponent of) an associated “strong entity” instance</a:t>
            </a:r>
          </a:p>
          <a:p>
            <a:pPr lvl="1"/>
            <a:r>
              <a:rPr lang="en-US" dirty="0"/>
              <a:t>Referred to as an “identifying relationship”</a:t>
            </a:r>
          </a:p>
          <a:p>
            <a:pPr lvl="1"/>
            <a:r>
              <a:rPr lang="en-US" dirty="0"/>
              <a:t>In other words, the weak entity does not make sense in the system without the strong entity</a:t>
            </a:r>
          </a:p>
          <a:p>
            <a:r>
              <a:rPr lang="en-US" dirty="0"/>
              <a:t>In a relational database, a weak entity typically has a composite primary key that includes a foreign key to its strong entity’s primary key</a:t>
            </a:r>
          </a:p>
        </p:txBody>
      </p:sp>
    </p:spTree>
    <p:extLst>
      <p:ext uri="{BB962C8B-B14F-4D97-AF65-F5344CB8AC3E}">
        <p14:creationId xmlns:p14="http://schemas.microsoft.com/office/powerpoint/2010/main" val="2845581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 Entities</a:t>
            </a:r>
          </a:p>
        </p:txBody>
      </p:sp>
      <p:sp>
        <p:nvSpPr>
          <p:cNvPr id="3" name="Content Placeholder 2"/>
          <p:cNvSpPr>
            <a:spLocks noGrp="1"/>
          </p:cNvSpPr>
          <p:nvPr>
            <p:ph sz="quarter" idx="1"/>
          </p:nvPr>
        </p:nvSpPr>
        <p:spPr>
          <a:xfrm>
            <a:off x="612648" y="1600200"/>
            <a:ext cx="8153400" cy="5029200"/>
          </a:xfrm>
        </p:spPr>
        <p:txBody>
          <a:bodyPr>
            <a:normAutofit lnSpcReduction="10000"/>
          </a:bodyPr>
          <a:lstStyle/>
          <a:p>
            <a:r>
              <a:rPr lang="en-US" dirty="0"/>
              <a:t>Example</a:t>
            </a:r>
          </a:p>
          <a:p>
            <a:pPr lvl="1"/>
            <a:r>
              <a:rPr lang="en-US" dirty="0"/>
              <a:t>Courses rarely change ids, titles, or credits, but are not taught every semester and may be taught in multiple sections</a:t>
            </a:r>
          </a:p>
          <a:p>
            <a:pPr lvl="2"/>
            <a:r>
              <a:rPr lang="en-US" dirty="0"/>
              <a:t>We could represent the section, quarter, and year as course attributes, but the other attributes will have redundant values</a:t>
            </a:r>
          </a:p>
          <a:p>
            <a:pPr lvl="2"/>
            <a:r>
              <a:rPr lang="en-US" dirty="0"/>
              <a:t>Instead, make course a strong entity and section a weak entity</a:t>
            </a:r>
          </a:p>
          <a:p>
            <a:pPr lvl="3"/>
            <a:r>
              <a:rPr lang="en-US" dirty="0"/>
              <a:t>A course entity has an id, title, and credits</a:t>
            </a:r>
          </a:p>
          <a:p>
            <a:pPr lvl="3"/>
            <a:r>
              <a:rPr lang="en-US" dirty="0"/>
              <a:t>A section has a section number, quarter, and year</a:t>
            </a:r>
          </a:p>
          <a:p>
            <a:pPr lvl="3"/>
            <a:r>
              <a:rPr lang="en-US" dirty="0"/>
              <a:t>For a relational database, the section will include a foreign key to its associated course’s primary key, and all attributes will constitute the section’s primary key</a:t>
            </a:r>
          </a:p>
        </p:txBody>
      </p:sp>
    </p:spTree>
    <p:extLst>
      <p:ext uri="{BB962C8B-B14F-4D97-AF65-F5344CB8AC3E}">
        <p14:creationId xmlns:p14="http://schemas.microsoft.com/office/powerpoint/2010/main" val="2495080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quarter" idx="1"/>
          </p:nvPr>
        </p:nvSpPr>
        <p:spPr/>
        <p:txBody>
          <a:bodyPr/>
          <a:lstStyle/>
          <a:p>
            <a:r>
              <a:rPr lang="en-US" dirty="0"/>
              <a:t>Weak entities</a:t>
            </a:r>
          </a:p>
          <a:p>
            <a:r>
              <a:rPr lang="en-US" b="1" dirty="0"/>
              <a:t>Relationship degrees</a:t>
            </a:r>
          </a:p>
          <a:p>
            <a:r>
              <a:rPr lang="en-US" dirty="0"/>
              <a:t>E-R diagrams</a:t>
            </a:r>
          </a:p>
          <a:p>
            <a:pPr lvl="1"/>
            <a:r>
              <a:rPr lang="en-US" dirty="0"/>
              <a:t>Chen’s notation</a:t>
            </a:r>
          </a:p>
          <a:p>
            <a:pPr lvl="1"/>
            <a:r>
              <a:rPr lang="en-US" dirty="0"/>
              <a:t>Crow’s foot notation</a:t>
            </a:r>
          </a:p>
          <a:p>
            <a:r>
              <a:rPr lang="en-US" dirty="0"/>
              <a:t>Specialization and generalization</a:t>
            </a:r>
          </a:p>
        </p:txBody>
      </p:sp>
    </p:spTree>
    <p:extLst>
      <p:ext uri="{BB962C8B-B14F-4D97-AF65-F5344CB8AC3E}">
        <p14:creationId xmlns:p14="http://schemas.microsoft.com/office/powerpoint/2010/main" val="847569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Degrees</a:t>
            </a:r>
          </a:p>
        </p:txBody>
      </p:sp>
      <p:sp>
        <p:nvSpPr>
          <p:cNvPr id="3" name="Content Placeholder 2"/>
          <p:cNvSpPr>
            <a:spLocks noGrp="1"/>
          </p:cNvSpPr>
          <p:nvPr>
            <p:ph sz="quarter" idx="1"/>
          </p:nvPr>
        </p:nvSpPr>
        <p:spPr/>
        <p:txBody>
          <a:bodyPr/>
          <a:lstStyle/>
          <a:p>
            <a:r>
              <a:rPr lang="en-US" dirty="0"/>
              <a:t>A relationship’s “degree” is the number of entities that participate in the relationship</a:t>
            </a:r>
          </a:p>
          <a:p>
            <a:pPr lvl="1"/>
            <a:r>
              <a:rPr lang="en-US" dirty="0"/>
              <a:t>This differs from cardinalities which express the number of entity instances that participate in a relationship between two entities</a:t>
            </a:r>
          </a:p>
          <a:p>
            <a:r>
              <a:rPr lang="en-US" dirty="0"/>
              <a:t>Relationship degree types</a:t>
            </a:r>
          </a:p>
          <a:p>
            <a:pPr lvl="1"/>
            <a:r>
              <a:rPr lang="en-US" dirty="0"/>
              <a:t>Unary</a:t>
            </a:r>
          </a:p>
          <a:p>
            <a:pPr lvl="1"/>
            <a:r>
              <a:rPr lang="en-US" dirty="0"/>
              <a:t>Binary</a:t>
            </a:r>
          </a:p>
          <a:p>
            <a:pPr lvl="1"/>
            <a:r>
              <a:rPr lang="en-US" dirty="0"/>
              <a:t>N-</a:t>
            </a:r>
            <a:r>
              <a:rPr lang="en-US" dirty="0" err="1"/>
              <a:t>ary</a:t>
            </a:r>
            <a:endParaRPr lang="en-US" dirty="0"/>
          </a:p>
          <a:p>
            <a:endParaRPr lang="en-US" dirty="0"/>
          </a:p>
        </p:txBody>
      </p:sp>
    </p:spTree>
    <p:extLst>
      <p:ext uri="{BB962C8B-B14F-4D97-AF65-F5344CB8AC3E}">
        <p14:creationId xmlns:p14="http://schemas.microsoft.com/office/powerpoint/2010/main" val="1773020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Degrees</a:t>
            </a:r>
          </a:p>
        </p:txBody>
      </p:sp>
      <p:sp>
        <p:nvSpPr>
          <p:cNvPr id="3" name="Content Placeholder 2"/>
          <p:cNvSpPr>
            <a:spLocks noGrp="1"/>
          </p:cNvSpPr>
          <p:nvPr>
            <p:ph sz="quarter" idx="1"/>
          </p:nvPr>
        </p:nvSpPr>
        <p:spPr/>
        <p:txBody>
          <a:bodyPr/>
          <a:lstStyle/>
          <a:p>
            <a:r>
              <a:rPr lang="en-US" dirty="0"/>
              <a:t>Unary relationships</a:t>
            </a:r>
          </a:p>
          <a:p>
            <a:pPr lvl="1"/>
            <a:r>
              <a:rPr lang="en-US" dirty="0"/>
              <a:t>Occurs when an entity has a relationship with itself</a:t>
            </a:r>
          </a:p>
          <a:p>
            <a:pPr lvl="1"/>
            <a:r>
              <a:rPr lang="en-US" dirty="0"/>
              <a:t>Example</a:t>
            </a:r>
          </a:p>
          <a:p>
            <a:pPr lvl="2"/>
            <a:r>
              <a:rPr lang="en-US" dirty="0"/>
              <a:t>Suppose an employee entity has an attribute that indicates that employee’s supervisor</a:t>
            </a:r>
          </a:p>
          <a:p>
            <a:pPr lvl="2"/>
            <a:r>
              <a:rPr lang="en-US" dirty="0"/>
              <a:t>If the employee entity is used to model supervisors as well, then the employee entity has a unary relationship</a:t>
            </a:r>
          </a:p>
          <a:p>
            <a:pPr lvl="2"/>
            <a:endParaRPr lang="en-US" dirty="0"/>
          </a:p>
        </p:txBody>
      </p:sp>
    </p:spTree>
    <p:extLst>
      <p:ext uri="{BB962C8B-B14F-4D97-AF65-F5344CB8AC3E}">
        <p14:creationId xmlns:p14="http://schemas.microsoft.com/office/powerpoint/2010/main" val="273082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Degrees</a:t>
            </a:r>
          </a:p>
        </p:txBody>
      </p:sp>
      <p:sp>
        <p:nvSpPr>
          <p:cNvPr id="3" name="Content Placeholder 2"/>
          <p:cNvSpPr>
            <a:spLocks noGrp="1"/>
          </p:cNvSpPr>
          <p:nvPr>
            <p:ph sz="quarter" idx="1"/>
          </p:nvPr>
        </p:nvSpPr>
        <p:spPr/>
        <p:txBody>
          <a:bodyPr/>
          <a:lstStyle/>
          <a:p>
            <a:r>
              <a:rPr lang="en-US" dirty="0"/>
              <a:t>Binary relationships</a:t>
            </a:r>
          </a:p>
          <a:p>
            <a:pPr lvl="1"/>
            <a:r>
              <a:rPr lang="en-US" dirty="0"/>
              <a:t>Occurs when exactly two entities participate in a given relationship</a:t>
            </a:r>
          </a:p>
          <a:p>
            <a:pPr lvl="1"/>
            <a:r>
              <a:rPr lang="en-US" dirty="0"/>
              <a:t>Example</a:t>
            </a:r>
          </a:p>
          <a:p>
            <a:pPr lvl="2"/>
            <a:r>
              <a:rPr lang="en-US" dirty="0"/>
              <a:t>Suppose student and course entities exist</a:t>
            </a:r>
          </a:p>
          <a:p>
            <a:pPr lvl="2"/>
            <a:r>
              <a:rPr lang="en-US" dirty="0"/>
              <a:t>If a student enrolls in courses, then a binary relationship exists between the student and course entities</a:t>
            </a:r>
          </a:p>
          <a:p>
            <a:pPr lvl="2"/>
            <a:endParaRPr lang="en-US" dirty="0"/>
          </a:p>
          <a:p>
            <a:pPr lvl="1"/>
            <a:endParaRPr lang="en-US" dirty="0"/>
          </a:p>
        </p:txBody>
      </p:sp>
    </p:spTree>
    <p:extLst>
      <p:ext uri="{BB962C8B-B14F-4D97-AF65-F5344CB8AC3E}">
        <p14:creationId xmlns:p14="http://schemas.microsoft.com/office/powerpoint/2010/main" val="1317038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Degrees</a:t>
            </a:r>
          </a:p>
        </p:txBody>
      </p:sp>
      <p:sp>
        <p:nvSpPr>
          <p:cNvPr id="3" name="Content Placeholder 2"/>
          <p:cNvSpPr>
            <a:spLocks noGrp="1"/>
          </p:cNvSpPr>
          <p:nvPr>
            <p:ph sz="quarter" idx="1"/>
          </p:nvPr>
        </p:nvSpPr>
        <p:spPr/>
        <p:txBody>
          <a:bodyPr/>
          <a:lstStyle/>
          <a:p>
            <a:r>
              <a:rPr lang="en-US" dirty="0"/>
              <a:t>N-</a:t>
            </a:r>
            <a:r>
              <a:rPr lang="en-US" dirty="0" err="1"/>
              <a:t>ary</a:t>
            </a:r>
            <a:r>
              <a:rPr lang="en-US" dirty="0"/>
              <a:t> relationships</a:t>
            </a:r>
          </a:p>
          <a:p>
            <a:pPr lvl="1"/>
            <a:r>
              <a:rPr lang="en-US" dirty="0"/>
              <a:t>Occurs when more than two entities participate in a given relationship</a:t>
            </a:r>
          </a:p>
          <a:p>
            <a:pPr lvl="1"/>
            <a:r>
              <a:rPr lang="en-US" dirty="0"/>
              <a:t>Example</a:t>
            </a:r>
          </a:p>
          <a:p>
            <a:pPr lvl="2"/>
            <a:r>
              <a:rPr lang="en-US" dirty="0"/>
              <a:t>Suppose student, course, and tutor entities exist</a:t>
            </a:r>
          </a:p>
          <a:p>
            <a:pPr lvl="2"/>
            <a:r>
              <a:rPr lang="en-US" dirty="0"/>
              <a:t>If a course has both students and tutors, then an n-</a:t>
            </a:r>
            <a:r>
              <a:rPr lang="en-US" dirty="0" err="1"/>
              <a:t>ary</a:t>
            </a:r>
            <a:r>
              <a:rPr lang="en-US" dirty="0"/>
              <a:t> (more specifically a ternary) relationship exists</a:t>
            </a:r>
          </a:p>
        </p:txBody>
      </p:sp>
    </p:spTree>
    <p:extLst>
      <p:ext uri="{BB962C8B-B14F-4D97-AF65-F5344CB8AC3E}">
        <p14:creationId xmlns:p14="http://schemas.microsoft.com/office/powerpoint/2010/main" val="355734602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C101671259990">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9000B0E-F247-42DE-B4C8-953FA55828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TC101671259990</Template>
  <TotalTime>0</TotalTime>
  <Words>1357</Words>
  <Application>Microsoft Macintosh PowerPoint</Application>
  <PresentationFormat>On-screen Show (4:3)</PresentationFormat>
  <Paragraphs>189</Paragraphs>
  <Slides>27</Slides>
  <Notes>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4" baseType="lpstr">
      <vt:lpstr>Arial</vt:lpstr>
      <vt:lpstr>Calibri</vt:lpstr>
      <vt:lpstr>Tw Cen MT</vt:lpstr>
      <vt:lpstr>Wingdings</vt:lpstr>
      <vt:lpstr>Wingdings 2</vt:lpstr>
      <vt:lpstr>TC101671259990</vt:lpstr>
      <vt:lpstr>Worksheet</vt:lpstr>
      <vt:lpstr>advanced data modeling</vt:lpstr>
      <vt:lpstr>Overview</vt:lpstr>
      <vt:lpstr>Weak Entities</vt:lpstr>
      <vt:lpstr>Weak Entities</vt:lpstr>
      <vt:lpstr>Overview</vt:lpstr>
      <vt:lpstr>Relationship Degrees</vt:lpstr>
      <vt:lpstr>Relationship Degrees</vt:lpstr>
      <vt:lpstr>Relationship Degrees</vt:lpstr>
      <vt:lpstr>Relationship Degrees</vt:lpstr>
      <vt:lpstr>Relationship Degrees</vt:lpstr>
      <vt:lpstr>Relationship Degrees</vt:lpstr>
      <vt:lpstr>Relationship Degrees</vt:lpstr>
      <vt:lpstr>Sample Database (CANDY)</vt:lpstr>
      <vt:lpstr>Overview</vt:lpstr>
      <vt:lpstr>E-R Diagrams</vt:lpstr>
      <vt:lpstr>Chen’s Notation</vt:lpstr>
      <vt:lpstr>Chen’s Notation</vt:lpstr>
      <vt:lpstr>Chen’s Notation</vt:lpstr>
      <vt:lpstr>Overview</vt:lpstr>
      <vt:lpstr>Crow’s Foot Notation</vt:lpstr>
      <vt:lpstr>Crow’s Foot Notation</vt:lpstr>
      <vt:lpstr>Crow’s Foot Notation</vt:lpstr>
      <vt:lpstr>Chen’s and Crow’s Foot Comparison</vt:lpstr>
      <vt:lpstr>Overview</vt:lpstr>
      <vt:lpstr>Specialization and Generalization</vt:lpstr>
      <vt:lpstr>Specialization and Generalization</vt:lpstr>
      <vt:lpstr>Entity-Relationship Model Diagrams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presentation</dc:title>
  <dc:creator/>
  <cp:keywords/>
  <cp:lastModifiedBy/>
  <cp:revision>1</cp:revision>
  <dcterms:modified xsi:type="dcterms:W3CDTF">2020-10-15T20:52:45Z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