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52"/>
  </p:notesMasterIdLst>
  <p:sldIdLst>
    <p:sldId id="256" r:id="rId3"/>
    <p:sldId id="257" r:id="rId4"/>
    <p:sldId id="258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72" r:id="rId14"/>
    <p:sldId id="273" r:id="rId15"/>
    <p:sldId id="307" r:id="rId16"/>
    <p:sldId id="275" r:id="rId17"/>
    <p:sldId id="277" r:id="rId18"/>
    <p:sldId id="278" r:id="rId19"/>
    <p:sldId id="279" r:id="rId20"/>
    <p:sldId id="280" r:id="rId21"/>
    <p:sldId id="268" r:id="rId22"/>
    <p:sldId id="266" r:id="rId23"/>
    <p:sldId id="270" r:id="rId24"/>
    <p:sldId id="271" r:id="rId25"/>
    <p:sldId id="281" r:id="rId26"/>
    <p:sldId id="303" r:id="rId27"/>
    <p:sldId id="282" r:id="rId28"/>
    <p:sldId id="283" r:id="rId29"/>
    <p:sldId id="284" r:id="rId30"/>
    <p:sldId id="285" r:id="rId31"/>
    <p:sldId id="304" r:id="rId32"/>
    <p:sldId id="286" r:id="rId33"/>
    <p:sldId id="287" r:id="rId34"/>
    <p:sldId id="288" r:id="rId35"/>
    <p:sldId id="305" r:id="rId36"/>
    <p:sldId id="289" r:id="rId37"/>
    <p:sldId id="291" r:id="rId38"/>
    <p:sldId id="290" r:id="rId39"/>
    <p:sldId id="308" r:id="rId40"/>
    <p:sldId id="306" r:id="rId41"/>
    <p:sldId id="302" r:id="rId42"/>
    <p:sldId id="292" r:id="rId43"/>
    <p:sldId id="310" r:id="rId44"/>
    <p:sldId id="293" r:id="rId45"/>
    <p:sldId id="309" r:id="rId46"/>
    <p:sldId id="296" r:id="rId47"/>
    <p:sldId id="298" r:id="rId48"/>
    <p:sldId id="314" r:id="rId49"/>
    <p:sldId id="315" r:id="rId50"/>
    <p:sldId id="317" r:id="rId51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6" autoAdjust="0"/>
    <p:restoredTop sz="94757" autoAdjust="0"/>
  </p:normalViewPr>
  <p:slideViewPr>
    <p:cSldViewPr>
      <p:cViewPr varScale="1">
        <p:scale>
          <a:sx n="107" d="100"/>
          <a:sy n="107" d="100"/>
        </p:scale>
        <p:origin x="17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10/15/20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7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4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6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80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80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80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71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98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806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54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33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806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736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1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408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8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80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287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59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80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86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86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80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10/15/20 2:55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10/15/20 2:55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10/15/20 2:55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10/15/20 2:55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10/15/20 2:55 PM</a:t>
            </a:fld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10/15/20 2:55 PM</a:t>
            </a:fld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10/15/20 2:55 PM</a:t>
            </a:fld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10/15/20 2:55 PM</a:t>
            </a:fld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10/15/20 2:55 PM</a:t>
            </a:fld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10/15/20 2:55 PM</a:t>
            </a:fld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10/15/20 2:55 PM</a:t>
            </a:fld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10/15/20 2:55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Normalization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COMP3421</a:t>
            </a:r>
            <a:endParaRPr lang="en-US" dirty="0"/>
          </a:p>
          <a:p>
            <a:r>
              <a:rPr lang="en-US" dirty="0"/>
              <a:t>Database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Deletion anomaly</a:t>
            </a:r>
          </a:p>
          <a:p>
            <a:pPr lvl="1"/>
            <a:r>
              <a:rPr lang="en-US" dirty="0"/>
              <a:t>Occurs when a record is deleted to remove some data instance, but other data was inadvertently deleted as well</a:t>
            </a:r>
          </a:p>
          <a:p>
            <a:pPr lvl="2"/>
            <a:r>
              <a:rPr lang="en-US" dirty="0"/>
              <a:t>In the following example, a deletion anomaly would occur if Franklin T. Wong’s records are removed from the EMPLOYEE and EMPLOYEE-PROJECTS tables</a:t>
            </a:r>
          </a:p>
          <a:p>
            <a:pPr lvl="3"/>
            <a:r>
              <a:rPr lang="en-US" dirty="0"/>
              <a:t>Now data regarding the “Computerization” and “Reorganization” projects are gone</a:t>
            </a:r>
          </a:p>
        </p:txBody>
      </p:sp>
    </p:spTree>
    <p:extLst>
      <p:ext uri="{BB962C8B-B14F-4D97-AF65-F5344CB8AC3E}">
        <p14:creationId xmlns:p14="http://schemas.microsoft.com/office/powerpoint/2010/main" val="3265252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Anomalies</a:t>
            </a:r>
          </a:p>
        </p:txBody>
      </p:sp>
      <p:graphicFrame>
        <p:nvGraphicFramePr>
          <p:cNvPr id="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291314"/>
              </p:ext>
            </p:extLst>
          </p:nvPr>
        </p:nvGraphicFramePr>
        <p:xfrm>
          <a:off x="152400" y="1521177"/>
          <a:ext cx="8749133" cy="5317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7" name="Document" r:id="rId4" imgW="5690616" imgH="3828288" progId="Word.Document.8">
                  <p:embed/>
                </p:oleObj>
              </mc:Choice>
              <mc:Fallback>
                <p:oleObj name="Document" r:id="rId4" imgW="5690616" imgH="38282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0448"/>
                      <a:stretch>
                        <a:fillRect/>
                      </a:stretch>
                    </p:blipFill>
                    <p:spPr bwMode="auto">
                      <a:xfrm>
                        <a:off x="152400" y="1521177"/>
                        <a:ext cx="8749133" cy="5317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9632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Anomalies</a:t>
            </a:r>
          </a:p>
          <a:p>
            <a:r>
              <a:rPr lang="en-US" b="1" dirty="0"/>
              <a:t>Functional dependence</a:t>
            </a:r>
          </a:p>
          <a:p>
            <a:r>
              <a:rPr lang="en-US" dirty="0"/>
              <a:t>Normal forms</a:t>
            </a:r>
          </a:p>
          <a:p>
            <a:pPr lvl="1"/>
            <a:r>
              <a:rPr lang="en-US" dirty="0"/>
              <a:t>1NF</a:t>
            </a:r>
          </a:p>
          <a:p>
            <a:pPr lvl="1"/>
            <a:r>
              <a:rPr lang="en-US" dirty="0"/>
              <a:t>2NF</a:t>
            </a:r>
          </a:p>
          <a:p>
            <a:pPr lvl="1"/>
            <a:r>
              <a:rPr lang="en-US" dirty="0"/>
              <a:t>3NF</a:t>
            </a:r>
          </a:p>
          <a:p>
            <a:pPr lvl="1"/>
            <a:r>
              <a:rPr lang="en-US" dirty="0"/>
              <a:t>BCNF</a:t>
            </a:r>
          </a:p>
          <a:p>
            <a:r>
              <a:rPr lang="en-US" dirty="0" err="1"/>
              <a:t>Denormalization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63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Functional dependence</a:t>
            </a:r>
          </a:p>
          <a:p>
            <a:pPr lvl="1"/>
            <a:r>
              <a:rPr lang="en-US" dirty="0"/>
              <a:t>Functional dependence occurs when the values of one or more attributes (A) in some entity unambiguously determine the values of one or more other attributes (B)</a:t>
            </a:r>
          </a:p>
          <a:p>
            <a:pPr lvl="2"/>
            <a:r>
              <a:rPr lang="en-US" dirty="0"/>
              <a:t>Notation: A	B </a:t>
            </a:r>
          </a:p>
          <a:p>
            <a:pPr lvl="2"/>
            <a:r>
              <a:rPr lang="en-US" dirty="0"/>
              <a:t>In other words, if we know the values of all attributes in set A, then we can uniquely identify the values of all attributes in set B</a:t>
            </a:r>
          </a:p>
          <a:p>
            <a:pPr lvl="3"/>
            <a:r>
              <a:rPr lang="en-US" dirty="0"/>
              <a:t>These sets can consist of one or more attributes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48000" y="3581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670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Strategies for determining functional dependence</a:t>
            </a:r>
          </a:p>
          <a:p>
            <a:pPr marL="914400" lvl="1" indent="-457200"/>
            <a:r>
              <a:rPr lang="en-US" dirty="0"/>
              <a:t>For each field, ask if its value can be determined if the values of one or more other fields are known</a:t>
            </a:r>
          </a:p>
          <a:p>
            <a:pPr marL="1257300" lvl="2" indent="-342900"/>
            <a:r>
              <a:rPr lang="en-US" dirty="0"/>
              <a:t>Is the field dependent on one or more other fields</a:t>
            </a:r>
          </a:p>
          <a:p>
            <a:pPr marL="914400" lvl="1" indent="-457200"/>
            <a:r>
              <a:rPr lang="en-US" dirty="0"/>
              <a:t>For each field, ask if its value is known, can the values of any other fields be identified</a:t>
            </a:r>
          </a:p>
          <a:p>
            <a:pPr marL="1257300" lvl="2" indent="-342900"/>
            <a:r>
              <a:rPr lang="en-US" dirty="0"/>
              <a:t>Is the field a determinant for one or more other fields</a:t>
            </a:r>
          </a:p>
          <a:p>
            <a:pPr marL="914400" lvl="1" indent="-457200"/>
            <a:r>
              <a:rPr lang="en-US" dirty="0"/>
              <a:t>Group functional dependencies with the same determinant into a single relation</a:t>
            </a:r>
          </a:p>
          <a:p>
            <a:pPr lvl="1"/>
            <a:r>
              <a:rPr lang="en-US" dirty="0"/>
              <a:t>The following types of functional dependencies can be ignored</a:t>
            </a:r>
          </a:p>
          <a:p>
            <a:pPr lvl="3"/>
            <a:r>
              <a:rPr lang="en-US" dirty="0"/>
              <a:t>{A, B}	A</a:t>
            </a:r>
          </a:p>
          <a:p>
            <a:pPr lvl="3"/>
            <a:r>
              <a:rPr lang="en-US" dirty="0"/>
              <a:t>{A, B}	B</a:t>
            </a:r>
          </a:p>
          <a:p>
            <a:pPr lvl="3"/>
            <a:r>
              <a:rPr lang="en-US" dirty="0"/>
              <a:t>{A, B}	{A, B}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895600" y="5410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895600" y="5715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895600" y="6019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235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Super Keys</a:t>
            </a:r>
          </a:p>
          <a:p>
            <a:pPr lvl="1"/>
            <a:r>
              <a:rPr lang="en-US" dirty="0"/>
              <a:t>A super key is a set of attributes (possibly consisting of a single attribute) that uniquely identifies a record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In the CANDY_CUSTOMER table in our candy database, {</a:t>
            </a:r>
            <a:r>
              <a:rPr lang="en-US" dirty="0" err="1"/>
              <a:t>cust_id</a:t>
            </a:r>
            <a:r>
              <a:rPr lang="en-US" dirty="0"/>
              <a:t>} is a super key</a:t>
            </a:r>
          </a:p>
          <a:p>
            <a:pPr lvl="3"/>
            <a:r>
              <a:rPr lang="en-US" dirty="0"/>
              <a:t>{</a:t>
            </a:r>
            <a:r>
              <a:rPr lang="en-US" dirty="0" err="1"/>
              <a:t>cust_id</a:t>
            </a:r>
            <a:r>
              <a:rPr lang="en-US" dirty="0"/>
              <a:t>,  </a:t>
            </a:r>
            <a:r>
              <a:rPr lang="en-US" dirty="0" err="1"/>
              <a:t>cust_name</a:t>
            </a:r>
            <a:r>
              <a:rPr lang="en-US" dirty="0"/>
              <a:t>} is also a super key</a:t>
            </a:r>
          </a:p>
          <a:p>
            <a:pPr lvl="3"/>
            <a:r>
              <a:rPr lang="en-US" dirty="0"/>
              <a:t>{</a:t>
            </a:r>
            <a:r>
              <a:rPr lang="en-US" dirty="0" err="1"/>
              <a:t>cust_id</a:t>
            </a:r>
            <a:r>
              <a:rPr lang="en-US" dirty="0"/>
              <a:t>, </a:t>
            </a:r>
            <a:r>
              <a:rPr lang="en-US" dirty="0" err="1"/>
              <a:t>cust_type</a:t>
            </a:r>
            <a:r>
              <a:rPr lang="en-US" dirty="0"/>
              <a:t>} is also a super key</a:t>
            </a:r>
          </a:p>
          <a:p>
            <a:pPr lvl="3"/>
            <a:r>
              <a:rPr lang="en-US" dirty="0"/>
              <a:t>Any combination of attributes in CANDY_CUSTOMER that includes a super key is also a super key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51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Database (CANDY)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021195"/>
              </p:ext>
            </p:extLst>
          </p:nvPr>
        </p:nvGraphicFramePr>
        <p:xfrm>
          <a:off x="1676400" y="1524000"/>
          <a:ext cx="7467600" cy="2204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2" name="Worksheet" r:id="rId4" imgW="6067349" imgH="1790700" progId="Excel.Sheet.8">
                  <p:embed/>
                </p:oleObj>
              </mc:Choice>
              <mc:Fallback>
                <p:oleObj name="Worksheet" r:id="rId4" imgW="6067349" imgH="17907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7467600" cy="22047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706396"/>
              </p:ext>
            </p:extLst>
          </p:nvPr>
        </p:nvGraphicFramePr>
        <p:xfrm>
          <a:off x="4089120" y="4191000"/>
          <a:ext cx="505488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3" name="Worksheet" r:id="rId6" imgW="4619549" imgH="2438400" progId="Excel.Sheet.8">
                  <p:embed/>
                </p:oleObj>
              </mc:Choice>
              <mc:Fallback>
                <p:oleObj name="Worksheet" r:id="rId6" imgW="4619549" imgH="24384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120" y="4191000"/>
                        <a:ext cx="505488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293082"/>
              </p:ext>
            </p:extLst>
          </p:nvPr>
        </p:nvGraphicFramePr>
        <p:xfrm>
          <a:off x="815" y="5715000"/>
          <a:ext cx="4034839" cy="115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4" name="Worksheet" r:id="rId8" imgW="3328357" imgH="954125" progId="Excel.Sheet.8">
                  <p:embed/>
                </p:oleObj>
              </mc:Choice>
              <mc:Fallback>
                <p:oleObj name="Worksheet" r:id="rId8" imgW="3328357" imgH="95412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" y="5715000"/>
                        <a:ext cx="4034839" cy="11570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260147"/>
              </p:ext>
            </p:extLst>
          </p:nvPr>
        </p:nvGraphicFramePr>
        <p:xfrm>
          <a:off x="0" y="4495800"/>
          <a:ext cx="2094056" cy="809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5" name="Worksheet" r:id="rId10" imgW="1655004" imgH="639923" progId="Excel.Sheet.8">
                  <p:embed/>
                </p:oleObj>
              </mc:Choice>
              <mc:Fallback>
                <p:oleObj name="Worksheet" r:id="rId10" imgW="1655004" imgH="639923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95800"/>
                        <a:ext cx="2094056" cy="809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0" y="1524000"/>
            <a:ext cx="16952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CANDY_CUSTOMER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038600" y="3886200"/>
            <a:ext cx="16810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CANDY_PURCHASE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4191000"/>
            <a:ext cx="17238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CANDY_CUST_TYPE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666" y="5486400"/>
            <a:ext cx="15783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CANDY_PRODUCT</a:t>
            </a:r>
          </a:p>
        </p:txBody>
      </p:sp>
    </p:spTree>
    <p:extLst>
      <p:ext uri="{BB962C8B-B14F-4D97-AF65-F5344CB8AC3E}">
        <p14:creationId xmlns:p14="http://schemas.microsoft.com/office/powerpoint/2010/main" val="1842759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Candidate Keys</a:t>
            </a:r>
          </a:p>
          <a:p>
            <a:pPr lvl="1"/>
            <a:r>
              <a:rPr lang="en-US" dirty="0"/>
              <a:t>A candidate key is a super key with a minimal set of attributes</a:t>
            </a:r>
          </a:p>
          <a:p>
            <a:pPr lvl="2"/>
            <a:r>
              <a:rPr lang="en-US" dirty="0"/>
              <a:t>Unlike a primary key, a table can potentially have more than one candidate key</a:t>
            </a:r>
          </a:p>
          <a:p>
            <a:pPr lvl="3"/>
            <a:r>
              <a:rPr lang="en-US" dirty="0"/>
              <a:t>So a primary key is a candidate key, but a candidate key is not necessarily a primary key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In the CANDY_CUSTOMER table in our candy database, {</a:t>
            </a:r>
            <a:r>
              <a:rPr lang="en-US" dirty="0" err="1"/>
              <a:t>cust_id</a:t>
            </a:r>
            <a:r>
              <a:rPr lang="en-US" dirty="0"/>
              <a:t>} is a candidate key</a:t>
            </a:r>
          </a:p>
          <a:p>
            <a:pPr lvl="3"/>
            <a:r>
              <a:rPr lang="en-US" dirty="0"/>
              <a:t>The addition of any other attributes in this set would be a super key, but not a candidate key</a:t>
            </a:r>
          </a:p>
          <a:p>
            <a:pPr lvl="2"/>
            <a:r>
              <a:rPr lang="en-US" dirty="0"/>
              <a:t>If usernames also must be unique, then {username} is also a candidate key</a:t>
            </a:r>
          </a:p>
        </p:txBody>
      </p:sp>
    </p:spTree>
    <p:extLst>
      <p:ext uri="{BB962C8B-B14F-4D97-AF65-F5344CB8AC3E}">
        <p14:creationId xmlns:p14="http://schemas.microsoft.com/office/powerpoint/2010/main" val="3880643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Database (CANDY)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099505"/>
              </p:ext>
            </p:extLst>
          </p:nvPr>
        </p:nvGraphicFramePr>
        <p:xfrm>
          <a:off x="1676400" y="1524000"/>
          <a:ext cx="7467600" cy="2204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0" name="Worksheet" r:id="rId4" imgW="6067349" imgH="1790700" progId="Excel.Sheet.8">
                  <p:embed/>
                </p:oleObj>
              </mc:Choice>
              <mc:Fallback>
                <p:oleObj name="Worksheet" r:id="rId4" imgW="6067349" imgH="17907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7467600" cy="22047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738675"/>
              </p:ext>
            </p:extLst>
          </p:nvPr>
        </p:nvGraphicFramePr>
        <p:xfrm>
          <a:off x="4089120" y="4191000"/>
          <a:ext cx="505488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1" name="Worksheet" r:id="rId6" imgW="4619549" imgH="2438400" progId="Excel.Sheet.8">
                  <p:embed/>
                </p:oleObj>
              </mc:Choice>
              <mc:Fallback>
                <p:oleObj name="Worksheet" r:id="rId6" imgW="4619549" imgH="24384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120" y="4191000"/>
                        <a:ext cx="505488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342357"/>
              </p:ext>
            </p:extLst>
          </p:nvPr>
        </p:nvGraphicFramePr>
        <p:xfrm>
          <a:off x="815" y="5715000"/>
          <a:ext cx="4034839" cy="115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2" name="Worksheet" r:id="rId8" imgW="3328357" imgH="954125" progId="Excel.Sheet.8">
                  <p:embed/>
                </p:oleObj>
              </mc:Choice>
              <mc:Fallback>
                <p:oleObj name="Worksheet" r:id="rId8" imgW="3328357" imgH="95412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" y="5715000"/>
                        <a:ext cx="4034839" cy="11570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550789"/>
              </p:ext>
            </p:extLst>
          </p:nvPr>
        </p:nvGraphicFramePr>
        <p:xfrm>
          <a:off x="0" y="4495800"/>
          <a:ext cx="2094056" cy="809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3" name="Worksheet" r:id="rId10" imgW="1655004" imgH="639923" progId="Excel.Sheet.8">
                  <p:embed/>
                </p:oleObj>
              </mc:Choice>
              <mc:Fallback>
                <p:oleObj name="Worksheet" r:id="rId10" imgW="1655004" imgH="639923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95800"/>
                        <a:ext cx="2094056" cy="809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0" y="1524000"/>
            <a:ext cx="16952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CANDY_CUSTOMER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038600" y="3886200"/>
            <a:ext cx="16810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CANDY_PURCHASE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4191000"/>
            <a:ext cx="17238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CANDY_CUST_TYPE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666" y="5486400"/>
            <a:ext cx="15783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CANDY_PRODUCT</a:t>
            </a:r>
          </a:p>
        </p:txBody>
      </p:sp>
    </p:spTree>
    <p:extLst>
      <p:ext uri="{BB962C8B-B14F-4D97-AF65-F5344CB8AC3E}">
        <p14:creationId xmlns:p14="http://schemas.microsoft.com/office/powerpoint/2010/main" val="1888090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Functional dependence is often illustrated for a table using a dependency diagram</a:t>
            </a:r>
          </a:p>
          <a:p>
            <a:pPr lvl="1"/>
            <a:r>
              <a:rPr lang="en-US" dirty="0"/>
              <a:t>This diagram identifies the fields whose values determine the values of other fields</a:t>
            </a:r>
          </a:p>
          <a:p>
            <a:pPr lvl="1"/>
            <a:r>
              <a:rPr lang="en-US" dirty="0"/>
              <a:t>Arrows are drawn from the “determinant” fields to the “dependent” fields</a:t>
            </a:r>
          </a:p>
          <a:p>
            <a:r>
              <a:rPr lang="en-US" dirty="0"/>
              <a:t>We’ll see examples of these as we discuss normal forms in more detail</a:t>
            </a:r>
          </a:p>
        </p:txBody>
      </p:sp>
    </p:spTree>
    <p:extLst>
      <p:ext uri="{BB962C8B-B14F-4D97-AF65-F5344CB8AC3E}">
        <p14:creationId xmlns:p14="http://schemas.microsoft.com/office/powerpoint/2010/main" val="36847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Introduction</a:t>
            </a:r>
          </a:p>
          <a:p>
            <a:r>
              <a:rPr lang="en-US" dirty="0"/>
              <a:t>Anomalies</a:t>
            </a:r>
          </a:p>
          <a:p>
            <a:r>
              <a:rPr lang="en-US" dirty="0"/>
              <a:t>Functional dependence</a:t>
            </a:r>
          </a:p>
          <a:p>
            <a:r>
              <a:rPr lang="en-US" dirty="0"/>
              <a:t>Normal forms</a:t>
            </a:r>
          </a:p>
          <a:p>
            <a:pPr lvl="1"/>
            <a:r>
              <a:rPr lang="en-US" dirty="0"/>
              <a:t>1NF</a:t>
            </a:r>
          </a:p>
          <a:p>
            <a:pPr lvl="1"/>
            <a:r>
              <a:rPr lang="en-US" dirty="0"/>
              <a:t>2NF</a:t>
            </a:r>
          </a:p>
          <a:p>
            <a:pPr lvl="1"/>
            <a:r>
              <a:rPr lang="en-US" dirty="0"/>
              <a:t>3NF</a:t>
            </a:r>
          </a:p>
          <a:p>
            <a:pPr lvl="1"/>
            <a:r>
              <a:rPr lang="en-US" dirty="0"/>
              <a:t>BCNF</a:t>
            </a:r>
          </a:p>
          <a:p>
            <a:r>
              <a:rPr lang="en-US" dirty="0" err="1"/>
              <a:t>Denormalization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30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Anomalies</a:t>
            </a:r>
          </a:p>
          <a:p>
            <a:r>
              <a:rPr lang="en-US" dirty="0"/>
              <a:t>Functional dependence</a:t>
            </a:r>
          </a:p>
          <a:p>
            <a:r>
              <a:rPr lang="en-US" b="1" dirty="0"/>
              <a:t>Normal forms</a:t>
            </a:r>
          </a:p>
          <a:p>
            <a:pPr lvl="1"/>
            <a:r>
              <a:rPr lang="en-US" b="1" dirty="0"/>
              <a:t>1NF</a:t>
            </a:r>
          </a:p>
          <a:p>
            <a:pPr lvl="1"/>
            <a:r>
              <a:rPr lang="en-US" dirty="0"/>
              <a:t>2NF</a:t>
            </a:r>
          </a:p>
          <a:p>
            <a:pPr lvl="1"/>
            <a:r>
              <a:rPr lang="en-US" dirty="0"/>
              <a:t>3NF</a:t>
            </a:r>
          </a:p>
          <a:p>
            <a:pPr lvl="1"/>
            <a:r>
              <a:rPr lang="en-US" dirty="0"/>
              <a:t>BCNF</a:t>
            </a:r>
          </a:p>
          <a:p>
            <a:r>
              <a:rPr lang="en-US" dirty="0" err="1"/>
              <a:t>Denormalization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68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 normal form (1NF)</a:t>
            </a:r>
          </a:p>
          <a:p>
            <a:pPr lvl="1"/>
            <a:r>
              <a:rPr lang="en-US" dirty="0"/>
              <a:t>A database table is in 1NF if it meets the following requirements:</a:t>
            </a:r>
          </a:p>
          <a:p>
            <a:pPr lvl="2"/>
            <a:r>
              <a:rPr lang="en-US" dirty="0"/>
              <a:t>It does not contain any multivalued attributes</a:t>
            </a:r>
          </a:p>
          <a:p>
            <a:pPr lvl="2"/>
            <a:r>
              <a:rPr lang="en-US" dirty="0"/>
              <a:t>It does not contain any inappropriately complex attributes</a:t>
            </a:r>
          </a:p>
          <a:p>
            <a:pPr lvl="1"/>
            <a:r>
              <a:rPr lang="en-US" dirty="0"/>
              <a:t>Solution for converting a database table to 1NF</a:t>
            </a:r>
          </a:p>
          <a:p>
            <a:pPr lvl="2"/>
            <a:r>
              <a:rPr lang="en-US" dirty="0"/>
              <a:t>Replace multivalued attributes with multiple records</a:t>
            </a:r>
          </a:p>
          <a:p>
            <a:pPr lvl="2"/>
            <a:r>
              <a:rPr lang="en-US" dirty="0"/>
              <a:t>Replace complex attributes with atomic attributes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33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dirty="0"/>
              <a:t>1NF example</a:t>
            </a:r>
          </a:p>
          <a:p>
            <a:pPr lvl="1"/>
            <a:r>
              <a:rPr lang="en-US" dirty="0"/>
              <a:t>Non-1NF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Corresponding 1NF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This assumes that an </a:t>
            </a:r>
            <a:r>
              <a:rPr lang="en-US" dirty="0" err="1"/>
              <a:t>EmpName</a:t>
            </a:r>
            <a:r>
              <a:rPr lang="en-US" dirty="0"/>
              <a:t> will never need to be searched, sorted, or formatted according to first/last names</a:t>
            </a:r>
          </a:p>
        </p:txBody>
      </p:sp>
      <p:graphicFrame>
        <p:nvGraphicFramePr>
          <p:cNvPr id="4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122938"/>
              </p:ext>
            </p:extLst>
          </p:nvPr>
        </p:nvGraphicFramePr>
        <p:xfrm>
          <a:off x="208844" y="2667000"/>
          <a:ext cx="8915400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0" name="Document" r:id="rId4" imgW="5653731" imgH="842553" progId="Word.Document.8">
                  <p:embed/>
                </p:oleObj>
              </mc:Choice>
              <mc:Fallback>
                <p:oleObj name="Document" r:id="rId4" imgW="5653731" imgH="8425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5294"/>
                      <a:stretch>
                        <a:fillRect/>
                      </a:stretch>
                    </p:blipFill>
                    <p:spPr bwMode="auto">
                      <a:xfrm>
                        <a:off x="208844" y="2667000"/>
                        <a:ext cx="8915400" cy="139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8"/>
          <p:cNvGraphicFramePr>
            <a:graphicFrameLocks noChangeAspect="1"/>
          </p:cNvGraphicFramePr>
          <p:nvPr/>
        </p:nvGraphicFramePr>
        <p:xfrm>
          <a:off x="166688" y="4572000"/>
          <a:ext cx="8901112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1" name="Document" r:id="rId6" imgW="5641848" imgH="835152" progId="Word.Document.8">
                  <p:embed/>
                </p:oleObj>
              </mc:Choice>
              <mc:Fallback>
                <p:oleObj name="Document" r:id="rId6" imgW="5641848" imgH="8351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6484" b="18266"/>
                      <a:stretch>
                        <a:fillRect/>
                      </a:stretch>
                    </p:blipFill>
                    <p:spPr bwMode="auto">
                      <a:xfrm>
                        <a:off x="166688" y="4572000"/>
                        <a:ext cx="8901112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5983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dirty="0"/>
              <a:t>Functional dependencies of 1NF table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{</a:t>
            </a:r>
            <a:r>
              <a:rPr lang="en-US" sz="2000" dirty="0" err="1"/>
              <a:t>Proj</a:t>
            </a:r>
            <a:r>
              <a:rPr lang="en-US" sz="2000" dirty="0"/>
              <a:t>#}	     {</a:t>
            </a:r>
            <a:r>
              <a:rPr lang="en-US" sz="2000" dirty="0" err="1"/>
              <a:t>ProjName</a:t>
            </a:r>
            <a:r>
              <a:rPr lang="en-US" sz="2000" dirty="0"/>
              <a:t>}</a:t>
            </a:r>
          </a:p>
          <a:p>
            <a:r>
              <a:rPr lang="en-US" sz="2000" dirty="0"/>
              <a:t>{</a:t>
            </a:r>
            <a:r>
              <a:rPr lang="en-US" sz="2000" dirty="0" err="1"/>
              <a:t>Proj</a:t>
            </a:r>
            <a:r>
              <a:rPr lang="en-US" sz="2000" dirty="0"/>
              <a:t>#, </a:t>
            </a:r>
            <a:r>
              <a:rPr lang="en-US" sz="2000" dirty="0" err="1"/>
              <a:t>Emp</a:t>
            </a:r>
            <a:r>
              <a:rPr lang="en-US" sz="2000" dirty="0"/>
              <a:t>#}	     {</a:t>
            </a:r>
            <a:r>
              <a:rPr lang="en-US" sz="2000" dirty="0" err="1"/>
              <a:t>ProjName</a:t>
            </a:r>
            <a:r>
              <a:rPr lang="en-US" sz="2000" dirty="0"/>
              <a:t>, </a:t>
            </a:r>
            <a:r>
              <a:rPr lang="en-US" sz="2000" dirty="0" err="1"/>
              <a:t>EmpName</a:t>
            </a:r>
            <a:r>
              <a:rPr lang="en-US" sz="2000" dirty="0"/>
              <a:t>, </a:t>
            </a:r>
            <a:r>
              <a:rPr lang="en-US" sz="2000" dirty="0" err="1"/>
              <a:t>JobType</a:t>
            </a:r>
            <a:r>
              <a:rPr lang="en-US" sz="2000" dirty="0"/>
              <a:t>, </a:t>
            </a:r>
            <a:r>
              <a:rPr lang="en-US" sz="2000" dirty="0" err="1"/>
              <a:t>ChgPerHour</a:t>
            </a:r>
            <a:r>
              <a:rPr lang="en-US" sz="2000" dirty="0"/>
              <a:t>, Hours}</a:t>
            </a:r>
          </a:p>
          <a:p>
            <a:r>
              <a:rPr lang="en-US" sz="2000" dirty="0"/>
              <a:t>{</a:t>
            </a:r>
            <a:r>
              <a:rPr lang="en-US" sz="2000" dirty="0" err="1"/>
              <a:t>Emp</a:t>
            </a:r>
            <a:r>
              <a:rPr lang="en-US" sz="2000" dirty="0"/>
              <a:t>#}	     {</a:t>
            </a:r>
            <a:r>
              <a:rPr lang="en-US" sz="2000" dirty="0" err="1"/>
              <a:t>EmpName</a:t>
            </a:r>
            <a:r>
              <a:rPr lang="en-US" sz="2000" dirty="0"/>
              <a:t>, </a:t>
            </a:r>
            <a:r>
              <a:rPr lang="en-US" sz="2000" dirty="0" err="1"/>
              <a:t>JobType</a:t>
            </a:r>
            <a:r>
              <a:rPr lang="en-US" sz="2000" dirty="0"/>
              <a:t>, </a:t>
            </a:r>
            <a:r>
              <a:rPr lang="en-US" sz="2000" dirty="0" err="1"/>
              <a:t>ChgPerHour</a:t>
            </a:r>
            <a:r>
              <a:rPr lang="en-US" sz="2000" dirty="0"/>
              <a:t>}</a:t>
            </a:r>
          </a:p>
          <a:p>
            <a:r>
              <a:rPr lang="en-US" sz="2000" dirty="0"/>
              <a:t>{</a:t>
            </a:r>
            <a:r>
              <a:rPr lang="en-US" sz="2000" dirty="0" err="1"/>
              <a:t>JobType</a:t>
            </a:r>
            <a:r>
              <a:rPr lang="en-US" sz="2000" dirty="0"/>
              <a:t>}	     {</a:t>
            </a:r>
            <a:r>
              <a:rPr lang="en-US" sz="2000" dirty="0" err="1"/>
              <a:t>ChgPerHour</a:t>
            </a:r>
            <a:r>
              <a:rPr lang="en-US" sz="2000" dirty="0"/>
              <a:t>}</a:t>
            </a:r>
          </a:p>
          <a:p>
            <a:endParaRPr lang="en-US" sz="2000" dirty="0"/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029011"/>
              </p:ext>
            </p:extLst>
          </p:nvPr>
        </p:nvGraphicFramePr>
        <p:xfrm>
          <a:off x="685800" y="2133600"/>
          <a:ext cx="7772400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0" name="Document" r:id="rId4" imgW="5644896" imgH="1185672" progId="Word.Document.8">
                  <p:embed/>
                </p:oleObj>
              </mc:Choice>
              <mc:Fallback>
                <p:oleObj name="Document" r:id="rId4" imgW="5644896" imgH="11856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6541" b="11111"/>
                      <a:stretch>
                        <a:fillRect/>
                      </a:stretch>
                    </p:blipFill>
                    <p:spPr bwMode="auto">
                      <a:xfrm>
                        <a:off x="685800" y="2133600"/>
                        <a:ext cx="7772400" cy="173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2514600" y="4876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05000" y="4495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905000" y="5257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33600" y="5638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600" y="3886200"/>
            <a:ext cx="137252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Determinants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95600" y="3886200"/>
            <a:ext cx="126669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Dependents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00" y="6019800"/>
            <a:ext cx="317421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Candidate key(s): {</a:t>
            </a:r>
            <a:r>
              <a:rPr lang="en-US" dirty="0" err="1"/>
              <a:t>Proj</a:t>
            </a:r>
            <a:r>
              <a:rPr lang="en-US" dirty="0"/>
              <a:t>#, </a:t>
            </a:r>
            <a:r>
              <a:rPr lang="en-US" dirty="0" err="1"/>
              <a:t>Emp</a:t>
            </a:r>
            <a:r>
              <a:rPr lang="en-US" dirty="0"/>
              <a:t>#}</a:t>
            </a:r>
          </a:p>
        </p:txBody>
      </p:sp>
    </p:spTree>
    <p:extLst>
      <p:ext uri="{BB962C8B-B14F-4D97-AF65-F5344CB8AC3E}">
        <p14:creationId xmlns:p14="http://schemas.microsoft.com/office/powerpoint/2010/main" val="2836254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Corresponding dependency diagram</a:t>
            </a:r>
          </a:p>
        </p:txBody>
      </p:sp>
      <p:graphicFrame>
        <p:nvGraphicFramePr>
          <p:cNvPr id="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119812"/>
              </p:ext>
            </p:extLst>
          </p:nvPr>
        </p:nvGraphicFramePr>
        <p:xfrm>
          <a:off x="685800" y="2667000"/>
          <a:ext cx="7772400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4" name="Document" r:id="rId3" imgW="5644896" imgH="1185672" progId="Word.Document.8">
                  <p:embed/>
                </p:oleObj>
              </mc:Choice>
              <mc:Fallback>
                <p:oleObj name="Document" r:id="rId3" imgW="5644896" imgH="11856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6541" b="11111"/>
                      <a:stretch>
                        <a:fillRect/>
                      </a:stretch>
                    </p:blipFill>
                    <p:spPr bwMode="auto">
                      <a:xfrm>
                        <a:off x="685800" y="2667000"/>
                        <a:ext cx="7772400" cy="173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reeform 3"/>
          <p:cNvSpPr>
            <a:spLocks/>
          </p:cNvSpPr>
          <p:nvPr/>
        </p:nvSpPr>
        <p:spPr bwMode="auto">
          <a:xfrm>
            <a:off x="1000125" y="4673600"/>
            <a:ext cx="868363" cy="180975"/>
          </a:xfrm>
          <a:custGeom>
            <a:avLst/>
            <a:gdLst>
              <a:gd name="T0" fmla="*/ 0 w 869057"/>
              <a:gd name="T1" fmla="*/ 0 h 181369"/>
              <a:gd name="T2" fmla="*/ 0 w 869057"/>
              <a:gd name="T3" fmla="*/ 175167 h 181369"/>
              <a:gd name="T4" fmla="*/ 858020 w 869057"/>
              <a:gd name="T5" fmla="*/ 175167 h 181369"/>
              <a:gd name="T6" fmla="*/ 858020 w 869057"/>
              <a:gd name="T7" fmla="*/ 21895 h 1813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9057" h="181369">
                <a:moveTo>
                  <a:pt x="0" y="0"/>
                </a:moveTo>
                <a:lnTo>
                  <a:pt x="0" y="181369"/>
                </a:lnTo>
                <a:lnTo>
                  <a:pt x="869057" y="181369"/>
                </a:lnTo>
                <a:lnTo>
                  <a:pt x="869057" y="22671"/>
                </a:ln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Freeform 15"/>
          <p:cNvSpPr>
            <a:spLocks/>
          </p:cNvSpPr>
          <p:nvPr/>
        </p:nvSpPr>
        <p:spPr bwMode="auto">
          <a:xfrm>
            <a:off x="2976563" y="4695825"/>
            <a:ext cx="3833812" cy="180975"/>
          </a:xfrm>
          <a:custGeom>
            <a:avLst/>
            <a:gdLst>
              <a:gd name="T0" fmla="*/ 0 w 3861640"/>
              <a:gd name="T1" fmla="*/ 2956 h 204040"/>
              <a:gd name="T2" fmla="*/ 0 w 3861640"/>
              <a:gd name="T3" fmla="*/ 26608 h 204040"/>
              <a:gd name="T4" fmla="*/ 3415230 w 3861640"/>
              <a:gd name="T5" fmla="*/ 26608 h 204040"/>
              <a:gd name="T6" fmla="*/ 3415230 w 3861640"/>
              <a:gd name="T7" fmla="*/ 0 h 2040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61640" h="204040">
                <a:moveTo>
                  <a:pt x="0" y="22671"/>
                </a:moveTo>
                <a:lnTo>
                  <a:pt x="0" y="204040"/>
                </a:lnTo>
                <a:lnTo>
                  <a:pt x="3861640" y="204040"/>
                </a:lnTo>
                <a:lnTo>
                  <a:pt x="3861640" y="0"/>
                </a:ln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Freeform 22"/>
          <p:cNvSpPr>
            <a:spLocks/>
          </p:cNvSpPr>
          <p:nvPr/>
        </p:nvSpPr>
        <p:spPr bwMode="auto">
          <a:xfrm>
            <a:off x="992188" y="4376738"/>
            <a:ext cx="6899275" cy="180975"/>
          </a:xfrm>
          <a:custGeom>
            <a:avLst/>
            <a:gdLst>
              <a:gd name="T0" fmla="*/ 0 w 6899563"/>
              <a:gd name="T1" fmla="*/ 0 h 181369"/>
              <a:gd name="T2" fmla="*/ 0 w 6899563"/>
              <a:gd name="T3" fmla="*/ 175167 h 181369"/>
              <a:gd name="T4" fmla="*/ 1993726 w 6899563"/>
              <a:gd name="T5" fmla="*/ 175167 h 181369"/>
              <a:gd name="T6" fmla="*/ 1993726 w 6899563"/>
              <a:gd name="T7" fmla="*/ 0 h 181369"/>
              <a:gd name="T8" fmla="*/ 1993726 w 6899563"/>
              <a:gd name="T9" fmla="*/ 167869 h 181369"/>
              <a:gd name="T10" fmla="*/ 1993726 w 6899563"/>
              <a:gd name="T11" fmla="*/ 175167 h 181369"/>
              <a:gd name="T12" fmla="*/ 6894955 w 6899563"/>
              <a:gd name="T13" fmla="*/ 175167 h 181369"/>
              <a:gd name="T14" fmla="*/ 6894955 w 6899563"/>
              <a:gd name="T15" fmla="*/ 0 h 18136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899563" h="181369">
                <a:moveTo>
                  <a:pt x="0" y="0"/>
                </a:moveTo>
                <a:lnTo>
                  <a:pt x="0" y="181369"/>
                </a:lnTo>
                <a:lnTo>
                  <a:pt x="1995054" y="181369"/>
                </a:lnTo>
                <a:lnTo>
                  <a:pt x="1995054" y="0"/>
                </a:lnTo>
                <a:lnTo>
                  <a:pt x="1995054" y="173812"/>
                </a:lnTo>
                <a:lnTo>
                  <a:pt x="1995054" y="181369"/>
                </a:lnTo>
                <a:lnTo>
                  <a:pt x="6899563" y="181369"/>
                </a:lnTo>
                <a:lnTo>
                  <a:pt x="6899563" y="0"/>
                </a:ln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20" name="Straight Arrow Connector 31"/>
          <p:cNvCxnSpPr>
            <a:cxnSpLocks noChangeShapeType="1"/>
          </p:cNvCxnSpPr>
          <p:nvPr/>
        </p:nvCxnSpPr>
        <p:spPr bwMode="auto">
          <a:xfrm flipV="1">
            <a:off x="5562600" y="4695825"/>
            <a:ext cx="0" cy="18097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Straight Arrow Connector 32"/>
          <p:cNvCxnSpPr>
            <a:cxnSpLocks noChangeShapeType="1"/>
          </p:cNvCxnSpPr>
          <p:nvPr/>
        </p:nvCxnSpPr>
        <p:spPr bwMode="auto">
          <a:xfrm flipV="1">
            <a:off x="4191000" y="4695825"/>
            <a:ext cx="0" cy="18097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Freeform 33"/>
          <p:cNvSpPr>
            <a:spLocks/>
          </p:cNvSpPr>
          <p:nvPr/>
        </p:nvSpPr>
        <p:spPr bwMode="auto">
          <a:xfrm>
            <a:off x="5570538" y="5000625"/>
            <a:ext cx="1239837" cy="180975"/>
          </a:xfrm>
          <a:custGeom>
            <a:avLst/>
            <a:gdLst>
              <a:gd name="T0" fmla="*/ 0 w 869057"/>
              <a:gd name="T1" fmla="*/ 0 h 181369"/>
              <a:gd name="T2" fmla="*/ 0 w 869057"/>
              <a:gd name="T3" fmla="*/ 175167 h 181369"/>
              <a:gd name="T4" fmla="*/ 365339711 w 869057"/>
              <a:gd name="T5" fmla="*/ 175167 h 181369"/>
              <a:gd name="T6" fmla="*/ 365339711 w 869057"/>
              <a:gd name="T7" fmla="*/ 21895 h 1813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9057" h="181369">
                <a:moveTo>
                  <a:pt x="0" y="0"/>
                </a:moveTo>
                <a:lnTo>
                  <a:pt x="0" y="181369"/>
                </a:lnTo>
                <a:lnTo>
                  <a:pt x="869057" y="181369"/>
                </a:lnTo>
                <a:lnTo>
                  <a:pt x="869057" y="22671"/>
                </a:ln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23" name="Straight Arrow Connector 36"/>
          <p:cNvCxnSpPr>
            <a:cxnSpLocks noChangeShapeType="1"/>
          </p:cNvCxnSpPr>
          <p:nvPr/>
        </p:nvCxnSpPr>
        <p:spPr bwMode="auto">
          <a:xfrm flipV="1">
            <a:off x="4191000" y="4373563"/>
            <a:ext cx="0" cy="18097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Straight Arrow Connector 37"/>
          <p:cNvCxnSpPr>
            <a:cxnSpLocks noChangeShapeType="1"/>
          </p:cNvCxnSpPr>
          <p:nvPr/>
        </p:nvCxnSpPr>
        <p:spPr bwMode="auto">
          <a:xfrm flipV="1">
            <a:off x="5562600" y="4373563"/>
            <a:ext cx="0" cy="18097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" name="Straight Arrow Connector 38"/>
          <p:cNvCxnSpPr>
            <a:cxnSpLocks noChangeShapeType="1"/>
          </p:cNvCxnSpPr>
          <p:nvPr/>
        </p:nvCxnSpPr>
        <p:spPr bwMode="auto">
          <a:xfrm flipV="1">
            <a:off x="6811963" y="4373563"/>
            <a:ext cx="0" cy="18097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" name="Straight Arrow Connector 36"/>
          <p:cNvCxnSpPr>
            <a:cxnSpLocks noChangeShapeType="1"/>
          </p:cNvCxnSpPr>
          <p:nvPr/>
        </p:nvCxnSpPr>
        <p:spPr bwMode="auto">
          <a:xfrm flipV="1">
            <a:off x="1874838" y="4373563"/>
            <a:ext cx="0" cy="18097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54284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Anomalies</a:t>
            </a:r>
          </a:p>
          <a:p>
            <a:r>
              <a:rPr lang="en-US" dirty="0"/>
              <a:t>Functional dependence</a:t>
            </a:r>
          </a:p>
          <a:p>
            <a:r>
              <a:rPr lang="en-US" dirty="0"/>
              <a:t>Normal forms</a:t>
            </a:r>
          </a:p>
          <a:p>
            <a:pPr lvl="1"/>
            <a:r>
              <a:rPr lang="en-US" dirty="0"/>
              <a:t>1NF</a:t>
            </a:r>
          </a:p>
          <a:p>
            <a:pPr lvl="1"/>
            <a:r>
              <a:rPr lang="en-US" b="1" dirty="0"/>
              <a:t>2NF</a:t>
            </a:r>
          </a:p>
          <a:p>
            <a:pPr lvl="1"/>
            <a:r>
              <a:rPr lang="en-US" dirty="0"/>
              <a:t>3NF</a:t>
            </a:r>
          </a:p>
          <a:p>
            <a:pPr lvl="1"/>
            <a:r>
              <a:rPr lang="en-US" dirty="0"/>
              <a:t>BCNF</a:t>
            </a:r>
          </a:p>
          <a:p>
            <a:r>
              <a:rPr lang="en-US" dirty="0" err="1"/>
              <a:t>Denormalization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29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Second normal form (2NF)</a:t>
            </a:r>
          </a:p>
          <a:p>
            <a:pPr lvl="1"/>
            <a:r>
              <a:rPr lang="en-US" dirty="0"/>
              <a:t>A database table is in 2NF if it meets the following requirements:</a:t>
            </a:r>
          </a:p>
          <a:p>
            <a:pPr lvl="2"/>
            <a:r>
              <a:rPr lang="en-US" dirty="0"/>
              <a:t>It is in 1NF, and</a:t>
            </a:r>
          </a:p>
          <a:p>
            <a:pPr lvl="2"/>
            <a:r>
              <a:rPr lang="en-US" dirty="0"/>
              <a:t>All non-prime attributes depend on all attributes of each candidate key (no “partial dependencies”)</a:t>
            </a:r>
          </a:p>
          <a:p>
            <a:pPr lvl="1"/>
            <a:r>
              <a:rPr lang="en-US" dirty="0"/>
              <a:t>A “non-prime” attribute is one that does not belong to any candidate key of the table</a:t>
            </a:r>
          </a:p>
          <a:p>
            <a:pPr lvl="1"/>
            <a:r>
              <a:rPr lang="en-US" dirty="0"/>
              <a:t>As a result, if all of a table’s candidate keys consist of only single attributes, and it is already in 1NF, then it is already in 2NF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290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Non-2NF table (previously seen table in 1NF)</a:t>
            </a:r>
          </a:p>
        </p:txBody>
      </p:sp>
      <p:graphicFrame>
        <p:nvGraphicFramePr>
          <p:cNvPr id="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819161"/>
              </p:ext>
            </p:extLst>
          </p:nvPr>
        </p:nvGraphicFramePr>
        <p:xfrm>
          <a:off x="685800" y="2286000"/>
          <a:ext cx="7772400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0" name="Document" r:id="rId3" imgW="5644896" imgH="1185672" progId="Word.Document.8">
                  <p:embed/>
                </p:oleObj>
              </mc:Choice>
              <mc:Fallback>
                <p:oleObj name="Document" r:id="rId3" imgW="5644896" imgH="11856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6541" b="11111"/>
                      <a:stretch>
                        <a:fillRect/>
                      </a:stretch>
                    </p:blipFill>
                    <p:spPr bwMode="auto">
                      <a:xfrm>
                        <a:off x="685800" y="2286000"/>
                        <a:ext cx="7772400" cy="173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reeform 3"/>
          <p:cNvSpPr>
            <a:spLocks/>
          </p:cNvSpPr>
          <p:nvPr/>
        </p:nvSpPr>
        <p:spPr bwMode="auto">
          <a:xfrm>
            <a:off x="1000125" y="4292600"/>
            <a:ext cx="868363" cy="180975"/>
          </a:xfrm>
          <a:custGeom>
            <a:avLst/>
            <a:gdLst>
              <a:gd name="T0" fmla="*/ 0 w 869057"/>
              <a:gd name="T1" fmla="*/ 0 h 181369"/>
              <a:gd name="T2" fmla="*/ 0 w 869057"/>
              <a:gd name="T3" fmla="*/ 175167 h 181369"/>
              <a:gd name="T4" fmla="*/ 858020 w 869057"/>
              <a:gd name="T5" fmla="*/ 175167 h 181369"/>
              <a:gd name="T6" fmla="*/ 858020 w 869057"/>
              <a:gd name="T7" fmla="*/ 21895 h 1813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9057" h="181369">
                <a:moveTo>
                  <a:pt x="0" y="0"/>
                </a:moveTo>
                <a:lnTo>
                  <a:pt x="0" y="181369"/>
                </a:lnTo>
                <a:lnTo>
                  <a:pt x="869057" y="181369"/>
                </a:lnTo>
                <a:lnTo>
                  <a:pt x="869057" y="22671"/>
                </a:lnTo>
              </a:path>
            </a:pathLst>
          </a:custGeom>
          <a:noFill/>
          <a:ln w="22225" cap="flat" cmpd="sng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Freeform 15"/>
          <p:cNvSpPr>
            <a:spLocks/>
          </p:cNvSpPr>
          <p:nvPr/>
        </p:nvSpPr>
        <p:spPr bwMode="auto">
          <a:xfrm>
            <a:off x="2976563" y="4314825"/>
            <a:ext cx="3833812" cy="180975"/>
          </a:xfrm>
          <a:custGeom>
            <a:avLst/>
            <a:gdLst>
              <a:gd name="T0" fmla="*/ 0 w 3861640"/>
              <a:gd name="T1" fmla="*/ 2956 h 204040"/>
              <a:gd name="T2" fmla="*/ 0 w 3861640"/>
              <a:gd name="T3" fmla="*/ 26608 h 204040"/>
              <a:gd name="T4" fmla="*/ 3415230 w 3861640"/>
              <a:gd name="T5" fmla="*/ 26608 h 204040"/>
              <a:gd name="T6" fmla="*/ 3415230 w 3861640"/>
              <a:gd name="T7" fmla="*/ 0 h 2040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61640" h="204040">
                <a:moveTo>
                  <a:pt x="0" y="22671"/>
                </a:moveTo>
                <a:lnTo>
                  <a:pt x="0" y="204040"/>
                </a:lnTo>
                <a:lnTo>
                  <a:pt x="3861640" y="204040"/>
                </a:lnTo>
                <a:lnTo>
                  <a:pt x="3861640" y="0"/>
                </a:lnTo>
              </a:path>
            </a:pathLst>
          </a:custGeom>
          <a:noFill/>
          <a:ln w="22225" cap="flat" cmpd="sng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21" name="Straight Arrow Connector 31"/>
          <p:cNvCxnSpPr>
            <a:cxnSpLocks noChangeShapeType="1"/>
          </p:cNvCxnSpPr>
          <p:nvPr/>
        </p:nvCxnSpPr>
        <p:spPr bwMode="auto">
          <a:xfrm flipV="1">
            <a:off x="5562600" y="4314825"/>
            <a:ext cx="0" cy="180975"/>
          </a:xfrm>
          <a:prstGeom prst="straightConnector1">
            <a:avLst/>
          </a:prstGeom>
          <a:noFill/>
          <a:ln w="22225">
            <a:solidFill>
              <a:srgbClr val="C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Straight Arrow Connector 32"/>
          <p:cNvCxnSpPr>
            <a:cxnSpLocks noChangeShapeType="1"/>
          </p:cNvCxnSpPr>
          <p:nvPr/>
        </p:nvCxnSpPr>
        <p:spPr bwMode="auto">
          <a:xfrm flipV="1">
            <a:off x="4191000" y="4314825"/>
            <a:ext cx="0" cy="180975"/>
          </a:xfrm>
          <a:prstGeom prst="straightConnector1">
            <a:avLst/>
          </a:prstGeom>
          <a:noFill/>
          <a:ln w="22225">
            <a:solidFill>
              <a:srgbClr val="C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Freeform 33"/>
          <p:cNvSpPr>
            <a:spLocks/>
          </p:cNvSpPr>
          <p:nvPr/>
        </p:nvSpPr>
        <p:spPr bwMode="auto">
          <a:xfrm>
            <a:off x="5570538" y="4619625"/>
            <a:ext cx="1239837" cy="180975"/>
          </a:xfrm>
          <a:custGeom>
            <a:avLst/>
            <a:gdLst>
              <a:gd name="T0" fmla="*/ 0 w 869057"/>
              <a:gd name="T1" fmla="*/ 0 h 181369"/>
              <a:gd name="T2" fmla="*/ 0 w 869057"/>
              <a:gd name="T3" fmla="*/ 175167 h 181369"/>
              <a:gd name="T4" fmla="*/ 365339711 w 869057"/>
              <a:gd name="T5" fmla="*/ 175167 h 181369"/>
              <a:gd name="T6" fmla="*/ 365339711 w 869057"/>
              <a:gd name="T7" fmla="*/ 21895 h 1813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9057" h="181369">
                <a:moveTo>
                  <a:pt x="0" y="0"/>
                </a:moveTo>
                <a:lnTo>
                  <a:pt x="0" y="181369"/>
                </a:lnTo>
                <a:lnTo>
                  <a:pt x="869057" y="181369"/>
                </a:lnTo>
                <a:lnTo>
                  <a:pt x="869057" y="22671"/>
                </a:ln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TextBox 1"/>
          <p:cNvSpPr txBox="1">
            <a:spLocks noChangeArrowheads="1"/>
          </p:cNvSpPr>
          <p:nvPr/>
        </p:nvSpPr>
        <p:spPr bwMode="auto">
          <a:xfrm>
            <a:off x="1219200" y="5791200"/>
            <a:ext cx="68813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+mn-lt"/>
              </a:rPr>
              <a:t>Non-prime attributes dependent on only a part of the lone candidate key</a:t>
            </a:r>
          </a:p>
        </p:txBody>
      </p:sp>
      <p:cxnSp>
        <p:nvCxnSpPr>
          <p:cNvPr id="28" name="Straight Arrow Connector 3"/>
          <p:cNvCxnSpPr>
            <a:cxnSpLocks noChangeShapeType="1"/>
          </p:cNvCxnSpPr>
          <p:nvPr/>
        </p:nvCxnSpPr>
        <p:spPr bwMode="auto">
          <a:xfrm flipH="1" flipV="1">
            <a:off x="1752600" y="4619625"/>
            <a:ext cx="243840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Straight Arrow Connector 5"/>
          <p:cNvCxnSpPr>
            <a:cxnSpLocks noChangeShapeType="1"/>
          </p:cNvCxnSpPr>
          <p:nvPr/>
        </p:nvCxnSpPr>
        <p:spPr bwMode="auto">
          <a:xfrm flipV="1">
            <a:off x="4572000" y="4619625"/>
            <a:ext cx="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" name="Freeform 22"/>
          <p:cNvSpPr>
            <a:spLocks/>
          </p:cNvSpPr>
          <p:nvPr/>
        </p:nvSpPr>
        <p:spPr bwMode="auto">
          <a:xfrm>
            <a:off x="990600" y="3962400"/>
            <a:ext cx="6899275" cy="180975"/>
          </a:xfrm>
          <a:custGeom>
            <a:avLst/>
            <a:gdLst>
              <a:gd name="T0" fmla="*/ 0 w 6899563"/>
              <a:gd name="T1" fmla="*/ 0 h 181369"/>
              <a:gd name="T2" fmla="*/ 0 w 6899563"/>
              <a:gd name="T3" fmla="*/ 175167 h 181369"/>
              <a:gd name="T4" fmla="*/ 1993726 w 6899563"/>
              <a:gd name="T5" fmla="*/ 175167 h 181369"/>
              <a:gd name="T6" fmla="*/ 1993726 w 6899563"/>
              <a:gd name="T7" fmla="*/ 0 h 181369"/>
              <a:gd name="T8" fmla="*/ 1993726 w 6899563"/>
              <a:gd name="T9" fmla="*/ 167869 h 181369"/>
              <a:gd name="T10" fmla="*/ 1993726 w 6899563"/>
              <a:gd name="T11" fmla="*/ 175167 h 181369"/>
              <a:gd name="T12" fmla="*/ 6894955 w 6899563"/>
              <a:gd name="T13" fmla="*/ 175167 h 181369"/>
              <a:gd name="T14" fmla="*/ 6894955 w 6899563"/>
              <a:gd name="T15" fmla="*/ 0 h 18136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899563" h="181369">
                <a:moveTo>
                  <a:pt x="0" y="0"/>
                </a:moveTo>
                <a:lnTo>
                  <a:pt x="0" y="181369"/>
                </a:lnTo>
                <a:lnTo>
                  <a:pt x="1995054" y="181369"/>
                </a:lnTo>
                <a:lnTo>
                  <a:pt x="1995054" y="0"/>
                </a:lnTo>
                <a:lnTo>
                  <a:pt x="1995054" y="173812"/>
                </a:lnTo>
                <a:lnTo>
                  <a:pt x="1995054" y="181369"/>
                </a:lnTo>
                <a:lnTo>
                  <a:pt x="6899563" y="181369"/>
                </a:lnTo>
                <a:lnTo>
                  <a:pt x="6899563" y="0"/>
                </a:ln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33" name="Straight Arrow Connector 36"/>
          <p:cNvCxnSpPr>
            <a:cxnSpLocks noChangeShapeType="1"/>
          </p:cNvCxnSpPr>
          <p:nvPr/>
        </p:nvCxnSpPr>
        <p:spPr bwMode="auto">
          <a:xfrm flipV="1">
            <a:off x="4189412" y="3959225"/>
            <a:ext cx="0" cy="18097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Straight Arrow Connector 37"/>
          <p:cNvCxnSpPr>
            <a:cxnSpLocks noChangeShapeType="1"/>
          </p:cNvCxnSpPr>
          <p:nvPr/>
        </p:nvCxnSpPr>
        <p:spPr bwMode="auto">
          <a:xfrm flipV="1">
            <a:off x="5561012" y="3959225"/>
            <a:ext cx="0" cy="18097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" name="Straight Arrow Connector 38"/>
          <p:cNvCxnSpPr>
            <a:cxnSpLocks noChangeShapeType="1"/>
          </p:cNvCxnSpPr>
          <p:nvPr/>
        </p:nvCxnSpPr>
        <p:spPr bwMode="auto">
          <a:xfrm flipV="1">
            <a:off x="6810375" y="3959225"/>
            <a:ext cx="0" cy="18097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" name="Straight Arrow Connector 36"/>
          <p:cNvCxnSpPr>
            <a:cxnSpLocks noChangeShapeType="1"/>
          </p:cNvCxnSpPr>
          <p:nvPr/>
        </p:nvCxnSpPr>
        <p:spPr bwMode="auto">
          <a:xfrm flipV="1">
            <a:off x="1873250" y="3959225"/>
            <a:ext cx="0" cy="18097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82752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Solution for converting a table to 2NF</a:t>
            </a:r>
          </a:p>
          <a:p>
            <a:pPr lvl="1"/>
            <a:r>
              <a:rPr lang="en-US" dirty="0"/>
              <a:t>Convert it to 1NF (if it’s not already in 1NF)</a:t>
            </a:r>
          </a:p>
          <a:p>
            <a:pPr lvl="1"/>
            <a:r>
              <a:rPr lang="en-US" dirty="0"/>
              <a:t>Create a table for each of the functional dependencies that involved only a part of the candidate key</a:t>
            </a:r>
          </a:p>
          <a:p>
            <a:pPr lvl="2"/>
            <a:r>
              <a:rPr lang="en-US" dirty="0"/>
              <a:t>Those candidate key components should now be candidate keys in their new tables</a:t>
            </a:r>
          </a:p>
          <a:p>
            <a:pPr lvl="1"/>
            <a:r>
              <a:rPr lang="en-US" dirty="0"/>
              <a:t>If a M:M relationship exists between the entities that are now in separate tables or the relationship has attributes</a:t>
            </a:r>
          </a:p>
          <a:p>
            <a:pPr lvl="2"/>
            <a:r>
              <a:rPr lang="en-US" dirty="0"/>
              <a:t>Create a linking table containing each of those candidate key components, as well as any attributes that were originally dependent on the entire candidate key</a:t>
            </a:r>
          </a:p>
          <a:p>
            <a:pPr lvl="1"/>
            <a:r>
              <a:rPr lang="en-US" dirty="0"/>
              <a:t>Otherwise, add a foreign key appropriate for the relationship type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818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Corresponding 2NF tables</a:t>
            </a:r>
          </a:p>
        </p:txBody>
      </p:sp>
      <p:graphicFrame>
        <p:nvGraphicFramePr>
          <p:cNvPr id="4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856491"/>
              </p:ext>
            </p:extLst>
          </p:nvPr>
        </p:nvGraphicFramePr>
        <p:xfrm>
          <a:off x="1219200" y="2209800"/>
          <a:ext cx="7410450" cy="450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" name="Document" r:id="rId3" imgW="5662750" imgH="3507337" progId="Word.Document.8">
                  <p:embed/>
                </p:oleObj>
              </mc:Choice>
              <mc:Fallback>
                <p:oleObj name="Document" r:id="rId3" imgW="5662750" imgH="35073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09800"/>
                        <a:ext cx="7410450" cy="450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reeform 5"/>
          <p:cNvSpPr>
            <a:spLocks/>
          </p:cNvSpPr>
          <p:nvPr/>
        </p:nvSpPr>
        <p:spPr bwMode="auto">
          <a:xfrm>
            <a:off x="1673225" y="3800475"/>
            <a:ext cx="2052638" cy="185738"/>
          </a:xfrm>
          <a:custGeom>
            <a:avLst/>
            <a:gdLst>
              <a:gd name="T0" fmla="*/ 0 w 2052638"/>
              <a:gd name="T1" fmla="*/ 4763 h 185738"/>
              <a:gd name="T2" fmla="*/ 0 w 2052638"/>
              <a:gd name="T3" fmla="*/ 185738 h 185738"/>
              <a:gd name="T4" fmla="*/ 1047750 w 2052638"/>
              <a:gd name="T5" fmla="*/ 185738 h 185738"/>
              <a:gd name="T6" fmla="*/ 1047750 w 2052638"/>
              <a:gd name="T7" fmla="*/ 0 h 185738"/>
              <a:gd name="T8" fmla="*/ 1047750 w 2052638"/>
              <a:gd name="T9" fmla="*/ 180975 h 185738"/>
              <a:gd name="T10" fmla="*/ 1047750 w 2052638"/>
              <a:gd name="T11" fmla="*/ 185738 h 185738"/>
              <a:gd name="T12" fmla="*/ 2052638 w 2052638"/>
              <a:gd name="T13" fmla="*/ 185738 h 185738"/>
              <a:gd name="T14" fmla="*/ 2052638 w 2052638"/>
              <a:gd name="T15" fmla="*/ 14288 h 18573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52638" h="185738">
                <a:moveTo>
                  <a:pt x="0" y="4763"/>
                </a:moveTo>
                <a:lnTo>
                  <a:pt x="0" y="185738"/>
                </a:lnTo>
                <a:lnTo>
                  <a:pt x="1047750" y="185738"/>
                </a:lnTo>
                <a:lnTo>
                  <a:pt x="1047750" y="0"/>
                </a:lnTo>
                <a:lnTo>
                  <a:pt x="1047750" y="180975"/>
                </a:lnTo>
                <a:lnTo>
                  <a:pt x="1047750" y="185738"/>
                </a:lnTo>
                <a:lnTo>
                  <a:pt x="2052638" y="185738"/>
                </a:lnTo>
                <a:lnTo>
                  <a:pt x="2052638" y="1428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1611313" y="5295900"/>
            <a:ext cx="4110037" cy="161925"/>
          </a:xfrm>
          <a:custGeom>
            <a:avLst/>
            <a:gdLst>
              <a:gd name="T0" fmla="*/ 0 w 4110037"/>
              <a:gd name="T1" fmla="*/ 0 h 161925"/>
              <a:gd name="T2" fmla="*/ 0 w 4110037"/>
              <a:gd name="T3" fmla="*/ 161925 h 161925"/>
              <a:gd name="T4" fmla="*/ 4110037 w 4110037"/>
              <a:gd name="T5" fmla="*/ 161925 h 161925"/>
              <a:gd name="T6" fmla="*/ 4110037 w 4110037"/>
              <a:gd name="T7" fmla="*/ 4763 h 1619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110037" h="161925">
                <a:moveTo>
                  <a:pt x="0" y="0"/>
                </a:moveTo>
                <a:lnTo>
                  <a:pt x="0" y="161925"/>
                </a:lnTo>
                <a:lnTo>
                  <a:pt x="4110037" y="161925"/>
                </a:lnTo>
                <a:lnTo>
                  <a:pt x="4110037" y="4763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1606550" y="5295900"/>
            <a:ext cx="1371600" cy="161925"/>
          </a:xfrm>
          <a:custGeom>
            <a:avLst/>
            <a:gdLst>
              <a:gd name="T0" fmla="*/ 0 w 4110037"/>
              <a:gd name="T1" fmla="*/ 0 h 161925"/>
              <a:gd name="T2" fmla="*/ 0 w 4110037"/>
              <a:gd name="T3" fmla="*/ 161925 h 161925"/>
              <a:gd name="T4" fmla="*/ 0 w 4110037"/>
              <a:gd name="T5" fmla="*/ 161925 h 161925"/>
              <a:gd name="T6" fmla="*/ 0 w 4110037"/>
              <a:gd name="T7" fmla="*/ 4763 h 1619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110037" h="161925">
                <a:moveTo>
                  <a:pt x="0" y="0"/>
                </a:moveTo>
                <a:lnTo>
                  <a:pt x="0" y="161925"/>
                </a:lnTo>
                <a:lnTo>
                  <a:pt x="4110037" y="161925"/>
                </a:lnTo>
                <a:lnTo>
                  <a:pt x="4110037" y="4763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>
            <a:off x="1606550" y="5295900"/>
            <a:ext cx="3048000" cy="161925"/>
          </a:xfrm>
          <a:custGeom>
            <a:avLst/>
            <a:gdLst>
              <a:gd name="T0" fmla="*/ 0 w 4110037"/>
              <a:gd name="T1" fmla="*/ 0 h 161925"/>
              <a:gd name="T2" fmla="*/ 0 w 4110037"/>
              <a:gd name="T3" fmla="*/ 161925 h 161925"/>
              <a:gd name="T4" fmla="*/ 25511 w 4110037"/>
              <a:gd name="T5" fmla="*/ 161925 h 161925"/>
              <a:gd name="T6" fmla="*/ 25511 w 4110037"/>
              <a:gd name="T7" fmla="*/ 4763 h 1619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110037" h="161925">
                <a:moveTo>
                  <a:pt x="0" y="0"/>
                </a:moveTo>
                <a:lnTo>
                  <a:pt x="0" y="161925"/>
                </a:lnTo>
                <a:lnTo>
                  <a:pt x="4110037" y="161925"/>
                </a:lnTo>
                <a:lnTo>
                  <a:pt x="4110037" y="4763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1774825" y="6507163"/>
            <a:ext cx="868363" cy="180975"/>
          </a:xfrm>
          <a:custGeom>
            <a:avLst/>
            <a:gdLst>
              <a:gd name="T0" fmla="*/ 0 w 869057"/>
              <a:gd name="T1" fmla="*/ 0 h 181369"/>
              <a:gd name="T2" fmla="*/ 0 w 869057"/>
              <a:gd name="T3" fmla="*/ 175167 h 181369"/>
              <a:gd name="T4" fmla="*/ 858020 w 869057"/>
              <a:gd name="T5" fmla="*/ 175167 h 181369"/>
              <a:gd name="T6" fmla="*/ 858020 w 869057"/>
              <a:gd name="T7" fmla="*/ 21895 h 1813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9057" h="181369">
                <a:moveTo>
                  <a:pt x="0" y="0"/>
                </a:moveTo>
                <a:lnTo>
                  <a:pt x="0" y="181369"/>
                </a:lnTo>
                <a:lnTo>
                  <a:pt x="869057" y="181369"/>
                </a:lnTo>
                <a:lnTo>
                  <a:pt x="869057" y="22671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Freeform 14"/>
          <p:cNvSpPr>
            <a:spLocks/>
          </p:cNvSpPr>
          <p:nvPr/>
        </p:nvSpPr>
        <p:spPr bwMode="auto">
          <a:xfrm>
            <a:off x="4654550" y="5562600"/>
            <a:ext cx="1066800" cy="180975"/>
          </a:xfrm>
          <a:custGeom>
            <a:avLst/>
            <a:gdLst>
              <a:gd name="T0" fmla="*/ 0 w 869057"/>
              <a:gd name="T1" fmla="*/ 0 h 181369"/>
              <a:gd name="T2" fmla="*/ 0 w 869057"/>
              <a:gd name="T3" fmla="*/ 175167 h 181369"/>
              <a:gd name="T4" fmla="*/ 28355613 w 869057"/>
              <a:gd name="T5" fmla="*/ 175167 h 181369"/>
              <a:gd name="T6" fmla="*/ 28355613 w 869057"/>
              <a:gd name="T7" fmla="*/ 21895 h 1813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9057" h="181369">
                <a:moveTo>
                  <a:pt x="0" y="0"/>
                </a:moveTo>
                <a:lnTo>
                  <a:pt x="0" y="181369"/>
                </a:lnTo>
                <a:lnTo>
                  <a:pt x="869057" y="181369"/>
                </a:lnTo>
                <a:lnTo>
                  <a:pt x="869057" y="22671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1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48200"/>
          </a:xfrm>
        </p:spPr>
        <p:txBody>
          <a:bodyPr>
            <a:normAutofit/>
          </a:bodyPr>
          <a:lstStyle/>
          <a:p>
            <a:r>
              <a:rPr lang="en-US" dirty="0"/>
              <a:t>Database normalization is a process used to generate a schema that is without unnecessary redundancy while allowing information to be retrieved easily</a:t>
            </a:r>
          </a:p>
          <a:p>
            <a:pPr lvl="1"/>
            <a:r>
              <a:rPr lang="en-US" dirty="0"/>
              <a:t>It consists primarily of breaking tables into smaller tables to remove redundant data that can lead to anomalies</a:t>
            </a:r>
          </a:p>
          <a:p>
            <a:r>
              <a:rPr lang="en-US" dirty="0"/>
              <a:t>The results of the normalization process allow schemas to be described as adhering to a particular “normal form”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30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Anomalies</a:t>
            </a:r>
          </a:p>
          <a:p>
            <a:r>
              <a:rPr lang="en-US" dirty="0"/>
              <a:t>Functional dependence</a:t>
            </a:r>
          </a:p>
          <a:p>
            <a:r>
              <a:rPr lang="en-US" dirty="0"/>
              <a:t>Normal forms</a:t>
            </a:r>
          </a:p>
          <a:p>
            <a:pPr lvl="1"/>
            <a:r>
              <a:rPr lang="en-US" dirty="0"/>
              <a:t>1NF</a:t>
            </a:r>
          </a:p>
          <a:p>
            <a:pPr lvl="1"/>
            <a:r>
              <a:rPr lang="en-US" dirty="0"/>
              <a:t>2NF</a:t>
            </a:r>
          </a:p>
          <a:p>
            <a:pPr lvl="1"/>
            <a:r>
              <a:rPr lang="en-US" b="1" dirty="0"/>
              <a:t>3NF</a:t>
            </a:r>
          </a:p>
          <a:p>
            <a:pPr lvl="1"/>
            <a:r>
              <a:rPr lang="en-US" dirty="0"/>
              <a:t>BCNF</a:t>
            </a:r>
          </a:p>
          <a:p>
            <a:r>
              <a:rPr lang="en-US" dirty="0" err="1"/>
              <a:t>Denormalization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29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Third normal form (3NF)</a:t>
            </a:r>
          </a:p>
          <a:p>
            <a:pPr lvl="1"/>
            <a:r>
              <a:rPr lang="en-US" dirty="0"/>
              <a:t>A database table is in 3NF if it meets the following requirements:</a:t>
            </a:r>
          </a:p>
          <a:p>
            <a:pPr lvl="2"/>
            <a:r>
              <a:rPr lang="en-US" dirty="0"/>
              <a:t>It is in 2NF, and</a:t>
            </a:r>
          </a:p>
          <a:p>
            <a:pPr lvl="2"/>
            <a:r>
              <a:rPr lang="en-US" dirty="0"/>
              <a:t>All non-prime attributes are dependent only on every candidate key in the table (no “transitive dependencies”)</a:t>
            </a:r>
          </a:p>
          <a:p>
            <a:pPr lvl="1"/>
            <a:r>
              <a:rPr lang="en-US" dirty="0"/>
              <a:t>Solution for converting a table to 3NF</a:t>
            </a:r>
          </a:p>
          <a:p>
            <a:pPr lvl="2"/>
            <a:r>
              <a:rPr lang="en-US" dirty="0"/>
              <a:t>Convert it to 2NF (if it isn’t already in 2NF)</a:t>
            </a:r>
          </a:p>
          <a:p>
            <a:pPr lvl="2"/>
            <a:r>
              <a:rPr lang="en-US" dirty="0"/>
              <a:t>Create a table for each of the offending functional dependencies and join appropriately to the original table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004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Non-3NF table (previously seen tables in 2NF)</a:t>
            </a:r>
          </a:p>
        </p:txBody>
      </p:sp>
      <p:graphicFrame>
        <p:nvGraphicFramePr>
          <p:cNvPr id="4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467765"/>
              </p:ext>
            </p:extLst>
          </p:nvPr>
        </p:nvGraphicFramePr>
        <p:xfrm>
          <a:off x="990600" y="2133600"/>
          <a:ext cx="7410450" cy="450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9" name="Document" r:id="rId3" imgW="5662750" imgH="3507337" progId="Word.Document.8">
                  <p:embed/>
                </p:oleObj>
              </mc:Choice>
              <mc:Fallback>
                <p:oleObj name="Document" r:id="rId3" imgW="5662750" imgH="35073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33600"/>
                        <a:ext cx="7410450" cy="450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reeform 5"/>
          <p:cNvSpPr>
            <a:spLocks/>
          </p:cNvSpPr>
          <p:nvPr/>
        </p:nvSpPr>
        <p:spPr bwMode="auto">
          <a:xfrm>
            <a:off x="1444625" y="3724275"/>
            <a:ext cx="2052638" cy="185738"/>
          </a:xfrm>
          <a:custGeom>
            <a:avLst/>
            <a:gdLst>
              <a:gd name="T0" fmla="*/ 0 w 2052638"/>
              <a:gd name="T1" fmla="*/ 4763 h 185738"/>
              <a:gd name="T2" fmla="*/ 0 w 2052638"/>
              <a:gd name="T3" fmla="*/ 185738 h 185738"/>
              <a:gd name="T4" fmla="*/ 1047750 w 2052638"/>
              <a:gd name="T5" fmla="*/ 185738 h 185738"/>
              <a:gd name="T6" fmla="*/ 1047750 w 2052638"/>
              <a:gd name="T7" fmla="*/ 0 h 185738"/>
              <a:gd name="T8" fmla="*/ 1047750 w 2052638"/>
              <a:gd name="T9" fmla="*/ 180975 h 185738"/>
              <a:gd name="T10" fmla="*/ 1047750 w 2052638"/>
              <a:gd name="T11" fmla="*/ 185738 h 185738"/>
              <a:gd name="T12" fmla="*/ 2052638 w 2052638"/>
              <a:gd name="T13" fmla="*/ 185738 h 185738"/>
              <a:gd name="T14" fmla="*/ 2052638 w 2052638"/>
              <a:gd name="T15" fmla="*/ 14288 h 18573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52638" h="185738">
                <a:moveTo>
                  <a:pt x="0" y="4763"/>
                </a:moveTo>
                <a:lnTo>
                  <a:pt x="0" y="185738"/>
                </a:lnTo>
                <a:lnTo>
                  <a:pt x="1047750" y="185738"/>
                </a:lnTo>
                <a:lnTo>
                  <a:pt x="1047750" y="0"/>
                </a:lnTo>
                <a:lnTo>
                  <a:pt x="1047750" y="180975"/>
                </a:lnTo>
                <a:lnTo>
                  <a:pt x="1047750" y="185738"/>
                </a:lnTo>
                <a:lnTo>
                  <a:pt x="2052638" y="185738"/>
                </a:lnTo>
                <a:lnTo>
                  <a:pt x="2052638" y="1428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1382713" y="5219700"/>
            <a:ext cx="4110037" cy="161925"/>
          </a:xfrm>
          <a:custGeom>
            <a:avLst/>
            <a:gdLst>
              <a:gd name="T0" fmla="*/ 0 w 4110037"/>
              <a:gd name="T1" fmla="*/ 0 h 161925"/>
              <a:gd name="T2" fmla="*/ 0 w 4110037"/>
              <a:gd name="T3" fmla="*/ 161925 h 161925"/>
              <a:gd name="T4" fmla="*/ 4110037 w 4110037"/>
              <a:gd name="T5" fmla="*/ 161925 h 161925"/>
              <a:gd name="T6" fmla="*/ 4110037 w 4110037"/>
              <a:gd name="T7" fmla="*/ 4763 h 1619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110037" h="161925">
                <a:moveTo>
                  <a:pt x="0" y="0"/>
                </a:moveTo>
                <a:lnTo>
                  <a:pt x="0" y="161925"/>
                </a:lnTo>
                <a:lnTo>
                  <a:pt x="4110037" y="161925"/>
                </a:lnTo>
                <a:lnTo>
                  <a:pt x="4110037" y="4763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1377950" y="5219700"/>
            <a:ext cx="1371600" cy="161925"/>
          </a:xfrm>
          <a:custGeom>
            <a:avLst/>
            <a:gdLst>
              <a:gd name="T0" fmla="*/ 0 w 4110037"/>
              <a:gd name="T1" fmla="*/ 0 h 161925"/>
              <a:gd name="T2" fmla="*/ 0 w 4110037"/>
              <a:gd name="T3" fmla="*/ 161925 h 161925"/>
              <a:gd name="T4" fmla="*/ 0 w 4110037"/>
              <a:gd name="T5" fmla="*/ 161925 h 161925"/>
              <a:gd name="T6" fmla="*/ 0 w 4110037"/>
              <a:gd name="T7" fmla="*/ 4763 h 1619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110037" h="161925">
                <a:moveTo>
                  <a:pt x="0" y="0"/>
                </a:moveTo>
                <a:lnTo>
                  <a:pt x="0" y="161925"/>
                </a:lnTo>
                <a:lnTo>
                  <a:pt x="4110037" y="161925"/>
                </a:lnTo>
                <a:lnTo>
                  <a:pt x="4110037" y="4763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>
            <a:off x="1377950" y="5219700"/>
            <a:ext cx="3048000" cy="161925"/>
          </a:xfrm>
          <a:custGeom>
            <a:avLst/>
            <a:gdLst>
              <a:gd name="T0" fmla="*/ 0 w 4110037"/>
              <a:gd name="T1" fmla="*/ 0 h 161925"/>
              <a:gd name="T2" fmla="*/ 0 w 4110037"/>
              <a:gd name="T3" fmla="*/ 161925 h 161925"/>
              <a:gd name="T4" fmla="*/ 25511 w 4110037"/>
              <a:gd name="T5" fmla="*/ 161925 h 161925"/>
              <a:gd name="T6" fmla="*/ 25511 w 4110037"/>
              <a:gd name="T7" fmla="*/ 4763 h 1619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110037" h="161925">
                <a:moveTo>
                  <a:pt x="0" y="0"/>
                </a:moveTo>
                <a:lnTo>
                  <a:pt x="0" y="161925"/>
                </a:lnTo>
                <a:lnTo>
                  <a:pt x="4110037" y="161925"/>
                </a:lnTo>
                <a:lnTo>
                  <a:pt x="4110037" y="4763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1546225" y="6430963"/>
            <a:ext cx="868363" cy="180975"/>
          </a:xfrm>
          <a:custGeom>
            <a:avLst/>
            <a:gdLst>
              <a:gd name="T0" fmla="*/ 0 w 869057"/>
              <a:gd name="T1" fmla="*/ 0 h 181369"/>
              <a:gd name="T2" fmla="*/ 0 w 869057"/>
              <a:gd name="T3" fmla="*/ 175167 h 181369"/>
              <a:gd name="T4" fmla="*/ 858020 w 869057"/>
              <a:gd name="T5" fmla="*/ 175167 h 181369"/>
              <a:gd name="T6" fmla="*/ 858020 w 869057"/>
              <a:gd name="T7" fmla="*/ 21895 h 1813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9057" h="181369">
                <a:moveTo>
                  <a:pt x="0" y="0"/>
                </a:moveTo>
                <a:lnTo>
                  <a:pt x="0" y="181369"/>
                </a:lnTo>
                <a:lnTo>
                  <a:pt x="869057" y="181369"/>
                </a:lnTo>
                <a:lnTo>
                  <a:pt x="869057" y="22671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Freeform 14"/>
          <p:cNvSpPr>
            <a:spLocks/>
          </p:cNvSpPr>
          <p:nvPr/>
        </p:nvSpPr>
        <p:spPr bwMode="auto">
          <a:xfrm>
            <a:off x="4425950" y="5486400"/>
            <a:ext cx="1066800" cy="180975"/>
          </a:xfrm>
          <a:custGeom>
            <a:avLst/>
            <a:gdLst>
              <a:gd name="T0" fmla="*/ 0 w 869057"/>
              <a:gd name="T1" fmla="*/ 0 h 181369"/>
              <a:gd name="T2" fmla="*/ 0 w 869057"/>
              <a:gd name="T3" fmla="*/ 175167 h 181369"/>
              <a:gd name="T4" fmla="*/ 28355613 w 869057"/>
              <a:gd name="T5" fmla="*/ 175167 h 181369"/>
              <a:gd name="T6" fmla="*/ 28355613 w 869057"/>
              <a:gd name="T7" fmla="*/ 21895 h 1813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9057" h="181369">
                <a:moveTo>
                  <a:pt x="0" y="0"/>
                </a:moveTo>
                <a:lnTo>
                  <a:pt x="0" y="181369"/>
                </a:lnTo>
                <a:lnTo>
                  <a:pt x="869057" y="181369"/>
                </a:lnTo>
                <a:lnTo>
                  <a:pt x="869057" y="22671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5715000" y="5486400"/>
            <a:ext cx="308650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rgbClr val="C00000"/>
                </a:solidFill>
                <a:latin typeface="+mn-lt"/>
              </a:rPr>
              <a:t>Violates 3NF</a:t>
            </a:r>
          </a:p>
          <a:p>
            <a:r>
              <a:rPr lang="en-US" sz="1600" dirty="0">
                <a:solidFill>
                  <a:srgbClr val="C00000"/>
                </a:solidFill>
                <a:latin typeface="+mn-lt"/>
              </a:rPr>
              <a:t>Transitive dependency</a:t>
            </a:r>
          </a:p>
          <a:p>
            <a:r>
              <a:rPr lang="en-US" sz="1600" dirty="0" err="1">
                <a:solidFill>
                  <a:srgbClr val="C00000"/>
                </a:solidFill>
                <a:latin typeface="+mn-lt"/>
              </a:rPr>
              <a:t>Emp</a:t>
            </a:r>
            <a:r>
              <a:rPr lang="en-US" sz="1600" dirty="0">
                <a:solidFill>
                  <a:srgbClr val="C00000"/>
                </a:solidFill>
                <a:latin typeface="+mn-lt"/>
              </a:rPr>
              <a:t># -&gt; </a:t>
            </a:r>
            <a:r>
              <a:rPr lang="en-US" sz="1600" dirty="0" err="1">
                <a:solidFill>
                  <a:srgbClr val="C00000"/>
                </a:solidFill>
                <a:latin typeface="+mn-lt"/>
              </a:rPr>
              <a:t>JobType</a:t>
            </a:r>
            <a:r>
              <a:rPr lang="en-US" sz="1600" dirty="0">
                <a:solidFill>
                  <a:srgbClr val="C00000"/>
                </a:solidFill>
                <a:latin typeface="+mn-lt"/>
              </a:rPr>
              <a:t> -&gt; </a:t>
            </a:r>
            <a:r>
              <a:rPr lang="en-US" sz="1600" dirty="0" err="1">
                <a:solidFill>
                  <a:srgbClr val="C00000"/>
                </a:solidFill>
                <a:latin typeface="+mn-lt"/>
              </a:rPr>
              <a:t>ChgPerHour</a:t>
            </a:r>
            <a:endParaRPr lang="en-US" sz="1600" dirty="0">
              <a:solidFill>
                <a:srgbClr val="C00000"/>
              </a:solidFill>
              <a:latin typeface="+mn-lt"/>
            </a:endParaRPr>
          </a:p>
          <a:p>
            <a:r>
              <a:rPr lang="en-US" sz="1600" dirty="0">
                <a:latin typeface="+mn-lt"/>
              </a:rPr>
              <a:t>Non-prime </a:t>
            </a:r>
            <a:r>
              <a:rPr lang="en-US" sz="1600" dirty="0" err="1">
                <a:latin typeface="+mn-lt"/>
              </a:rPr>
              <a:t>ChgPerHour</a:t>
            </a:r>
            <a:r>
              <a:rPr lang="en-US" sz="1600" dirty="0">
                <a:latin typeface="+mn-lt"/>
              </a:rPr>
              <a:t> depends on </a:t>
            </a:r>
          </a:p>
          <a:p>
            <a:r>
              <a:rPr lang="en-US" sz="1600" dirty="0">
                <a:latin typeface="+mn-lt"/>
              </a:rPr>
              <a:t>the non-prime </a:t>
            </a:r>
            <a:r>
              <a:rPr lang="en-US" sz="1600" dirty="0" err="1">
                <a:latin typeface="+mn-lt"/>
              </a:rPr>
              <a:t>JobType</a:t>
            </a:r>
            <a:r>
              <a:rPr lang="en-US" sz="1600" dirty="0">
                <a:latin typeface="+mn-lt"/>
              </a:rPr>
              <a:t> attribute</a:t>
            </a:r>
          </a:p>
        </p:txBody>
      </p:sp>
      <p:cxnSp>
        <p:nvCxnSpPr>
          <p:cNvPr id="12" name="Straight Arrow Connector 5"/>
          <p:cNvCxnSpPr>
            <a:cxnSpLocks noChangeShapeType="1"/>
            <a:stCxn id="11" idx="1"/>
          </p:cNvCxnSpPr>
          <p:nvPr/>
        </p:nvCxnSpPr>
        <p:spPr bwMode="auto">
          <a:xfrm flipH="1" flipV="1">
            <a:off x="5029200" y="5715000"/>
            <a:ext cx="685800" cy="43312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6483350" y="2549525"/>
            <a:ext cx="191721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>
                <a:latin typeface="+mn-lt"/>
              </a:rPr>
              <a:t>Non-prime attributes:</a:t>
            </a:r>
          </a:p>
          <a:p>
            <a:r>
              <a:rPr lang="en-US" sz="1600" dirty="0">
                <a:latin typeface="+mn-lt"/>
              </a:rPr>
              <a:t>  </a:t>
            </a:r>
            <a:r>
              <a:rPr lang="en-US" sz="1600" dirty="0" err="1">
                <a:latin typeface="+mn-lt"/>
              </a:rPr>
              <a:t>EmpName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 </a:t>
            </a:r>
            <a:r>
              <a:rPr lang="en-US" sz="1600" dirty="0" err="1">
                <a:latin typeface="+mn-lt"/>
              </a:rPr>
              <a:t>JobType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 </a:t>
            </a:r>
            <a:r>
              <a:rPr lang="en-US" sz="1600" dirty="0" err="1">
                <a:latin typeface="+mn-lt"/>
              </a:rPr>
              <a:t>ChgPerHour</a:t>
            </a:r>
            <a:endParaRPr lang="en-US" sz="1600" dirty="0">
              <a:latin typeface="+mn-lt"/>
            </a:endParaRPr>
          </a:p>
        </p:txBody>
      </p:sp>
      <p:cxnSp>
        <p:nvCxnSpPr>
          <p:cNvPr id="14" name="Straight Arrow Connector 8"/>
          <p:cNvCxnSpPr>
            <a:cxnSpLocks noChangeShapeType="1"/>
          </p:cNvCxnSpPr>
          <p:nvPr/>
        </p:nvCxnSpPr>
        <p:spPr bwMode="auto">
          <a:xfrm flipH="1">
            <a:off x="6635750" y="3724275"/>
            <a:ext cx="381000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77091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Corresponding 3NF tables</a:t>
            </a:r>
          </a:p>
        </p:txBody>
      </p:sp>
      <p:graphicFrame>
        <p:nvGraphicFramePr>
          <p:cNvPr id="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720329"/>
              </p:ext>
            </p:extLst>
          </p:nvPr>
        </p:nvGraphicFramePr>
        <p:xfrm>
          <a:off x="1066800" y="2149651"/>
          <a:ext cx="7394575" cy="474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1" name="Document" r:id="rId3" imgW="5655283" imgH="3689551" progId="Word.Document.8">
                  <p:embed/>
                </p:oleObj>
              </mc:Choice>
              <mc:Fallback>
                <p:oleObj name="Document" r:id="rId3" imgW="5655283" imgH="36895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149651"/>
                        <a:ext cx="7394575" cy="474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reeform 29"/>
          <p:cNvSpPr>
            <a:spLocks/>
          </p:cNvSpPr>
          <p:nvPr/>
        </p:nvSpPr>
        <p:spPr bwMode="auto">
          <a:xfrm>
            <a:off x="1512888" y="3767314"/>
            <a:ext cx="2052637" cy="185737"/>
          </a:xfrm>
          <a:custGeom>
            <a:avLst/>
            <a:gdLst>
              <a:gd name="T0" fmla="*/ 0 w 2052638"/>
              <a:gd name="T1" fmla="*/ 4763 h 185738"/>
              <a:gd name="T2" fmla="*/ 0 w 2052638"/>
              <a:gd name="T3" fmla="*/ 185722 h 185738"/>
              <a:gd name="T4" fmla="*/ 1047734 w 2052638"/>
              <a:gd name="T5" fmla="*/ 185722 h 185738"/>
              <a:gd name="T6" fmla="*/ 1047734 w 2052638"/>
              <a:gd name="T7" fmla="*/ 0 h 185738"/>
              <a:gd name="T8" fmla="*/ 1047734 w 2052638"/>
              <a:gd name="T9" fmla="*/ 180959 h 185738"/>
              <a:gd name="T10" fmla="*/ 1047734 w 2052638"/>
              <a:gd name="T11" fmla="*/ 185722 h 185738"/>
              <a:gd name="T12" fmla="*/ 2052622 w 2052638"/>
              <a:gd name="T13" fmla="*/ 185722 h 185738"/>
              <a:gd name="T14" fmla="*/ 2052622 w 2052638"/>
              <a:gd name="T15" fmla="*/ 14288 h 18573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52638" h="185738">
                <a:moveTo>
                  <a:pt x="0" y="4763"/>
                </a:moveTo>
                <a:lnTo>
                  <a:pt x="0" y="185738"/>
                </a:lnTo>
                <a:lnTo>
                  <a:pt x="1047750" y="185738"/>
                </a:lnTo>
                <a:lnTo>
                  <a:pt x="1047750" y="0"/>
                </a:lnTo>
                <a:lnTo>
                  <a:pt x="1047750" y="180975"/>
                </a:lnTo>
                <a:lnTo>
                  <a:pt x="1047750" y="185738"/>
                </a:lnTo>
                <a:lnTo>
                  <a:pt x="2052638" y="185738"/>
                </a:lnTo>
                <a:lnTo>
                  <a:pt x="2052638" y="1428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Freeform 31"/>
          <p:cNvSpPr>
            <a:spLocks/>
          </p:cNvSpPr>
          <p:nvPr/>
        </p:nvSpPr>
        <p:spPr bwMode="auto">
          <a:xfrm>
            <a:off x="1446213" y="5215114"/>
            <a:ext cx="1371600" cy="161925"/>
          </a:xfrm>
          <a:custGeom>
            <a:avLst/>
            <a:gdLst>
              <a:gd name="T0" fmla="*/ 0 w 4110037"/>
              <a:gd name="T1" fmla="*/ 0 h 161925"/>
              <a:gd name="T2" fmla="*/ 0 w 4110037"/>
              <a:gd name="T3" fmla="*/ 161925 h 161925"/>
              <a:gd name="T4" fmla="*/ 0 w 4110037"/>
              <a:gd name="T5" fmla="*/ 161925 h 161925"/>
              <a:gd name="T6" fmla="*/ 0 w 4110037"/>
              <a:gd name="T7" fmla="*/ 4763 h 1619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110037" h="161925">
                <a:moveTo>
                  <a:pt x="0" y="0"/>
                </a:moveTo>
                <a:lnTo>
                  <a:pt x="0" y="161925"/>
                </a:lnTo>
                <a:lnTo>
                  <a:pt x="4110037" y="161925"/>
                </a:lnTo>
                <a:lnTo>
                  <a:pt x="4110037" y="4763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Freeform 32"/>
          <p:cNvSpPr>
            <a:spLocks/>
          </p:cNvSpPr>
          <p:nvPr/>
        </p:nvSpPr>
        <p:spPr bwMode="auto">
          <a:xfrm>
            <a:off x="1446213" y="5215114"/>
            <a:ext cx="3048000" cy="161925"/>
          </a:xfrm>
          <a:custGeom>
            <a:avLst/>
            <a:gdLst>
              <a:gd name="T0" fmla="*/ 0 w 4110037"/>
              <a:gd name="T1" fmla="*/ 0 h 161925"/>
              <a:gd name="T2" fmla="*/ 0 w 4110037"/>
              <a:gd name="T3" fmla="*/ 161925 h 161925"/>
              <a:gd name="T4" fmla="*/ 25511 w 4110037"/>
              <a:gd name="T5" fmla="*/ 161925 h 161925"/>
              <a:gd name="T6" fmla="*/ 25511 w 4110037"/>
              <a:gd name="T7" fmla="*/ 4763 h 1619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110037" h="161925">
                <a:moveTo>
                  <a:pt x="0" y="0"/>
                </a:moveTo>
                <a:lnTo>
                  <a:pt x="0" y="161925"/>
                </a:lnTo>
                <a:lnTo>
                  <a:pt x="4110037" y="161925"/>
                </a:lnTo>
                <a:lnTo>
                  <a:pt x="4110037" y="4763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Freeform 33"/>
          <p:cNvSpPr>
            <a:spLocks/>
          </p:cNvSpPr>
          <p:nvPr/>
        </p:nvSpPr>
        <p:spPr bwMode="auto">
          <a:xfrm>
            <a:off x="1614488" y="6540676"/>
            <a:ext cx="868362" cy="180975"/>
          </a:xfrm>
          <a:custGeom>
            <a:avLst/>
            <a:gdLst>
              <a:gd name="T0" fmla="*/ 0 w 869057"/>
              <a:gd name="T1" fmla="*/ 0 h 181369"/>
              <a:gd name="T2" fmla="*/ 0 w 869057"/>
              <a:gd name="T3" fmla="*/ 175167 h 181369"/>
              <a:gd name="T4" fmla="*/ 858004 w 869057"/>
              <a:gd name="T5" fmla="*/ 175167 h 181369"/>
              <a:gd name="T6" fmla="*/ 858004 w 869057"/>
              <a:gd name="T7" fmla="*/ 21895 h 1813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9057" h="181369">
                <a:moveTo>
                  <a:pt x="0" y="0"/>
                </a:moveTo>
                <a:lnTo>
                  <a:pt x="0" y="181369"/>
                </a:lnTo>
                <a:lnTo>
                  <a:pt x="869057" y="181369"/>
                </a:lnTo>
                <a:lnTo>
                  <a:pt x="869057" y="22671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Freeform 35"/>
          <p:cNvSpPr>
            <a:spLocks/>
          </p:cNvSpPr>
          <p:nvPr/>
        </p:nvSpPr>
        <p:spPr bwMode="auto">
          <a:xfrm>
            <a:off x="4875213" y="6502576"/>
            <a:ext cx="868362" cy="182563"/>
          </a:xfrm>
          <a:custGeom>
            <a:avLst/>
            <a:gdLst>
              <a:gd name="T0" fmla="*/ 0 w 869057"/>
              <a:gd name="T1" fmla="*/ 0 h 181369"/>
              <a:gd name="T2" fmla="*/ 0 w 869057"/>
              <a:gd name="T3" fmla="*/ 201447 h 181369"/>
              <a:gd name="T4" fmla="*/ 858004 w 869057"/>
              <a:gd name="T5" fmla="*/ 201447 h 181369"/>
              <a:gd name="T6" fmla="*/ 858004 w 869057"/>
              <a:gd name="T7" fmla="*/ 25178 h 1813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9057" h="181369">
                <a:moveTo>
                  <a:pt x="0" y="0"/>
                </a:moveTo>
                <a:lnTo>
                  <a:pt x="0" y="181369"/>
                </a:lnTo>
                <a:lnTo>
                  <a:pt x="869057" y="181369"/>
                </a:lnTo>
                <a:lnTo>
                  <a:pt x="869057" y="22671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77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Anomalies</a:t>
            </a:r>
          </a:p>
          <a:p>
            <a:r>
              <a:rPr lang="en-US" dirty="0"/>
              <a:t>Functional dependence</a:t>
            </a:r>
          </a:p>
          <a:p>
            <a:r>
              <a:rPr lang="en-US" dirty="0"/>
              <a:t>Normal forms</a:t>
            </a:r>
          </a:p>
          <a:p>
            <a:pPr lvl="1"/>
            <a:r>
              <a:rPr lang="en-US" dirty="0"/>
              <a:t>1NF</a:t>
            </a:r>
          </a:p>
          <a:p>
            <a:pPr lvl="1"/>
            <a:r>
              <a:rPr lang="en-US" dirty="0"/>
              <a:t>2NF</a:t>
            </a:r>
          </a:p>
          <a:p>
            <a:pPr lvl="1"/>
            <a:r>
              <a:rPr lang="en-US" dirty="0"/>
              <a:t>3NF</a:t>
            </a:r>
          </a:p>
          <a:p>
            <a:pPr lvl="1"/>
            <a:r>
              <a:rPr lang="en-US" b="1" dirty="0"/>
              <a:t>BCNF</a:t>
            </a:r>
          </a:p>
          <a:p>
            <a:r>
              <a:rPr lang="en-US" dirty="0" err="1"/>
              <a:t>Denormalization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29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Boyce </a:t>
            </a:r>
            <a:r>
              <a:rPr lang="en-US" dirty="0" err="1"/>
              <a:t>Codd</a:t>
            </a:r>
            <a:r>
              <a:rPr lang="en-US" dirty="0"/>
              <a:t> Normal Form (BCNF)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Boyce </a:t>
            </a:r>
            <a:r>
              <a:rPr lang="en-US" dirty="0" err="1"/>
              <a:t>Codd</a:t>
            </a:r>
            <a:r>
              <a:rPr lang="en-US" dirty="0"/>
              <a:t> normal form (BCNF)</a:t>
            </a:r>
          </a:p>
          <a:p>
            <a:pPr lvl="1"/>
            <a:r>
              <a:rPr lang="en-US" dirty="0"/>
              <a:t>A database table is in BCNF if it meets the following requirements:</a:t>
            </a:r>
          </a:p>
          <a:p>
            <a:pPr lvl="2"/>
            <a:r>
              <a:rPr lang="en-US" dirty="0"/>
              <a:t>It is in 3NF, and</a:t>
            </a:r>
          </a:p>
          <a:p>
            <a:pPr lvl="2"/>
            <a:r>
              <a:rPr lang="en-US" dirty="0"/>
              <a:t>Every determinant in the table is a candidate key</a:t>
            </a:r>
          </a:p>
          <a:p>
            <a:pPr lvl="1"/>
            <a:r>
              <a:rPr lang="en-US" dirty="0"/>
              <a:t>It’s uncommon for a table to be in 3NF but not BCNF</a:t>
            </a:r>
          </a:p>
          <a:p>
            <a:pPr lvl="2"/>
            <a:r>
              <a:rPr lang="en-US" dirty="0"/>
              <a:t>3NF adds restrictions between non-prime attributes and candidate keys while BCNF adds restrictions between candidate key components</a:t>
            </a:r>
          </a:p>
          <a:p>
            <a:pPr lvl="2"/>
            <a:r>
              <a:rPr lang="en-US" dirty="0"/>
              <a:t>For a table to be in 3NF but not BCNF, it must contain two or more overlapping composite candidate keys</a:t>
            </a:r>
          </a:p>
          <a:p>
            <a:pPr lvl="3"/>
            <a:r>
              <a:rPr lang="en-US" dirty="0"/>
              <a:t>A component of one of these candidate keys must determine a component of another candidate key to be in 3NF but not BCNF</a:t>
            </a:r>
          </a:p>
        </p:txBody>
      </p:sp>
    </p:spTree>
    <p:extLst>
      <p:ext uri="{BB962C8B-B14F-4D97-AF65-F5344CB8AC3E}">
        <p14:creationId xmlns:p14="http://schemas.microsoft.com/office/powerpoint/2010/main" val="3199046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Boyce </a:t>
            </a:r>
            <a:r>
              <a:rPr lang="en-US" dirty="0" err="1"/>
              <a:t>Codd</a:t>
            </a:r>
            <a:r>
              <a:rPr lang="en-US" dirty="0"/>
              <a:t> Normal Form (BCNF)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Non-BCNF table (3NF)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453215"/>
              </p:ext>
            </p:extLst>
          </p:nvPr>
        </p:nvGraphicFramePr>
        <p:xfrm>
          <a:off x="2514600" y="2667000"/>
          <a:ext cx="3886200" cy="2346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02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Court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Time Slot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Rate Type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029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SAVER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029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SAVER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029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STANDARD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029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PREMIUM-B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029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PREMIUM-B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029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PREMIUM-A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4600" y="2209800"/>
            <a:ext cx="269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TENNIS COURT BOOKING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1800" y="5257800"/>
            <a:ext cx="2198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Candidate Keys</a:t>
            </a:r>
          </a:p>
          <a:p>
            <a:r>
              <a:rPr lang="en-US" dirty="0"/>
              <a:t>{Court, Time Slot}</a:t>
            </a:r>
          </a:p>
          <a:p>
            <a:r>
              <a:rPr lang="en-US" dirty="0"/>
              <a:t>{Rate Type, Time Slot}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0" y="5257800"/>
            <a:ext cx="3480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Offending Functional Dependency</a:t>
            </a:r>
          </a:p>
          <a:p>
            <a:r>
              <a:rPr lang="en-US" dirty="0"/>
              <a:t>{Rate Type} -&gt; {Court}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5257800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SAVER and STANDARD rate types apply to court 1 while PREMIUM-A and PREMIUM-B rate types apply to court 2</a:t>
            </a:r>
          </a:p>
        </p:txBody>
      </p:sp>
    </p:spTree>
    <p:extLst>
      <p:ext uri="{BB962C8B-B14F-4D97-AF65-F5344CB8AC3E}">
        <p14:creationId xmlns:p14="http://schemas.microsoft.com/office/powerpoint/2010/main" val="2762059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Boyce </a:t>
            </a:r>
            <a:r>
              <a:rPr lang="en-US" dirty="0" err="1"/>
              <a:t>Codd</a:t>
            </a:r>
            <a:r>
              <a:rPr lang="en-US" dirty="0"/>
              <a:t> Normal Form (BCNF)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Solution for converting a table to BCNF</a:t>
            </a:r>
          </a:p>
          <a:p>
            <a:pPr lvl="1"/>
            <a:r>
              <a:rPr lang="en-US" dirty="0"/>
              <a:t>Convert it to 3NF (if it isn’t already in 3NF)</a:t>
            </a:r>
          </a:p>
          <a:p>
            <a:pPr lvl="1"/>
            <a:r>
              <a:rPr lang="en-US" dirty="0"/>
              <a:t>Create a separate table for the offending functional dependency and join appropriately to the original table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172455"/>
              </p:ext>
            </p:extLst>
          </p:nvPr>
        </p:nvGraphicFramePr>
        <p:xfrm>
          <a:off x="1524000" y="4343400"/>
          <a:ext cx="2590800" cy="2346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02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Rate Type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Time Slot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029">
                <a:tc>
                  <a:txBody>
                    <a:bodyPr/>
                    <a:lstStyle/>
                    <a:p>
                      <a:r>
                        <a:rPr lang="en-US" sz="1600" dirty="0"/>
                        <a:t>SAVER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029">
                <a:tc>
                  <a:txBody>
                    <a:bodyPr/>
                    <a:lstStyle/>
                    <a:p>
                      <a:r>
                        <a:rPr lang="en-US" sz="1600" dirty="0"/>
                        <a:t>SAVER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029">
                <a:tc>
                  <a:txBody>
                    <a:bodyPr/>
                    <a:lstStyle/>
                    <a:p>
                      <a:r>
                        <a:rPr lang="en-US" sz="1600" dirty="0"/>
                        <a:t>STANDARD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029">
                <a:tc>
                  <a:txBody>
                    <a:bodyPr/>
                    <a:lstStyle/>
                    <a:p>
                      <a:r>
                        <a:rPr lang="en-US" sz="1600" dirty="0"/>
                        <a:t>PREMIUM-B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029">
                <a:tc>
                  <a:txBody>
                    <a:bodyPr/>
                    <a:lstStyle/>
                    <a:p>
                      <a:r>
                        <a:rPr lang="en-US" sz="1600" dirty="0"/>
                        <a:t>PREMIUM-B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029">
                <a:tc>
                  <a:txBody>
                    <a:bodyPr/>
                    <a:lstStyle/>
                    <a:p>
                      <a:r>
                        <a:rPr lang="en-US" sz="1600" dirty="0"/>
                        <a:t>PREMIUM-A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3962400"/>
            <a:ext cx="269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TENNIS COURT BOOKING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360714"/>
              </p:ext>
            </p:extLst>
          </p:nvPr>
        </p:nvGraphicFramePr>
        <p:xfrm>
          <a:off x="4876800" y="4343400"/>
          <a:ext cx="2133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0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Court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Rate</a:t>
                      </a:r>
                      <a:r>
                        <a:rPr lang="en-US" sz="1600" b="1" baseline="0" dirty="0"/>
                        <a:t> Type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SAVER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STANDARD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PREMIUM-A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PREMIUM-B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00600" y="3962400"/>
            <a:ext cx="232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TENNIS COURT RATES</a:t>
            </a:r>
          </a:p>
        </p:txBody>
      </p:sp>
    </p:spTree>
    <p:extLst>
      <p:ext uri="{BB962C8B-B14F-4D97-AF65-F5344CB8AC3E}">
        <p14:creationId xmlns:p14="http://schemas.microsoft.com/office/powerpoint/2010/main" val="233337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Other normal forms exist as well</a:t>
            </a:r>
          </a:p>
          <a:p>
            <a:pPr lvl="1"/>
            <a:r>
              <a:rPr lang="en-US" dirty="0"/>
              <a:t>4NF</a:t>
            </a:r>
          </a:p>
          <a:p>
            <a:pPr lvl="1"/>
            <a:r>
              <a:rPr lang="en-US" dirty="0"/>
              <a:t>5NF</a:t>
            </a:r>
          </a:p>
          <a:p>
            <a:pPr lvl="1"/>
            <a:r>
              <a:rPr lang="en-US" dirty="0"/>
              <a:t>6NF</a:t>
            </a:r>
          </a:p>
          <a:p>
            <a:r>
              <a:rPr lang="en-US" dirty="0"/>
              <a:t>These either rarely occur or are more theoretical</a:t>
            </a:r>
          </a:p>
          <a:p>
            <a:r>
              <a:rPr lang="en-US" dirty="0"/>
              <a:t>1NF through BCNF are adequate for practical use</a:t>
            </a:r>
          </a:p>
          <a:p>
            <a:r>
              <a:rPr lang="en-US" dirty="0"/>
              <a:t>Table derivations from ER diagrams usually result in a 3NF design</a:t>
            </a:r>
          </a:p>
          <a:p>
            <a:r>
              <a:rPr lang="en-US" dirty="0"/>
              <a:t>Dependency diagrams can be used for revisions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31252870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Anomalies</a:t>
            </a:r>
          </a:p>
          <a:p>
            <a:r>
              <a:rPr lang="en-US" dirty="0"/>
              <a:t>Functional dependence</a:t>
            </a:r>
          </a:p>
          <a:p>
            <a:r>
              <a:rPr lang="en-US" dirty="0"/>
              <a:t>Normal forms</a:t>
            </a:r>
          </a:p>
          <a:p>
            <a:pPr lvl="1"/>
            <a:r>
              <a:rPr lang="en-US" dirty="0"/>
              <a:t>1NF</a:t>
            </a:r>
          </a:p>
          <a:p>
            <a:pPr lvl="1"/>
            <a:r>
              <a:rPr lang="en-US" dirty="0"/>
              <a:t>2NF</a:t>
            </a:r>
          </a:p>
          <a:p>
            <a:pPr lvl="1"/>
            <a:r>
              <a:rPr lang="en-US" dirty="0"/>
              <a:t>3NF</a:t>
            </a:r>
          </a:p>
          <a:p>
            <a:pPr lvl="1"/>
            <a:r>
              <a:rPr lang="en-US" dirty="0"/>
              <a:t>BCNF</a:t>
            </a:r>
          </a:p>
          <a:p>
            <a:r>
              <a:rPr lang="en-US" b="1" dirty="0" err="1"/>
              <a:t>Denormalization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2382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Normalization requires domain specific knowledge in order to identify “functional dependencies”</a:t>
            </a:r>
          </a:p>
          <a:p>
            <a:pPr lvl="1"/>
            <a:r>
              <a:rPr lang="en-US" dirty="0"/>
              <a:t>Some of this may be expressed in an ER model, but not always</a:t>
            </a:r>
          </a:p>
          <a:p>
            <a:r>
              <a:rPr lang="en-US" dirty="0"/>
              <a:t>Normalization is particularly useful for addressing and fixing an existing (and possibly poorly designed) database schema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900" dirty="0"/>
              <a:t>Normalization allows for a design that is free of insertion, update, and deletion anomalies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62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48200"/>
          </a:xfrm>
        </p:spPr>
        <p:txBody>
          <a:bodyPr>
            <a:normAutofit/>
          </a:bodyPr>
          <a:lstStyle/>
          <a:p>
            <a:r>
              <a:rPr lang="en-US" dirty="0"/>
              <a:t>Normalization results in more tables for the same data which increases processing complexity</a:t>
            </a:r>
          </a:p>
          <a:p>
            <a:pPr lvl="1"/>
            <a:r>
              <a:rPr lang="en-US" dirty="0"/>
              <a:t>Complex joins require more processing</a:t>
            </a:r>
          </a:p>
          <a:p>
            <a:pPr lvl="1"/>
            <a:r>
              <a:rPr lang="en-US" dirty="0"/>
              <a:t>Increased disk I/O for select, insert, update, and delete operations as well</a:t>
            </a:r>
          </a:p>
          <a:p>
            <a:r>
              <a:rPr lang="en-US" dirty="0"/>
              <a:t>If performance is significantly impacted, a database schema may need to be “</a:t>
            </a:r>
            <a:r>
              <a:rPr lang="en-US" dirty="0" err="1"/>
              <a:t>denormalized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Tables may be combined into fewer tables or views may be created to prevent the need for joins and multiple table inserts, updates, and deletes</a:t>
            </a:r>
          </a:p>
        </p:txBody>
      </p:sp>
    </p:spTree>
    <p:extLst>
      <p:ext uri="{BB962C8B-B14F-4D97-AF65-F5344CB8AC3E}">
        <p14:creationId xmlns:p14="http://schemas.microsoft.com/office/powerpoint/2010/main" val="27640069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Convert the following table into BCNF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2362200"/>
            <a:ext cx="101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INVOICE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381674"/>
              </p:ext>
            </p:extLst>
          </p:nvPr>
        </p:nvGraphicFramePr>
        <p:xfrm>
          <a:off x="609600" y="2743200"/>
          <a:ext cx="8153398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4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5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56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05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05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0146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sng" dirty="0"/>
                        <a:t>Invoice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Part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Quantity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162">
                <a:tc>
                  <a:txBody>
                    <a:bodyPr/>
                    <a:lstStyle/>
                    <a:p>
                      <a:r>
                        <a:rPr lang="en-US" sz="1600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Jim Jones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 Main</a:t>
                      </a:r>
                      <a:r>
                        <a:rPr lang="en-US" sz="1600" baseline="0" dirty="0"/>
                        <a:t> St.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Screw, Nut, Washer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0.10, 0.05, 0.05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200, 300, 100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146">
                <a:tc>
                  <a:txBody>
                    <a:bodyPr/>
                    <a:lstStyle/>
                    <a:p>
                      <a:r>
                        <a:rPr lang="en-US" sz="1600" dirty="0"/>
                        <a:t>1002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John Smith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 Main St.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Screw, Brace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0.10, 5.00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100,</a:t>
                      </a:r>
                      <a:r>
                        <a:rPr lang="en-US" sz="1600" baseline="0" dirty="0"/>
                        <a:t> 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146">
                <a:tc>
                  <a:txBody>
                    <a:bodyPr/>
                    <a:lstStyle/>
                    <a:p>
                      <a:r>
                        <a:rPr lang="en-US" sz="1600" dirty="0"/>
                        <a:t>1003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Jim Jones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 Main St.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12.00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5390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Is the table in 1NF?</a:t>
            </a:r>
          </a:p>
          <a:p>
            <a:pPr lvl="1"/>
            <a:r>
              <a:rPr lang="en-US" dirty="0"/>
              <a:t>Suppose customer names may be searched and sorted according to first and last names</a:t>
            </a:r>
          </a:p>
          <a:p>
            <a:pPr lvl="1"/>
            <a:r>
              <a:rPr lang="en-US" dirty="0"/>
              <a:t>It contains multivalued attributes as well as inappropriately complex attributes, so it is not in 1NF</a:t>
            </a:r>
          </a:p>
          <a:p>
            <a:pPr lvl="1"/>
            <a:r>
              <a:rPr lang="en-US" dirty="0"/>
              <a:t>Solution for converting a database table to 1NF</a:t>
            </a:r>
          </a:p>
          <a:p>
            <a:pPr lvl="2"/>
            <a:r>
              <a:rPr lang="en-US" dirty="0"/>
              <a:t>Replace multivalued attributes with multiple records</a:t>
            </a:r>
          </a:p>
          <a:p>
            <a:pPr lvl="2"/>
            <a:r>
              <a:rPr lang="en-US" dirty="0"/>
              <a:t>Replace complex attributes with atomic attributes</a:t>
            </a:r>
          </a:p>
          <a:p>
            <a:pPr lvl="2"/>
            <a:r>
              <a:rPr lang="en-US" dirty="0"/>
              <a:t>It may make sense to add fields to the table’s primary key</a:t>
            </a:r>
          </a:p>
        </p:txBody>
      </p:sp>
    </p:spTree>
    <p:extLst>
      <p:ext uri="{BB962C8B-B14F-4D97-AF65-F5344CB8AC3E}">
        <p14:creationId xmlns:p14="http://schemas.microsoft.com/office/powerpoint/2010/main" val="2598354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600200"/>
            <a:ext cx="152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INVOICE (old)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886200"/>
            <a:ext cx="163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INVOICE (new)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996189"/>
              </p:ext>
            </p:extLst>
          </p:nvPr>
        </p:nvGraphicFramePr>
        <p:xfrm>
          <a:off x="609595" y="4267200"/>
          <a:ext cx="8153404" cy="2346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4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6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2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1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6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4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sng" dirty="0"/>
                        <a:t>Invoice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FName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LName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sng" dirty="0"/>
                        <a:t>Part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Quantity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Jim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 Main</a:t>
                      </a:r>
                      <a:r>
                        <a:rPr lang="en-US" sz="1600" baseline="0" dirty="0"/>
                        <a:t> St.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Screw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558">
                <a:tc>
                  <a:txBody>
                    <a:bodyPr/>
                    <a:lstStyle/>
                    <a:p>
                      <a:r>
                        <a:rPr lang="en-US" sz="1600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Jim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 Main</a:t>
                      </a:r>
                      <a:r>
                        <a:rPr lang="en-US" sz="1600" baseline="0" dirty="0"/>
                        <a:t> St.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96">
                <a:tc>
                  <a:txBody>
                    <a:bodyPr/>
                    <a:lstStyle/>
                    <a:p>
                      <a:r>
                        <a:rPr lang="en-US" sz="1600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Jim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 Main</a:t>
                      </a:r>
                      <a:r>
                        <a:rPr lang="en-US" sz="1600" baseline="0" dirty="0"/>
                        <a:t> St.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Washer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146">
                <a:tc>
                  <a:txBody>
                    <a:bodyPr/>
                    <a:lstStyle/>
                    <a:p>
                      <a:r>
                        <a:rPr lang="en-US" sz="1600" dirty="0"/>
                        <a:t>1002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 Main St.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Screw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146">
                <a:tc>
                  <a:txBody>
                    <a:bodyPr/>
                    <a:lstStyle/>
                    <a:p>
                      <a:r>
                        <a:rPr lang="en-US" sz="1600" dirty="0"/>
                        <a:t>1002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 Main St.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Brace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146">
                <a:tc>
                  <a:txBody>
                    <a:bodyPr/>
                    <a:lstStyle/>
                    <a:p>
                      <a:r>
                        <a:rPr lang="en-US" sz="1600" dirty="0"/>
                        <a:t>1003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Jim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 Main St.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12.00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116408"/>
              </p:ext>
            </p:extLst>
          </p:nvPr>
        </p:nvGraphicFramePr>
        <p:xfrm>
          <a:off x="609600" y="1981200"/>
          <a:ext cx="8153398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4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5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56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05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05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0146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sng" dirty="0"/>
                        <a:t>Invoice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Part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Quantity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162">
                <a:tc>
                  <a:txBody>
                    <a:bodyPr/>
                    <a:lstStyle/>
                    <a:p>
                      <a:r>
                        <a:rPr lang="en-US" sz="1600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Jim Jones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 Main</a:t>
                      </a:r>
                      <a:r>
                        <a:rPr lang="en-US" sz="1600" baseline="0" dirty="0"/>
                        <a:t> St.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Screw, Nut, Washer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0.10, 0.05, 0.05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200, 300, 100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146">
                <a:tc>
                  <a:txBody>
                    <a:bodyPr/>
                    <a:lstStyle/>
                    <a:p>
                      <a:r>
                        <a:rPr lang="en-US" sz="1600" dirty="0"/>
                        <a:t>1002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John Smith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 Main St.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Screw, Brace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0.10, 5.00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100,</a:t>
                      </a:r>
                      <a:r>
                        <a:rPr lang="en-US" sz="1600" baseline="0" dirty="0"/>
                        <a:t> 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146">
                <a:tc>
                  <a:txBody>
                    <a:bodyPr/>
                    <a:lstStyle/>
                    <a:p>
                      <a:r>
                        <a:rPr lang="en-US" sz="1600" dirty="0"/>
                        <a:t>1003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Jim Jones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 Main St.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12.00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9416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1981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Is the table in 2NF?</a:t>
            </a:r>
          </a:p>
          <a:p>
            <a:pPr lvl="1"/>
            <a:r>
              <a:rPr lang="en-US" dirty="0"/>
              <a:t>Identify the table’s functional dependencies</a:t>
            </a:r>
          </a:p>
          <a:p>
            <a:pPr lvl="1"/>
            <a:r>
              <a:rPr lang="en-US" dirty="0"/>
              <a:t>There are non-prime attributes that depend on components of candidate keys, so it is not in 2NF</a:t>
            </a:r>
          </a:p>
          <a:p>
            <a:pPr lvl="2"/>
            <a:r>
              <a:rPr lang="en-US" dirty="0"/>
              <a:t>{Invoice} -&gt; {Customer,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}</a:t>
            </a:r>
          </a:p>
          <a:p>
            <a:pPr lvl="2"/>
            <a:r>
              <a:rPr lang="en-US" dirty="0"/>
              <a:t>{Part} -&gt; {Price}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72400" y="3276600"/>
            <a:ext cx="101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INVOICE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990600" y="6019800"/>
            <a:ext cx="73152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990600" y="5791200"/>
            <a:ext cx="0" cy="2286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248400" y="5791200"/>
            <a:ext cx="0" cy="2286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971800" y="5791200"/>
            <a:ext cx="0" cy="228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86200" y="5791200"/>
            <a:ext cx="0" cy="228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105400" y="5791200"/>
            <a:ext cx="0" cy="228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239000" y="5791200"/>
            <a:ext cx="0" cy="228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8305800" y="5791200"/>
            <a:ext cx="0" cy="228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90600" y="6400800"/>
            <a:ext cx="41148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990600" y="6172200"/>
            <a:ext cx="0" cy="2286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971800" y="6172200"/>
            <a:ext cx="0" cy="228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886200" y="6172200"/>
            <a:ext cx="0" cy="228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105400" y="6172200"/>
            <a:ext cx="0" cy="228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057400" y="5791200"/>
            <a:ext cx="0" cy="228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986273"/>
              </p:ext>
            </p:extLst>
          </p:nvPr>
        </p:nvGraphicFramePr>
        <p:xfrm>
          <a:off x="609600" y="3657600"/>
          <a:ext cx="8153404" cy="2135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4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6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2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1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6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4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Invoice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FName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LName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Part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Quantity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Jim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 Main</a:t>
                      </a:r>
                      <a:r>
                        <a:rPr lang="en-US" sz="1400" baseline="0" dirty="0"/>
                        <a:t> St.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Screw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558">
                <a:tc>
                  <a:txBody>
                    <a:bodyPr/>
                    <a:lstStyle/>
                    <a:p>
                      <a:r>
                        <a:rPr lang="en-US" sz="1400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Jim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 Main</a:t>
                      </a:r>
                      <a:r>
                        <a:rPr lang="en-US" sz="1400" baseline="0" dirty="0"/>
                        <a:t> St.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96">
                <a:tc>
                  <a:txBody>
                    <a:bodyPr/>
                    <a:lstStyle/>
                    <a:p>
                      <a:r>
                        <a:rPr lang="en-US" sz="1400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Jim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 Main</a:t>
                      </a:r>
                      <a:r>
                        <a:rPr lang="en-US" sz="1400" baseline="0" dirty="0"/>
                        <a:t> St.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Washer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146">
                <a:tc>
                  <a:txBody>
                    <a:bodyPr/>
                    <a:lstStyle/>
                    <a:p>
                      <a:r>
                        <a:rPr lang="en-US" sz="1400" dirty="0"/>
                        <a:t>1002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 Main St.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Motor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52.00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146">
                <a:tc>
                  <a:txBody>
                    <a:bodyPr/>
                    <a:lstStyle/>
                    <a:p>
                      <a:r>
                        <a:rPr lang="en-US" sz="1400" dirty="0"/>
                        <a:t>1002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 Main St.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Brace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146">
                <a:tc>
                  <a:txBody>
                    <a:bodyPr/>
                    <a:lstStyle/>
                    <a:p>
                      <a:r>
                        <a:rPr lang="en-US" sz="1400" dirty="0"/>
                        <a:t>1003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Jim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 Main St.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12.00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7" name="Straight Connector 36"/>
          <p:cNvCxnSpPr/>
          <p:nvPr/>
        </p:nvCxnSpPr>
        <p:spPr>
          <a:xfrm>
            <a:off x="6248400" y="6400800"/>
            <a:ext cx="9906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248400" y="6172200"/>
            <a:ext cx="0" cy="2286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239000" y="6172200"/>
            <a:ext cx="0" cy="228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057400" y="6172200"/>
            <a:ext cx="0" cy="228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057400" y="6781800"/>
            <a:ext cx="30480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057400" y="6553200"/>
            <a:ext cx="0" cy="2286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971800" y="6553200"/>
            <a:ext cx="0" cy="228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886200" y="6553200"/>
            <a:ext cx="0" cy="228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105400" y="6553200"/>
            <a:ext cx="0" cy="228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464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Solution for converting a table to 2NF</a:t>
            </a:r>
          </a:p>
          <a:p>
            <a:pPr lvl="1"/>
            <a:r>
              <a:rPr lang="en-US" dirty="0"/>
              <a:t>Convert it to 1NF (if it’s not already in 1NF)</a:t>
            </a:r>
          </a:p>
          <a:p>
            <a:pPr lvl="1"/>
            <a:r>
              <a:rPr lang="en-US" dirty="0"/>
              <a:t>Create a table for each of the functional dependencies that involved only a part of the candidate key</a:t>
            </a:r>
          </a:p>
          <a:p>
            <a:pPr lvl="2"/>
            <a:r>
              <a:rPr lang="en-US" dirty="0"/>
              <a:t>Those candidate key components should now be candidate keys in their new tables</a:t>
            </a:r>
          </a:p>
          <a:p>
            <a:pPr lvl="1"/>
            <a:r>
              <a:rPr lang="en-US" dirty="0"/>
              <a:t>Create a linking table containing each of those candidate key components, as well as any attributes that were originally dependent on the entire candidate key</a:t>
            </a:r>
          </a:p>
        </p:txBody>
      </p:sp>
    </p:spTree>
    <p:extLst>
      <p:ext uri="{BB962C8B-B14F-4D97-AF65-F5344CB8AC3E}">
        <p14:creationId xmlns:p14="http://schemas.microsoft.com/office/powerpoint/2010/main" val="5117951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5" y="1600200"/>
            <a:ext cx="152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INVOICE (old)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479434"/>
              </p:ext>
            </p:extLst>
          </p:nvPr>
        </p:nvGraphicFramePr>
        <p:xfrm>
          <a:off x="533400" y="1981200"/>
          <a:ext cx="8153404" cy="2135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4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6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2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1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6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4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Invoice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FName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LName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Part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Quantity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Jim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 Main</a:t>
                      </a:r>
                      <a:r>
                        <a:rPr lang="en-US" sz="1400" baseline="0" dirty="0"/>
                        <a:t> St.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Screw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558">
                <a:tc>
                  <a:txBody>
                    <a:bodyPr/>
                    <a:lstStyle/>
                    <a:p>
                      <a:r>
                        <a:rPr lang="en-US" sz="1400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Jim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 Main</a:t>
                      </a:r>
                      <a:r>
                        <a:rPr lang="en-US" sz="1400" baseline="0" dirty="0"/>
                        <a:t> St.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96">
                <a:tc>
                  <a:txBody>
                    <a:bodyPr/>
                    <a:lstStyle/>
                    <a:p>
                      <a:r>
                        <a:rPr lang="en-US" sz="1400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Jim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 Main</a:t>
                      </a:r>
                      <a:r>
                        <a:rPr lang="en-US" sz="1400" baseline="0" dirty="0"/>
                        <a:t> St.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Washer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146">
                <a:tc>
                  <a:txBody>
                    <a:bodyPr/>
                    <a:lstStyle/>
                    <a:p>
                      <a:r>
                        <a:rPr lang="en-US" sz="1400" dirty="0"/>
                        <a:t>1002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 Main St.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Screw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146">
                <a:tc>
                  <a:txBody>
                    <a:bodyPr/>
                    <a:lstStyle/>
                    <a:p>
                      <a:r>
                        <a:rPr lang="en-US" sz="1400" dirty="0"/>
                        <a:t>1002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 Main St.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Brace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146">
                <a:tc>
                  <a:txBody>
                    <a:bodyPr/>
                    <a:lstStyle/>
                    <a:p>
                      <a:r>
                        <a:rPr lang="en-US" sz="1400" dirty="0"/>
                        <a:t>1003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Jim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 Main St.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12.00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4191000"/>
            <a:ext cx="163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INVOICE (new)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02882"/>
              </p:ext>
            </p:extLst>
          </p:nvPr>
        </p:nvGraphicFramePr>
        <p:xfrm>
          <a:off x="7391400" y="4572000"/>
          <a:ext cx="1473602" cy="1709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Part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Screw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558">
                <a:tc>
                  <a:txBody>
                    <a:bodyPr/>
                    <a:lstStyle/>
                    <a:p>
                      <a:r>
                        <a:rPr lang="en-US" sz="1200" dirty="0"/>
                        <a:t>Nut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96">
                <a:tc>
                  <a:txBody>
                    <a:bodyPr/>
                    <a:lstStyle/>
                    <a:p>
                      <a:r>
                        <a:rPr lang="en-US" sz="1200" dirty="0"/>
                        <a:t>Washer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146">
                <a:tc>
                  <a:txBody>
                    <a:bodyPr/>
                    <a:lstStyle/>
                    <a:p>
                      <a:r>
                        <a:rPr lang="en-US" sz="1200" dirty="0"/>
                        <a:t>Brace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146">
                <a:tc>
                  <a:txBody>
                    <a:bodyPr/>
                    <a:lstStyle/>
                    <a:p>
                      <a:r>
                        <a:rPr lang="en-US" sz="1200" dirty="0"/>
                        <a:t>Saw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15200" y="4191000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PART (new)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699199"/>
              </p:ext>
            </p:extLst>
          </p:nvPr>
        </p:nvGraphicFramePr>
        <p:xfrm>
          <a:off x="4724400" y="4572000"/>
          <a:ext cx="2286000" cy="2060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13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Invoice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Part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Quantity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478">
                <a:tc>
                  <a:txBody>
                    <a:bodyPr/>
                    <a:lstStyle/>
                    <a:p>
                      <a:r>
                        <a:rPr lang="en-US" sz="1200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Screw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78">
                <a:tc>
                  <a:txBody>
                    <a:bodyPr/>
                    <a:lstStyle/>
                    <a:p>
                      <a:r>
                        <a:rPr lang="en-US" sz="1200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478">
                <a:tc>
                  <a:txBody>
                    <a:bodyPr/>
                    <a:lstStyle/>
                    <a:p>
                      <a:r>
                        <a:rPr lang="en-US" sz="1200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Washer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478">
                <a:tc>
                  <a:txBody>
                    <a:bodyPr/>
                    <a:lstStyle/>
                    <a:p>
                      <a:r>
                        <a:rPr lang="en-US" sz="1200" dirty="0"/>
                        <a:t>1002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Screw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478">
                <a:tc>
                  <a:txBody>
                    <a:bodyPr/>
                    <a:lstStyle/>
                    <a:p>
                      <a:r>
                        <a:rPr lang="en-US" sz="1200" dirty="0"/>
                        <a:t>1002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Brace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478">
                <a:tc>
                  <a:txBody>
                    <a:bodyPr/>
                    <a:lstStyle/>
                    <a:p>
                      <a:r>
                        <a:rPr lang="en-US" sz="1200" dirty="0"/>
                        <a:t>1003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24400" y="4191000"/>
            <a:ext cx="221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INVOICE-PART (new)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403506"/>
              </p:ext>
            </p:extLst>
          </p:nvPr>
        </p:nvGraphicFramePr>
        <p:xfrm>
          <a:off x="228600" y="4572000"/>
          <a:ext cx="4038600" cy="11289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7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02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8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Invoice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FName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LName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Jim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 Main</a:t>
                      </a:r>
                      <a:r>
                        <a:rPr lang="en-US" sz="1200" baseline="0" dirty="0"/>
                        <a:t> St.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146">
                <a:tc>
                  <a:txBody>
                    <a:bodyPr/>
                    <a:lstStyle/>
                    <a:p>
                      <a:r>
                        <a:rPr lang="en-US" sz="1200" dirty="0"/>
                        <a:t>1002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 Main St.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146">
                <a:tc>
                  <a:txBody>
                    <a:bodyPr/>
                    <a:lstStyle/>
                    <a:p>
                      <a:r>
                        <a:rPr lang="en-US" sz="1200" dirty="0"/>
                        <a:t>1003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Jim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 Main St.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656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Are the tables in 3NF?</a:t>
            </a:r>
          </a:p>
          <a:p>
            <a:pPr lvl="1"/>
            <a:r>
              <a:rPr lang="en-US" dirty="0"/>
              <a:t>There are non-prime attributes 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Address) that depend only on something other than all candidate keys, so it is not in 3NF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Solution for converting a table to 3NF</a:t>
            </a:r>
          </a:p>
          <a:p>
            <a:pPr lvl="2"/>
            <a:r>
              <a:rPr lang="en-US" dirty="0"/>
              <a:t>Convert it to 2NF (if it isn’t already in 2NF)</a:t>
            </a:r>
          </a:p>
          <a:p>
            <a:pPr lvl="2"/>
            <a:r>
              <a:rPr lang="en-US" dirty="0"/>
              <a:t>Create a table for each of the offending functional dependencies and join appropriately to the original table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590800"/>
            <a:ext cx="163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INVOICE (new)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507841"/>
              </p:ext>
            </p:extLst>
          </p:nvPr>
        </p:nvGraphicFramePr>
        <p:xfrm>
          <a:off x="7391400" y="2971800"/>
          <a:ext cx="1473602" cy="1709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Part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Screw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558">
                <a:tc>
                  <a:txBody>
                    <a:bodyPr/>
                    <a:lstStyle/>
                    <a:p>
                      <a:r>
                        <a:rPr lang="en-US" sz="1200" dirty="0"/>
                        <a:t>Nut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96">
                <a:tc>
                  <a:txBody>
                    <a:bodyPr/>
                    <a:lstStyle/>
                    <a:p>
                      <a:r>
                        <a:rPr lang="en-US" sz="1200" dirty="0"/>
                        <a:t>Washer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146">
                <a:tc>
                  <a:txBody>
                    <a:bodyPr/>
                    <a:lstStyle/>
                    <a:p>
                      <a:r>
                        <a:rPr lang="en-US" sz="1200" dirty="0"/>
                        <a:t>Brace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146">
                <a:tc>
                  <a:txBody>
                    <a:bodyPr/>
                    <a:lstStyle/>
                    <a:p>
                      <a:r>
                        <a:rPr lang="en-US" sz="1200" dirty="0"/>
                        <a:t>Saw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15200" y="2590800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PART (new)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745392"/>
              </p:ext>
            </p:extLst>
          </p:nvPr>
        </p:nvGraphicFramePr>
        <p:xfrm>
          <a:off x="4724400" y="2971800"/>
          <a:ext cx="2286000" cy="2060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13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Invoice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Part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Quantity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478">
                <a:tc>
                  <a:txBody>
                    <a:bodyPr/>
                    <a:lstStyle/>
                    <a:p>
                      <a:r>
                        <a:rPr lang="en-US" sz="1200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Screw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78">
                <a:tc>
                  <a:txBody>
                    <a:bodyPr/>
                    <a:lstStyle/>
                    <a:p>
                      <a:r>
                        <a:rPr lang="en-US" sz="1200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478">
                <a:tc>
                  <a:txBody>
                    <a:bodyPr/>
                    <a:lstStyle/>
                    <a:p>
                      <a:r>
                        <a:rPr lang="en-US" sz="1200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Washer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478">
                <a:tc>
                  <a:txBody>
                    <a:bodyPr/>
                    <a:lstStyle/>
                    <a:p>
                      <a:r>
                        <a:rPr lang="en-US" sz="1200" dirty="0"/>
                        <a:t>1002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Screw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478">
                <a:tc>
                  <a:txBody>
                    <a:bodyPr/>
                    <a:lstStyle/>
                    <a:p>
                      <a:r>
                        <a:rPr lang="en-US" sz="1200" dirty="0"/>
                        <a:t>1002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Brace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478">
                <a:tc>
                  <a:txBody>
                    <a:bodyPr/>
                    <a:lstStyle/>
                    <a:p>
                      <a:r>
                        <a:rPr lang="en-US" sz="1200" dirty="0"/>
                        <a:t>1003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24400" y="2590800"/>
            <a:ext cx="221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INVOICE-PART (new)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4419600"/>
            <a:ext cx="32004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33400" y="4191000"/>
            <a:ext cx="0" cy="2286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447800" y="4191000"/>
            <a:ext cx="0" cy="228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133600" y="4191000"/>
            <a:ext cx="0" cy="228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733800" y="4191000"/>
            <a:ext cx="0" cy="228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819400" y="4191000"/>
            <a:ext cx="0" cy="228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447800" y="4724400"/>
            <a:ext cx="22860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447800" y="4495800"/>
            <a:ext cx="0" cy="2286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133600" y="4495800"/>
            <a:ext cx="0" cy="228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819400" y="4495800"/>
            <a:ext cx="0" cy="228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733800" y="4495800"/>
            <a:ext cx="0" cy="228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105400" y="5257800"/>
            <a:ext cx="15240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105400" y="5029200"/>
            <a:ext cx="0" cy="2286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629400" y="5029200"/>
            <a:ext cx="0" cy="228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867400" y="5029200"/>
            <a:ext cx="0" cy="2286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772400" y="4953000"/>
            <a:ext cx="7620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772400" y="4724400"/>
            <a:ext cx="0" cy="2286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8534400" y="4724400"/>
            <a:ext cx="0" cy="228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19989"/>
              </p:ext>
            </p:extLst>
          </p:nvPr>
        </p:nvGraphicFramePr>
        <p:xfrm>
          <a:off x="228600" y="2971800"/>
          <a:ext cx="4038600" cy="11289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7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02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8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Invoice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FName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LName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Jim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 Main</a:t>
                      </a:r>
                      <a:r>
                        <a:rPr lang="en-US" sz="1200" baseline="0" dirty="0"/>
                        <a:t> St.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146">
                <a:tc>
                  <a:txBody>
                    <a:bodyPr/>
                    <a:lstStyle/>
                    <a:p>
                      <a:r>
                        <a:rPr lang="en-US" sz="1200" dirty="0"/>
                        <a:t>1002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 Main St.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146">
                <a:tc>
                  <a:txBody>
                    <a:bodyPr/>
                    <a:lstStyle/>
                    <a:p>
                      <a:r>
                        <a:rPr lang="en-US" sz="1200" dirty="0"/>
                        <a:t>1003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Jim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 Main St.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7977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286000"/>
            <a:ext cx="152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INVOICE (old)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230112"/>
              </p:ext>
            </p:extLst>
          </p:nvPr>
        </p:nvGraphicFramePr>
        <p:xfrm>
          <a:off x="7391400" y="2667000"/>
          <a:ext cx="1473602" cy="1709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Part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Screw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558">
                <a:tc>
                  <a:txBody>
                    <a:bodyPr/>
                    <a:lstStyle/>
                    <a:p>
                      <a:r>
                        <a:rPr lang="en-US" sz="1200" dirty="0"/>
                        <a:t>Nut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96">
                <a:tc>
                  <a:txBody>
                    <a:bodyPr/>
                    <a:lstStyle/>
                    <a:p>
                      <a:r>
                        <a:rPr lang="en-US" sz="1200" dirty="0"/>
                        <a:t>Washer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146">
                <a:tc>
                  <a:txBody>
                    <a:bodyPr/>
                    <a:lstStyle/>
                    <a:p>
                      <a:r>
                        <a:rPr lang="en-US" sz="1200" dirty="0"/>
                        <a:t>Brace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146">
                <a:tc>
                  <a:txBody>
                    <a:bodyPr/>
                    <a:lstStyle/>
                    <a:p>
                      <a:r>
                        <a:rPr lang="en-US" sz="1200" dirty="0"/>
                        <a:t>Saw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15200" y="2286000"/>
            <a:ext cx="137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PART (okay)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955865"/>
              </p:ext>
            </p:extLst>
          </p:nvPr>
        </p:nvGraphicFramePr>
        <p:xfrm>
          <a:off x="4724400" y="2667000"/>
          <a:ext cx="2286000" cy="2060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13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Invoice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Part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Quantity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478">
                <a:tc>
                  <a:txBody>
                    <a:bodyPr/>
                    <a:lstStyle/>
                    <a:p>
                      <a:r>
                        <a:rPr lang="en-US" sz="1200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Screw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78">
                <a:tc>
                  <a:txBody>
                    <a:bodyPr/>
                    <a:lstStyle/>
                    <a:p>
                      <a:r>
                        <a:rPr lang="en-US" sz="1200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478">
                <a:tc>
                  <a:txBody>
                    <a:bodyPr/>
                    <a:lstStyle/>
                    <a:p>
                      <a:r>
                        <a:rPr lang="en-US" sz="1200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Washer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478">
                <a:tc>
                  <a:txBody>
                    <a:bodyPr/>
                    <a:lstStyle/>
                    <a:p>
                      <a:r>
                        <a:rPr lang="en-US" sz="1200" dirty="0"/>
                        <a:t>1002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Screw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478">
                <a:tc>
                  <a:txBody>
                    <a:bodyPr/>
                    <a:lstStyle/>
                    <a:p>
                      <a:r>
                        <a:rPr lang="en-US" sz="1200" dirty="0"/>
                        <a:t>1002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Brace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478">
                <a:tc>
                  <a:txBody>
                    <a:bodyPr/>
                    <a:lstStyle/>
                    <a:p>
                      <a:r>
                        <a:rPr lang="en-US" sz="1200" dirty="0"/>
                        <a:t>1003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24400" y="2286000"/>
            <a:ext cx="228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INVOICE-PART (okay)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959806"/>
              </p:ext>
            </p:extLst>
          </p:nvPr>
        </p:nvGraphicFramePr>
        <p:xfrm>
          <a:off x="228600" y="5257800"/>
          <a:ext cx="3291428" cy="838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8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FName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LName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Jim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 Main</a:t>
                      </a:r>
                      <a:r>
                        <a:rPr lang="en-US" sz="1200" baseline="0" dirty="0"/>
                        <a:t> St.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146">
                <a:tc>
                  <a:txBody>
                    <a:bodyPr/>
                    <a:lstStyle/>
                    <a:p>
                      <a:r>
                        <a:rPr lang="en-US" sz="1200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 Main St.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8600" y="4876800"/>
            <a:ext cx="1900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CUSTOMER (new)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094246"/>
              </p:ext>
            </p:extLst>
          </p:nvPr>
        </p:nvGraphicFramePr>
        <p:xfrm>
          <a:off x="4724400" y="5257800"/>
          <a:ext cx="1600200" cy="1129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Invoice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/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558">
                <a:tc>
                  <a:txBody>
                    <a:bodyPr/>
                    <a:lstStyle/>
                    <a:p>
                      <a:r>
                        <a:rPr lang="en-US" sz="1200" dirty="0"/>
                        <a:t>1002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96">
                <a:tc>
                  <a:txBody>
                    <a:bodyPr/>
                    <a:lstStyle/>
                    <a:p>
                      <a:r>
                        <a:rPr lang="en-US" sz="1200" dirty="0"/>
                        <a:t>1003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724400" y="4876800"/>
            <a:ext cx="163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INVOICE (new)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798835"/>
              </p:ext>
            </p:extLst>
          </p:nvPr>
        </p:nvGraphicFramePr>
        <p:xfrm>
          <a:off x="228600" y="2667000"/>
          <a:ext cx="4038600" cy="11289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7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02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8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Invoice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FName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LName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Jim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 Main</a:t>
                      </a:r>
                      <a:r>
                        <a:rPr lang="en-US" sz="1200" baseline="0" dirty="0"/>
                        <a:t> St.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146">
                <a:tc>
                  <a:txBody>
                    <a:bodyPr/>
                    <a:lstStyle/>
                    <a:p>
                      <a:r>
                        <a:rPr lang="en-US" sz="1200" dirty="0"/>
                        <a:t>1002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 Main St.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146">
                <a:tc>
                  <a:txBody>
                    <a:bodyPr/>
                    <a:lstStyle/>
                    <a:p>
                      <a:r>
                        <a:rPr lang="en-US" sz="1200" dirty="0"/>
                        <a:t>1003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Jim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 Main St.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62000"/>
          </a:xfrm>
        </p:spPr>
        <p:txBody>
          <a:bodyPr>
            <a:normAutofit/>
          </a:bodyPr>
          <a:lstStyle/>
          <a:p>
            <a:r>
              <a:rPr lang="en-US" dirty="0"/>
              <a:t>3NF Conversion</a:t>
            </a:r>
          </a:p>
        </p:txBody>
      </p:sp>
    </p:spTree>
    <p:extLst>
      <p:ext uri="{BB962C8B-B14F-4D97-AF65-F5344CB8AC3E}">
        <p14:creationId xmlns:p14="http://schemas.microsoft.com/office/powerpoint/2010/main" val="26017426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Are the tables in BCNF?</a:t>
            </a:r>
          </a:p>
          <a:p>
            <a:pPr lvl="1"/>
            <a:r>
              <a:rPr lang="en-US" dirty="0"/>
              <a:t>Every determinant in all tables is a candidate key, so they are in BCNF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0" y="6553200"/>
            <a:ext cx="7620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09600" y="6324600"/>
            <a:ext cx="0" cy="2286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371600" y="6324600"/>
            <a:ext cx="0" cy="228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05600" y="5867400"/>
            <a:ext cx="16764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705600" y="5638800"/>
            <a:ext cx="0" cy="2286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382000" y="5638800"/>
            <a:ext cx="0" cy="228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543800" y="5638800"/>
            <a:ext cx="0" cy="2286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09600" y="4495800"/>
            <a:ext cx="22860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09600" y="4267200"/>
            <a:ext cx="0" cy="2286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295400" y="4267200"/>
            <a:ext cx="0" cy="228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981200" y="4267200"/>
            <a:ext cx="0" cy="228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895600" y="4267200"/>
            <a:ext cx="0" cy="228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977198"/>
              </p:ext>
            </p:extLst>
          </p:nvPr>
        </p:nvGraphicFramePr>
        <p:xfrm>
          <a:off x="3962400" y="3505200"/>
          <a:ext cx="1473602" cy="1709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Part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Screw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558">
                <a:tc>
                  <a:txBody>
                    <a:bodyPr/>
                    <a:lstStyle/>
                    <a:p>
                      <a:r>
                        <a:rPr lang="en-US" sz="1200" dirty="0"/>
                        <a:t>Nut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96">
                <a:tc>
                  <a:txBody>
                    <a:bodyPr/>
                    <a:lstStyle/>
                    <a:p>
                      <a:r>
                        <a:rPr lang="en-US" sz="1200" dirty="0"/>
                        <a:t>Washer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146">
                <a:tc>
                  <a:txBody>
                    <a:bodyPr/>
                    <a:lstStyle/>
                    <a:p>
                      <a:r>
                        <a:rPr lang="en-US" sz="1200" dirty="0"/>
                        <a:t>Brace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146">
                <a:tc>
                  <a:txBody>
                    <a:bodyPr/>
                    <a:lstStyle/>
                    <a:p>
                      <a:r>
                        <a:rPr lang="en-US" sz="1200" dirty="0"/>
                        <a:t>Saw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886200" y="31242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PART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258731"/>
              </p:ext>
            </p:extLst>
          </p:nvPr>
        </p:nvGraphicFramePr>
        <p:xfrm>
          <a:off x="6324600" y="3505200"/>
          <a:ext cx="2286000" cy="2060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13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Invoice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Part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Quantity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478">
                <a:tc>
                  <a:txBody>
                    <a:bodyPr/>
                    <a:lstStyle/>
                    <a:p>
                      <a:r>
                        <a:rPr lang="en-US" sz="1200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Screw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78">
                <a:tc>
                  <a:txBody>
                    <a:bodyPr/>
                    <a:lstStyle/>
                    <a:p>
                      <a:r>
                        <a:rPr lang="en-US" sz="1200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478">
                <a:tc>
                  <a:txBody>
                    <a:bodyPr/>
                    <a:lstStyle/>
                    <a:p>
                      <a:r>
                        <a:rPr lang="en-US" sz="1200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Washer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478">
                <a:tc>
                  <a:txBody>
                    <a:bodyPr/>
                    <a:lstStyle/>
                    <a:p>
                      <a:r>
                        <a:rPr lang="en-US" sz="1200" dirty="0"/>
                        <a:t>1002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Screw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478">
                <a:tc>
                  <a:txBody>
                    <a:bodyPr/>
                    <a:lstStyle/>
                    <a:p>
                      <a:r>
                        <a:rPr lang="en-US" sz="1200" dirty="0"/>
                        <a:t>1002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Brace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478">
                <a:tc>
                  <a:txBody>
                    <a:bodyPr/>
                    <a:lstStyle/>
                    <a:p>
                      <a:r>
                        <a:rPr lang="en-US" sz="1200" dirty="0"/>
                        <a:t>1003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324600" y="3124200"/>
            <a:ext cx="228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INVOICE-PART (okay)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023710"/>
              </p:ext>
            </p:extLst>
          </p:nvPr>
        </p:nvGraphicFramePr>
        <p:xfrm>
          <a:off x="228600" y="3429000"/>
          <a:ext cx="3291428" cy="838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8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FName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LName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Jim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 Main</a:t>
                      </a:r>
                      <a:r>
                        <a:rPr lang="en-US" sz="1200" baseline="0" dirty="0"/>
                        <a:t> St.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146">
                <a:tc>
                  <a:txBody>
                    <a:bodyPr/>
                    <a:lstStyle/>
                    <a:p>
                      <a:r>
                        <a:rPr lang="en-US" sz="1200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 Main St.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28600" y="31242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CUSTOMER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704097"/>
              </p:ext>
            </p:extLst>
          </p:nvPr>
        </p:nvGraphicFramePr>
        <p:xfrm>
          <a:off x="228600" y="5181600"/>
          <a:ext cx="1600200" cy="1129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Invoice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/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558">
                <a:tc>
                  <a:txBody>
                    <a:bodyPr/>
                    <a:lstStyle/>
                    <a:p>
                      <a:r>
                        <a:rPr lang="en-US" sz="1200" dirty="0"/>
                        <a:t>1002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96">
                <a:tc>
                  <a:txBody>
                    <a:bodyPr/>
                    <a:lstStyle/>
                    <a:p>
                      <a:r>
                        <a:rPr lang="en-US" sz="1200" dirty="0"/>
                        <a:t>1003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228600" y="4800600"/>
            <a:ext cx="101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INVOICE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4267200" y="5486400"/>
            <a:ext cx="7620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267200" y="5257800"/>
            <a:ext cx="0" cy="2286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029200" y="5257800"/>
            <a:ext cx="0" cy="228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88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b="1" dirty="0"/>
              <a:t>Anomalies</a:t>
            </a:r>
          </a:p>
          <a:p>
            <a:r>
              <a:rPr lang="en-US" dirty="0"/>
              <a:t>Functional dependence</a:t>
            </a:r>
          </a:p>
          <a:p>
            <a:r>
              <a:rPr lang="en-US" dirty="0"/>
              <a:t>Normal forms</a:t>
            </a:r>
          </a:p>
          <a:p>
            <a:pPr lvl="1"/>
            <a:r>
              <a:rPr lang="en-US" dirty="0"/>
              <a:t>1NF</a:t>
            </a:r>
          </a:p>
          <a:p>
            <a:pPr lvl="1"/>
            <a:r>
              <a:rPr lang="en-US" dirty="0"/>
              <a:t>2NF</a:t>
            </a:r>
          </a:p>
          <a:p>
            <a:pPr lvl="1"/>
            <a:r>
              <a:rPr lang="en-US" dirty="0"/>
              <a:t>3NF</a:t>
            </a:r>
          </a:p>
          <a:p>
            <a:pPr lvl="1"/>
            <a:r>
              <a:rPr lang="en-US" dirty="0"/>
              <a:t>BCNF</a:t>
            </a:r>
          </a:p>
          <a:p>
            <a:r>
              <a:rPr lang="en-US" dirty="0" err="1"/>
              <a:t>Denormalization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6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/>
          <a:lstStyle/>
          <a:p>
            <a:r>
              <a:rPr lang="en-US" dirty="0"/>
              <a:t>Insertion anomaly</a:t>
            </a:r>
          </a:p>
          <a:p>
            <a:pPr lvl="1"/>
            <a:r>
              <a:rPr lang="en-US" dirty="0"/>
              <a:t>Occurs when inserting a new record causes data to become inconsistent</a:t>
            </a:r>
          </a:p>
          <a:p>
            <a:pPr lvl="2"/>
            <a:r>
              <a:rPr lang="en-US" dirty="0"/>
              <a:t>In the following example, an insertion anomaly occurred when Franklin T. Wong’s employee record was first inserted</a:t>
            </a:r>
          </a:p>
          <a:p>
            <a:pPr lvl="3"/>
            <a:r>
              <a:rPr lang="en-US" dirty="0"/>
              <a:t>His department manager’s SSN was entered incorrectly</a:t>
            </a:r>
          </a:p>
          <a:p>
            <a:pPr lvl="1"/>
            <a:r>
              <a:rPr lang="en-US" dirty="0"/>
              <a:t>Occurs also when a new record cannot be inserted due to missing data</a:t>
            </a:r>
          </a:p>
          <a:p>
            <a:pPr lvl="2"/>
            <a:r>
              <a:rPr lang="en-US" dirty="0"/>
              <a:t>In the following example, an insertion anomaly would occur if an attempt was made to insert a record for a new project in the EMPLOYEE-PROJECTS table</a:t>
            </a:r>
          </a:p>
          <a:p>
            <a:pPr lvl="3"/>
            <a:r>
              <a:rPr lang="en-US" dirty="0"/>
              <a:t>Cannot be inserted if it doesn’t have any associated employees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7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Anomalies</a:t>
            </a:r>
          </a:p>
        </p:txBody>
      </p:sp>
      <p:graphicFrame>
        <p:nvGraphicFramePr>
          <p:cNvPr id="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976937"/>
              </p:ext>
            </p:extLst>
          </p:nvPr>
        </p:nvGraphicFramePr>
        <p:xfrm>
          <a:off x="152400" y="1521177"/>
          <a:ext cx="8749133" cy="5317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" name="Document" r:id="rId3" imgW="5690616" imgH="3828288" progId="Word.Document.8">
                  <p:embed/>
                </p:oleObj>
              </mc:Choice>
              <mc:Fallback>
                <p:oleObj name="Document" r:id="rId3" imgW="5690616" imgH="38282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0448"/>
                      <a:stretch>
                        <a:fillRect/>
                      </a:stretch>
                    </p:blipFill>
                    <p:spPr bwMode="auto">
                      <a:xfrm>
                        <a:off x="152400" y="1521177"/>
                        <a:ext cx="8749133" cy="5317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8901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/>
          <a:lstStyle/>
          <a:p>
            <a:r>
              <a:rPr lang="en-US" dirty="0"/>
              <a:t>Update anomaly</a:t>
            </a:r>
          </a:p>
          <a:p>
            <a:pPr lvl="1"/>
            <a:r>
              <a:rPr lang="en-US" dirty="0"/>
              <a:t>Occurs when some but not all instances of a data value are updated</a:t>
            </a:r>
          </a:p>
          <a:p>
            <a:pPr lvl="2"/>
            <a:r>
              <a:rPr lang="en-US" dirty="0"/>
              <a:t>In the following example, an update anomaly occurred if an attempt to update Joyce English’s records was made to accommodate her last name change</a:t>
            </a:r>
          </a:p>
          <a:p>
            <a:pPr lvl="3"/>
            <a:r>
              <a:rPr lang="en-US" dirty="0"/>
              <a:t>This was updated in the EMPLOYEE table and in one record in the EMPLOYEE-PROJECTS table, but not in the second record in the EMPLOYEE-PROJECTS table</a:t>
            </a:r>
          </a:p>
          <a:p>
            <a:pPr lvl="2"/>
            <a:r>
              <a:rPr lang="en-US" dirty="0"/>
              <a:t>An update anomaly may also have occurred if an attempt was made to change Project X’s location to “Bellaire”</a:t>
            </a:r>
          </a:p>
          <a:p>
            <a:pPr lvl="3"/>
            <a:r>
              <a:rPr lang="en-US" dirty="0"/>
              <a:t>Project 1’s related data was missed in the update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Anomalies</a:t>
            </a:r>
          </a:p>
        </p:txBody>
      </p:sp>
      <p:graphicFrame>
        <p:nvGraphicFramePr>
          <p:cNvPr id="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994261"/>
              </p:ext>
            </p:extLst>
          </p:nvPr>
        </p:nvGraphicFramePr>
        <p:xfrm>
          <a:off x="152400" y="1521177"/>
          <a:ext cx="8749133" cy="5317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4" name="Document" r:id="rId3" imgW="5690616" imgH="3828288" progId="Word.Document.8">
                  <p:embed/>
                </p:oleObj>
              </mc:Choice>
              <mc:Fallback>
                <p:oleObj name="Document" r:id="rId3" imgW="5690616" imgH="38282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0448"/>
                      <a:stretch>
                        <a:fillRect/>
                      </a:stretch>
                    </p:blipFill>
                    <p:spPr bwMode="auto">
                      <a:xfrm>
                        <a:off x="152400" y="1521177"/>
                        <a:ext cx="8749133" cy="5317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6230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C101671259990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TC101671259990</Template>
  <TotalTime>0</TotalTime>
  <Words>2888</Words>
  <Application>Microsoft Macintosh PowerPoint</Application>
  <PresentationFormat>On-screen Show (4:3)</PresentationFormat>
  <Paragraphs>866</Paragraphs>
  <Slides>49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Tw Cen MT</vt:lpstr>
      <vt:lpstr>Wingdings</vt:lpstr>
      <vt:lpstr>Wingdings 2</vt:lpstr>
      <vt:lpstr>TC101671259990</vt:lpstr>
      <vt:lpstr>Document</vt:lpstr>
      <vt:lpstr>Worksheet</vt:lpstr>
      <vt:lpstr>Data Normalization</vt:lpstr>
      <vt:lpstr>Overview</vt:lpstr>
      <vt:lpstr>Introduction</vt:lpstr>
      <vt:lpstr>Introduction</vt:lpstr>
      <vt:lpstr>Overview</vt:lpstr>
      <vt:lpstr>Anomalies</vt:lpstr>
      <vt:lpstr>Anomalies</vt:lpstr>
      <vt:lpstr>Anomalies</vt:lpstr>
      <vt:lpstr>Anomalies</vt:lpstr>
      <vt:lpstr>Anomalies</vt:lpstr>
      <vt:lpstr>Anomalies</vt:lpstr>
      <vt:lpstr>Overview</vt:lpstr>
      <vt:lpstr>Functional Dependence</vt:lpstr>
      <vt:lpstr>Functional Dependence</vt:lpstr>
      <vt:lpstr>Functional Dependence</vt:lpstr>
      <vt:lpstr>Sample Database (CANDY)</vt:lpstr>
      <vt:lpstr>Functional Dependence</vt:lpstr>
      <vt:lpstr>Sample Database (CANDY)</vt:lpstr>
      <vt:lpstr>Functional Dependence</vt:lpstr>
      <vt:lpstr>Overview</vt:lpstr>
      <vt:lpstr>First Normal Form</vt:lpstr>
      <vt:lpstr>First Normal Form</vt:lpstr>
      <vt:lpstr>First Normal Form</vt:lpstr>
      <vt:lpstr>First Normal Form</vt:lpstr>
      <vt:lpstr>Overview</vt:lpstr>
      <vt:lpstr>Second Normal Form</vt:lpstr>
      <vt:lpstr>Second Normal Form</vt:lpstr>
      <vt:lpstr>Second Normal Form</vt:lpstr>
      <vt:lpstr>Second Normal Form</vt:lpstr>
      <vt:lpstr>Overview</vt:lpstr>
      <vt:lpstr>Third Normal Form</vt:lpstr>
      <vt:lpstr>Third Normal Form</vt:lpstr>
      <vt:lpstr>Third Normal Form</vt:lpstr>
      <vt:lpstr>Overview</vt:lpstr>
      <vt:lpstr>Boyce Codd Normal Form (BCNF)</vt:lpstr>
      <vt:lpstr>Boyce Codd Normal Form (BCNF)</vt:lpstr>
      <vt:lpstr>Boyce Codd Normal Form (BCNF)</vt:lpstr>
      <vt:lpstr>Normal Forms</vt:lpstr>
      <vt:lpstr>Overview</vt:lpstr>
      <vt:lpstr>Denormalization</vt:lpstr>
      <vt:lpstr>Class Exercise</vt:lpstr>
      <vt:lpstr>Class Exercise</vt:lpstr>
      <vt:lpstr>Class Exercise</vt:lpstr>
      <vt:lpstr>Class Exercise</vt:lpstr>
      <vt:lpstr>Class Exercise</vt:lpstr>
      <vt:lpstr>Class Exercise</vt:lpstr>
      <vt:lpstr>Class Exercise</vt:lpstr>
      <vt:lpstr>Class Exercise</vt:lpstr>
      <vt:lpstr>Class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presentation</dc:title>
  <dc:creator/>
  <cp:keywords/>
  <cp:lastModifiedBy/>
  <cp:revision>1</cp:revision>
  <dcterms:modified xsi:type="dcterms:W3CDTF">2020-10-15T20:55:36Z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