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2"/>
  </p:sldMasterIdLst>
  <p:notesMasterIdLst>
    <p:notesMasterId r:id="rId52"/>
  </p:notesMasterIdLst>
  <p:sldIdLst>
    <p:sldId id="256" r:id="rId3"/>
    <p:sldId id="303" r:id="rId4"/>
    <p:sldId id="258" r:id="rId5"/>
    <p:sldId id="344" r:id="rId6"/>
    <p:sldId id="345" r:id="rId7"/>
    <p:sldId id="343" r:id="rId8"/>
    <p:sldId id="260" r:id="rId9"/>
    <p:sldId id="306" r:id="rId10"/>
    <p:sldId id="308" r:id="rId11"/>
    <p:sldId id="312" r:id="rId12"/>
    <p:sldId id="309" r:id="rId13"/>
    <p:sldId id="326" r:id="rId14"/>
    <p:sldId id="310" r:id="rId15"/>
    <p:sldId id="316" r:id="rId16"/>
    <p:sldId id="317" r:id="rId17"/>
    <p:sldId id="311" r:id="rId18"/>
    <p:sldId id="313" r:id="rId19"/>
    <p:sldId id="322" r:id="rId20"/>
    <p:sldId id="327" r:id="rId21"/>
    <p:sldId id="314" r:id="rId22"/>
    <p:sldId id="315" r:id="rId23"/>
    <p:sldId id="318" r:id="rId24"/>
    <p:sldId id="320" r:id="rId25"/>
    <p:sldId id="321" r:id="rId26"/>
    <p:sldId id="328" r:id="rId27"/>
    <p:sldId id="325" r:id="rId28"/>
    <p:sldId id="346" r:id="rId29"/>
    <p:sldId id="347" r:id="rId30"/>
    <p:sldId id="348" r:id="rId31"/>
    <p:sldId id="349" r:id="rId32"/>
    <p:sldId id="329" r:id="rId33"/>
    <p:sldId id="324" r:id="rId34"/>
    <p:sldId id="331" r:id="rId35"/>
    <p:sldId id="353" r:id="rId36"/>
    <p:sldId id="354" r:id="rId37"/>
    <p:sldId id="355" r:id="rId38"/>
    <p:sldId id="330" r:id="rId39"/>
    <p:sldId id="352" r:id="rId40"/>
    <p:sldId id="356" r:id="rId41"/>
    <p:sldId id="350" r:id="rId42"/>
    <p:sldId id="358" r:id="rId43"/>
    <p:sldId id="359" r:id="rId44"/>
    <p:sldId id="360" r:id="rId45"/>
    <p:sldId id="361" r:id="rId46"/>
    <p:sldId id="323" r:id="rId47"/>
    <p:sldId id="362" r:id="rId48"/>
    <p:sldId id="363" r:id="rId49"/>
    <p:sldId id="365" r:id="rId50"/>
    <p:sldId id="366" r:id="rId51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6" autoAdjust="0"/>
    <p:restoredTop sz="88746" autoAdjust="0"/>
  </p:normalViewPr>
  <p:slideViewPr>
    <p:cSldViewPr>
      <p:cViewPr varScale="1">
        <p:scale>
          <a:sx n="100" d="100"/>
          <a:sy n="100" d="100"/>
        </p:scale>
        <p:origin x="191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11/7/20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272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5456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3679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6994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5929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003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7220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7666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5631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0441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1572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416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2806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7259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787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1434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0742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6337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7216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3482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521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5006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78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1580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4422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4760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718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2634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1438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182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392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632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463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317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9006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895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8" name="Shap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hap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Shape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743653DA-8BF4-4869-96FE-9BCF43372D46}" type="datetime8">
              <a:rPr lang="en-US" smtClean="0"/>
              <a:pPr algn="ctr"/>
              <a:t>11/7/20 12:59 PM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Shape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hap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11/7/20 12:59 PM</a:t>
            </a:fld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11/7/20 12:59 PM</a:t>
            </a:fld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en-US" smtClean="0"/>
              <a:pPr/>
              <a:t>11/7/20 12:59 PM</a:t>
            </a:fld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Shape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hap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8">
              <a:rPr lang="en-US" smtClean="0"/>
              <a:pPr/>
              <a:t>11/7/20 12:59 PM</a:t>
            </a:fld>
            <a:endParaRPr lang="en-US" dirty="0"/>
          </a:p>
        </p:txBody>
      </p:sp>
      <p:sp>
        <p:nvSpPr>
          <p:cNvPr id="13" name="Shap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Shap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hape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hape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B5F1E3E-4B2F-4895-B65E-28B2E64F39F6}" type="datetime8">
              <a:rPr lang="en-US" smtClean="0"/>
              <a:pPr/>
              <a:t>11/7/20 12:59 PM</a:t>
            </a:fld>
            <a:endParaRPr lang="en-US" dirty="0"/>
          </a:p>
        </p:txBody>
      </p:sp>
      <p:sp>
        <p:nvSpPr>
          <p:cNvPr id="10" name="Shap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2" name="Shape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hape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hape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3085435-8225-4333-BFFA-0096413F0D76}" type="datetime8">
              <a:rPr lang="en-US" smtClean="0"/>
              <a:pPr/>
              <a:t>11/7/20 12:59 PM</a:t>
            </a:fld>
            <a:endParaRPr lang="en-US" dirty="0"/>
          </a:p>
        </p:txBody>
      </p:sp>
      <p:sp>
        <p:nvSpPr>
          <p:cNvPr id="12" name="Shap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4" name="Shape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6" name="Shap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hap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8">
              <a:rPr lang="en-US" smtClean="0"/>
              <a:pPr/>
              <a:t>11/7/20 12:59 PM</a:t>
            </a:fld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rPr lang="en-US" smtClean="0"/>
              <a:pPr/>
              <a:t>11/7/20 12:59 PM</a:t>
            </a:fld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 lang="en-US" smtClean="0"/>
              <a:pPr/>
              <a:t>11/7/20 12:59 PM</a:t>
            </a:fld>
            <a:endParaRPr lang="en-US" dirty="0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hap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hape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2" name="Shap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1E20EC5-AC53-4169-941E-EDF10CD23748}" type="datetime8">
              <a:rPr lang="en-US" smtClean="0"/>
              <a:pPr/>
              <a:t>11/7/20 12:59 PM</a:t>
            </a:fld>
            <a:endParaRPr lang="en-US" dirty="0"/>
          </a:p>
        </p:txBody>
      </p:sp>
      <p:sp>
        <p:nvSpPr>
          <p:cNvPr id="13" name="Shap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Shape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11/7/20 12:59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Stored Procedures</a:t>
            </a: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COMP3421</a:t>
            </a:r>
          </a:p>
          <a:p>
            <a:r>
              <a:rPr lang="en-US" dirty="0"/>
              <a:t>Database Systems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Delimiter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/>
          </a:bodyPr>
          <a:lstStyle/>
          <a:p>
            <a:r>
              <a:rPr lang="en-US" sz="3200" dirty="0"/>
              <a:t>Use delimiter to do this: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0482FFB-EBE1-B34D-8FFF-0D3BCF68A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648" y="2184400"/>
            <a:ext cx="6626352" cy="284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sz="2400" dirty="0">
                <a:solidFill>
                  <a:schemeClr val="tx1"/>
                </a:solidFill>
              </a:rPr>
              <a:t>delimiter //</a:t>
            </a:r>
          </a:p>
          <a:p>
            <a:r>
              <a:rPr lang="en-US" sz="2400" dirty="0">
                <a:solidFill>
                  <a:schemeClr val="tx1"/>
                </a:solidFill>
              </a:rPr>
              <a:t>CREATE PROCEDURE test1( )</a:t>
            </a:r>
          </a:p>
          <a:p>
            <a:r>
              <a:rPr lang="en-US" sz="2400" dirty="0">
                <a:solidFill>
                  <a:schemeClr val="tx1"/>
                </a:solidFill>
              </a:rPr>
              <a:t>BEGIN</a:t>
            </a:r>
          </a:p>
          <a:p>
            <a:r>
              <a:rPr lang="en-US" sz="2400" dirty="0">
                <a:solidFill>
                  <a:schemeClr val="tx1"/>
                </a:solidFill>
              </a:rPr>
              <a:t>	SELECT *</a:t>
            </a:r>
          </a:p>
          <a:p>
            <a:r>
              <a:rPr lang="en-US" sz="2400" dirty="0">
                <a:solidFill>
                  <a:schemeClr val="tx1"/>
                </a:solidFill>
              </a:rPr>
              <a:t>	FROM </a:t>
            </a:r>
            <a:r>
              <a:rPr lang="en-US" sz="2400" dirty="0" err="1">
                <a:solidFill>
                  <a:schemeClr val="tx1"/>
                </a:solidFill>
              </a:rPr>
              <a:t>candy_customer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</a:rPr>
              <a:t>END //</a:t>
            </a:r>
          </a:p>
          <a:p>
            <a:r>
              <a:rPr lang="en-US" sz="2400" dirty="0">
                <a:solidFill>
                  <a:schemeClr val="tx1"/>
                </a:solidFill>
              </a:rPr>
              <a:t>delimiter ;</a:t>
            </a:r>
          </a:p>
        </p:txBody>
      </p:sp>
    </p:spTree>
    <p:extLst>
      <p:ext uri="{BB962C8B-B14F-4D97-AF65-F5344CB8AC3E}">
        <p14:creationId xmlns:p14="http://schemas.microsoft.com/office/powerpoint/2010/main" val="3432943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Stored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/>
          </a:bodyPr>
          <a:lstStyle/>
          <a:p>
            <a:r>
              <a:rPr lang="en-US" sz="3200" dirty="0"/>
              <a:t>Use DROP PROCEDURE [if exist] to remove stored procedures</a:t>
            </a:r>
          </a:p>
          <a:p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9C524DB-859E-4048-A6AE-53D6B5D27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648" y="2971800"/>
            <a:ext cx="6169152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sz="2400" dirty="0">
                <a:solidFill>
                  <a:schemeClr val="tx1"/>
                </a:solidFill>
              </a:rPr>
              <a:t>DROP PROCEDURE IF EXIST test1</a:t>
            </a:r>
          </a:p>
        </p:txBody>
      </p:sp>
    </p:spTree>
    <p:extLst>
      <p:ext uri="{BB962C8B-B14F-4D97-AF65-F5344CB8AC3E}">
        <p14:creationId xmlns:p14="http://schemas.microsoft.com/office/powerpoint/2010/main" val="550654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/>
          </a:bodyPr>
          <a:lstStyle/>
          <a:p>
            <a:r>
              <a:rPr lang="en-US" dirty="0"/>
              <a:t>Stored Procedure Introduction</a:t>
            </a:r>
          </a:p>
          <a:p>
            <a:r>
              <a:rPr lang="en-US" b="1" dirty="0"/>
              <a:t>Variables/Parameters</a:t>
            </a:r>
          </a:p>
          <a:p>
            <a:r>
              <a:rPr lang="en-US" dirty="0"/>
              <a:t>Flow Control</a:t>
            </a:r>
          </a:p>
          <a:p>
            <a:r>
              <a:rPr lang="en-US" dirty="0"/>
              <a:t>Error Handing</a:t>
            </a:r>
          </a:p>
          <a:p>
            <a:r>
              <a:rPr lang="en-US" dirty="0"/>
              <a:t>Cursors</a:t>
            </a:r>
          </a:p>
          <a:p>
            <a:r>
              <a:rPr lang="en-US" dirty="0"/>
              <a:t>Stored Functions</a:t>
            </a:r>
          </a:p>
          <a:p>
            <a:r>
              <a:rPr lang="en-US" dirty="0"/>
              <a:t>Triggers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819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/>
          </a:bodyPr>
          <a:lstStyle/>
          <a:p>
            <a:r>
              <a:rPr lang="en-US" sz="3200" dirty="0"/>
              <a:t>To declare variables with local scope use:</a:t>
            </a:r>
            <a:br>
              <a:rPr lang="en-US" sz="3200" dirty="0"/>
            </a:br>
            <a:r>
              <a:rPr lang="en-US" sz="3200" dirty="0"/>
              <a:t>DECLARE </a:t>
            </a:r>
            <a:r>
              <a:rPr lang="en-US" sz="3200" dirty="0" err="1"/>
              <a:t>varName</a:t>
            </a:r>
            <a:r>
              <a:rPr lang="en-US" sz="3200" dirty="0"/>
              <a:t> TYPE</a:t>
            </a:r>
          </a:p>
          <a:p>
            <a:endParaRPr lang="en-US" sz="3200" dirty="0"/>
          </a:p>
          <a:p>
            <a:r>
              <a:rPr lang="en-US" sz="3200" dirty="0"/>
              <a:t>Type be any MySQL type</a:t>
            </a:r>
          </a:p>
          <a:p>
            <a:pPr lvl="1"/>
            <a:r>
              <a:rPr lang="en-US" sz="2800" dirty="0"/>
              <a:t>INT, VARCHAR(30), DATE, etc.</a:t>
            </a:r>
            <a:endParaRPr lang="en-US" sz="3200" dirty="0"/>
          </a:p>
          <a:p>
            <a:r>
              <a:rPr lang="en-US" sz="3200" dirty="0"/>
              <a:t>Can set a default value on declaration</a:t>
            </a:r>
          </a:p>
          <a:p>
            <a:pPr lvl="1"/>
            <a:r>
              <a:rPr lang="en-US" sz="2900" dirty="0"/>
              <a:t>Default is NULL</a:t>
            </a:r>
          </a:p>
          <a:p>
            <a:pPr lvl="1"/>
            <a:endParaRPr lang="en-US" sz="2900" dirty="0"/>
          </a:p>
          <a:p>
            <a:pPr lvl="1"/>
            <a:r>
              <a:rPr lang="en-US" sz="2900" dirty="0"/>
              <a:t>Place DECLAREs at start of procedure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B0BC162-DC84-A34A-A94E-672179405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648" y="2667000"/>
            <a:ext cx="6169152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sz="2400" dirty="0">
                <a:solidFill>
                  <a:schemeClr val="tx1"/>
                </a:solidFill>
              </a:rPr>
              <a:t>DECLARE x INT;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9F74BD-3061-7D48-91F4-45E3B699A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648" y="5334000"/>
            <a:ext cx="6169152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sz="2400" dirty="0">
                <a:solidFill>
                  <a:schemeClr val="tx1"/>
                </a:solidFill>
              </a:rPr>
              <a:t>DECLARE x INT DEFAULT 0;</a:t>
            </a:r>
          </a:p>
        </p:txBody>
      </p:sp>
    </p:spTree>
    <p:extLst>
      <p:ext uri="{BB962C8B-B14F-4D97-AF65-F5344CB8AC3E}">
        <p14:creationId xmlns:p14="http://schemas.microsoft.com/office/powerpoint/2010/main" val="2704108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/>
          </a:bodyPr>
          <a:lstStyle/>
          <a:p>
            <a:r>
              <a:rPr lang="en-US" sz="3200" dirty="0"/>
              <a:t>To change the value of a variable use SET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The scope of the variable is the scope of the stored procedure</a:t>
            </a:r>
          </a:p>
          <a:p>
            <a:r>
              <a:rPr lang="en-US" sz="3200" dirty="0"/>
              <a:t>Variables that start with @ are session variables</a:t>
            </a:r>
          </a:p>
          <a:p>
            <a:pPr lvl="1"/>
            <a:r>
              <a:rPr lang="en-US" sz="2900" dirty="0"/>
              <a:t>We will try to avoid these in our stored procedures when possible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B0BC162-DC84-A34A-A94E-672179405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648" y="2209800"/>
            <a:ext cx="6169152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sz="2400" dirty="0">
                <a:solidFill>
                  <a:schemeClr val="tx1"/>
                </a:solidFill>
              </a:rPr>
              <a:t>SET x = 20;</a:t>
            </a:r>
          </a:p>
        </p:txBody>
      </p:sp>
    </p:spTree>
    <p:extLst>
      <p:ext uri="{BB962C8B-B14F-4D97-AF65-F5344CB8AC3E}">
        <p14:creationId xmlns:p14="http://schemas.microsoft.com/office/powerpoint/2010/main" val="244625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/>
          </a:bodyPr>
          <a:lstStyle/>
          <a:p>
            <a:r>
              <a:rPr lang="en-US" sz="3200" dirty="0"/>
              <a:t>Can store results from a query using INTO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Note that the select must return a single row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9F74BD-3061-7D48-91F4-45E3B699A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266" y="2209800"/>
            <a:ext cx="6169152" cy="97715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sz="2400" dirty="0">
                <a:solidFill>
                  <a:schemeClr val="tx1"/>
                </a:solidFill>
              </a:rPr>
              <a:t>SELECT count(*) into x</a:t>
            </a:r>
          </a:p>
          <a:p>
            <a:r>
              <a:rPr lang="en-US" sz="2400" dirty="0">
                <a:solidFill>
                  <a:schemeClr val="tx1"/>
                </a:solidFill>
              </a:rPr>
              <a:t>FROM </a:t>
            </a:r>
            <a:r>
              <a:rPr lang="en-US" sz="2400" dirty="0" err="1">
                <a:solidFill>
                  <a:schemeClr val="tx1"/>
                </a:solidFill>
              </a:rPr>
              <a:t>candy_customer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4B168D-EC73-5F47-8BAB-AB80D74F1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748" y="3404348"/>
            <a:ext cx="6164670" cy="149710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sz="2400" dirty="0">
                <a:solidFill>
                  <a:schemeClr val="tx1"/>
                </a:solidFill>
              </a:rPr>
              <a:t>SELECT </a:t>
            </a:r>
            <a:r>
              <a:rPr lang="en-US" sz="2400" dirty="0" err="1">
                <a:solidFill>
                  <a:schemeClr val="tx1"/>
                </a:solidFill>
              </a:rPr>
              <a:t>cust_id</a:t>
            </a:r>
            <a:r>
              <a:rPr lang="en-US" sz="2400" dirty="0">
                <a:solidFill>
                  <a:schemeClr val="tx1"/>
                </a:solidFill>
              </a:rPr>
              <a:t>, username into x, n</a:t>
            </a:r>
          </a:p>
          <a:p>
            <a:r>
              <a:rPr lang="en-US" sz="2400" dirty="0">
                <a:solidFill>
                  <a:schemeClr val="tx1"/>
                </a:solidFill>
              </a:rPr>
              <a:t>FROM </a:t>
            </a:r>
            <a:r>
              <a:rPr lang="en-US" sz="2400" dirty="0" err="1">
                <a:solidFill>
                  <a:schemeClr val="tx1"/>
                </a:solidFill>
              </a:rPr>
              <a:t>candy_customer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WHERE </a:t>
            </a:r>
            <a:r>
              <a:rPr lang="en-US" sz="2400" dirty="0" err="1">
                <a:solidFill>
                  <a:schemeClr val="tx1"/>
                </a:solidFill>
              </a:rPr>
              <a:t>cust_name</a:t>
            </a:r>
            <a:r>
              <a:rPr lang="en-US" sz="2400" dirty="0">
                <a:solidFill>
                  <a:schemeClr val="tx1"/>
                </a:solidFill>
              </a:rPr>
              <a:t> = ‘The Candy Kid’;</a:t>
            </a:r>
          </a:p>
        </p:txBody>
      </p:sp>
    </p:spTree>
    <p:extLst>
      <p:ext uri="{BB962C8B-B14F-4D97-AF65-F5344CB8AC3E}">
        <p14:creationId xmlns:p14="http://schemas.microsoft.com/office/powerpoint/2010/main" val="2869428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/>
          </a:bodyPr>
          <a:lstStyle/>
          <a:p>
            <a:r>
              <a:rPr lang="en-US" sz="3200" dirty="0"/>
              <a:t>We can pass parameters in and out of our stored procedures</a:t>
            </a:r>
          </a:p>
          <a:p>
            <a:r>
              <a:rPr lang="en-US" sz="3200" dirty="0"/>
              <a:t>Parameter types:</a:t>
            </a:r>
          </a:p>
          <a:p>
            <a:pPr lvl="1"/>
            <a:r>
              <a:rPr lang="en-US" sz="2900" dirty="0"/>
              <a:t>IN</a:t>
            </a:r>
          </a:p>
          <a:p>
            <a:pPr lvl="2"/>
            <a:r>
              <a:rPr lang="en-US" sz="2600" dirty="0"/>
              <a:t>Procedure can use the value but not modify it</a:t>
            </a:r>
          </a:p>
          <a:p>
            <a:pPr lvl="1"/>
            <a:r>
              <a:rPr lang="en-US" sz="2900" dirty="0"/>
              <a:t>OUT</a:t>
            </a:r>
          </a:p>
          <a:p>
            <a:pPr lvl="2"/>
            <a:r>
              <a:rPr lang="en-US" sz="2600" dirty="0"/>
              <a:t>Procedure can modify value but not use initial value</a:t>
            </a:r>
          </a:p>
          <a:p>
            <a:pPr lvl="1"/>
            <a:r>
              <a:rPr lang="en-US" sz="2900" dirty="0"/>
              <a:t>INOUT</a:t>
            </a:r>
          </a:p>
          <a:p>
            <a:pPr lvl="2"/>
            <a:r>
              <a:rPr lang="en-US" sz="2600" dirty="0"/>
              <a:t>Procedure can both use and modify the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785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/>
          </a:bodyPr>
          <a:lstStyle/>
          <a:p>
            <a:endParaRPr lang="en-US" sz="3200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CE6DC4-93B8-064B-AB33-20D6C0125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648" y="1733550"/>
            <a:ext cx="7769352" cy="2286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sz="2400" dirty="0">
                <a:solidFill>
                  <a:schemeClr val="tx1"/>
                </a:solidFill>
              </a:rPr>
              <a:t>CREATE PROCEDURE test1(IN </a:t>
            </a:r>
            <a:r>
              <a:rPr lang="en-US" sz="2400" dirty="0" err="1">
                <a:solidFill>
                  <a:schemeClr val="tx1"/>
                </a:solidFill>
              </a:rPr>
              <a:t>theName</a:t>
            </a:r>
            <a:r>
              <a:rPr lang="en-US" sz="2400" dirty="0">
                <a:solidFill>
                  <a:schemeClr val="tx1"/>
                </a:solidFill>
              </a:rPr>
              <a:t> VARCHAR(30))</a:t>
            </a:r>
          </a:p>
          <a:p>
            <a:r>
              <a:rPr lang="en-US" sz="2400" dirty="0">
                <a:solidFill>
                  <a:schemeClr val="tx1"/>
                </a:solidFill>
              </a:rPr>
              <a:t>BEGIN</a:t>
            </a:r>
          </a:p>
          <a:p>
            <a:r>
              <a:rPr lang="en-US" sz="2400" dirty="0">
                <a:solidFill>
                  <a:schemeClr val="tx1"/>
                </a:solidFill>
              </a:rPr>
              <a:t>	SELECT </a:t>
            </a:r>
            <a:r>
              <a:rPr lang="en-US" sz="2400" dirty="0" err="1">
                <a:solidFill>
                  <a:schemeClr val="tx1"/>
                </a:solidFill>
              </a:rPr>
              <a:t>cust_id</a:t>
            </a:r>
            <a:r>
              <a:rPr lang="en-US" sz="2400" dirty="0">
                <a:solidFill>
                  <a:schemeClr val="tx1"/>
                </a:solidFill>
              </a:rPr>
              <a:t>, username</a:t>
            </a:r>
          </a:p>
          <a:p>
            <a:r>
              <a:rPr lang="en-US" sz="2400" dirty="0">
                <a:solidFill>
                  <a:schemeClr val="tx1"/>
                </a:solidFill>
              </a:rPr>
              <a:t>	FROM </a:t>
            </a:r>
            <a:r>
              <a:rPr lang="en-US" sz="2400" dirty="0" err="1">
                <a:solidFill>
                  <a:schemeClr val="tx1"/>
                </a:solidFill>
              </a:rPr>
              <a:t>candy_customer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    	WHERE </a:t>
            </a:r>
            <a:r>
              <a:rPr lang="en-US" sz="2400" dirty="0" err="1">
                <a:solidFill>
                  <a:schemeClr val="tx1"/>
                </a:solidFill>
              </a:rPr>
              <a:t>cust_name</a:t>
            </a:r>
            <a:r>
              <a:rPr lang="en-US" sz="2400" dirty="0">
                <a:solidFill>
                  <a:schemeClr val="tx1"/>
                </a:solidFill>
              </a:rPr>
              <a:t> = </a:t>
            </a:r>
            <a:r>
              <a:rPr lang="en-US" sz="2400" dirty="0" err="1">
                <a:solidFill>
                  <a:schemeClr val="tx1"/>
                </a:solidFill>
              </a:rPr>
              <a:t>theName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CA0D1E-F12D-CC4E-BE6C-A4A9FF81B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648" y="4899399"/>
            <a:ext cx="6169152" cy="73940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sz="2400" dirty="0">
                <a:solidFill>
                  <a:schemeClr val="tx1"/>
                </a:solidFill>
              </a:rPr>
              <a:t>CALL test1(‘The Candy Kid’);</a:t>
            </a:r>
          </a:p>
        </p:txBody>
      </p:sp>
    </p:spTree>
    <p:extLst>
      <p:ext uri="{BB962C8B-B14F-4D97-AF65-F5344CB8AC3E}">
        <p14:creationId xmlns:p14="http://schemas.microsoft.com/office/powerpoint/2010/main" val="2059493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/>
          </a:bodyPr>
          <a:lstStyle/>
          <a:p>
            <a:endParaRPr lang="en-US" sz="3200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CE6DC4-93B8-064B-AB33-20D6C0125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024" y="1563875"/>
            <a:ext cx="7997952" cy="40576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sz="2400" dirty="0">
                <a:solidFill>
                  <a:schemeClr val="tx1"/>
                </a:solidFill>
              </a:rPr>
              <a:t>CREATE PROCEDURE test1(IN </a:t>
            </a:r>
            <a:r>
              <a:rPr lang="en-US" sz="2400" dirty="0" err="1">
                <a:solidFill>
                  <a:schemeClr val="tx1"/>
                </a:solidFill>
              </a:rPr>
              <a:t>theName</a:t>
            </a:r>
            <a:r>
              <a:rPr lang="en-US" sz="2400" dirty="0">
                <a:solidFill>
                  <a:schemeClr val="tx1"/>
                </a:solidFill>
              </a:rPr>
              <a:t> VARCHAR(30),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                                   OUT un VARCHAR(30))</a:t>
            </a:r>
          </a:p>
          <a:p>
            <a:r>
              <a:rPr lang="en-US" sz="2400" dirty="0">
                <a:solidFill>
                  <a:schemeClr val="tx1"/>
                </a:solidFill>
              </a:rPr>
              <a:t>BEGIN</a:t>
            </a:r>
          </a:p>
          <a:p>
            <a:r>
              <a:rPr lang="en-US" sz="2400" dirty="0">
                <a:solidFill>
                  <a:schemeClr val="tx1"/>
                </a:solidFill>
              </a:rPr>
              <a:t>	SELECT username INTO un</a:t>
            </a:r>
          </a:p>
          <a:p>
            <a:r>
              <a:rPr lang="en-US" sz="2400" dirty="0">
                <a:solidFill>
                  <a:schemeClr val="tx1"/>
                </a:solidFill>
              </a:rPr>
              <a:t>	FROM </a:t>
            </a:r>
            <a:r>
              <a:rPr lang="en-US" sz="2400" dirty="0" err="1">
                <a:solidFill>
                  <a:schemeClr val="tx1"/>
                </a:solidFill>
              </a:rPr>
              <a:t>candy_customer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    WHERE </a:t>
            </a:r>
            <a:r>
              <a:rPr lang="en-US" sz="2400" dirty="0" err="1">
                <a:solidFill>
                  <a:schemeClr val="tx1"/>
                </a:solidFill>
              </a:rPr>
              <a:t>cust_name</a:t>
            </a:r>
            <a:r>
              <a:rPr lang="en-US" sz="2400" dirty="0">
                <a:solidFill>
                  <a:schemeClr val="tx1"/>
                </a:solidFill>
              </a:rPr>
              <a:t> = </a:t>
            </a:r>
            <a:r>
              <a:rPr lang="en-US" sz="2400" dirty="0" err="1">
                <a:solidFill>
                  <a:schemeClr val="tx1"/>
                </a:solidFill>
              </a:rPr>
              <a:t>theName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SELECT </a:t>
            </a:r>
            <a:r>
              <a:rPr lang="en-US" sz="2400" dirty="0" err="1">
                <a:solidFill>
                  <a:schemeClr val="tx1"/>
                </a:solidFill>
              </a:rPr>
              <a:t>cust_id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    FROM </a:t>
            </a:r>
            <a:r>
              <a:rPr lang="en-US" sz="2400" dirty="0" err="1">
                <a:solidFill>
                  <a:schemeClr val="tx1"/>
                </a:solidFill>
              </a:rPr>
              <a:t>candy_customer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    WHERE </a:t>
            </a:r>
            <a:r>
              <a:rPr lang="en-US" sz="2400" dirty="0" err="1">
                <a:solidFill>
                  <a:schemeClr val="tx1"/>
                </a:solidFill>
              </a:rPr>
              <a:t>cust_name</a:t>
            </a:r>
            <a:r>
              <a:rPr lang="en-US" sz="2400" dirty="0">
                <a:solidFill>
                  <a:schemeClr val="tx1"/>
                </a:solidFill>
              </a:rPr>
              <a:t> = </a:t>
            </a:r>
            <a:r>
              <a:rPr lang="en-US" sz="2400" dirty="0" err="1">
                <a:solidFill>
                  <a:schemeClr val="tx1"/>
                </a:solidFill>
              </a:rPr>
              <a:t>theName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8F05CE-D107-334C-82C8-594C7FC5F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648" y="5966199"/>
            <a:ext cx="6169152" cy="73940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sz="2400" dirty="0">
                <a:solidFill>
                  <a:schemeClr val="tx1"/>
                </a:solidFill>
              </a:rPr>
              <a:t>CALL test1(‘The Candy Kid’, @</a:t>
            </a:r>
            <a:r>
              <a:rPr lang="en-US" sz="2400" dirty="0" err="1">
                <a:solidFill>
                  <a:schemeClr val="tx1"/>
                </a:solidFill>
              </a:rPr>
              <a:t>usrNm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SELECT @</a:t>
            </a:r>
            <a:r>
              <a:rPr lang="en-US" sz="2400" dirty="0" err="1">
                <a:solidFill>
                  <a:schemeClr val="tx1"/>
                </a:solidFill>
              </a:rPr>
              <a:t>usrNm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38255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/>
          </a:bodyPr>
          <a:lstStyle/>
          <a:p>
            <a:r>
              <a:rPr lang="en-US" dirty="0"/>
              <a:t>Stored Procedure Introduction</a:t>
            </a:r>
          </a:p>
          <a:p>
            <a:r>
              <a:rPr lang="en-US" dirty="0"/>
              <a:t>Variables/Parameters</a:t>
            </a:r>
          </a:p>
          <a:p>
            <a:r>
              <a:rPr lang="en-US" b="1" dirty="0"/>
              <a:t>Flow Control</a:t>
            </a:r>
          </a:p>
          <a:p>
            <a:r>
              <a:rPr lang="en-US" dirty="0"/>
              <a:t>Error Handing</a:t>
            </a:r>
          </a:p>
          <a:p>
            <a:r>
              <a:rPr lang="en-US" dirty="0"/>
              <a:t>Cursors</a:t>
            </a:r>
          </a:p>
          <a:p>
            <a:r>
              <a:rPr lang="en-US" dirty="0"/>
              <a:t>Stored Functions</a:t>
            </a:r>
          </a:p>
          <a:p>
            <a:r>
              <a:rPr lang="en-US" dirty="0"/>
              <a:t>Triggers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644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/>
          </a:bodyPr>
          <a:lstStyle/>
          <a:p>
            <a:r>
              <a:rPr lang="en-US" b="1" dirty="0"/>
              <a:t>Stored Procedure Introduction</a:t>
            </a:r>
          </a:p>
          <a:p>
            <a:r>
              <a:rPr lang="en-US" dirty="0"/>
              <a:t>Variables/Parameters</a:t>
            </a:r>
          </a:p>
          <a:p>
            <a:r>
              <a:rPr lang="en-US" dirty="0"/>
              <a:t>Flow Control</a:t>
            </a:r>
          </a:p>
          <a:p>
            <a:r>
              <a:rPr lang="en-US" dirty="0"/>
              <a:t>Error Handing</a:t>
            </a:r>
          </a:p>
          <a:p>
            <a:r>
              <a:rPr lang="en-US" dirty="0"/>
              <a:t>Cursors</a:t>
            </a:r>
          </a:p>
          <a:p>
            <a:r>
              <a:rPr lang="en-US" dirty="0"/>
              <a:t>Stored Functions</a:t>
            </a:r>
          </a:p>
          <a:p>
            <a:r>
              <a:rPr lang="en-US" dirty="0"/>
              <a:t>Triggers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114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/>
          </a:bodyPr>
          <a:lstStyle/>
          <a:p>
            <a:r>
              <a:rPr lang="en-US" sz="3200" dirty="0"/>
              <a:t>Just like with programming Java and Python languages, there are several versions of the IF statement</a:t>
            </a:r>
          </a:p>
          <a:p>
            <a:pPr lvl="1"/>
            <a:r>
              <a:rPr lang="en-US" sz="2900" dirty="0"/>
              <a:t>IF-THEN</a:t>
            </a:r>
          </a:p>
          <a:p>
            <a:pPr lvl="1"/>
            <a:r>
              <a:rPr lang="en-US" sz="2900" dirty="0"/>
              <a:t>IF-THEN-ELSE</a:t>
            </a:r>
          </a:p>
          <a:p>
            <a:pPr lvl="1"/>
            <a:r>
              <a:rPr lang="en-US" sz="2900" dirty="0"/>
              <a:t>IF-THEN-ELSEIF</a:t>
            </a:r>
          </a:p>
          <a:p>
            <a:endParaRPr lang="en-US" sz="3200" dirty="0"/>
          </a:p>
          <a:p>
            <a:r>
              <a:rPr lang="en-US" sz="3200" dirty="0"/>
              <a:t>There is also a CASE statement</a:t>
            </a:r>
          </a:p>
          <a:p>
            <a:pPr lvl="1"/>
            <a:r>
              <a:rPr lang="en-US" sz="2900" dirty="0"/>
              <a:t>We will not look at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2841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IF-THEN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Blank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4BADBC-CA88-3E44-BDB0-CEDC7E5AC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648" y="1625600"/>
            <a:ext cx="7388352" cy="2590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sz="2400" dirty="0">
                <a:solidFill>
                  <a:schemeClr val="tx1"/>
                </a:solidFill>
              </a:rPr>
              <a:t>CREATE PROCEDURE test1(IN </a:t>
            </a:r>
            <a:r>
              <a:rPr lang="en-US" sz="2400" dirty="0" err="1">
                <a:solidFill>
                  <a:schemeClr val="tx1"/>
                </a:solidFill>
              </a:rPr>
              <a:t>val</a:t>
            </a:r>
            <a:r>
              <a:rPr lang="en-US" sz="2400" dirty="0">
                <a:solidFill>
                  <a:schemeClr val="tx1"/>
                </a:solidFill>
              </a:rPr>
              <a:t> INT)</a:t>
            </a:r>
          </a:p>
          <a:p>
            <a:r>
              <a:rPr lang="en-US" sz="2400" dirty="0">
                <a:solidFill>
                  <a:schemeClr val="tx1"/>
                </a:solidFill>
              </a:rPr>
              <a:t>BEGIN</a:t>
            </a:r>
          </a:p>
          <a:p>
            <a:r>
              <a:rPr lang="en-US" sz="2400" dirty="0">
                <a:solidFill>
                  <a:schemeClr val="tx1"/>
                </a:solidFill>
              </a:rPr>
              <a:t>	IF </a:t>
            </a:r>
            <a:r>
              <a:rPr lang="en-US" sz="2400" dirty="0" err="1">
                <a:solidFill>
                  <a:schemeClr val="tx1"/>
                </a:solidFill>
              </a:rPr>
              <a:t>val</a:t>
            </a:r>
            <a:r>
              <a:rPr lang="en-US" sz="2400" dirty="0">
                <a:solidFill>
                  <a:schemeClr val="tx1"/>
                </a:solidFill>
              </a:rPr>
              <a:t> &lt; 5 THEN</a:t>
            </a:r>
          </a:p>
          <a:p>
            <a:r>
              <a:rPr lang="en-US" sz="2400" dirty="0">
                <a:solidFill>
                  <a:schemeClr val="tx1"/>
                </a:solidFill>
              </a:rPr>
              <a:t>		SELECT </a:t>
            </a:r>
            <a:r>
              <a:rPr lang="en-US" sz="2400" dirty="0" err="1">
                <a:solidFill>
                  <a:schemeClr val="tx1"/>
                </a:solidFill>
              </a:rPr>
              <a:t>cust_name</a:t>
            </a:r>
            <a:r>
              <a:rPr lang="en-US" sz="2400" dirty="0">
                <a:solidFill>
                  <a:schemeClr val="tx1"/>
                </a:solidFill>
              </a:rPr>
              <a:t> FROM </a:t>
            </a:r>
            <a:r>
              <a:rPr lang="en-US" sz="2400" dirty="0" err="1">
                <a:solidFill>
                  <a:schemeClr val="tx1"/>
                </a:solidFill>
              </a:rPr>
              <a:t>candy_customer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        		WHERE </a:t>
            </a:r>
            <a:r>
              <a:rPr lang="en-US" sz="2400" dirty="0" err="1">
                <a:solidFill>
                  <a:schemeClr val="tx1"/>
                </a:solidFill>
              </a:rPr>
              <a:t>cust_id</a:t>
            </a:r>
            <a:r>
              <a:rPr lang="en-US" sz="2400" dirty="0">
                <a:solidFill>
                  <a:schemeClr val="tx1"/>
                </a:solidFill>
              </a:rPr>
              <a:t> = </a:t>
            </a:r>
            <a:r>
              <a:rPr lang="en-US" sz="2400" dirty="0" err="1">
                <a:solidFill>
                  <a:schemeClr val="tx1"/>
                </a:solidFill>
              </a:rPr>
              <a:t>val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</a:rPr>
              <a:t>	END IF;</a:t>
            </a:r>
          </a:p>
          <a:p>
            <a:r>
              <a:rPr lang="en-US" sz="2400" dirty="0">
                <a:solidFill>
                  <a:schemeClr val="tx1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926066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IF-THEN-ELSE, IF_THEN_ELSEIF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/>
          </a:bodyPr>
          <a:lstStyle/>
          <a:p>
            <a:r>
              <a:rPr lang="en-US" sz="3200" dirty="0"/>
              <a:t>Blank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D40083-1E58-1C4D-8F38-10FAAAA91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648" y="1600200"/>
            <a:ext cx="6778752" cy="1828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sz="2400" dirty="0">
                <a:solidFill>
                  <a:schemeClr val="tx1"/>
                </a:solidFill>
              </a:rPr>
              <a:t>IF condition THEN</a:t>
            </a:r>
          </a:p>
          <a:p>
            <a:r>
              <a:rPr lang="en-US" sz="2400" dirty="0">
                <a:solidFill>
                  <a:schemeClr val="tx1"/>
                </a:solidFill>
              </a:rPr>
              <a:t>	statements;</a:t>
            </a:r>
          </a:p>
          <a:p>
            <a:r>
              <a:rPr lang="en-US" sz="2400" dirty="0">
                <a:solidFill>
                  <a:schemeClr val="tx1"/>
                </a:solidFill>
              </a:rPr>
              <a:t>ELSE</a:t>
            </a:r>
          </a:p>
          <a:p>
            <a:r>
              <a:rPr lang="en-US" sz="2400" dirty="0">
                <a:solidFill>
                  <a:schemeClr val="tx1"/>
                </a:solidFill>
              </a:rPr>
              <a:t>	else-statements;</a:t>
            </a:r>
          </a:p>
          <a:p>
            <a:r>
              <a:rPr lang="en-US" sz="2400" dirty="0">
                <a:solidFill>
                  <a:schemeClr val="tx1"/>
                </a:solidFill>
              </a:rPr>
              <a:t>END IF;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66A18D-EB49-B640-845A-F625C480E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648" y="3657600"/>
            <a:ext cx="6778752" cy="2971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sz="2400" dirty="0">
                <a:solidFill>
                  <a:schemeClr val="tx1"/>
                </a:solidFill>
              </a:rPr>
              <a:t>IF condition1 THEN</a:t>
            </a:r>
          </a:p>
          <a:p>
            <a:r>
              <a:rPr lang="en-US" sz="2400" dirty="0">
                <a:solidFill>
                  <a:schemeClr val="tx1"/>
                </a:solidFill>
              </a:rPr>
              <a:t>	statements;</a:t>
            </a:r>
          </a:p>
          <a:p>
            <a:r>
              <a:rPr lang="en-US" sz="2400" dirty="0">
                <a:solidFill>
                  <a:schemeClr val="tx1"/>
                </a:solidFill>
              </a:rPr>
              <a:t>ELSEIF condition2 THEN</a:t>
            </a:r>
          </a:p>
          <a:p>
            <a:r>
              <a:rPr lang="en-US" sz="2400" dirty="0">
                <a:solidFill>
                  <a:schemeClr val="tx1"/>
                </a:solidFill>
              </a:rPr>
              <a:t>	elseif-statements;</a:t>
            </a:r>
          </a:p>
          <a:p>
            <a:r>
              <a:rPr lang="en-US" sz="2400" dirty="0">
                <a:solidFill>
                  <a:schemeClr val="tx1"/>
                </a:solidFill>
              </a:rPr>
              <a:t>…</a:t>
            </a:r>
          </a:p>
          <a:p>
            <a:r>
              <a:rPr lang="en-US" sz="2400" dirty="0">
                <a:solidFill>
                  <a:schemeClr val="tx1"/>
                </a:solidFill>
              </a:rPr>
              <a:t>ELSE</a:t>
            </a:r>
          </a:p>
          <a:p>
            <a:r>
              <a:rPr lang="en-US" sz="2400" dirty="0">
                <a:solidFill>
                  <a:schemeClr val="tx1"/>
                </a:solidFill>
              </a:rPr>
              <a:t>	else-statements;</a:t>
            </a:r>
          </a:p>
          <a:p>
            <a:r>
              <a:rPr lang="en-US" sz="2400" dirty="0">
                <a:solidFill>
                  <a:schemeClr val="tx1"/>
                </a:solidFill>
              </a:rPr>
              <a:t>END IF;</a:t>
            </a:r>
          </a:p>
        </p:txBody>
      </p:sp>
    </p:spTree>
    <p:extLst>
      <p:ext uri="{BB962C8B-B14F-4D97-AF65-F5344CB8AC3E}">
        <p14:creationId xmlns:p14="http://schemas.microsoft.com/office/powerpoint/2010/main" val="22771271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There are looping constructs you can use in stored procedures</a:t>
            </a:r>
          </a:p>
          <a:p>
            <a:pPr lvl="1"/>
            <a:r>
              <a:rPr lang="en-US" sz="2900" dirty="0"/>
              <a:t>WHILE</a:t>
            </a:r>
          </a:p>
          <a:p>
            <a:pPr lvl="1"/>
            <a:endParaRPr lang="en-US" sz="2900" dirty="0"/>
          </a:p>
          <a:p>
            <a:r>
              <a:rPr lang="en-US" sz="3200" dirty="0"/>
              <a:t>There are also 2 other type of loops we won’t cover</a:t>
            </a:r>
          </a:p>
          <a:p>
            <a:pPr lvl="1"/>
            <a:r>
              <a:rPr lang="en-US" sz="2900" dirty="0"/>
              <a:t>REPEAT</a:t>
            </a:r>
          </a:p>
          <a:p>
            <a:pPr lvl="2"/>
            <a:r>
              <a:rPr lang="en-US" sz="2600" dirty="0"/>
              <a:t>Repeat/until loop with condition at bottom</a:t>
            </a:r>
          </a:p>
          <a:p>
            <a:pPr lvl="1"/>
            <a:r>
              <a:rPr lang="en-US" sz="2900" dirty="0"/>
              <a:t>LOOP</a:t>
            </a:r>
          </a:p>
          <a:p>
            <a:pPr lvl="2"/>
            <a:r>
              <a:rPr lang="en-US" sz="2600" dirty="0"/>
              <a:t>Horrible infinite loop with a break/continue idea</a:t>
            </a:r>
          </a:p>
          <a:p>
            <a:pPr lvl="1"/>
            <a:endParaRPr lang="en-US" sz="29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6547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E7EEE8-BC0A-BF4D-B5DE-C425A9465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648" y="1600200"/>
            <a:ext cx="8153400" cy="5029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sz="2400" dirty="0">
                <a:solidFill>
                  <a:schemeClr val="tx1"/>
                </a:solidFill>
              </a:rPr>
              <a:t>CREATE PROCEDURE </a:t>
            </a:r>
            <a:r>
              <a:rPr lang="en-US" sz="2400" dirty="0" err="1">
                <a:solidFill>
                  <a:schemeClr val="tx1"/>
                </a:solidFill>
              </a:rPr>
              <a:t>makeCalendar</a:t>
            </a:r>
            <a:r>
              <a:rPr lang="en-US" sz="2400" dirty="0">
                <a:solidFill>
                  <a:schemeClr val="tx1"/>
                </a:solidFill>
              </a:rPr>
              <a:t>()</a:t>
            </a:r>
          </a:p>
          <a:p>
            <a:r>
              <a:rPr lang="en-US" sz="2400" dirty="0">
                <a:solidFill>
                  <a:schemeClr val="tx1"/>
                </a:solidFill>
              </a:rPr>
              <a:t>BEGIN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DECLARE </a:t>
            </a:r>
            <a:r>
              <a:rPr lang="en-US" sz="2400" dirty="0" err="1">
                <a:solidFill>
                  <a:schemeClr val="tx1"/>
                </a:solidFill>
              </a:rPr>
              <a:t>firstDate</a:t>
            </a:r>
            <a:r>
              <a:rPr lang="en-US" sz="2400" dirty="0">
                <a:solidFill>
                  <a:schemeClr val="tx1"/>
                </a:solidFill>
              </a:rPr>
              <a:t> DATE DEFAULT '2020-01-01’;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DECLARE counter INT DEFAULT 0;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DECLARE </a:t>
            </a:r>
            <a:r>
              <a:rPr lang="en-US" sz="2400" dirty="0" err="1">
                <a:solidFill>
                  <a:schemeClr val="tx1"/>
                </a:solidFill>
              </a:rPr>
              <a:t>newDate</a:t>
            </a:r>
            <a:r>
              <a:rPr lang="en-US" sz="2400" dirty="0">
                <a:solidFill>
                  <a:schemeClr val="tx1"/>
                </a:solidFill>
              </a:rPr>
              <a:t> DATE;</a:t>
            </a:r>
          </a:p>
          <a:p>
            <a:r>
              <a:rPr lang="en-US" sz="2400" dirty="0">
                <a:solidFill>
                  <a:schemeClr val="tx1"/>
                </a:solidFill>
              </a:rPr>
              <a:t>	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WHILE counter &lt; 365 DO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    SET </a:t>
            </a:r>
            <a:r>
              <a:rPr lang="en-US" sz="2400" dirty="0" err="1">
                <a:solidFill>
                  <a:schemeClr val="tx1"/>
                </a:solidFill>
              </a:rPr>
              <a:t>newDate</a:t>
            </a:r>
            <a:r>
              <a:rPr lang="en-US" sz="2400" dirty="0">
                <a:solidFill>
                  <a:schemeClr val="tx1"/>
                </a:solidFill>
              </a:rPr>
              <a:t> = DATE_ADD(</a:t>
            </a:r>
            <a:r>
              <a:rPr lang="en-US" sz="2400" dirty="0" err="1">
                <a:solidFill>
                  <a:schemeClr val="tx1"/>
                </a:solidFill>
              </a:rPr>
              <a:t>firstDate</a:t>
            </a:r>
            <a:r>
              <a:rPr lang="en-US" sz="2400" dirty="0">
                <a:solidFill>
                  <a:schemeClr val="tx1"/>
                </a:solidFill>
              </a:rPr>
              <a:t>, INTERVAL counter DAY);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    INSERT INTO dates VALUES (</a:t>
            </a:r>
            <a:r>
              <a:rPr lang="en-US" sz="2400" dirty="0" err="1">
                <a:solidFill>
                  <a:schemeClr val="tx1"/>
                </a:solidFill>
              </a:rPr>
              <a:t>newDate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    SET counter = counter + 1;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END WHILE;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5905302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/>
          </a:bodyPr>
          <a:lstStyle/>
          <a:p>
            <a:r>
              <a:rPr lang="en-US" dirty="0"/>
              <a:t>Stored Procedure Introduction</a:t>
            </a:r>
          </a:p>
          <a:p>
            <a:r>
              <a:rPr lang="en-US" dirty="0"/>
              <a:t>Variables/Parameters</a:t>
            </a:r>
          </a:p>
          <a:p>
            <a:r>
              <a:rPr lang="en-US" dirty="0"/>
              <a:t>Flow Control</a:t>
            </a:r>
          </a:p>
          <a:p>
            <a:r>
              <a:rPr lang="en-US" b="1" dirty="0"/>
              <a:t>Error Handing</a:t>
            </a:r>
          </a:p>
          <a:p>
            <a:r>
              <a:rPr lang="en-US" dirty="0"/>
              <a:t>Cursors</a:t>
            </a:r>
          </a:p>
          <a:p>
            <a:r>
              <a:rPr lang="en-US" dirty="0"/>
              <a:t>Stored Functions</a:t>
            </a:r>
          </a:p>
          <a:p>
            <a:r>
              <a:rPr lang="en-US" dirty="0"/>
              <a:t>Triggers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1701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/>
          </a:bodyPr>
          <a:lstStyle/>
          <a:p>
            <a:r>
              <a:rPr lang="en-US" sz="3200" dirty="0"/>
              <a:t>When errors occur in a stored procedure, they throw exceptions</a:t>
            </a:r>
          </a:p>
          <a:p>
            <a:r>
              <a:rPr lang="en-US" sz="3200" dirty="0"/>
              <a:t>We can write exception handlers to continue/exit the current code as well as provide meaningful error messages</a:t>
            </a:r>
          </a:p>
          <a:p>
            <a:pPr marL="0" indent="0">
              <a:buNone/>
            </a:pP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3591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/>
          </a:bodyPr>
          <a:lstStyle/>
          <a:p>
            <a:r>
              <a:rPr lang="en-US" sz="3200" dirty="0"/>
              <a:t>All handlers have the form: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There are two types of actions:</a:t>
            </a:r>
          </a:p>
          <a:p>
            <a:pPr lvl="1"/>
            <a:r>
              <a:rPr lang="en-US" sz="2900" dirty="0"/>
              <a:t>CONTINUE</a:t>
            </a:r>
          </a:p>
          <a:p>
            <a:pPr lvl="2"/>
            <a:r>
              <a:rPr lang="en-US" sz="2600" dirty="0"/>
              <a:t>Continue to execute the code following the exception </a:t>
            </a:r>
          </a:p>
          <a:p>
            <a:pPr lvl="1"/>
            <a:r>
              <a:rPr lang="en-US" sz="2900" dirty="0"/>
              <a:t>EXIT</a:t>
            </a:r>
          </a:p>
          <a:p>
            <a:pPr lvl="2"/>
            <a:r>
              <a:rPr lang="en-US" sz="2600" dirty="0"/>
              <a:t>Exit the block (Begin…END) where the exception </a:t>
            </a:r>
            <a:r>
              <a:rPr lang="en-US" sz="2600" dirty="0" err="1"/>
              <a:t>occured</a:t>
            </a:r>
            <a:endParaRPr lang="en-US" sz="2600" dirty="0"/>
          </a:p>
          <a:p>
            <a:endParaRPr lang="en-US" sz="3200" dirty="0"/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C775DF-63C4-B048-8CB9-93F3B30F2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648" y="2286000"/>
            <a:ext cx="6931152" cy="533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sz="2400" dirty="0">
                <a:solidFill>
                  <a:schemeClr val="tx1"/>
                </a:solidFill>
              </a:rPr>
              <a:t>DECLARE </a:t>
            </a:r>
            <a:r>
              <a:rPr lang="en-US" sz="2400" i="1" dirty="0">
                <a:solidFill>
                  <a:schemeClr val="tx1"/>
                </a:solidFill>
              </a:rPr>
              <a:t>action</a:t>
            </a:r>
            <a:r>
              <a:rPr lang="en-US" sz="2400" dirty="0">
                <a:solidFill>
                  <a:schemeClr val="tx1"/>
                </a:solidFill>
              </a:rPr>
              <a:t> HANDLER FOR </a:t>
            </a:r>
            <a:r>
              <a:rPr lang="en-US" sz="2400" i="1" dirty="0">
                <a:solidFill>
                  <a:schemeClr val="tx1"/>
                </a:solidFill>
              </a:rPr>
              <a:t>condition statement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201752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/>
          </a:bodyPr>
          <a:lstStyle/>
          <a:p>
            <a:r>
              <a:rPr lang="en-US" sz="3200" dirty="0"/>
              <a:t>All handlers have the form: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The condition can be:</a:t>
            </a:r>
          </a:p>
          <a:p>
            <a:pPr lvl="1"/>
            <a:r>
              <a:rPr lang="en-US" sz="2300" dirty="0"/>
              <a:t>A MySQL error code</a:t>
            </a:r>
          </a:p>
          <a:p>
            <a:pPr lvl="1"/>
            <a:r>
              <a:rPr lang="en-US" sz="2300" dirty="0"/>
              <a:t>SQLWARNING</a:t>
            </a:r>
          </a:p>
          <a:p>
            <a:pPr lvl="1"/>
            <a:r>
              <a:rPr lang="en-US" sz="2300" dirty="0"/>
              <a:t>SQLEXCEPTION</a:t>
            </a:r>
          </a:p>
          <a:p>
            <a:pPr lvl="1"/>
            <a:r>
              <a:rPr lang="en-US" sz="2300" dirty="0"/>
              <a:t>NOT FOUND</a:t>
            </a:r>
            <a:endParaRPr lang="en-US" sz="2600" dirty="0"/>
          </a:p>
          <a:p>
            <a:endParaRPr lang="en-US" sz="3200" dirty="0"/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C775DF-63C4-B048-8CB9-93F3B30F2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648" y="2286000"/>
            <a:ext cx="6931152" cy="533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sz="2400" dirty="0">
                <a:solidFill>
                  <a:schemeClr val="tx1"/>
                </a:solidFill>
              </a:rPr>
              <a:t>DECLARE </a:t>
            </a:r>
            <a:r>
              <a:rPr lang="en-US" sz="2400" i="1" dirty="0">
                <a:solidFill>
                  <a:schemeClr val="tx1"/>
                </a:solidFill>
              </a:rPr>
              <a:t>action</a:t>
            </a:r>
            <a:r>
              <a:rPr lang="en-US" sz="2400" dirty="0">
                <a:solidFill>
                  <a:schemeClr val="tx1"/>
                </a:solidFill>
              </a:rPr>
              <a:t> HANDLER FOR </a:t>
            </a:r>
            <a:r>
              <a:rPr lang="en-US" sz="2400" i="1" dirty="0">
                <a:solidFill>
                  <a:schemeClr val="tx1"/>
                </a:solidFill>
              </a:rPr>
              <a:t>condition statement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679456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/>
          </a:bodyPr>
          <a:lstStyle/>
          <a:p>
            <a:r>
              <a:rPr lang="en-US" sz="3200" dirty="0"/>
              <a:t>All handlers have the form: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The statement is the code that runs when the exception occurs</a:t>
            </a:r>
          </a:p>
          <a:p>
            <a:pPr lvl="1"/>
            <a:r>
              <a:rPr lang="en-US" sz="2900" dirty="0"/>
              <a:t>It can be multiple statements if surrounded with a BEGIN…END block</a:t>
            </a:r>
          </a:p>
          <a:p>
            <a:endParaRPr lang="en-US" sz="3200" dirty="0"/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C775DF-63C4-B048-8CB9-93F3B30F2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648" y="2286000"/>
            <a:ext cx="6931152" cy="533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sz="2400" dirty="0">
                <a:solidFill>
                  <a:schemeClr val="tx1"/>
                </a:solidFill>
              </a:rPr>
              <a:t>DECLARE </a:t>
            </a:r>
            <a:r>
              <a:rPr lang="en-US" sz="2400" i="1" dirty="0">
                <a:solidFill>
                  <a:schemeClr val="tx1"/>
                </a:solidFill>
              </a:rPr>
              <a:t>action</a:t>
            </a:r>
            <a:r>
              <a:rPr lang="en-US" sz="2400" dirty="0">
                <a:solidFill>
                  <a:schemeClr val="tx1"/>
                </a:solidFill>
              </a:rPr>
              <a:t> HANDLER FOR </a:t>
            </a:r>
            <a:r>
              <a:rPr lang="en-US" sz="2400" i="1" dirty="0">
                <a:solidFill>
                  <a:schemeClr val="tx1"/>
                </a:solidFill>
              </a:rPr>
              <a:t>condition statement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41082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database program is used to automate data processing</a:t>
            </a:r>
          </a:p>
          <a:p>
            <a:r>
              <a:rPr lang="en-US" dirty="0"/>
              <a:t>It is written using a procedural language extension that is specific to the DBMS</a:t>
            </a:r>
          </a:p>
          <a:p>
            <a:pPr lvl="1"/>
            <a:r>
              <a:rPr lang="en-US" dirty="0"/>
              <a:t>Oracle: PL/SQL</a:t>
            </a:r>
          </a:p>
          <a:p>
            <a:pPr lvl="2"/>
            <a:r>
              <a:rPr lang="en-US" dirty="0"/>
              <a:t>“Procedural Language/Structured Query Language”</a:t>
            </a:r>
          </a:p>
          <a:p>
            <a:pPr lvl="1"/>
            <a:r>
              <a:rPr lang="en-US" dirty="0"/>
              <a:t>MySQL: MySQL</a:t>
            </a:r>
          </a:p>
          <a:p>
            <a:pPr lvl="1"/>
            <a:r>
              <a:rPr lang="en-US" dirty="0"/>
              <a:t>Microsoft SQL Server: T-SQL</a:t>
            </a:r>
          </a:p>
          <a:p>
            <a:pPr lvl="2"/>
            <a:r>
              <a:rPr lang="en-US" dirty="0"/>
              <a:t>“Transact-SQL”</a:t>
            </a:r>
          </a:p>
          <a:p>
            <a:pPr lvl="1"/>
            <a:r>
              <a:rPr lang="en-US" dirty="0"/>
              <a:t>IBM DB2: SQL PL</a:t>
            </a:r>
          </a:p>
          <a:p>
            <a:pPr lvl="2"/>
            <a:r>
              <a:rPr lang="en-US" dirty="0"/>
              <a:t>DB2 also runs PL/SQL</a:t>
            </a:r>
          </a:p>
        </p:txBody>
      </p:sp>
    </p:spTree>
    <p:extLst>
      <p:ext uri="{BB962C8B-B14F-4D97-AF65-F5344CB8AC3E}">
        <p14:creationId xmlns:p14="http://schemas.microsoft.com/office/powerpoint/2010/main" val="7755655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Handler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C775DF-63C4-B048-8CB9-93F3B30F2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948" y="1752600"/>
            <a:ext cx="7096252" cy="838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sz="2400" dirty="0">
                <a:solidFill>
                  <a:schemeClr val="tx1"/>
                </a:solidFill>
              </a:rPr>
              <a:t>DECLARE CONTINUE HANDLER FOR NOT FOUND</a:t>
            </a:r>
          </a:p>
          <a:p>
            <a:r>
              <a:rPr lang="en-US" sz="2400" dirty="0">
                <a:solidFill>
                  <a:schemeClr val="tx1"/>
                </a:solidFill>
              </a:rPr>
              <a:t>	SET </a:t>
            </a:r>
            <a:r>
              <a:rPr lang="en-US" sz="2400" dirty="0" err="1">
                <a:solidFill>
                  <a:schemeClr val="tx1"/>
                </a:solidFill>
              </a:rPr>
              <a:t>rowNotFound</a:t>
            </a:r>
            <a:r>
              <a:rPr lang="en-US" sz="2400" dirty="0">
                <a:solidFill>
                  <a:schemeClr val="tx1"/>
                </a:solidFill>
              </a:rPr>
              <a:t> = 1;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3F9987-D05D-6C43-972A-B7654FE40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948" y="3009900"/>
            <a:ext cx="7096252" cy="838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sz="2400" dirty="0">
                <a:solidFill>
                  <a:schemeClr val="tx1"/>
                </a:solidFill>
              </a:rPr>
              <a:t>DECLARE CONTINUE HANDLER FOR 1062</a:t>
            </a:r>
          </a:p>
          <a:p>
            <a:r>
              <a:rPr lang="en-US" sz="2400" dirty="0">
                <a:solidFill>
                  <a:schemeClr val="tx1"/>
                </a:solidFill>
              </a:rPr>
              <a:t>	SELECT ‘error – duplicate key’;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02639A-27F5-A742-9D87-7E2C45580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948" y="4140200"/>
            <a:ext cx="7096252" cy="187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sz="2400" dirty="0">
                <a:solidFill>
                  <a:schemeClr val="tx1"/>
                </a:solidFill>
              </a:rPr>
              <a:t>DECLARE EXIT HANDLER FOR SQLEXCEPTION</a:t>
            </a:r>
          </a:p>
          <a:p>
            <a:r>
              <a:rPr lang="en-US" sz="2400" dirty="0">
                <a:solidFill>
                  <a:schemeClr val="tx1"/>
                </a:solidFill>
              </a:rPr>
              <a:t>	BEGIN</a:t>
            </a:r>
          </a:p>
          <a:p>
            <a:r>
              <a:rPr lang="en-US" sz="2400" dirty="0">
                <a:solidFill>
                  <a:schemeClr val="tx1"/>
                </a:solidFill>
              </a:rPr>
              <a:t>		ROLLBACK;</a:t>
            </a:r>
          </a:p>
          <a:p>
            <a:r>
              <a:rPr lang="en-US" sz="2400" dirty="0">
                <a:solidFill>
                  <a:schemeClr val="tx1"/>
                </a:solidFill>
              </a:rPr>
              <a:t>		SELECT ‘error – operation rolled back’</a:t>
            </a:r>
          </a:p>
          <a:p>
            <a:r>
              <a:rPr lang="en-US" sz="2400" dirty="0">
                <a:solidFill>
                  <a:schemeClr val="tx1"/>
                </a:solidFill>
              </a:rPr>
              <a:t>	END</a:t>
            </a:r>
          </a:p>
        </p:txBody>
      </p:sp>
    </p:spTree>
    <p:extLst>
      <p:ext uri="{BB962C8B-B14F-4D97-AF65-F5344CB8AC3E}">
        <p14:creationId xmlns:p14="http://schemas.microsoft.com/office/powerpoint/2010/main" val="34323698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/>
          </a:bodyPr>
          <a:lstStyle/>
          <a:p>
            <a:r>
              <a:rPr lang="en-US" dirty="0"/>
              <a:t>Stored Procedure Introduction</a:t>
            </a:r>
          </a:p>
          <a:p>
            <a:r>
              <a:rPr lang="en-US" dirty="0"/>
              <a:t>Variables/Parameters</a:t>
            </a:r>
          </a:p>
          <a:p>
            <a:r>
              <a:rPr lang="en-US" dirty="0"/>
              <a:t>Flow Control</a:t>
            </a:r>
          </a:p>
          <a:p>
            <a:r>
              <a:rPr lang="en-US" dirty="0"/>
              <a:t>Error Handing</a:t>
            </a:r>
          </a:p>
          <a:p>
            <a:r>
              <a:rPr lang="en-US" b="1" dirty="0"/>
              <a:t>Cursors</a:t>
            </a:r>
          </a:p>
          <a:p>
            <a:r>
              <a:rPr lang="en-US" dirty="0"/>
              <a:t>Stored Functions</a:t>
            </a:r>
          </a:p>
          <a:p>
            <a:r>
              <a:rPr lang="en-US" dirty="0"/>
              <a:t>Triggers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0911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/>
          </a:bodyPr>
          <a:lstStyle/>
          <a:p>
            <a:r>
              <a:rPr lang="en-US" sz="3200" dirty="0"/>
              <a:t>A cursor allow you to handle a result set inside a stored procedure</a:t>
            </a:r>
          </a:p>
          <a:p>
            <a:pPr lvl="1"/>
            <a:r>
              <a:rPr lang="en-US" sz="2900" dirty="0"/>
              <a:t>Similar to cursors (Python) or result sets (Java)</a:t>
            </a:r>
          </a:p>
          <a:p>
            <a:pPr lvl="1"/>
            <a:endParaRPr lang="en-US" sz="2900" dirty="0"/>
          </a:p>
          <a:p>
            <a:r>
              <a:rPr lang="en-US" sz="3200" dirty="0"/>
              <a:t>Declare a cursor after variables</a:t>
            </a:r>
          </a:p>
          <a:p>
            <a:r>
              <a:rPr lang="en-US" sz="3200" dirty="0"/>
              <a:t>Must always associate with a SELECT statement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A8537B-A0B2-2743-8109-8ABA1C2EA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648" y="5486400"/>
            <a:ext cx="6931152" cy="533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sz="2400" dirty="0">
                <a:solidFill>
                  <a:schemeClr val="tx1"/>
                </a:solidFill>
              </a:rPr>
              <a:t>DECLARE </a:t>
            </a:r>
            <a:r>
              <a:rPr lang="en-US" sz="2400" i="1" dirty="0" err="1">
                <a:solidFill>
                  <a:schemeClr val="tx1"/>
                </a:solidFill>
              </a:rPr>
              <a:t>nameCur</a:t>
            </a:r>
            <a:r>
              <a:rPr lang="en-US" sz="2400" dirty="0">
                <a:solidFill>
                  <a:schemeClr val="tx1"/>
                </a:solidFill>
              </a:rPr>
              <a:t> CURSOR FOR </a:t>
            </a:r>
            <a:r>
              <a:rPr lang="en-US" sz="2400" i="1" dirty="0">
                <a:solidFill>
                  <a:schemeClr val="tx1"/>
                </a:solidFill>
              </a:rPr>
              <a:t>select-statement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951514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Cursor Opening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/>
          </a:bodyPr>
          <a:lstStyle/>
          <a:p>
            <a:r>
              <a:rPr lang="en-US" sz="3200" dirty="0"/>
              <a:t>Once you declare the cursor, it needs to be populated by opening it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It should be closed once all the data in it has been processed</a:t>
            </a:r>
          </a:p>
          <a:p>
            <a:endParaRPr lang="en-US" sz="3200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F6DAA2-5499-DA48-BF62-3320C583C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648" y="2908300"/>
            <a:ext cx="6931152" cy="533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sz="2400" dirty="0">
                <a:solidFill>
                  <a:schemeClr val="tx1"/>
                </a:solidFill>
              </a:rPr>
              <a:t>OPEN </a:t>
            </a:r>
            <a:r>
              <a:rPr lang="en-US" sz="2400" i="1" dirty="0" err="1">
                <a:solidFill>
                  <a:schemeClr val="tx1"/>
                </a:solidFill>
              </a:rPr>
              <a:t>nameCur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3A6A6E-12C3-9D40-85B1-FC0F466B9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648" y="4991100"/>
            <a:ext cx="6931152" cy="533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sz="2400" dirty="0">
                <a:solidFill>
                  <a:schemeClr val="tx1"/>
                </a:solidFill>
              </a:rPr>
              <a:t>CLOSE </a:t>
            </a:r>
            <a:r>
              <a:rPr lang="en-US" sz="2400" i="1" dirty="0" err="1">
                <a:solidFill>
                  <a:schemeClr val="tx1"/>
                </a:solidFill>
              </a:rPr>
              <a:t>nameCur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456216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Cursor Fetch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/>
          </a:bodyPr>
          <a:lstStyle/>
          <a:p>
            <a:r>
              <a:rPr lang="en-US" sz="3200" dirty="0"/>
              <a:t>To get the data at the current row (and advance to the next row), use FETCH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The number/types of variables should match the cursor’s select statement</a:t>
            </a:r>
          </a:p>
          <a:p>
            <a:endParaRPr lang="en-US" sz="3200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F6DAA2-5499-DA48-BF62-3320C583C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648" y="2908300"/>
            <a:ext cx="6931152" cy="533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sz="2400" dirty="0">
                <a:solidFill>
                  <a:schemeClr val="tx1"/>
                </a:solidFill>
              </a:rPr>
              <a:t>FETCH </a:t>
            </a:r>
            <a:r>
              <a:rPr lang="en-US" sz="2400" dirty="0" err="1">
                <a:solidFill>
                  <a:schemeClr val="tx1"/>
                </a:solidFill>
              </a:rPr>
              <a:t>nameCur</a:t>
            </a:r>
            <a:r>
              <a:rPr lang="en-US" sz="2400" dirty="0">
                <a:solidFill>
                  <a:schemeClr val="tx1"/>
                </a:solidFill>
              </a:rPr>
              <a:t> INTO variable(s)</a:t>
            </a:r>
          </a:p>
        </p:txBody>
      </p:sp>
    </p:spTree>
    <p:extLst>
      <p:ext uri="{BB962C8B-B14F-4D97-AF65-F5344CB8AC3E}">
        <p14:creationId xmlns:p14="http://schemas.microsoft.com/office/powerpoint/2010/main" val="18943163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Fetching Exit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/>
          </a:bodyPr>
          <a:lstStyle/>
          <a:p>
            <a:r>
              <a:rPr lang="en-US" sz="3200" dirty="0"/>
              <a:t>When FETCH is out of rows to fetch, it throws a NOT FOUND exception</a:t>
            </a:r>
          </a:p>
          <a:p>
            <a:pPr lvl="1"/>
            <a:r>
              <a:rPr lang="en-US" sz="2900" dirty="0"/>
              <a:t>Use an exception handler to stop the loop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F6DAA2-5499-DA48-BF62-3320C583C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648" y="3429000"/>
            <a:ext cx="6931152" cy="914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sz="2400" dirty="0">
                <a:solidFill>
                  <a:schemeClr val="tx1"/>
                </a:solidFill>
              </a:rPr>
              <a:t>DECLARE CONTINUE HANDLER FOR NOT FOUND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     SET finished = 1;</a:t>
            </a:r>
          </a:p>
        </p:txBody>
      </p:sp>
    </p:spTree>
    <p:extLst>
      <p:ext uri="{BB962C8B-B14F-4D97-AF65-F5344CB8AC3E}">
        <p14:creationId xmlns:p14="http://schemas.microsoft.com/office/powerpoint/2010/main" val="25807296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Cursor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F6DAA2-5499-DA48-BF62-3320C583C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648" y="1600200"/>
            <a:ext cx="8153400" cy="5105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dirty="0">
                <a:solidFill>
                  <a:schemeClr val="tx1"/>
                </a:solidFill>
              </a:rPr>
              <a:t>    DECLARE finished INT DEFAULT 0;</a:t>
            </a:r>
          </a:p>
          <a:p>
            <a:r>
              <a:rPr lang="en-US" dirty="0">
                <a:solidFill>
                  <a:schemeClr val="tx1"/>
                </a:solidFill>
              </a:rPr>
              <a:t>    DECLARE </a:t>
            </a:r>
            <a:r>
              <a:rPr lang="en-US" dirty="0" err="1">
                <a:solidFill>
                  <a:schemeClr val="tx1"/>
                </a:solidFill>
              </a:rPr>
              <a:t>cnList</a:t>
            </a:r>
            <a:r>
              <a:rPr lang="en-US" dirty="0">
                <a:solidFill>
                  <a:schemeClr val="tx1"/>
                </a:solidFill>
              </a:rPr>
              <a:t> VARCHAR(200) DEFAULT "";</a:t>
            </a:r>
          </a:p>
          <a:p>
            <a:r>
              <a:rPr lang="en-US" dirty="0">
                <a:solidFill>
                  <a:schemeClr val="tx1"/>
                </a:solidFill>
              </a:rPr>
              <a:t>    DECLARE </a:t>
            </a:r>
            <a:r>
              <a:rPr lang="en-US" dirty="0" err="1">
                <a:solidFill>
                  <a:schemeClr val="tx1"/>
                </a:solidFill>
              </a:rPr>
              <a:t>cn</a:t>
            </a:r>
            <a:r>
              <a:rPr lang="en-US" dirty="0">
                <a:solidFill>
                  <a:schemeClr val="tx1"/>
                </a:solidFill>
              </a:rPr>
              <a:t> VARCHAR(30);</a:t>
            </a:r>
          </a:p>
          <a:p>
            <a:r>
              <a:rPr lang="en-US" dirty="0">
                <a:solidFill>
                  <a:schemeClr val="tx1"/>
                </a:solidFill>
              </a:rPr>
              <a:t>    DECLARE </a:t>
            </a:r>
            <a:r>
              <a:rPr lang="en-US" dirty="0" err="1">
                <a:solidFill>
                  <a:schemeClr val="tx1"/>
                </a:solidFill>
              </a:rPr>
              <a:t>ct</a:t>
            </a:r>
            <a:r>
              <a:rPr lang="en-US" dirty="0">
                <a:solidFill>
                  <a:schemeClr val="tx1"/>
                </a:solidFill>
              </a:rPr>
              <a:t> CHAR(1);</a:t>
            </a:r>
          </a:p>
          <a:p>
            <a:r>
              <a:rPr lang="en-US" dirty="0">
                <a:solidFill>
                  <a:schemeClr val="tx1"/>
                </a:solidFill>
              </a:rPr>
              <a:t>    DECLARE </a:t>
            </a:r>
            <a:r>
              <a:rPr lang="en-US" dirty="0" err="1">
                <a:solidFill>
                  <a:schemeClr val="tx1"/>
                </a:solidFill>
              </a:rPr>
              <a:t>candyCur</a:t>
            </a:r>
            <a:r>
              <a:rPr lang="en-US" dirty="0">
                <a:solidFill>
                  <a:schemeClr val="tx1"/>
                </a:solidFill>
              </a:rPr>
              <a:t> CURSOR FOR</a:t>
            </a:r>
          </a:p>
          <a:p>
            <a:r>
              <a:rPr lang="en-US" dirty="0">
                <a:solidFill>
                  <a:schemeClr val="tx1"/>
                </a:solidFill>
              </a:rPr>
              <a:t>	SELECT </a:t>
            </a:r>
            <a:r>
              <a:rPr lang="en-US" dirty="0" err="1">
                <a:solidFill>
                  <a:schemeClr val="tx1"/>
                </a:solidFill>
              </a:rPr>
              <a:t>cust_name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cust_type</a:t>
            </a:r>
            <a:r>
              <a:rPr lang="en-US" dirty="0">
                <a:solidFill>
                  <a:schemeClr val="tx1"/>
                </a:solidFill>
              </a:rPr>
              <a:t> FROM </a:t>
            </a:r>
            <a:r>
              <a:rPr lang="en-US" dirty="0" err="1">
                <a:solidFill>
                  <a:schemeClr val="tx1"/>
                </a:solidFill>
              </a:rPr>
              <a:t>candy_customer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</a:p>
          <a:p>
            <a:r>
              <a:rPr lang="en-US" dirty="0">
                <a:solidFill>
                  <a:schemeClr val="tx1"/>
                </a:solidFill>
              </a:rPr>
              <a:t>    DECLARE CONTINUE HANDLER FOR NOT FOUND SET finished = 1;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</a:p>
          <a:p>
            <a:r>
              <a:rPr lang="en-US" dirty="0">
                <a:solidFill>
                  <a:schemeClr val="tx1"/>
                </a:solidFill>
              </a:rPr>
              <a:t>    OPEN </a:t>
            </a:r>
            <a:r>
              <a:rPr lang="en-US" dirty="0" err="1">
                <a:solidFill>
                  <a:schemeClr val="tx1"/>
                </a:solidFill>
              </a:rPr>
              <a:t>candyCur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</a:p>
          <a:p>
            <a:r>
              <a:rPr lang="en-US" dirty="0">
                <a:solidFill>
                  <a:schemeClr val="tx1"/>
                </a:solidFill>
              </a:rPr>
              <a:t>    FETCH </a:t>
            </a:r>
            <a:r>
              <a:rPr lang="en-US" dirty="0" err="1">
                <a:solidFill>
                  <a:schemeClr val="tx1"/>
                </a:solidFill>
              </a:rPr>
              <a:t>candyCur</a:t>
            </a:r>
            <a:r>
              <a:rPr lang="en-US" dirty="0">
                <a:solidFill>
                  <a:schemeClr val="tx1"/>
                </a:solidFill>
              </a:rPr>
              <a:t> INTO </a:t>
            </a:r>
            <a:r>
              <a:rPr lang="en-US" dirty="0" err="1">
                <a:solidFill>
                  <a:schemeClr val="tx1"/>
                </a:solidFill>
              </a:rPr>
              <a:t>cn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ct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  WHILE (finished = 0) DO</a:t>
            </a:r>
          </a:p>
          <a:p>
            <a:r>
              <a:rPr lang="en-US" dirty="0">
                <a:solidFill>
                  <a:schemeClr val="tx1"/>
                </a:solidFill>
              </a:rPr>
              <a:t>         SET </a:t>
            </a:r>
            <a:r>
              <a:rPr lang="en-US" dirty="0" err="1">
                <a:solidFill>
                  <a:schemeClr val="tx1"/>
                </a:solidFill>
              </a:rPr>
              <a:t>cnList</a:t>
            </a:r>
            <a:r>
              <a:rPr lang="en-US" dirty="0">
                <a:solidFill>
                  <a:schemeClr val="tx1"/>
                </a:solidFill>
              </a:rPr>
              <a:t> = CONCAT(</a:t>
            </a:r>
            <a:r>
              <a:rPr lang="en-US" dirty="0" err="1">
                <a:solidFill>
                  <a:schemeClr val="tx1"/>
                </a:solidFill>
              </a:rPr>
              <a:t>cn</a:t>
            </a:r>
            <a:r>
              <a:rPr lang="en-US" dirty="0">
                <a:solidFill>
                  <a:schemeClr val="tx1"/>
                </a:solidFill>
              </a:rPr>
              <a:t>, "; ", </a:t>
            </a:r>
            <a:r>
              <a:rPr lang="en-US" dirty="0" err="1">
                <a:solidFill>
                  <a:schemeClr val="tx1"/>
                </a:solidFill>
              </a:rPr>
              <a:t>cnList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         FETCH </a:t>
            </a:r>
            <a:r>
              <a:rPr lang="en-US" dirty="0" err="1">
                <a:solidFill>
                  <a:schemeClr val="tx1"/>
                </a:solidFill>
              </a:rPr>
              <a:t>candyCur</a:t>
            </a:r>
            <a:r>
              <a:rPr lang="en-US" dirty="0">
                <a:solidFill>
                  <a:schemeClr val="tx1"/>
                </a:solidFill>
              </a:rPr>
              <a:t> INTO </a:t>
            </a:r>
            <a:r>
              <a:rPr lang="en-US" dirty="0" err="1">
                <a:solidFill>
                  <a:schemeClr val="tx1"/>
                </a:solidFill>
              </a:rPr>
              <a:t>cn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ct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  END WHILE;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CLOSE </a:t>
            </a:r>
            <a:r>
              <a:rPr lang="en-US" dirty="0" err="1">
                <a:solidFill>
                  <a:schemeClr val="tx1"/>
                </a:solidFill>
              </a:rPr>
              <a:t>candyCur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  SELECT </a:t>
            </a:r>
            <a:r>
              <a:rPr lang="en-US" dirty="0" err="1">
                <a:solidFill>
                  <a:schemeClr val="tx1"/>
                </a:solidFill>
              </a:rPr>
              <a:t>cnList</a:t>
            </a:r>
            <a:r>
              <a:rPr lang="en-US" dirty="0">
                <a:solidFill>
                  <a:schemeClr val="tx1"/>
                </a:solidFill>
              </a:rPr>
              <a:t>;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1424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/>
          </a:bodyPr>
          <a:lstStyle/>
          <a:p>
            <a:r>
              <a:rPr lang="en-US" dirty="0"/>
              <a:t>Stored Procedure Introduction</a:t>
            </a:r>
          </a:p>
          <a:p>
            <a:r>
              <a:rPr lang="en-US" dirty="0"/>
              <a:t>Variables/Parameters</a:t>
            </a:r>
          </a:p>
          <a:p>
            <a:r>
              <a:rPr lang="en-US" dirty="0"/>
              <a:t>Flow Control</a:t>
            </a:r>
          </a:p>
          <a:p>
            <a:r>
              <a:rPr lang="en-US" dirty="0"/>
              <a:t>Error Handing</a:t>
            </a:r>
          </a:p>
          <a:p>
            <a:r>
              <a:rPr lang="en-US" dirty="0"/>
              <a:t>Cursors</a:t>
            </a:r>
          </a:p>
          <a:p>
            <a:r>
              <a:rPr lang="en-US" b="1" dirty="0"/>
              <a:t>Stored Functions</a:t>
            </a:r>
          </a:p>
          <a:p>
            <a:r>
              <a:rPr lang="en-US" dirty="0"/>
              <a:t>Triggers</a:t>
            </a:r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8360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/>
          </a:bodyPr>
          <a:lstStyle/>
          <a:p>
            <a:r>
              <a:rPr lang="en-US" sz="3200" dirty="0"/>
              <a:t>Like a stored procedure except:</a:t>
            </a:r>
          </a:p>
          <a:p>
            <a:pPr lvl="1"/>
            <a:r>
              <a:rPr lang="en-US" sz="2900" dirty="0"/>
              <a:t>Returns a value</a:t>
            </a:r>
          </a:p>
          <a:p>
            <a:pPr lvl="1"/>
            <a:r>
              <a:rPr lang="en-US" sz="2900" dirty="0"/>
              <a:t>All parameters are IN parameters</a:t>
            </a:r>
          </a:p>
          <a:p>
            <a:pPr lvl="2"/>
            <a:r>
              <a:rPr lang="en-US" sz="2600" dirty="0"/>
              <a:t>Don’t mark them as IN</a:t>
            </a:r>
          </a:p>
          <a:p>
            <a:pPr lvl="1"/>
            <a:r>
              <a:rPr lang="en-US" sz="2900" dirty="0"/>
              <a:t>Need to mark if DETERMINISTIC or NOT</a:t>
            </a:r>
          </a:p>
          <a:p>
            <a:pPr lvl="1"/>
            <a:r>
              <a:rPr lang="en-US" sz="2900" dirty="0"/>
              <a:t>Can be used within SELECT statements as well as called from stored procedures</a:t>
            </a:r>
          </a:p>
          <a:p>
            <a:pPr lvl="2"/>
            <a:r>
              <a:rPr lang="en-US" sz="2600" dirty="0"/>
              <a:t>No CALL keyword when calling from procedure</a:t>
            </a:r>
          </a:p>
          <a:p>
            <a:pPr lvl="2"/>
            <a:r>
              <a:rPr lang="en-US" sz="2600" dirty="0"/>
              <a:t>Stored procedures can call each other as well</a:t>
            </a:r>
          </a:p>
          <a:p>
            <a:pPr lvl="3"/>
            <a:r>
              <a:rPr lang="en-US" sz="2300" dirty="0"/>
              <a:t>CALL keyword used for these calls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3092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Function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/>
          </a:bodyPr>
          <a:lstStyle/>
          <a:p>
            <a:r>
              <a:rPr lang="en-US" sz="3200" dirty="0"/>
              <a:t>Blank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4382E5-2128-694C-9039-43A2D2637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648" y="1752600"/>
            <a:ext cx="7248652" cy="2565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sz="2400" dirty="0">
                <a:solidFill>
                  <a:schemeClr val="tx1"/>
                </a:solidFill>
              </a:rPr>
              <a:t>CREATE FUNCTION </a:t>
            </a:r>
            <a:r>
              <a:rPr lang="en-US" sz="2400" dirty="0" err="1">
                <a:solidFill>
                  <a:schemeClr val="tx1"/>
                </a:solidFill>
              </a:rPr>
              <a:t>doubleIt</a:t>
            </a:r>
            <a:r>
              <a:rPr lang="en-US" sz="2400" dirty="0">
                <a:solidFill>
                  <a:schemeClr val="tx1"/>
                </a:solidFill>
              </a:rPr>
              <a:t>(x INT) RETURNS INT</a:t>
            </a:r>
          </a:p>
          <a:p>
            <a:r>
              <a:rPr lang="en-US" sz="2400" dirty="0">
                <a:solidFill>
                  <a:schemeClr val="tx1"/>
                </a:solidFill>
              </a:rPr>
              <a:t>DETERMINISTIC</a:t>
            </a:r>
          </a:p>
          <a:p>
            <a:r>
              <a:rPr lang="en-US" sz="2400" dirty="0">
                <a:solidFill>
                  <a:schemeClr val="tx1"/>
                </a:solidFill>
              </a:rPr>
              <a:t>BEGIN</a:t>
            </a:r>
          </a:p>
          <a:p>
            <a:r>
              <a:rPr lang="en-US" sz="2400" dirty="0">
                <a:solidFill>
                  <a:schemeClr val="tx1"/>
                </a:solidFill>
              </a:rPr>
              <a:t>	DECLARE x2 INT;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SET x2 = x * 2;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RETURN x2;</a:t>
            </a:r>
          </a:p>
          <a:p>
            <a:r>
              <a:rPr lang="en-US" sz="2400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766645-C377-C648-B72E-99DEF2B60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648" y="4648200"/>
            <a:ext cx="7248652" cy="838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sz="2400" dirty="0">
                <a:solidFill>
                  <a:schemeClr val="tx1"/>
                </a:solidFill>
              </a:rPr>
              <a:t>SELECT </a:t>
            </a:r>
            <a:r>
              <a:rPr lang="en-US" sz="2400" dirty="0" err="1">
                <a:solidFill>
                  <a:schemeClr val="tx1"/>
                </a:solidFill>
              </a:rPr>
              <a:t>prod_price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doubleIt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prod_price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r>
              <a:rPr lang="en-US" sz="2400" dirty="0">
                <a:solidFill>
                  <a:schemeClr val="tx1"/>
                </a:solidFill>
              </a:rPr>
              <a:t>FROM </a:t>
            </a:r>
            <a:r>
              <a:rPr lang="en-US" sz="2400" dirty="0" err="1">
                <a:solidFill>
                  <a:schemeClr val="tx1"/>
                </a:solidFill>
              </a:rPr>
              <a:t>candy_product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28227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/>
          </a:bodyPr>
          <a:lstStyle/>
          <a:p>
            <a:r>
              <a:rPr lang="en-US" sz="3200" dirty="0"/>
              <a:t>Why do we need stored database programs?</a:t>
            </a:r>
          </a:p>
          <a:p>
            <a:pPr lvl="1"/>
            <a:r>
              <a:rPr lang="en-US" sz="2800" dirty="0"/>
              <a:t>Addresses the limitations of SQL commands</a:t>
            </a:r>
          </a:p>
          <a:p>
            <a:pPr lvl="2"/>
            <a:r>
              <a:rPr lang="en-US" sz="2400" dirty="0"/>
              <a:t>SQL has no conditional statements or looping mechanisms</a:t>
            </a:r>
          </a:p>
          <a:p>
            <a:pPr lvl="2"/>
            <a:r>
              <a:rPr lang="en-US" sz="2400" dirty="0"/>
              <a:t>Database programs are helpful for importing and exporting data</a:t>
            </a:r>
          </a:p>
          <a:p>
            <a:pPr lvl="2"/>
            <a:r>
              <a:rPr lang="en-US" sz="2400" dirty="0"/>
              <a:t>You can only go so far with nested queries</a:t>
            </a:r>
          </a:p>
          <a:p>
            <a:pPr lvl="2"/>
            <a:r>
              <a:rPr lang="en-US" sz="2400" dirty="0"/>
              <a:t>An SQL query returns a tabular result set, stored programs can manipulate this format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9464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/>
          </a:bodyPr>
          <a:lstStyle/>
          <a:p>
            <a:r>
              <a:rPr lang="en-US" dirty="0"/>
              <a:t>Stored Procedure Introduction</a:t>
            </a:r>
          </a:p>
          <a:p>
            <a:r>
              <a:rPr lang="en-US" dirty="0"/>
              <a:t>Variables/Parameters</a:t>
            </a:r>
          </a:p>
          <a:p>
            <a:r>
              <a:rPr lang="en-US" dirty="0"/>
              <a:t>Flow Control</a:t>
            </a:r>
          </a:p>
          <a:p>
            <a:r>
              <a:rPr lang="en-US" dirty="0"/>
              <a:t>Error Handing</a:t>
            </a:r>
          </a:p>
          <a:p>
            <a:r>
              <a:rPr lang="en-US" dirty="0"/>
              <a:t>Cursors</a:t>
            </a:r>
          </a:p>
          <a:p>
            <a:r>
              <a:rPr lang="en-US" dirty="0"/>
              <a:t>Stored Functions</a:t>
            </a:r>
          </a:p>
          <a:p>
            <a:r>
              <a:rPr lang="en-US" b="1" dirty="0"/>
              <a:t>Triggers</a:t>
            </a:r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4575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Database triggers are programs that are attached to specific database tables</a:t>
            </a:r>
          </a:p>
          <a:p>
            <a:r>
              <a:rPr lang="en-US" dirty="0"/>
              <a:t>They may be executed in response to the following table operations:</a:t>
            </a:r>
          </a:p>
          <a:p>
            <a:pPr lvl="1"/>
            <a:r>
              <a:rPr lang="en-US" dirty="0"/>
              <a:t>INSERT</a:t>
            </a:r>
          </a:p>
          <a:p>
            <a:pPr lvl="1"/>
            <a:r>
              <a:rPr lang="en-US" dirty="0"/>
              <a:t>UPDATE</a:t>
            </a:r>
          </a:p>
          <a:p>
            <a:pPr lvl="1"/>
            <a:r>
              <a:rPr lang="en-US" dirty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131947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Why are triggers useful?</a:t>
            </a:r>
          </a:p>
          <a:p>
            <a:pPr lvl="1"/>
            <a:r>
              <a:rPr lang="en-US" dirty="0"/>
              <a:t>Force related operations to always happen</a:t>
            </a:r>
          </a:p>
          <a:p>
            <a:pPr lvl="2"/>
            <a:r>
              <a:rPr lang="en-US" dirty="0"/>
              <a:t>Update a “quantity on hand” field whenever an item is sold</a:t>
            </a:r>
          </a:p>
          <a:p>
            <a:pPr lvl="2"/>
            <a:r>
              <a:rPr lang="en-US" dirty="0"/>
              <a:t>Update a “current enrollment total” field whenever a student enrolls in a course section</a:t>
            </a:r>
          </a:p>
          <a:p>
            <a:pPr lvl="1"/>
            <a:r>
              <a:rPr lang="en-US" dirty="0"/>
              <a:t>Create an audit trail</a:t>
            </a:r>
          </a:p>
          <a:p>
            <a:pPr lvl="2"/>
            <a:r>
              <a:rPr lang="en-US" dirty="0"/>
              <a:t>Record the username and IP address of every user who changes a table</a:t>
            </a:r>
          </a:p>
          <a:p>
            <a:pPr lvl="3"/>
            <a:r>
              <a:rPr lang="en-US" dirty="0"/>
              <a:t>For example, record who changed a student grade, when they changed it, what they changed it from, and how they changed it</a:t>
            </a:r>
          </a:p>
        </p:txBody>
      </p:sp>
    </p:spTree>
    <p:extLst>
      <p:ext uri="{BB962C8B-B14F-4D97-AF65-F5344CB8AC3E}">
        <p14:creationId xmlns:p14="http://schemas.microsoft.com/office/powerpoint/2010/main" val="23987559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When defining a trigger, the following must be specified:</a:t>
            </a:r>
          </a:p>
          <a:p>
            <a:pPr lvl="1"/>
            <a:r>
              <a:rPr lang="en-US" dirty="0"/>
              <a:t>Operation that causes the trigger to fire</a:t>
            </a:r>
          </a:p>
          <a:p>
            <a:pPr lvl="2"/>
            <a:r>
              <a:rPr lang="en-US" dirty="0"/>
              <a:t>INSERT, UPDATE, or DELETE</a:t>
            </a:r>
          </a:p>
          <a:p>
            <a:pPr lvl="1"/>
            <a:r>
              <a:rPr lang="en-US" dirty="0"/>
              <a:t>Timing</a:t>
            </a:r>
          </a:p>
          <a:p>
            <a:pPr lvl="2"/>
            <a:r>
              <a:rPr lang="en-US" dirty="0"/>
              <a:t>BEFORE or AFTER the operation occurs</a:t>
            </a:r>
          </a:p>
          <a:p>
            <a:pPr lvl="1"/>
            <a:r>
              <a:rPr lang="en-US" dirty="0"/>
              <a:t>Level</a:t>
            </a:r>
          </a:p>
          <a:p>
            <a:pPr lvl="2"/>
            <a:r>
              <a:rPr lang="en-US" dirty="0"/>
              <a:t>STATEMENT or ROW</a:t>
            </a:r>
          </a:p>
        </p:txBody>
      </p:sp>
    </p:spTree>
    <p:extLst>
      <p:ext uri="{BB962C8B-B14F-4D97-AF65-F5344CB8AC3E}">
        <p14:creationId xmlns:p14="http://schemas.microsoft.com/office/powerpoint/2010/main" val="18417457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Trigger timing</a:t>
            </a:r>
          </a:p>
          <a:p>
            <a:pPr lvl="1"/>
            <a:r>
              <a:rPr lang="en-US" dirty="0"/>
              <a:t>BEFORE</a:t>
            </a:r>
          </a:p>
          <a:p>
            <a:pPr lvl="2"/>
            <a:r>
              <a:rPr lang="en-US" dirty="0"/>
              <a:t>The trigger fires before the statement executes</a:t>
            </a:r>
          </a:p>
          <a:p>
            <a:pPr lvl="2"/>
            <a:r>
              <a:rPr lang="en-US" dirty="0"/>
              <a:t>For example, for an audit trail, record the old grade value before it is updated</a:t>
            </a:r>
          </a:p>
          <a:p>
            <a:pPr lvl="3"/>
            <a:r>
              <a:rPr lang="en-US" dirty="0"/>
              <a:t>Though it’s still possible to accomplish this using AFTER </a:t>
            </a:r>
          </a:p>
          <a:p>
            <a:pPr lvl="1"/>
            <a:r>
              <a:rPr lang="en-US" dirty="0"/>
              <a:t>AFTER</a:t>
            </a:r>
          </a:p>
          <a:p>
            <a:pPr lvl="2"/>
            <a:r>
              <a:rPr lang="en-US" dirty="0"/>
              <a:t>The trigger fires after the statement executes</a:t>
            </a:r>
          </a:p>
          <a:p>
            <a:pPr lvl="2"/>
            <a:r>
              <a:rPr lang="en-US" dirty="0"/>
              <a:t>For example, update the “quantity on hand” after an item is sold</a:t>
            </a:r>
          </a:p>
        </p:txBody>
      </p:sp>
    </p:spTree>
    <p:extLst>
      <p:ext uri="{BB962C8B-B14F-4D97-AF65-F5344CB8AC3E}">
        <p14:creationId xmlns:p14="http://schemas.microsoft.com/office/powerpoint/2010/main" val="4190127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Trigger levels</a:t>
            </a:r>
          </a:p>
          <a:p>
            <a:pPr lvl="1"/>
            <a:r>
              <a:rPr lang="en-US" dirty="0"/>
              <a:t>ROW</a:t>
            </a:r>
          </a:p>
          <a:p>
            <a:pPr lvl="2"/>
            <a:r>
              <a:rPr lang="en-US" dirty="0"/>
              <a:t>The trigger fires once for each row that is affected</a:t>
            </a:r>
          </a:p>
          <a:p>
            <a:pPr lvl="2"/>
            <a:r>
              <a:rPr lang="en-US" dirty="0"/>
              <a:t>For example, update a corresponding “quantity on hand” value for each item that was sold</a:t>
            </a:r>
          </a:p>
          <a:p>
            <a:pPr lvl="1"/>
            <a:r>
              <a:rPr lang="en-US" dirty="0"/>
              <a:t>STATEMENT</a:t>
            </a:r>
          </a:p>
          <a:p>
            <a:pPr lvl="2"/>
            <a:r>
              <a:rPr lang="en-US" dirty="0"/>
              <a:t>The trigger fires once regardless of how many rows are updated</a:t>
            </a:r>
          </a:p>
          <a:p>
            <a:pPr lvl="2"/>
            <a:r>
              <a:rPr lang="en-US" dirty="0"/>
              <a:t>NOTE THAT MYSQL DOES NOT SUPPORT STATEMENT LEVEL TRIGGERS</a:t>
            </a:r>
          </a:p>
        </p:txBody>
      </p:sp>
    </p:spTree>
    <p:extLst>
      <p:ext uri="{BB962C8B-B14F-4D97-AF65-F5344CB8AC3E}">
        <p14:creationId xmlns:p14="http://schemas.microsoft.com/office/powerpoint/2010/main" val="32039059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Restrictions</a:t>
            </a:r>
          </a:p>
          <a:p>
            <a:pPr lvl="1"/>
            <a:r>
              <a:rPr lang="en-US" dirty="0"/>
              <a:t>Triggers cannot have any parameters</a:t>
            </a:r>
          </a:p>
          <a:p>
            <a:pPr lvl="1"/>
            <a:r>
              <a:rPr lang="en-US" dirty="0"/>
              <a:t>Triggers can only be created on tables that you own</a:t>
            </a:r>
          </a:p>
          <a:p>
            <a:pPr lvl="1"/>
            <a:r>
              <a:rPr lang="en-US" dirty="0"/>
              <a:t>Triggers cannot execute a COMMIT command</a:t>
            </a:r>
          </a:p>
          <a:p>
            <a:pPr lvl="2"/>
            <a:r>
              <a:rPr lang="en-US" dirty="0"/>
              <a:t>This is handled by the transaction firing the trigger</a:t>
            </a:r>
          </a:p>
          <a:p>
            <a:r>
              <a:rPr lang="en-US" dirty="0"/>
              <a:t>Triggers can be enabled or disabled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4648200"/>
            <a:ext cx="697224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ALTER TRIGGER &lt;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trigger_name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&gt; &lt;ENABLE or DISABLE&gt;;</a:t>
            </a:r>
          </a:p>
        </p:txBody>
      </p:sp>
    </p:spTree>
    <p:extLst>
      <p:ext uri="{BB962C8B-B14F-4D97-AF65-F5344CB8AC3E}">
        <p14:creationId xmlns:p14="http://schemas.microsoft.com/office/powerpoint/2010/main" val="6988651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Creation syntax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Choose one of “BEFORE” or “AFTER”</a:t>
            </a:r>
          </a:p>
          <a:p>
            <a:pPr lvl="1"/>
            <a:r>
              <a:rPr lang="en-US" dirty="0"/>
              <a:t>Choose one or more of “INSERT”, “UPDATE”, and “DELETE”, separated by “OR”</a:t>
            </a:r>
          </a:p>
          <a:p>
            <a:pPr lvl="2"/>
            <a:r>
              <a:rPr lang="en-US" dirty="0"/>
              <a:t>MySQL only allows one</a:t>
            </a:r>
          </a:p>
          <a:p>
            <a:pPr lvl="1"/>
            <a:r>
              <a:rPr lang="en-US" dirty="0"/>
              <a:t>“FOR EACH ROW” is optional (required in MYSQL)</a:t>
            </a:r>
          </a:p>
          <a:p>
            <a:pPr lvl="2"/>
            <a:r>
              <a:rPr lang="en-US" dirty="0"/>
              <a:t>The trigger has statement level if omitted</a:t>
            </a:r>
          </a:p>
          <a:p>
            <a:pPr lvl="1"/>
            <a:r>
              <a:rPr lang="en-US" dirty="0"/>
              <a:t>“WHEN (&lt;condition&gt;)” is optionally used only at the ROW level</a:t>
            </a:r>
          </a:p>
          <a:p>
            <a:pPr lvl="2"/>
            <a:r>
              <a:rPr lang="en-US" dirty="0"/>
              <a:t>Causes trigger to fire only when the row satisfied the condition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0" y="2133600"/>
            <a:ext cx="6232796" cy="1815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eaLnBrk="1" hangingPunct="1">
              <a:buFont typeface="Wingdings" charset="0"/>
              <a:buNone/>
            </a:pP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CREATE OR REPLACE TRIGGER &lt;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trigger_name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&gt;</a:t>
            </a:r>
          </a:p>
          <a:p>
            <a:pPr eaLnBrk="1" hangingPunct="1">
              <a:buFont typeface="Wingdings" charset="0"/>
              <a:buNone/>
            </a:pP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&lt;BEFORE or AFTER&gt; &lt;INSERT or UPDATE or DELETE&gt; </a:t>
            </a:r>
          </a:p>
          <a:p>
            <a:pPr eaLnBrk="1" hangingPunct="1">
              <a:buFont typeface="Wingdings" charset="0"/>
              <a:buNone/>
            </a:pP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ON &lt;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table_name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&gt;</a:t>
            </a:r>
          </a:p>
          <a:p>
            <a:pPr eaLnBrk="1" hangingPunct="1">
              <a:buFont typeface="Wingdings" charset="0"/>
              <a:buNone/>
            </a:pP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[FOR EACH ROW] [WHEN (&lt;condition&gt;)]</a:t>
            </a:r>
          </a:p>
          <a:p>
            <a:pPr eaLnBrk="1" hangingPunct="1">
              <a:buFont typeface="Wingdings" charset="0"/>
              <a:buNone/>
            </a:pP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BEGIN</a:t>
            </a:r>
          </a:p>
          <a:p>
            <a:pPr eaLnBrk="1" hangingPunct="1">
              <a:buFont typeface="Wingdings" charset="0"/>
              <a:buNone/>
            </a:pP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&lt;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trigger_body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&gt;;</a:t>
            </a:r>
          </a:p>
          <a:p>
            <a:pPr eaLnBrk="1" hangingPunct="1">
              <a:buFont typeface="Wingdings" charset="0"/>
              <a:buNone/>
            </a:pP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1303183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15B44A1-D8E8-6F41-90A4-7B4DA2DC68CF}"/>
              </a:ext>
            </a:extLst>
          </p:cNvPr>
          <p:cNvSpPr txBox="1">
            <a:spLocks noGrp="1"/>
          </p:cNvSpPr>
          <p:nvPr>
            <p:ph sz="quarter" idx="1"/>
          </p:nvPr>
        </p:nvSpPr>
        <p:spPr>
          <a:xfrm>
            <a:off x="228600" y="1676400"/>
            <a:ext cx="5105400" cy="4490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CREATE TABLE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purchase_audit_row</a:t>
            </a:r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purch_id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INT,old_pounds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INT,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new_pounds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INT,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change_date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DATE,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change_user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VARCHAR(30));</a:t>
            </a:r>
          </a:p>
          <a:p>
            <a:pPr>
              <a:buNone/>
            </a:pPr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DROP TRIGGER IF EXISTS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purchase_audit_row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delimiter //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CREATE TRIGGER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purchase_audit_row</a:t>
            </a:r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BEFORE UPDATE ON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candy_purchase</a:t>
            </a:r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FOR EACH ROW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BEGIN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INSERT INTO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purchase_audit_row</a:t>
            </a:r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VALUES(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OLD.purch_id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OLD.pounds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NEW.pounds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, SYSDATE(), USER());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END //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C486CB-8CFB-F444-9C0C-EB648C5A62B1}"/>
              </a:ext>
            </a:extLst>
          </p:cNvPr>
          <p:cNvSpPr txBox="1"/>
          <p:nvPr/>
        </p:nvSpPr>
        <p:spPr>
          <a:xfrm>
            <a:off x="3037164" y="4419600"/>
            <a:ext cx="4898471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OLD.&lt;</a:t>
            </a:r>
            <a:r>
              <a:rPr lang="en-US" dirty="0" err="1"/>
              <a:t>field_name</a:t>
            </a:r>
            <a:r>
              <a:rPr lang="en-US" dirty="0"/>
              <a:t>&gt; references a field’s old value</a:t>
            </a:r>
          </a:p>
          <a:p>
            <a:r>
              <a:rPr lang="en-US" dirty="0"/>
              <a:t>NEW.&lt;</a:t>
            </a:r>
            <a:r>
              <a:rPr lang="en-US" dirty="0" err="1"/>
              <a:t>field_name</a:t>
            </a:r>
            <a:r>
              <a:rPr lang="en-US" dirty="0"/>
              <a:t>&gt; references a field’s new value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A1F71C-1819-BE4D-A53B-2EAF7E3B3B61}"/>
              </a:ext>
            </a:extLst>
          </p:cNvPr>
          <p:cNvSpPr txBox="1"/>
          <p:nvPr/>
        </p:nvSpPr>
        <p:spPr>
          <a:xfrm>
            <a:off x="5715000" y="1676400"/>
            <a:ext cx="3200400" cy="2308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eaLnBrk="1" hangingPunct="1">
              <a:buFont typeface="Wingdings" charset="0"/>
              <a:buNone/>
            </a:pP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SELECT * FROM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purchase_audit_row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 eaLnBrk="1" hangingPunct="1">
              <a:buFont typeface="Wingdings" charset="0"/>
              <a:buNone/>
            </a:pP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eaLnBrk="1" hangingPunct="1">
              <a:buFont typeface="Wingdings" charset="0"/>
              <a:buNone/>
            </a:pP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UPDATE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candy_purchase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SET pounds = 15</a:t>
            </a:r>
          </a:p>
          <a:p>
            <a:pPr eaLnBrk="1" hangingPunct="1">
              <a:buFont typeface="Wingdings" charset="0"/>
              <a:buNone/>
            </a:pP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WHERE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purch_id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5;</a:t>
            </a:r>
          </a:p>
          <a:p>
            <a:pPr eaLnBrk="1" hangingPunct="1">
              <a:buFont typeface="Wingdings" charset="0"/>
              <a:buNone/>
            </a:pP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eaLnBrk="1" hangingPunct="1">
              <a:buFont typeface="Wingdings" charset="0"/>
              <a:buNone/>
            </a:pP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SELECT * FROM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purchase_audit_row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948203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Triggers should not duplicate features already built into the database</a:t>
            </a:r>
          </a:p>
          <a:p>
            <a:pPr lvl="2"/>
            <a:r>
              <a:rPr lang="en-US" dirty="0"/>
              <a:t>E.g. Checking constraints</a:t>
            </a:r>
          </a:p>
          <a:p>
            <a:pPr lvl="1"/>
            <a:r>
              <a:rPr lang="en-US" dirty="0"/>
              <a:t>If size is much more than 60 lines, place logic in a stored procedure and call from the trigger</a:t>
            </a:r>
          </a:p>
          <a:p>
            <a:pPr lvl="1"/>
            <a:r>
              <a:rPr lang="en-US" dirty="0"/>
              <a:t>Triggers should not be recursive</a:t>
            </a:r>
          </a:p>
          <a:p>
            <a:pPr lvl="2"/>
            <a:r>
              <a:rPr lang="en-US" dirty="0"/>
              <a:t>For example, a trigger should not update a table if it’s been designed to fire after updates are made to that table</a:t>
            </a:r>
          </a:p>
          <a:p>
            <a:pPr lvl="2"/>
            <a:r>
              <a:rPr lang="en-US" dirty="0"/>
              <a:t>Causes out of memory errors</a:t>
            </a:r>
          </a:p>
          <a:p>
            <a:pPr lvl="1"/>
            <a:r>
              <a:rPr lang="en-US" dirty="0"/>
              <a:t>Because of their potentially frequent use, they should be designed and implemented carefully</a:t>
            </a:r>
          </a:p>
          <a:p>
            <a:pPr lvl="1"/>
            <a:r>
              <a:rPr lang="en-US"/>
              <a:t>Triggers cannot </a:t>
            </a:r>
            <a:r>
              <a:rPr lang="en-US" dirty="0"/>
              <a:t>return result sets</a:t>
            </a:r>
          </a:p>
          <a:p>
            <a:pPr lvl="2"/>
            <a:r>
              <a:rPr lang="en-US" dirty="0"/>
              <a:t>Last statement cannot be a SELECT</a:t>
            </a:r>
          </a:p>
        </p:txBody>
      </p:sp>
    </p:spTree>
    <p:extLst>
      <p:ext uri="{BB962C8B-B14F-4D97-AF65-F5344CB8AC3E}">
        <p14:creationId xmlns:p14="http://schemas.microsoft.com/office/powerpoint/2010/main" val="676851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/>
          </a:bodyPr>
          <a:lstStyle/>
          <a:p>
            <a:r>
              <a:rPr lang="en-US" dirty="0"/>
              <a:t>Why do we need stored database programs?</a:t>
            </a:r>
          </a:p>
          <a:p>
            <a:pPr lvl="1"/>
            <a:r>
              <a:rPr lang="en-US" sz="2900" dirty="0"/>
              <a:t>If executing the same SQL query multiple times, stored procedures:</a:t>
            </a:r>
          </a:p>
          <a:p>
            <a:pPr lvl="2"/>
            <a:r>
              <a:rPr lang="en-US" sz="2600" dirty="0"/>
              <a:t>Reduce network traffic</a:t>
            </a:r>
          </a:p>
          <a:p>
            <a:pPr lvl="3"/>
            <a:r>
              <a:rPr lang="en-US" sz="2300" dirty="0"/>
              <a:t>Don’t have to send String to MySQL each time</a:t>
            </a:r>
          </a:p>
          <a:p>
            <a:pPr lvl="2"/>
            <a:r>
              <a:rPr lang="en-US" sz="2600" dirty="0"/>
              <a:t>Save compilation type</a:t>
            </a:r>
          </a:p>
          <a:p>
            <a:pPr lvl="3"/>
            <a:r>
              <a:rPr lang="en-US" sz="2300" dirty="0"/>
              <a:t>The first time an SQL query is executed, it needs to be compiled from a String into an execution plan</a:t>
            </a:r>
          </a:p>
          <a:p>
            <a:pPr lvl="2"/>
            <a:r>
              <a:rPr lang="en-US" sz="2600" dirty="0"/>
              <a:t>Prepared statements reduce some of this overhead with used in Java/Python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459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600200"/>
            <a:ext cx="8153400" cy="4953000"/>
          </a:xfrm>
        </p:spPr>
        <p:txBody>
          <a:bodyPr>
            <a:normAutofit/>
          </a:bodyPr>
          <a:lstStyle/>
          <a:p>
            <a:r>
              <a:rPr lang="en-US" sz="3200" dirty="0"/>
              <a:t>Why do we need stored database programs?</a:t>
            </a:r>
          </a:p>
          <a:p>
            <a:pPr lvl="1"/>
            <a:r>
              <a:rPr lang="en-US" sz="2800" dirty="0"/>
              <a:t>Why not just put stored program logic in an application such as Java or Python using JDBC or Python Connector?</a:t>
            </a:r>
          </a:p>
          <a:p>
            <a:pPr lvl="2"/>
            <a:r>
              <a:rPr lang="en-US" sz="2400" dirty="0"/>
              <a:t>“Stored programs” are accessible to any application using the </a:t>
            </a:r>
            <a:r>
              <a:rPr lang="en-US" sz="2400" dirty="0" err="1"/>
              <a:t>db</a:t>
            </a:r>
            <a:endParaRPr lang="en-US" sz="2400" dirty="0"/>
          </a:p>
          <a:p>
            <a:pPr lvl="2"/>
            <a:r>
              <a:rPr lang="en-US" sz="2400" dirty="0"/>
              <a:t>Database programs interface directly with the database</a:t>
            </a:r>
          </a:p>
          <a:p>
            <a:pPr lvl="3"/>
            <a:r>
              <a:rPr lang="en-US" sz="2400" dirty="0"/>
              <a:t>More efficient in terms of both speed and lines of code</a:t>
            </a:r>
          </a:p>
          <a:p>
            <a:pPr lvl="2"/>
            <a:r>
              <a:rPr lang="en-US" sz="2400" dirty="0"/>
              <a:t>DBMS can manage security issues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74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Why might we want to avoid database programs?</a:t>
            </a:r>
          </a:p>
          <a:p>
            <a:pPr lvl="1"/>
            <a:r>
              <a:rPr lang="en-US" dirty="0"/>
              <a:t>They increase the DBMS server’s load</a:t>
            </a:r>
          </a:p>
          <a:p>
            <a:pPr lvl="1"/>
            <a:r>
              <a:rPr lang="en-US" dirty="0"/>
              <a:t>Writing the program logic in an external application may allow for more flexibility</a:t>
            </a:r>
          </a:p>
          <a:p>
            <a:pPr lvl="1"/>
            <a:r>
              <a:rPr lang="en-US" dirty="0"/>
              <a:t>Database programs may be more difficult to debug</a:t>
            </a:r>
          </a:p>
        </p:txBody>
      </p:sp>
    </p:spTree>
    <p:extLst>
      <p:ext uri="{BB962C8B-B14F-4D97-AF65-F5344CB8AC3E}">
        <p14:creationId xmlns:p14="http://schemas.microsoft.com/office/powerpoint/2010/main" val="4265852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Stored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/>
          </a:bodyPr>
          <a:lstStyle/>
          <a:p>
            <a:r>
              <a:rPr lang="en-US" dirty="0"/>
              <a:t>Use CREATE PROCEDURE to define a procedure</a:t>
            </a:r>
          </a:p>
          <a:p>
            <a:pPr lvl="1"/>
            <a:r>
              <a:rPr lang="en-US" dirty="0"/>
              <a:t>The select is not checked until it is called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 CALL to call the procedure</a:t>
            </a:r>
          </a:p>
          <a:p>
            <a:pPr lvl="1"/>
            <a:r>
              <a:rPr lang="en-US" dirty="0"/>
              <a:t>Result of call is result of last query in procedure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A1FE067-D99D-6B40-A9A3-3931DE79D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648" y="2647950"/>
            <a:ext cx="6515100" cy="18669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sz="2400" dirty="0">
                <a:solidFill>
                  <a:schemeClr val="tx1"/>
                </a:solidFill>
              </a:rPr>
              <a:t>CREATE PROCEDURE test1( )</a:t>
            </a:r>
          </a:p>
          <a:p>
            <a:r>
              <a:rPr lang="en-US" sz="2400" dirty="0">
                <a:solidFill>
                  <a:schemeClr val="tx1"/>
                </a:solidFill>
              </a:rPr>
              <a:t>BEGIN</a:t>
            </a:r>
          </a:p>
          <a:p>
            <a:r>
              <a:rPr lang="en-US" sz="2400" dirty="0">
                <a:solidFill>
                  <a:schemeClr val="tx1"/>
                </a:solidFill>
              </a:rPr>
              <a:t>	SELECT *</a:t>
            </a:r>
          </a:p>
          <a:p>
            <a:r>
              <a:rPr lang="en-US" sz="2400" dirty="0">
                <a:solidFill>
                  <a:schemeClr val="tx1"/>
                </a:solidFill>
              </a:rPr>
              <a:t>	FROM </a:t>
            </a:r>
            <a:r>
              <a:rPr lang="en-US" sz="2400" dirty="0" err="1">
                <a:solidFill>
                  <a:schemeClr val="tx1"/>
                </a:solidFill>
              </a:rPr>
              <a:t>candy_customer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6914AA-9D4C-5347-A900-2049BB655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648" y="5664200"/>
            <a:ext cx="6092952" cy="762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sz="2400" dirty="0">
                <a:solidFill>
                  <a:schemeClr val="tx1"/>
                </a:solidFill>
              </a:rPr>
              <a:t>CALL test1( )</a:t>
            </a:r>
          </a:p>
        </p:txBody>
      </p:sp>
    </p:spTree>
    <p:extLst>
      <p:ext uri="{BB962C8B-B14F-4D97-AF65-F5344CB8AC3E}">
        <p14:creationId xmlns:p14="http://schemas.microsoft.com/office/powerpoint/2010/main" val="1767165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Delimiter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/>
          </a:bodyPr>
          <a:lstStyle/>
          <a:p>
            <a:r>
              <a:rPr lang="en-US" sz="3200" dirty="0"/>
              <a:t>The standard delimiter within a stored procedure is the semicolon (;)</a:t>
            </a:r>
          </a:p>
          <a:p>
            <a:r>
              <a:rPr lang="en-US" sz="3200" dirty="0"/>
              <a:t>Interfaces such as MySQL Workbench use the semicolon for a delimiter between SQL statements</a:t>
            </a:r>
          </a:p>
          <a:p>
            <a:r>
              <a:rPr lang="en-US" sz="3200" dirty="0"/>
              <a:t>We need to temporarily change MySQL Workbench’s delimiter so the semicolon can be used properly inside the stored procedure</a:t>
            </a:r>
          </a:p>
        </p:txBody>
      </p:sp>
    </p:spTree>
    <p:extLst>
      <p:ext uri="{BB962C8B-B14F-4D97-AF65-F5344CB8AC3E}">
        <p14:creationId xmlns:p14="http://schemas.microsoft.com/office/powerpoint/2010/main" val="11922063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C101671259990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9000B0E-F247-42DE-B4C8-953FA55828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TC101671259990</Template>
  <TotalTime>0</TotalTime>
  <Words>2378</Words>
  <Application>Microsoft Macintosh PowerPoint</Application>
  <PresentationFormat>On-screen Show (4:3)</PresentationFormat>
  <Paragraphs>510</Paragraphs>
  <Slides>49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Calibri</vt:lpstr>
      <vt:lpstr>Courier New</vt:lpstr>
      <vt:lpstr>Tw Cen MT</vt:lpstr>
      <vt:lpstr>Wingdings</vt:lpstr>
      <vt:lpstr>Wingdings 2</vt:lpstr>
      <vt:lpstr>TC101671259990</vt:lpstr>
      <vt:lpstr>Stored Procedures</vt:lpstr>
      <vt:lpstr>Overview</vt:lpstr>
      <vt:lpstr>Introduction</vt:lpstr>
      <vt:lpstr>Introduction</vt:lpstr>
      <vt:lpstr>Introduction</vt:lpstr>
      <vt:lpstr>Introduction</vt:lpstr>
      <vt:lpstr>Introduction</vt:lpstr>
      <vt:lpstr>Stored Procedures</vt:lpstr>
      <vt:lpstr>Default Delimiter</vt:lpstr>
      <vt:lpstr>Default Delimiter</vt:lpstr>
      <vt:lpstr>Removing Stored Procedures</vt:lpstr>
      <vt:lpstr>Overview</vt:lpstr>
      <vt:lpstr>Variables</vt:lpstr>
      <vt:lpstr>Variables</vt:lpstr>
      <vt:lpstr>Variables</vt:lpstr>
      <vt:lpstr>Parameters</vt:lpstr>
      <vt:lpstr>Parameters</vt:lpstr>
      <vt:lpstr>Parameters</vt:lpstr>
      <vt:lpstr>Overview</vt:lpstr>
      <vt:lpstr>IF-Statements</vt:lpstr>
      <vt:lpstr>IF-THEN</vt:lpstr>
      <vt:lpstr>IF-THEN-ELSE, IF_THEN_ELSEIF</vt:lpstr>
      <vt:lpstr>Loops</vt:lpstr>
      <vt:lpstr>While</vt:lpstr>
      <vt:lpstr>Overview</vt:lpstr>
      <vt:lpstr>Exceptions</vt:lpstr>
      <vt:lpstr>Handlers</vt:lpstr>
      <vt:lpstr>Handlers</vt:lpstr>
      <vt:lpstr>Handlers</vt:lpstr>
      <vt:lpstr>Handler Examples</vt:lpstr>
      <vt:lpstr>Overview</vt:lpstr>
      <vt:lpstr>Cursors</vt:lpstr>
      <vt:lpstr>Cursor Opening</vt:lpstr>
      <vt:lpstr>Cursor Fetch</vt:lpstr>
      <vt:lpstr>Fetching Exit Condition</vt:lpstr>
      <vt:lpstr>Cursor Example</vt:lpstr>
      <vt:lpstr>Overview</vt:lpstr>
      <vt:lpstr>Stored Function</vt:lpstr>
      <vt:lpstr>Stored Function Example</vt:lpstr>
      <vt:lpstr>Overview</vt:lpstr>
      <vt:lpstr>Triggers</vt:lpstr>
      <vt:lpstr>Triggers</vt:lpstr>
      <vt:lpstr>Triggers</vt:lpstr>
      <vt:lpstr>Triggers</vt:lpstr>
      <vt:lpstr>Triggers</vt:lpstr>
      <vt:lpstr>Triggers</vt:lpstr>
      <vt:lpstr>Triggers</vt:lpstr>
      <vt:lpstr>Trigger</vt:lpstr>
      <vt:lpstr>Trigger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presentation</dc:title>
  <dc:creator/>
  <cp:keywords/>
  <cp:lastModifiedBy/>
  <cp:revision>1</cp:revision>
  <dcterms:modified xsi:type="dcterms:W3CDTF">2020-11-07T20:52:03Z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TC101671259990</vt:lpwstr>
  </property>
</Properties>
</file>