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41"/>
  </p:notesMasterIdLst>
  <p:sldIdLst>
    <p:sldId id="256" r:id="rId3"/>
    <p:sldId id="303" r:id="rId4"/>
    <p:sldId id="305" r:id="rId5"/>
    <p:sldId id="306" r:id="rId6"/>
    <p:sldId id="344" r:id="rId7"/>
    <p:sldId id="304" r:id="rId8"/>
    <p:sldId id="311" r:id="rId9"/>
    <p:sldId id="312" r:id="rId10"/>
    <p:sldId id="313" r:id="rId11"/>
    <p:sldId id="343" r:id="rId12"/>
    <p:sldId id="314" r:id="rId13"/>
    <p:sldId id="315" r:id="rId14"/>
    <p:sldId id="316" r:id="rId15"/>
    <p:sldId id="317" r:id="rId16"/>
    <p:sldId id="318" r:id="rId17"/>
    <p:sldId id="320" r:id="rId18"/>
    <p:sldId id="319" r:id="rId19"/>
    <p:sldId id="321" r:id="rId20"/>
    <p:sldId id="322" r:id="rId21"/>
    <p:sldId id="324" r:id="rId22"/>
    <p:sldId id="325" r:id="rId23"/>
    <p:sldId id="323" r:id="rId24"/>
    <p:sldId id="326" r:id="rId25"/>
    <p:sldId id="347" r:id="rId26"/>
    <p:sldId id="327" r:id="rId27"/>
    <p:sldId id="345" r:id="rId28"/>
    <p:sldId id="328" r:id="rId29"/>
    <p:sldId id="329" r:id="rId30"/>
    <p:sldId id="330" r:id="rId31"/>
    <p:sldId id="346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 autoAdjust="0"/>
    <p:restoredTop sz="88763" autoAdjust="0"/>
  </p:normalViewPr>
  <p:slideViewPr>
    <p:cSldViewPr>
      <p:cViewPr varScale="1">
        <p:scale>
          <a:sx n="96" d="100"/>
          <a:sy n="96" d="100"/>
        </p:scale>
        <p:origin x="20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4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99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3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07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07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30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/>
              <a:t>autotrace</a:t>
            </a:r>
            <a:r>
              <a:rPr lang="en-US" dirty="0"/>
              <a:t> on;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5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/>
              <a:t>autotrace</a:t>
            </a:r>
            <a:r>
              <a:rPr lang="en-US" dirty="0"/>
              <a:t> on;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09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3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1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53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3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11/8/20 4:15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11/8/20 4:15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11/8/20 4:15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11/8/20 4:15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11/8/20 4:15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11/8/20 4:15 PM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11/8/20 4:15 PM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11/8/20 4:15 PM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11/8/20 4:15 PM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11/8/20 4:15 PM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11/8/20 4:15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11/8/20 4:15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and performance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COMP3421</a:t>
            </a:r>
          </a:p>
          <a:p>
            <a:r>
              <a:rPr lang="en-US" dirty="0"/>
              <a:t>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Tablespaces</a:t>
            </a:r>
          </a:p>
          <a:p>
            <a:r>
              <a:rPr lang="en-US" dirty="0"/>
              <a:t>Database performance</a:t>
            </a:r>
          </a:p>
          <a:p>
            <a:pPr lvl="1"/>
            <a:r>
              <a:rPr lang="en-US" b="1" dirty="0"/>
              <a:t>Database indexes</a:t>
            </a:r>
          </a:p>
          <a:p>
            <a:pPr lvl="2"/>
            <a:r>
              <a:rPr lang="en-US" dirty="0"/>
              <a:t>B+ Tree Index</a:t>
            </a:r>
          </a:p>
          <a:p>
            <a:pPr lvl="2"/>
            <a:r>
              <a:rPr lang="en-US" dirty="0"/>
              <a:t>Bitmap Index</a:t>
            </a:r>
          </a:p>
          <a:p>
            <a:pPr lvl="1"/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dirty="0"/>
              <a:t>Distributed databases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indexes</a:t>
            </a:r>
          </a:p>
          <a:p>
            <a:pPr lvl="1"/>
            <a:r>
              <a:rPr lang="en-US" dirty="0"/>
              <a:t>Data in </a:t>
            </a:r>
            <a:r>
              <a:rPr lang="en-US" dirty="0" err="1"/>
              <a:t>datafiles</a:t>
            </a:r>
            <a:r>
              <a:rPr lang="en-US" dirty="0"/>
              <a:t> is not stored in any particular order</a:t>
            </a:r>
          </a:p>
          <a:p>
            <a:pPr lvl="2"/>
            <a:r>
              <a:rPr lang="en-US" dirty="0"/>
              <a:t>DBMS places data in the next available segment in a </a:t>
            </a:r>
            <a:r>
              <a:rPr lang="en-US" dirty="0" err="1"/>
              <a:t>tablespace</a:t>
            </a:r>
            <a:endParaRPr lang="en-US" dirty="0"/>
          </a:p>
          <a:p>
            <a:pPr lvl="1"/>
            <a:r>
              <a:rPr lang="en-US" dirty="0"/>
              <a:t>An index is a database object that stores information about data in a data structure that facilitates fast searching and sorting</a:t>
            </a:r>
          </a:p>
          <a:p>
            <a:pPr lvl="2"/>
            <a:r>
              <a:rPr lang="en-US" dirty="0"/>
              <a:t>When queries contain search conditions or joins using an indexed field, the index is used to facilitate the searching and sorting</a:t>
            </a:r>
          </a:p>
          <a:p>
            <a:pPr lvl="2"/>
            <a:r>
              <a:rPr lang="en-US" dirty="0"/>
              <a:t>Oracle index types</a:t>
            </a:r>
          </a:p>
          <a:p>
            <a:pPr lvl="3"/>
            <a:r>
              <a:rPr lang="en-US" dirty="0"/>
              <a:t>B/B+ Tree index (default index)</a:t>
            </a:r>
          </a:p>
          <a:p>
            <a:pPr lvl="3"/>
            <a:r>
              <a:rPr lang="en-US" dirty="0"/>
              <a:t>Bitmap index (Not available in MySQL)</a:t>
            </a:r>
          </a:p>
        </p:txBody>
      </p:sp>
    </p:spTree>
    <p:extLst>
      <p:ext uri="{BB962C8B-B14F-4D97-AF65-F5344CB8AC3E}">
        <p14:creationId xmlns:p14="http://schemas.microsoft.com/office/powerpoint/2010/main" val="292924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B+ Tree index (“balanced tree”)</a:t>
            </a:r>
          </a:p>
          <a:p>
            <a:pPr lvl="1"/>
            <a:r>
              <a:rPr lang="en-US" dirty="0"/>
              <a:t>Consists of leaf nodes and internal nodes each containing sorted database field values</a:t>
            </a:r>
          </a:p>
          <a:p>
            <a:pPr lvl="2"/>
            <a:r>
              <a:rPr lang="en-US" dirty="0"/>
              <a:t>Every path from the root of the tree to a leaf is of the same length (“balanced”)</a:t>
            </a:r>
          </a:p>
          <a:p>
            <a:pPr lvl="1"/>
            <a:r>
              <a:rPr lang="en-US" dirty="0"/>
              <a:t>Each leaf node value is associated with a pointer to the corresponding database record</a:t>
            </a:r>
          </a:p>
          <a:p>
            <a:pPr lvl="2"/>
            <a:r>
              <a:rPr lang="en-US" dirty="0"/>
              <a:t>The leaf node itself additionally points to the “next” leaf node</a:t>
            </a:r>
          </a:p>
          <a:p>
            <a:pPr lvl="1"/>
            <a:r>
              <a:rPr lang="en-US" dirty="0"/>
              <a:t>Each internal node value is associated with a pointer to a child node containing values less than the value and/or a pointer to a child node containing values equal to or greater than the value</a:t>
            </a:r>
          </a:p>
          <a:p>
            <a:pPr lvl="1"/>
            <a:r>
              <a:rPr lang="en-US" dirty="0"/>
              <a:t>All database field values (for the indexed field) are ultimately present in leaf nodes, forming a “dense” index</a:t>
            </a:r>
          </a:p>
          <a:p>
            <a:pPr lvl="2"/>
            <a:r>
              <a:rPr lang="en-US" dirty="0"/>
              <a:t>The internal nodes at a given level form a “sparse” index, in which entries appear for only some of the database field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Index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4391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70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B+ Tree updates</a:t>
            </a:r>
          </a:p>
          <a:p>
            <a:pPr lvl="1"/>
            <a:r>
              <a:rPr lang="en-US" dirty="0"/>
              <a:t>Insertion</a:t>
            </a:r>
          </a:p>
          <a:p>
            <a:pPr lvl="2"/>
            <a:r>
              <a:rPr lang="en-US" dirty="0"/>
              <a:t>New values are added to leaf nodes</a:t>
            </a:r>
          </a:p>
          <a:p>
            <a:pPr lvl="2"/>
            <a:r>
              <a:rPr lang="en-US" dirty="0"/>
              <a:t>If a leaf node has exceeded its maximum size, it is split into two sibling nodes and a new entry is added to their parent node</a:t>
            </a:r>
          </a:p>
          <a:p>
            <a:pPr lvl="3"/>
            <a:r>
              <a:rPr lang="en-US" dirty="0"/>
              <a:t>If the parent node then has its maximum number of pointers, it too is split, and a new entry is added to its parent node</a:t>
            </a:r>
          </a:p>
          <a:p>
            <a:pPr lvl="1"/>
            <a:r>
              <a:rPr lang="en-US" dirty="0"/>
              <a:t>Deletion</a:t>
            </a:r>
          </a:p>
          <a:p>
            <a:pPr lvl="2"/>
            <a:r>
              <a:rPr lang="en-US" dirty="0"/>
              <a:t>If a value’s deletion causes a node to have too few pointers, it is merged with a sibling</a:t>
            </a:r>
          </a:p>
          <a:p>
            <a:pPr lvl="3"/>
            <a:r>
              <a:rPr lang="en-US" dirty="0"/>
              <a:t>If the maximum number of pointers is exceeded, the pointers need to be redistributed amongst its siblings</a:t>
            </a:r>
          </a:p>
          <a:p>
            <a:pPr lvl="3"/>
            <a:r>
              <a:rPr lang="en-US" dirty="0"/>
              <a:t>This redistribution may require changes in internal nodes</a:t>
            </a:r>
          </a:p>
          <a:p>
            <a:pPr lvl="2"/>
            <a:r>
              <a:rPr lang="en-US" dirty="0"/>
              <a:t>These steps propagate upwards when a deleted value is present in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424594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Index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86200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28600" y="1676400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19334" y="6172200"/>
            <a:ext cx="4477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+mn-lt"/>
              </a:rPr>
              <a:t>B+ Tree before and after insertion of “Adams”</a:t>
            </a:r>
          </a:p>
        </p:txBody>
      </p:sp>
    </p:spTree>
    <p:extLst>
      <p:ext uri="{BB962C8B-B14F-4D97-AF65-F5344CB8AC3E}">
        <p14:creationId xmlns:p14="http://schemas.microsoft.com/office/powerpoint/2010/main" val="380006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Index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524000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91812" y="6324600"/>
            <a:ext cx="4773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+mn-lt"/>
              </a:rPr>
              <a:t>B+ Tree before and after deletion of “</a:t>
            </a:r>
            <a:r>
              <a:rPr lang="en-US" sz="1800" dirty="0" err="1">
                <a:latin typeface="+mn-lt"/>
              </a:rPr>
              <a:t>Srinivasan</a:t>
            </a:r>
            <a:r>
              <a:rPr lang="en-US" sz="1800" dirty="0">
                <a:latin typeface="+mn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24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Duplicate values</a:t>
            </a:r>
          </a:p>
          <a:p>
            <a:pPr lvl="1"/>
            <a:r>
              <a:rPr lang="en-US" dirty="0"/>
              <a:t>If duplicate values are present in the indexed database field, their index search keys are made unique by creating a composite search key typically using the record’s primary key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Maintains efficiency despite insert/update/delete operations</a:t>
            </a:r>
          </a:p>
          <a:p>
            <a:pPr lvl="1"/>
            <a:r>
              <a:rPr lang="en-US" dirty="0"/>
              <a:t>Very helpful for full ordered traversals</a:t>
            </a:r>
          </a:p>
          <a:p>
            <a:pPr lvl="1"/>
            <a:r>
              <a:rPr lang="en-US" dirty="0"/>
              <a:t>Most useful for unique or mostly-unique field values</a:t>
            </a:r>
          </a:p>
          <a:p>
            <a:pPr lvl="1"/>
            <a:r>
              <a:rPr lang="en-US" dirty="0"/>
              <a:t>Automatically created for primary keys and fields with a UNIQUE constraint</a:t>
            </a:r>
          </a:p>
        </p:txBody>
      </p:sp>
    </p:spTree>
    <p:extLst>
      <p:ext uri="{BB962C8B-B14F-4D97-AF65-F5344CB8AC3E}">
        <p14:creationId xmlns:p14="http://schemas.microsoft.com/office/powerpoint/2010/main" val="42273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Tree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B Tree indexes are similar to B+ Tree indexes</a:t>
            </a:r>
          </a:p>
          <a:p>
            <a:pPr lvl="1"/>
            <a:r>
              <a:rPr lang="en-US" dirty="0"/>
              <a:t>Differences</a:t>
            </a:r>
          </a:p>
          <a:p>
            <a:pPr lvl="2"/>
            <a:r>
              <a:rPr lang="en-US" dirty="0"/>
              <a:t>Internal node values point to database records in addition to pointing to child nodes</a:t>
            </a:r>
          </a:p>
          <a:p>
            <a:pPr lvl="2"/>
            <a:r>
              <a:rPr lang="en-US" dirty="0"/>
              <a:t>Internal node values do not appear again in leaf nodes</a:t>
            </a:r>
          </a:p>
          <a:p>
            <a:pPr lvl="3"/>
            <a:r>
              <a:rPr lang="en-US" dirty="0"/>
              <a:t>As a result, no linking between leaf nodes exists</a:t>
            </a:r>
          </a:p>
          <a:p>
            <a:pPr lvl="1"/>
            <a:r>
              <a:rPr lang="en-US" dirty="0"/>
              <a:t>Comparison</a:t>
            </a:r>
          </a:p>
          <a:p>
            <a:pPr lvl="2"/>
            <a:r>
              <a:rPr lang="en-US" dirty="0"/>
              <a:t>Records with index values in internal nodes are found more quickly in a B Tree than in a B+ Tree</a:t>
            </a:r>
          </a:p>
          <a:p>
            <a:pPr lvl="2"/>
            <a:r>
              <a:rPr lang="en-US" dirty="0"/>
              <a:t>B+ Trees allow a full ordered traversal more easily than B Trees due to the links between leaf nodes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8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Bitmap indexes are designed for efficiently querying tables using multiple field values</a:t>
            </a:r>
          </a:p>
          <a:p>
            <a:r>
              <a:rPr lang="en-US" dirty="0"/>
              <a:t>Records are assumed to be numbered sequentially</a:t>
            </a:r>
          </a:p>
          <a:p>
            <a:pPr lvl="1"/>
            <a:r>
              <a:rPr lang="en-US" dirty="0"/>
              <a:t>Done automatically by the database</a:t>
            </a:r>
          </a:p>
          <a:p>
            <a:r>
              <a:rPr lang="en-US" dirty="0"/>
              <a:t>A bitmap index is an array of bits that corresponds to a particular field value</a:t>
            </a:r>
          </a:p>
          <a:p>
            <a:pPr lvl="1"/>
            <a:r>
              <a:rPr lang="en-US" dirty="0"/>
              <a:t>One bitmap per field value</a:t>
            </a:r>
          </a:p>
          <a:p>
            <a:pPr lvl="1"/>
            <a:r>
              <a:rPr lang="en-US" dirty="0"/>
              <a:t>One bit per record</a:t>
            </a:r>
          </a:p>
          <a:p>
            <a:pPr lvl="1"/>
            <a:r>
              <a:rPr lang="en-US" dirty="0"/>
              <a:t>So, if a field has 2 distinct values amongst 5 records, then 2 bitmaps of 5 bits each will be used for the bitmap index</a:t>
            </a:r>
          </a:p>
          <a:p>
            <a:pPr lvl="2"/>
            <a:r>
              <a:rPr lang="en-US" dirty="0"/>
              <a:t>If the n</a:t>
            </a:r>
            <a:r>
              <a:rPr lang="en-US" baseline="30000" dirty="0"/>
              <a:t>th</a:t>
            </a:r>
            <a:r>
              <a:rPr lang="en-US" dirty="0"/>
              <a:t> record has value x, then the value of the n</a:t>
            </a:r>
            <a:r>
              <a:rPr lang="en-US" baseline="30000" dirty="0"/>
              <a:t>th</a:t>
            </a:r>
            <a:r>
              <a:rPr lang="en-US" dirty="0"/>
              <a:t> bit in the bitmap for x will be 1 (the value of the n</a:t>
            </a:r>
            <a:r>
              <a:rPr lang="en-US" baseline="30000" dirty="0"/>
              <a:t>th </a:t>
            </a:r>
            <a:r>
              <a:rPr lang="en-US" dirty="0"/>
              <a:t>bit in the bitmap for the other field value will be 0)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7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b="1" dirty="0"/>
              <a:t>Tablespaces</a:t>
            </a:r>
          </a:p>
          <a:p>
            <a:r>
              <a:rPr lang="en-US" dirty="0"/>
              <a:t>Database performance</a:t>
            </a:r>
          </a:p>
          <a:p>
            <a:pPr lvl="1"/>
            <a:r>
              <a:rPr lang="en-US" dirty="0"/>
              <a:t>Database indexes</a:t>
            </a:r>
          </a:p>
          <a:p>
            <a:pPr lvl="2"/>
            <a:r>
              <a:rPr lang="en-US" dirty="0"/>
              <a:t>B+ Tree Index</a:t>
            </a:r>
          </a:p>
          <a:p>
            <a:pPr lvl="2"/>
            <a:r>
              <a:rPr lang="en-US" dirty="0"/>
              <a:t>Bitmap Index</a:t>
            </a:r>
          </a:p>
          <a:p>
            <a:pPr lvl="1"/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dirty="0"/>
              <a:t>Distributed databases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Index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059738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00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/>
              <a:t>Queries involving multiple </a:t>
            </a:r>
            <a:r>
              <a:rPr lang="en-US" dirty="0" err="1"/>
              <a:t>bitmaped</a:t>
            </a:r>
            <a:r>
              <a:rPr lang="en-US" dirty="0"/>
              <a:t> indexes are answered using bitmap operations</a:t>
            </a:r>
          </a:p>
          <a:p>
            <a:pPr lvl="1"/>
            <a:r>
              <a:rPr lang="en-US" dirty="0"/>
              <a:t>Intersection (AND)</a:t>
            </a:r>
          </a:p>
          <a:p>
            <a:pPr lvl="1"/>
            <a:r>
              <a:rPr lang="en-US" dirty="0"/>
              <a:t>Union (OR)</a:t>
            </a:r>
          </a:p>
          <a:p>
            <a:pPr lvl="1"/>
            <a:r>
              <a:rPr lang="en-US" dirty="0"/>
              <a:t>Complementation (NOT)</a:t>
            </a:r>
          </a:p>
          <a:p>
            <a:r>
              <a:rPr lang="en-US" dirty="0"/>
              <a:t>Each operation takes two bitmaps of the same size and applies the operation to get the result bitmap</a:t>
            </a:r>
          </a:p>
          <a:p>
            <a:pPr lvl="1"/>
            <a:r>
              <a:rPr lang="en-US" dirty="0"/>
              <a:t>Males with income level L1 (from previous example)</a:t>
            </a:r>
          </a:p>
          <a:p>
            <a:pPr lvl="2"/>
            <a:r>
              <a:rPr lang="en-US" dirty="0"/>
              <a:t>10010 AND 10100 = 10000</a:t>
            </a:r>
          </a:p>
          <a:p>
            <a:pPr lvl="2"/>
            <a:r>
              <a:rPr lang="en-US" dirty="0"/>
              <a:t>Only the first bit is 1, so only the first record matches</a:t>
            </a:r>
          </a:p>
        </p:txBody>
      </p:sp>
    </p:spTree>
    <p:extLst>
      <p:ext uri="{BB962C8B-B14F-4D97-AF65-F5344CB8AC3E}">
        <p14:creationId xmlns:p14="http://schemas.microsoft.com/office/powerpoint/2010/main" val="1379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Useful in situations where records in a given table may be queried using multiple field values</a:t>
            </a:r>
          </a:p>
          <a:p>
            <a:pPr lvl="2"/>
            <a:r>
              <a:rPr lang="en-US" dirty="0"/>
              <a:t>Particularly useful when one or more of these fields have relatively little variation in values</a:t>
            </a:r>
          </a:p>
          <a:p>
            <a:pPr lvl="1"/>
            <a:r>
              <a:rPr lang="en-US" dirty="0"/>
              <a:t>Relatively little space overhead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Updates are expensive</a:t>
            </a:r>
          </a:p>
        </p:txBody>
      </p:sp>
    </p:spTree>
    <p:extLst>
      <p:ext uri="{BB962C8B-B14F-4D97-AF65-F5344CB8AC3E}">
        <p14:creationId xmlns:p14="http://schemas.microsoft.com/office/powerpoint/2010/main" val="1302047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Indexes -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Syntax for creating an index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 Tree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Bitmap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2362200"/>
            <a:ext cx="544850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CREATE [BITMAP] INDEX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index_name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</a:t>
            </a:r>
          </a:p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ON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&gt;(&lt;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attribute_name_list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3886200"/>
            <a:ext cx="392476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CREATE INDEX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inst_lname_idx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ON instructor(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lname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5257800"/>
            <a:ext cx="503293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CREATE BITMAP INDEX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inst_info_idx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ON instructor(gender,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income_level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75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Indexes -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72" y="1638300"/>
            <a:ext cx="8607552" cy="4495800"/>
          </a:xfrm>
        </p:spPr>
        <p:txBody>
          <a:bodyPr/>
          <a:lstStyle/>
          <a:p>
            <a:r>
              <a:rPr lang="en-US" dirty="0"/>
              <a:t>Syntax for creating an index after making table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 Tree Example after table creation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 often we want to create the index during table creation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9434" y="2325469"/>
            <a:ext cx="544850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CREATE INDEX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index_name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</a:t>
            </a:r>
          </a:p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ON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&gt;(&lt;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attribute_name_list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3886200"/>
            <a:ext cx="392476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CREATE INDEX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inst_lname_idx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ON instructor(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lname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1E64B-075C-254F-B690-4F4B314E5302}"/>
              </a:ext>
            </a:extLst>
          </p:cNvPr>
          <p:cNvSpPr txBox="1"/>
          <p:nvPr/>
        </p:nvSpPr>
        <p:spPr>
          <a:xfrm>
            <a:off x="1981200" y="5242891"/>
            <a:ext cx="3768980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CREATE TABLE foo (</a:t>
            </a:r>
          </a:p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id BIGINT PRIMARY KEY,</a:t>
            </a:r>
          </a:p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field1 INT,</a:t>
            </a:r>
          </a:p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INDEX (field1)</a:t>
            </a:r>
          </a:p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8358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you create an index?</a:t>
            </a:r>
          </a:p>
          <a:p>
            <a:pPr lvl="1"/>
            <a:r>
              <a:rPr lang="en-US" dirty="0"/>
              <a:t>Query performance is objectionable</a:t>
            </a:r>
          </a:p>
          <a:p>
            <a:pPr lvl="1"/>
            <a:r>
              <a:rPr lang="en-US" dirty="0"/>
              <a:t>At least one of the tables in a common query contains a large number of records</a:t>
            </a:r>
          </a:p>
          <a:p>
            <a:pPr lvl="2"/>
            <a:r>
              <a:rPr lang="en-US" dirty="0"/>
              <a:t>&gt;100,000 records</a:t>
            </a:r>
          </a:p>
          <a:p>
            <a:pPr lvl="1"/>
            <a:r>
              <a:rPr lang="en-US" dirty="0"/>
              <a:t>One of the search/join fields in a common query contains a wide range of values</a:t>
            </a:r>
          </a:p>
        </p:txBody>
      </p:sp>
    </p:spTree>
    <p:extLst>
      <p:ext uri="{BB962C8B-B14F-4D97-AF65-F5344CB8AC3E}">
        <p14:creationId xmlns:p14="http://schemas.microsoft.com/office/powerpoint/2010/main" val="3111662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Increasing capacity</a:t>
            </a:r>
          </a:p>
          <a:p>
            <a:r>
              <a:rPr lang="en-US" dirty="0"/>
              <a:t>Database performance</a:t>
            </a:r>
          </a:p>
          <a:p>
            <a:pPr lvl="1"/>
            <a:r>
              <a:rPr lang="en-US" dirty="0"/>
              <a:t>Database indexes</a:t>
            </a:r>
          </a:p>
          <a:p>
            <a:pPr lvl="2"/>
            <a:r>
              <a:rPr lang="en-US" dirty="0"/>
              <a:t>B+ Tree Index</a:t>
            </a:r>
          </a:p>
          <a:p>
            <a:pPr lvl="2"/>
            <a:r>
              <a:rPr lang="en-US" dirty="0"/>
              <a:t>Bitmap Index</a:t>
            </a:r>
          </a:p>
          <a:p>
            <a:pPr lvl="1"/>
            <a:r>
              <a:rPr lang="en-US" b="1" dirty="0" err="1"/>
              <a:t>Denormalization</a:t>
            </a:r>
            <a:endParaRPr lang="en-US" b="1" dirty="0"/>
          </a:p>
          <a:p>
            <a:pPr lvl="1"/>
            <a:r>
              <a:rPr lang="en-US" dirty="0"/>
              <a:t>Distributed databases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7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summary table that duplicates the data associated with common join queries</a:t>
            </a:r>
          </a:p>
          <a:p>
            <a:pPr lvl="1"/>
            <a:r>
              <a:rPr lang="en-US" dirty="0"/>
              <a:t>Create triggers that automatically update the summary table when underlying table values change</a:t>
            </a:r>
          </a:p>
          <a:p>
            <a:pPr lvl="1"/>
            <a:r>
              <a:rPr lang="en-US" dirty="0"/>
              <a:t>This is similar to materialized views…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4" r="31000" b="20833"/>
          <a:stretch>
            <a:fillRect/>
          </a:stretch>
        </p:blipFill>
        <p:spPr bwMode="auto">
          <a:xfrm>
            <a:off x="0" y="3889375"/>
            <a:ext cx="45720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30209" r="56250" b="58333"/>
          <a:stretch>
            <a:fillRect/>
          </a:stretch>
        </p:blipFill>
        <p:spPr bwMode="auto">
          <a:xfrm>
            <a:off x="4953000" y="4651375"/>
            <a:ext cx="4191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38600" y="5105400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15000" y="4114800"/>
            <a:ext cx="3090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err="1">
                <a:latin typeface="+mn-lt"/>
              </a:rPr>
              <a:t>Denormalized</a:t>
            </a:r>
            <a:r>
              <a:rPr lang="en-US" sz="1800" b="1" dirty="0">
                <a:latin typeface="+mn-lt"/>
              </a:rPr>
              <a:t> Summary Table</a:t>
            </a:r>
          </a:p>
        </p:txBody>
      </p:sp>
    </p:spTree>
    <p:extLst>
      <p:ext uri="{BB962C8B-B14F-4D97-AF65-F5344CB8AC3E}">
        <p14:creationId xmlns:p14="http://schemas.microsoft.com/office/powerpoint/2010/main" val="289629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Materialized view</a:t>
            </a:r>
          </a:p>
          <a:p>
            <a:pPr lvl="1"/>
            <a:r>
              <a:rPr lang="en-US" dirty="0"/>
              <a:t>Not available directly with MySQL</a:t>
            </a:r>
          </a:p>
          <a:p>
            <a:pPr lvl="2"/>
            <a:r>
              <a:rPr lang="en-US" dirty="0"/>
              <a:t>Oracle it is</a:t>
            </a:r>
          </a:p>
          <a:p>
            <a:pPr lvl="1"/>
            <a:r>
              <a:rPr lang="en-US" dirty="0"/>
              <a:t>Stores copies of the view fields in a separate table</a:t>
            </a:r>
          </a:p>
          <a:p>
            <a:pPr lvl="2"/>
            <a:r>
              <a:rPr lang="en-US" dirty="0"/>
              <a:t>Normal views are just stored queries</a:t>
            </a:r>
          </a:p>
          <a:p>
            <a:pPr lvl="1"/>
            <a:r>
              <a:rPr lang="en-US" dirty="0"/>
              <a:t>These copies can be refreshed on demand or on commit</a:t>
            </a:r>
          </a:p>
          <a:p>
            <a:pPr lvl="1"/>
            <a:r>
              <a:rPr lang="en-US" dirty="0"/>
              <a:t>Materialized views can be configured to allow updates directly to the views</a:t>
            </a:r>
          </a:p>
          <a:p>
            <a:pPr lvl="2"/>
            <a:r>
              <a:rPr lang="en-US" dirty="0"/>
              <a:t>These updates are then propagated to the original tables</a:t>
            </a:r>
          </a:p>
          <a:p>
            <a:pPr lvl="1"/>
            <a:r>
              <a:rPr lang="en-US" dirty="0"/>
              <a:t>Faster than using JOIN queries, but lots of system overhead and potential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201937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Materialized view creation syntax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FOR UPDATE is omitted, the data in the materialized view will be read-only</a:t>
            </a:r>
          </a:p>
          <a:p>
            <a:pPr lvl="1"/>
            <a:r>
              <a:rPr lang="en-US" dirty="0"/>
              <a:t>If REFRESH FAST ON COMMIT is present, the data in the materialized view will be updated when its underlying data is changed</a:t>
            </a:r>
          </a:p>
          <a:p>
            <a:pPr lvl="2"/>
            <a:r>
              <a:rPr lang="en-US" dirty="0"/>
              <a:t>Other statements can be used with the REFRESH command to control the frequency with which the data in the view is updated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438400"/>
            <a:ext cx="572554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MATERIALZED VIEW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view_name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[FOR UPDATE] [REFRESH FAST ON COMMIT] AS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&lt;SELECT query (with joins)&gt;</a:t>
            </a:r>
          </a:p>
        </p:txBody>
      </p:sp>
    </p:spTree>
    <p:extLst>
      <p:ext uri="{BB962C8B-B14F-4D97-AF65-F5344CB8AC3E}">
        <p14:creationId xmlns:p14="http://schemas.microsoft.com/office/powerpoint/2010/main" val="1454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Capacity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2007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98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Increasing capacity</a:t>
            </a:r>
          </a:p>
          <a:p>
            <a:r>
              <a:rPr lang="en-US" dirty="0"/>
              <a:t>Database performance</a:t>
            </a:r>
          </a:p>
          <a:p>
            <a:pPr lvl="1"/>
            <a:r>
              <a:rPr lang="en-US" dirty="0"/>
              <a:t>Database indexes</a:t>
            </a:r>
          </a:p>
          <a:p>
            <a:pPr lvl="2"/>
            <a:r>
              <a:rPr lang="en-US" dirty="0"/>
              <a:t>B+ Tree Index</a:t>
            </a:r>
          </a:p>
          <a:p>
            <a:pPr lvl="2"/>
            <a:r>
              <a:rPr lang="en-US" dirty="0"/>
              <a:t>Bitmap Index</a:t>
            </a:r>
          </a:p>
          <a:p>
            <a:pPr lvl="1"/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b="1" dirty="0"/>
              <a:t>Distributed databases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distributed database consists of networked servers running independent DBMS instances that work together</a:t>
            </a:r>
          </a:p>
          <a:p>
            <a:r>
              <a:rPr lang="en-US" dirty="0"/>
              <a:t>This fragmentation must be transparent to users</a:t>
            </a:r>
          </a:p>
          <a:p>
            <a:r>
              <a:rPr lang="en-US" dirty="0"/>
              <a:t>Distribution types</a:t>
            </a:r>
          </a:p>
          <a:p>
            <a:pPr lvl="1"/>
            <a:r>
              <a:rPr lang="en-US" dirty="0"/>
              <a:t>Full replication</a:t>
            </a:r>
          </a:p>
          <a:p>
            <a:pPr lvl="2"/>
            <a:r>
              <a:rPr lang="en-US" dirty="0"/>
              <a:t>Every node runs the same DBMS and contains the same data</a:t>
            </a:r>
          </a:p>
          <a:p>
            <a:pPr lvl="1"/>
            <a:r>
              <a:rPr lang="en-US" dirty="0"/>
              <a:t>Homogeneous</a:t>
            </a:r>
          </a:p>
          <a:p>
            <a:pPr lvl="2"/>
            <a:r>
              <a:rPr lang="en-US" dirty="0"/>
              <a:t>Every node runs the same DBMS but may contain different data</a:t>
            </a:r>
          </a:p>
          <a:p>
            <a:pPr lvl="2"/>
            <a:r>
              <a:rPr lang="en-US" dirty="0"/>
              <a:t>Each node has the same schema design</a:t>
            </a:r>
          </a:p>
          <a:p>
            <a:pPr lvl="1"/>
            <a:r>
              <a:rPr lang="en-US" dirty="0"/>
              <a:t>Heterogeneous</a:t>
            </a:r>
          </a:p>
          <a:p>
            <a:pPr lvl="2"/>
            <a:r>
              <a:rPr lang="en-US" dirty="0"/>
              <a:t>Nodes can run different DBMSs and can contain different schemas</a:t>
            </a:r>
          </a:p>
          <a:p>
            <a:pPr lvl="2"/>
            <a:r>
              <a:rPr lang="en-US" dirty="0"/>
              <a:t>Nodes agree to share certain data values</a:t>
            </a:r>
          </a:p>
        </p:txBody>
      </p:sp>
    </p:spTree>
    <p:extLst>
      <p:ext uri="{BB962C8B-B14F-4D97-AF65-F5344CB8AC3E}">
        <p14:creationId xmlns:p14="http://schemas.microsoft.com/office/powerpoint/2010/main" val="1654258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Fully Replicated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Consists of a publisher and subscribers</a:t>
            </a:r>
          </a:p>
          <a:p>
            <a:pPr lvl="1"/>
            <a:r>
              <a:rPr lang="en-US" dirty="0"/>
              <a:t>The publisher contains the master copy of the data</a:t>
            </a:r>
          </a:p>
          <a:p>
            <a:pPr lvl="1"/>
            <a:r>
              <a:rPr lang="en-US" dirty="0"/>
              <a:t>The subscribers receive updated copies from the publisher and deliver it to users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962400" y="4114800"/>
            <a:ext cx="1295400" cy="1371600"/>
          </a:xfrm>
          <a:prstGeom prst="can">
            <a:avLst>
              <a:gd name="adj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867400" y="3962400"/>
            <a:ext cx="1219200" cy="685800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Subscriber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867400" y="4876800"/>
            <a:ext cx="1219200" cy="685800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Subscriber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981200" y="3886200"/>
            <a:ext cx="1219200" cy="685800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Subscriber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981200" y="4953000"/>
            <a:ext cx="1219200" cy="685800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Subscriber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3200400" y="4191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32004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52578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2578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7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Fully Replicated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Replication approaches</a:t>
            </a:r>
          </a:p>
          <a:p>
            <a:pPr lvl="1"/>
            <a:r>
              <a:rPr lang="en-US" dirty="0"/>
              <a:t>Snapshot</a:t>
            </a:r>
          </a:p>
          <a:p>
            <a:pPr lvl="2"/>
            <a:r>
              <a:rPr lang="en-US" dirty="0"/>
              <a:t>The publisher distributes a snapshot of the entire database to each subscriber</a:t>
            </a:r>
          </a:p>
          <a:p>
            <a:pPr lvl="1"/>
            <a:r>
              <a:rPr lang="en-US" dirty="0"/>
              <a:t>Transactional replication</a:t>
            </a:r>
          </a:p>
          <a:p>
            <a:pPr lvl="2"/>
            <a:r>
              <a:rPr lang="en-US" dirty="0"/>
              <a:t>Changes are made to the publisher and either immediately or periodically distributed to subscribers</a:t>
            </a:r>
          </a:p>
          <a:p>
            <a:pPr lvl="1"/>
            <a:r>
              <a:rPr lang="en-US" dirty="0"/>
              <a:t>Merged replication</a:t>
            </a:r>
          </a:p>
          <a:p>
            <a:pPr lvl="2"/>
            <a:r>
              <a:rPr lang="en-US" dirty="0"/>
              <a:t>Changes are made separately to the publisher and subscribers and are merged periodically</a:t>
            </a:r>
          </a:p>
          <a:p>
            <a:pPr lvl="3"/>
            <a:r>
              <a:rPr lang="en-US" dirty="0"/>
              <a:t>Conflicting changes are controlled by a combination of transaction management and priority algorithms</a:t>
            </a:r>
          </a:p>
        </p:txBody>
      </p:sp>
    </p:spTree>
    <p:extLst>
      <p:ext uri="{BB962C8B-B14F-4D97-AF65-F5344CB8AC3E}">
        <p14:creationId xmlns:p14="http://schemas.microsoft.com/office/powerpoint/2010/main" val="960337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Fully Replicated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If one site fails, others can take over</a:t>
            </a:r>
          </a:p>
          <a:p>
            <a:pPr lvl="1"/>
            <a:r>
              <a:rPr lang="en-US" dirty="0"/>
              <a:t>Queries may be processed by multiple nodes in parallel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Time and resource intensive</a:t>
            </a:r>
          </a:p>
          <a:p>
            <a:pPr lvl="2"/>
            <a:r>
              <a:rPr lang="en-US" dirty="0"/>
              <a:t>More space, processing, management, inconsistencies, etc.</a:t>
            </a:r>
          </a:p>
          <a:p>
            <a:r>
              <a:rPr lang="en-US" dirty="0"/>
              <a:t>As a result, fully replicated distributed databases are best for databases whose contents don’t change often</a:t>
            </a:r>
          </a:p>
        </p:txBody>
      </p:sp>
    </p:spTree>
    <p:extLst>
      <p:ext uri="{BB962C8B-B14F-4D97-AF65-F5344CB8AC3E}">
        <p14:creationId xmlns:p14="http://schemas.microsoft.com/office/powerpoint/2010/main" val="889989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Homogenous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 have the same DBMSs and schemas but different data</a:t>
            </a:r>
          </a:p>
          <a:p>
            <a:pPr lvl="1"/>
            <a:r>
              <a:rPr lang="en-US" dirty="0"/>
              <a:t>The data stored at each node should be that most likely to be used by its local users</a:t>
            </a:r>
          </a:p>
          <a:p>
            <a:r>
              <a:rPr lang="en-US" dirty="0"/>
              <a:t>Fragmentation</a:t>
            </a:r>
          </a:p>
          <a:p>
            <a:pPr lvl="1"/>
            <a:r>
              <a:rPr lang="en-US" dirty="0"/>
              <a:t>How data is divided among nodes</a:t>
            </a:r>
          </a:p>
          <a:p>
            <a:pPr lvl="1"/>
            <a:r>
              <a:rPr lang="en-US" dirty="0"/>
              <a:t>Approaches</a:t>
            </a:r>
          </a:p>
          <a:p>
            <a:pPr lvl="2"/>
            <a:r>
              <a:rPr lang="en-US" dirty="0"/>
              <a:t>Horizontal</a:t>
            </a:r>
          </a:p>
          <a:p>
            <a:pPr lvl="2"/>
            <a:r>
              <a:rPr lang="en-US" dirty="0"/>
              <a:t>Vertical</a:t>
            </a:r>
          </a:p>
        </p:txBody>
      </p:sp>
    </p:spTree>
    <p:extLst>
      <p:ext uri="{BB962C8B-B14F-4D97-AF65-F5344CB8AC3E}">
        <p14:creationId xmlns:p14="http://schemas.microsoft.com/office/powerpoint/2010/main" val="1627557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Homogenous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Horizontal fragmentation</a:t>
            </a:r>
          </a:p>
          <a:p>
            <a:pPr lvl="1"/>
            <a:r>
              <a:rPr lang="en-US" dirty="0"/>
              <a:t>All table fields are included at each node</a:t>
            </a:r>
          </a:p>
          <a:p>
            <a:pPr lvl="1"/>
            <a:r>
              <a:rPr lang="en-US" dirty="0"/>
              <a:t>Appropriate records are distributed to each location</a:t>
            </a:r>
          </a:p>
          <a:p>
            <a:pPr lvl="2"/>
            <a:r>
              <a:rPr lang="en-US" dirty="0"/>
              <a:t>Typically determined via some field value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752600" y="3962400"/>
            <a:ext cx="1219200" cy="685800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Node 1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676400" y="5562600"/>
            <a:ext cx="1219200" cy="685800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Node 2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20834" r="64844" b="67708"/>
          <a:stretch>
            <a:fillRect/>
          </a:stretch>
        </p:blipFill>
        <p:spPr bwMode="auto">
          <a:xfrm>
            <a:off x="3200400" y="3733800"/>
            <a:ext cx="3429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37033" r="64844" b="53247"/>
          <a:stretch>
            <a:fillRect/>
          </a:stretch>
        </p:blipFill>
        <p:spPr bwMode="auto">
          <a:xfrm>
            <a:off x="3200400" y="5410200"/>
            <a:ext cx="342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09600" y="4876800"/>
            <a:ext cx="822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6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Homogenous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Vertical fragmentation</a:t>
            </a:r>
          </a:p>
          <a:p>
            <a:pPr lvl="1"/>
            <a:r>
              <a:rPr lang="en-US" dirty="0"/>
              <a:t>All table records are included at each location</a:t>
            </a:r>
          </a:p>
          <a:p>
            <a:pPr lvl="1"/>
            <a:r>
              <a:rPr lang="en-US" dirty="0"/>
              <a:t>Appropriate fields are distributed to each location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689100" y="3810000"/>
            <a:ext cx="1219200" cy="685800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Node 1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791200" y="3810000"/>
            <a:ext cx="1219200" cy="685800"/>
          </a:xfrm>
          <a:prstGeom prst="ca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Node 2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21974" r="50781" b="64583"/>
          <a:stretch>
            <a:fillRect/>
          </a:stretch>
        </p:blipFill>
        <p:spPr bwMode="auto">
          <a:xfrm>
            <a:off x="393700" y="4724400"/>
            <a:ext cx="403860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21875" r="50000" b="65625"/>
          <a:stretch>
            <a:fillRect/>
          </a:stretch>
        </p:blipFill>
        <p:spPr bwMode="auto">
          <a:xfrm>
            <a:off x="4813300" y="4724400"/>
            <a:ext cx="403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572000" y="3505200"/>
            <a:ext cx="152400" cy="27601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044825" y="392271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Billing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315200" y="39624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719349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Heterogeneous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Nodes may have different DBMSs, schemas, and data</a:t>
            </a:r>
          </a:p>
          <a:p>
            <a:pPr lvl="1"/>
            <a:r>
              <a:rPr lang="en-US" dirty="0"/>
              <a:t>This makes query and transaction processing difficult</a:t>
            </a:r>
          </a:p>
          <a:p>
            <a:r>
              <a:rPr lang="en-US" dirty="0"/>
              <a:t>Users must be able to make requests in a database language used at their local sites</a:t>
            </a:r>
          </a:p>
          <a:p>
            <a:pPr lvl="1"/>
            <a:r>
              <a:rPr lang="en-US" dirty="0"/>
              <a:t>The heterogeneous system must appear as a single local database to users</a:t>
            </a:r>
          </a:p>
          <a:p>
            <a:pPr lvl="1"/>
            <a:r>
              <a:rPr lang="en-US" dirty="0"/>
              <a:t>Translations are required to allow communication between different nodes</a:t>
            </a:r>
          </a:p>
          <a:p>
            <a:r>
              <a:rPr lang="en-US" dirty="0"/>
              <a:t>DBMSs typically provide services to facilitate a heterogeneous connection to another node</a:t>
            </a:r>
          </a:p>
        </p:txBody>
      </p:sp>
    </p:spTree>
    <p:extLst>
      <p:ext uri="{BB962C8B-B14F-4D97-AF65-F5344CB8AC3E}">
        <p14:creationId xmlns:p14="http://schemas.microsoft.com/office/powerpoint/2010/main" val="127197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Consists of one or more </a:t>
            </a:r>
            <a:r>
              <a:rPr lang="en-US" dirty="0" err="1"/>
              <a:t>tablespaces</a:t>
            </a:r>
            <a:endParaRPr lang="en-US" dirty="0"/>
          </a:p>
          <a:p>
            <a:r>
              <a:rPr lang="en-US" dirty="0" err="1"/>
              <a:t>Tablespace</a:t>
            </a:r>
            <a:endParaRPr lang="en-US" dirty="0"/>
          </a:p>
          <a:p>
            <a:pPr lvl="1"/>
            <a:r>
              <a:rPr lang="en-US" dirty="0"/>
              <a:t>Logical structure stored on one or more </a:t>
            </a:r>
            <a:r>
              <a:rPr lang="en-US" dirty="0" err="1"/>
              <a:t>datafiles</a:t>
            </a:r>
            <a:endParaRPr lang="en-US" dirty="0"/>
          </a:p>
          <a:p>
            <a:r>
              <a:rPr lang="en-US" dirty="0" err="1"/>
              <a:t>Datafile</a:t>
            </a:r>
            <a:endParaRPr lang="en-US" dirty="0"/>
          </a:p>
          <a:p>
            <a:pPr lvl="1"/>
            <a:r>
              <a:rPr lang="en-US" dirty="0"/>
              <a:t>Physical structure (file) that stores the database’s data</a:t>
            </a:r>
          </a:p>
          <a:p>
            <a:pPr lvl="1"/>
            <a:r>
              <a:rPr lang="en-US" dirty="0"/>
              <a:t>File structure depends on OS in which DBMS is running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 simple database may consist of a single </a:t>
            </a:r>
            <a:r>
              <a:rPr lang="en-US" dirty="0" err="1"/>
              <a:t>tablespace</a:t>
            </a:r>
            <a:r>
              <a:rPr lang="en-US" dirty="0"/>
              <a:t> that is stored on a single </a:t>
            </a:r>
            <a:r>
              <a:rPr lang="en-US" dirty="0" err="1"/>
              <a:t>datafile</a:t>
            </a:r>
            <a:endParaRPr lang="en-US" dirty="0"/>
          </a:p>
          <a:p>
            <a:pPr lvl="1"/>
            <a:r>
              <a:rPr lang="en-US" dirty="0"/>
              <a:t>Another database may consist of multiple </a:t>
            </a:r>
            <a:r>
              <a:rPr lang="en-US" dirty="0" err="1"/>
              <a:t>tablespaces</a:t>
            </a:r>
            <a:r>
              <a:rPr lang="en-US" dirty="0"/>
              <a:t> each stored across multiple </a:t>
            </a:r>
            <a:r>
              <a:rPr lang="en-US" dirty="0" err="1"/>
              <a:t>datafiles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6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Tablespaces</a:t>
            </a:r>
          </a:p>
          <a:p>
            <a:r>
              <a:rPr lang="en-US" b="1" dirty="0"/>
              <a:t>Database performance</a:t>
            </a:r>
          </a:p>
          <a:p>
            <a:pPr lvl="1"/>
            <a:r>
              <a:rPr lang="en-US" dirty="0"/>
              <a:t>Database indexes</a:t>
            </a:r>
          </a:p>
          <a:p>
            <a:pPr lvl="2"/>
            <a:r>
              <a:rPr lang="en-US" dirty="0"/>
              <a:t>B+ Tree Index</a:t>
            </a:r>
          </a:p>
          <a:p>
            <a:pPr lvl="2"/>
            <a:r>
              <a:rPr lang="en-US" dirty="0"/>
              <a:t>Bitmap Index</a:t>
            </a:r>
          </a:p>
          <a:p>
            <a:pPr lvl="1"/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dirty="0"/>
              <a:t>Distributed databases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Measures</a:t>
            </a:r>
          </a:p>
          <a:p>
            <a:pPr lvl="1"/>
            <a:r>
              <a:rPr lang="en-US" dirty="0"/>
              <a:t>Response time</a:t>
            </a:r>
          </a:p>
          <a:p>
            <a:pPr lvl="2"/>
            <a:r>
              <a:rPr lang="en-US" dirty="0"/>
              <a:t>Often measured in average query execution time</a:t>
            </a:r>
          </a:p>
          <a:p>
            <a:pPr lvl="1"/>
            <a:r>
              <a:rPr lang="en-US" dirty="0"/>
              <a:t>Throughput</a:t>
            </a:r>
          </a:p>
          <a:p>
            <a:pPr lvl="2"/>
            <a:r>
              <a:rPr lang="en-US" dirty="0"/>
              <a:t>Often measured in transactions per second</a:t>
            </a:r>
          </a:p>
          <a:p>
            <a:pPr lvl="1"/>
            <a:r>
              <a:rPr lang="en-US" dirty="0"/>
              <a:t>These measures deteriorate as:</a:t>
            </a:r>
          </a:p>
          <a:p>
            <a:pPr lvl="2"/>
            <a:r>
              <a:rPr lang="en-US" dirty="0"/>
              <a:t>The number of records stored in a database increases</a:t>
            </a:r>
          </a:p>
          <a:p>
            <a:pPr lvl="2"/>
            <a:r>
              <a:rPr lang="en-US" dirty="0"/>
              <a:t>The volume of data stored in a table increases</a:t>
            </a:r>
          </a:p>
          <a:p>
            <a:pPr lvl="3"/>
            <a:r>
              <a:rPr lang="en-US" dirty="0"/>
              <a:t>Particularly due to BLOB data</a:t>
            </a:r>
          </a:p>
          <a:p>
            <a:pPr lvl="2"/>
            <a:r>
              <a:rPr lang="en-US" dirty="0"/>
              <a:t>The number of transactions that the database services increases</a:t>
            </a:r>
          </a:p>
          <a:p>
            <a:pPr lvl="2"/>
            <a:r>
              <a:rPr lang="en-US" dirty="0"/>
              <a:t>The number of queries that join large tables increases</a:t>
            </a:r>
          </a:p>
        </p:txBody>
      </p:sp>
    </p:spTree>
    <p:extLst>
      <p:ext uri="{BB962C8B-B14F-4D97-AF65-F5344CB8AC3E}">
        <p14:creationId xmlns:p14="http://schemas.microsoft.com/office/powerpoint/2010/main" val="358641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/>
              <a:t>Why does performance deteriorate as the data volume increases?</a:t>
            </a:r>
          </a:p>
          <a:p>
            <a:pPr lvl="1"/>
            <a:r>
              <a:rPr lang="en-US" dirty="0"/>
              <a:t>New table records are stored in the first available </a:t>
            </a:r>
            <a:r>
              <a:rPr lang="en-US" dirty="0" err="1"/>
              <a:t>tablespace</a:t>
            </a:r>
            <a:r>
              <a:rPr lang="en-US" dirty="0"/>
              <a:t> segment</a:t>
            </a:r>
          </a:p>
          <a:p>
            <a:pPr lvl="2"/>
            <a:r>
              <a:rPr lang="en-US" dirty="0"/>
              <a:t>Records within the same table are probably stored in different segments throughout the disk(s)</a:t>
            </a:r>
          </a:p>
          <a:p>
            <a:pPr lvl="2"/>
            <a:r>
              <a:rPr lang="en-US" dirty="0"/>
              <a:t>Parent and child records with foreign key relationships are probably not stored in the same physical location</a:t>
            </a:r>
          </a:p>
          <a:p>
            <a:pPr lvl="2"/>
            <a:r>
              <a:rPr lang="en-US" dirty="0"/>
              <a:t>Records that match a specific search condition are probably not stored in the same physical location</a:t>
            </a:r>
          </a:p>
          <a:p>
            <a:pPr lvl="1"/>
            <a:r>
              <a:rPr lang="en-US" dirty="0"/>
              <a:t>As a result, these operations may require multiple disk accesses, which are slow</a:t>
            </a:r>
          </a:p>
        </p:txBody>
      </p:sp>
    </p:spTree>
    <p:extLst>
      <p:ext uri="{BB962C8B-B14F-4D97-AF65-F5344CB8AC3E}">
        <p14:creationId xmlns:p14="http://schemas.microsoft.com/office/powerpoint/2010/main" val="394512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does performance deteriorate as the number of transactions increases?</a:t>
            </a:r>
          </a:p>
          <a:p>
            <a:pPr lvl="1"/>
            <a:r>
              <a:rPr lang="en-US" dirty="0"/>
              <a:t>Uncommitted queries may cause tables to be “locked”</a:t>
            </a:r>
          </a:p>
          <a:p>
            <a:pPr lvl="2"/>
            <a:r>
              <a:rPr lang="en-US" dirty="0"/>
              <a:t>Transactions can optionally “lock” an entire table or individual records in a table until committed or rolled back</a:t>
            </a:r>
          </a:p>
          <a:p>
            <a:pPr lvl="2"/>
            <a:r>
              <a:rPr lang="en-US" dirty="0"/>
              <a:t>These locks can optionally allow locked records to be read but not modified</a:t>
            </a:r>
          </a:p>
          <a:p>
            <a:pPr lvl="1"/>
            <a:r>
              <a:rPr lang="en-US" dirty="0"/>
              <a:t>A transaction may need to wait until another transaction has released a lock on one or more records or tables</a:t>
            </a:r>
          </a:p>
        </p:txBody>
      </p:sp>
    </p:spTree>
    <p:extLst>
      <p:ext uri="{BB962C8B-B14F-4D97-AF65-F5344CB8AC3E}">
        <p14:creationId xmlns:p14="http://schemas.microsoft.com/office/powerpoint/2010/main" val="257233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Approaches for improving system performance</a:t>
            </a:r>
          </a:p>
          <a:p>
            <a:pPr lvl="1"/>
            <a:r>
              <a:rPr lang="en-US" dirty="0"/>
              <a:t>Database indexes</a:t>
            </a:r>
          </a:p>
          <a:p>
            <a:pPr lvl="1"/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dirty="0"/>
              <a:t>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2349743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2014</Words>
  <Application>Microsoft Macintosh PowerPoint</Application>
  <PresentationFormat>On-screen Show (4:3)</PresentationFormat>
  <Paragraphs>313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Tw Cen MT</vt:lpstr>
      <vt:lpstr>Wingdings</vt:lpstr>
      <vt:lpstr>Wingdings 2</vt:lpstr>
      <vt:lpstr>TC101671259990</vt:lpstr>
      <vt:lpstr>Scaling and performance</vt:lpstr>
      <vt:lpstr>Overview</vt:lpstr>
      <vt:lpstr>Increasing Capacity</vt:lpstr>
      <vt:lpstr>Increasing Capacity</vt:lpstr>
      <vt:lpstr>Overview</vt:lpstr>
      <vt:lpstr>Database Performance</vt:lpstr>
      <vt:lpstr>Database Performance</vt:lpstr>
      <vt:lpstr>Database Performance</vt:lpstr>
      <vt:lpstr>Database Performance</vt:lpstr>
      <vt:lpstr>Overview</vt:lpstr>
      <vt:lpstr>Database Indexes</vt:lpstr>
      <vt:lpstr>B+ Tree Index</vt:lpstr>
      <vt:lpstr>B+ Tree Index</vt:lpstr>
      <vt:lpstr>B+ Tree Index</vt:lpstr>
      <vt:lpstr>B+ Tree Index</vt:lpstr>
      <vt:lpstr>B+ Tree Index</vt:lpstr>
      <vt:lpstr>B+ Tree Index</vt:lpstr>
      <vt:lpstr>B Tree Index</vt:lpstr>
      <vt:lpstr>Bitmap Index</vt:lpstr>
      <vt:lpstr>Bitmap Index</vt:lpstr>
      <vt:lpstr>Bitmap Index</vt:lpstr>
      <vt:lpstr>Bitmap Index</vt:lpstr>
      <vt:lpstr>Database Indexes - Oracle</vt:lpstr>
      <vt:lpstr>Database Indexes - MySQL</vt:lpstr>
      <vt:lpstr>Database Indexes</vt:lpstr>
      <vt:lpstr>Overview</vt:lpstr>
      <vt:lpstr>Denormalization</vt:lpstr>
      <vt:lpstr>Denormalization</vt:lpstr>
      <vt:lpstr>Denormalization</vt:lpstr>
      <vt:lpstr>Overview</vt:lpstr>
      <vt:lpstr>Distributed Databases</vt:lpstr>
      <vt:lpstr>Fully Replicated Distributed Databases</vt:lpstr>
      <vt:lpstr>Fully Replicated Distributed Databases</vt:lpstr>
      <vt:lpstr>Fully Replicated Distributed Databases</vt:lpstr>
      <vt:lpstr>Homogenous Distributed Databases</vt:lpstr>
      <vt:lpstr>Homogenous Distributed Databases</vt:lpstr>
      <vt:lpstr>Homogenous Distributed Databases</vt:lpstr>
      <vt:lpstr>Heterogeneous Distributed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2020-11-09T00:06:11Z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