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45"/>
  </p:notesMasterIdLst>
  <p:sldIdLst>
    <p:sldId id="256" r:id="rId3"/>
    <p:sldId id="257" r:id="rId4"/>
    <p:sldId id="258" r:id="rId5"/>
    <p:sldId id="259" r:id="rId6"/>
    <p:sldId id="296" r:id="rId7"/>
    <p:sldId id="260" r:id="rId8"/>
    <p:sldId id="262" r:id="rId9"/>
    <p:sldId id="263" r:id="rId10"/>
    <p:sldId id="264" r:id="rId11"/>
    <p:sldId id="266" r:id="rId12"/>
    <p:sldId id="297" r:id="rId13"/>
    <p:sldId id="261" r:id="rId14"/>
    <p:sldId id="302" r:id="rId15"/>
    <p:sldId id="269" r:id="rId16"/>
    <p:sldId id="271" r:id="rId17"/>
    <p:sldId id="272" r:id="rId18"/>
    <p:sldId id="270" r:id="rId19"/>
    <p:sldId id="268" r:id="rId20"/>
    <p:sldId id="303" r:id="rId21"/>
    <p:sldId id="299" r:id="rId22"/>
    <p:sldId id="304" r:id="rId23"/>
    <p:sldId id="306" r:id="rId24"/>
    <p:sldId id="275" r:id="rId25"/>
    <p:sldId id="308" r:id="rId26"/>
    <p:sldId id="300" r:id="rId27"/>
    <p:sldId id="278" r:id="rId28"/>
    <p:sldId id="279" r:id="rId29"/>
    <p:sldId id="280" r:id="rId30"/>
    <p:sldId id="281" r:id="rId31"/>
    <p:sldId id="284" r:id="rId32"/>
    <p:sldId id="282" r:id="rId33"/>
    <p:sldId id="283" r:id="rId34"/>
    <p:sldId id="301" r:id="rId35"/>
    <p:sldId id="285" r:id="rId36"/>
    <p:sldId id="286" r:id="rId37"/>
    <p:sldId id="307" r:id="rId38"/>
    <p:sldId id="287" r:id="rId39"/>
    <p:sldId id="288" r:id="rId40"/>
    <p:sldId id="289" r:id="rId41"/>
    <p:sldId id="310" r:id="rId42"/>
    <p:sldId id="309" r:id="rId43"/>
    <p:sldId id="311" r:id="rId4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6" autoAdjust="0"/>
    <p:restoredTop sz="87918" autoAdjust="0"/>
  </p:normalViewPr>
  <p:slideViewPr>
    <p:cSldViewPr>
      <p:cViewPr varScale="1">
        <p:scale>
          <a:sx n="99" d="100"/>
          <a:sy n="99" d="100"/>
        </p:scale>
        <p:origin x="195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10/15/20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dirty="0"/>
          </a:p>
        </p:txBody>
      </p:sp>
    </p:spTree>
    <p:extLst>
      <p:ext uri="{BB962C8B-B14F-4D97-AF65-F5344CB8AC3E}">
        <p14:creationId xmlns:p14="http://schemas.microsoft.com/office/powerpoint/2010/main" val="331827262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dirty="0"/>
          </a:p>
        </p:txBody>
      </p:sp>
    </p:spTree>
    <p:extLst>
      <p:ext uri="{BB962C8B-B14F-4D97-AF65-F5344CB8AC3E}">
        <p14:creationId xmlns:p14="http://schemas.microsoft.com/office/powerpoint/2010/main" val="890095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dirty="0"/>
          </a:p>
        </p:txBody>
      </p:sp>
    </p:spTree>
    <p:extLst>
      <p:ext uri="{BB962C8B-B14F-4D97-AF65-F5344CB8AC3E}">
        <p14:creationId xmlns:p14="http://schemas.microsoft.com/office/powerpoint/2010/main" val="1709464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dirty="0"/>
          </a:p>
        </p:txBody>
      </p:sp>
    </p:spTree>
    <p:extLst>
      <p:ext uri="{BB962C8B-B14F-4D97-AF65-F5344CB8AC3E}">
        <p14:creationId xmlns:p14="http://schemas.microsoft.com/office/powerpoint/2010/main" val="4031706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dirty="0"/>
          </a:p>
        </p:txBody>
      </p:sp>
    </p:spTree>
    <p:extLst>
      <p:ext uri="{BB962C8B-B14F-4D97-AF65-F5344CB8AC3E}">
        <p14:creationId xmlns:p14="http://schemas.microsoft.com/office/powerpoint/2010/main" val="1671280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dirty="0"/>
          </a:p>
        </p:txBody>
      </p:sp>
    </p:spTree>
    <p:extLst>
      <p:ext uri="{BB962C8B-B14F-4D97-AF65-F5344CB8AC3E}">
        <p14:creationId xmlns:p14="http://schemas.microsoft.com/office/powerpoint/2010/main" val="1671280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36</a:t>
            </a:fld>
            <a:endParaRPr lang="en-US" dirty="0"/>
          </a:p>
        </p:txBody>
      </p:sp>
    </p:spTree>
    <p:extLst>
      <p:ext uri="{BB962C8B-B14F-4D97-AF65-F5344CB8AC3E}">
        <p14:creationId xmlns:p14="http://schemas.microsoft.com/office/powerpoint/2010/main" val="1671280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40</a:t>
            </a:fld>
            <a:endParaRPr lang="en-US" dirty="0"/>
          </a:p>
        </p:txBody>
      </p:sp>
    </p:spTree>
    <p:extLst>
      <p:ext uri="{BB962C8B-B14F-4D97-AF65-F5344CB8AC3E}">
        <p14:creationId xmlns:p14="http://schemas.microsoft.com/office/powerpoint/2010/main" val="2033782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considering mandatory participation, ask, “if</a:t>
            </a:r>
            <a:r>
              <a:rPr lang="en-US" baseline="0" dirty="0"/>
              <a:t> an instance of that entity exists, does it have to participate in this relationship?”</a:t>
            </a:r>
          </a:p>
          <a:p>
            <a:r>
              <a:rPr lang="en-US" baseline="0" dirty="0"/>
              <a:t>~ if so, it is mandatory</a:t>
            </a:r>
          </a:p>
          <a:p>
            <a:r>
              <a:rPr lang="en-US" baseline="0" dirty="0"/>
              <a:t>~ a person can exist without a corresponding coach, player, or referee, but a coach, player, or referee cannot exist without a person</a:t>
            </a:r>
          </a:p>
          <a:p>
            <a:r>
              <a:rPr lang="en-US" baseline="0" dirty="0"/>
              <a:t>~ a team can exist without a coach and a coach can exist without a team</a:t>
            </a:r>
          </a:p>
          <a:p>
            <a:r>
              <a:rPr lang="en-US" baseline="0" dirty="0"/>
              <a:t>~ a team can exist without a player and a player can exist without a team</a:t>
            </a:r>
          </a:p>
          <a:p>
            <a:r>
              <a:rPr lang="en-US" baseline="0" dirty="0"/>
              <a:t>~ a team can exist without playing in games, but a game cannot exist without teams</a:t>
            </a:r>
          </a:p>
          <a:p>
            <a:r>
              <a:rPr lang="en-US" baseline="0" dirty="0"/>
              <a:t>~ a referee can exist without a game, but a game cannot exist without a referee</a:t>
            </a:r>
          </a:p>
          <a:p>
            <a:r>
              <a:rPr lang="en-US" baseline="0" dirty="0"/>
              <a:t>~ a field can exist without a game, but a game cannot exist without a field</a:t>
            </a:r>
          </a:p>
        </p:txBody>
      </p:sp>
      <p:sp>
        <p:nvSpPr>
          <p:cNvPr id="4" name="Slide Number Placeholder 3"/>
          <p:cNvSpPr>
            <a:spLocks noGrp="1"/>
          </p:cNvSpPr>
          <p:nvPr>
            <p:ph type="sldNum" sz="quarter" idx="10"/>
          </p:nvPr>
        </p:nvSpPr>
        <p:spPr/>
        <p:txBody>
          <a:bodyPr/>
          <a:lstStyle/>
          <a:p>
            <a:fld id="{A5D78FC6-CE17-4259-A63C-DDFC12E048FC}" type="slidenum">
              <a:rPr lang="en-US" smtClean="0"/>
              <a:pPr/>
              <a:t>41</a:t>
            </a:fld>
            <a:endParaRPr lang="en-US" dirty="0"/>
          </a:p>
        </p:txBody>
      </p:sp>
    </p:spTree>
    <p:extLst>
      <p:ext uri="{BB962C8B-B14F-4D97-AF65-F5344CB8AC3E}">
        <p14:creationId xmlns:p14="http://schemas.microsoft.com/office/powerpoint/2010/main" val="3578412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42</a:t>
            </a:fld>
            <a:endParaRPr lang="en-US" dirty="0"/>
          </a:p>
        </p:txBody>
      </p:sp>
    </p:spTree>
    <p:extLst>
      <p:ext uri="{BB962C8B-B14F-4D97-AF65-F5344CB8AC3E}">
        <p14:creationId xmlns:p14="http://schemas.microsoft.com/office/powerpoint/2010/main" val="1693868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dirty="0"/>
          </a:p>
        </p:txBody>
      </p:sp>
    </p:spTree>
    <p:extLst>
      <p:ext uri="{BB962C8B-B14F-4D97-AF65-F5344CB8AC3E}">
        <p14:creationId xmlns:p14="http://schemas.microsoft.com/office/powerpoint/2010/main" val="1671280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dirty="0"/>
          </a:p>
        </p:txBody>
      </p:sp>
    </p:spTree>
    <p:extLst>
      <p:ext uri="{BB962C8B-B14F-4D97-AF65-F5344CB8AC3E}">
        <p14:creationId xmlns:p14="http://schemas.microsoft.com/office/powerpoint/2010/main" val="1671280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dirty="0"/>
          </a:p>
        </p:txBody>
      </p:sp>
    </p:spTree>
    <p:extLst>
      <p:ext uri="{BB962C8B-B14F-4D97-AF65-F5344CB8AC3E}">
        <p14:creationId xmlns:p14="http://schemas.microsoft.com/office/powerpoint/2010/main" val="190508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dirty="0"/>
          </a:p>
        </p:txBody>
      </p:sp>
    </p:spTree>
    <p:extLst>
      <p:ext uri="{BB962C8B-B14F-4D97-AF65-F5344CB8AC3E}">
        <p14:creationId xmlns:p14="http://schemas.microsoft.com/office/powerpoint/2010/main" val="167128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dirty="0"/>
          </a:p>
        </p:txBody>
      </p:sp>
    </p:spTree>
    <p:extLst>
      <p:ext uri="{BB962C8B-B14F-4D97-AF65-F5344CB8AC3E}">
        <p14:creationId xmlns:p14="http://schemas.microsoft.com/office/powerpoint/2010/main" val="3034500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dirty="0"/>
          </a:p>
        </p:txBody>
      </p:sp>
    </p:spTree>
    <p:extLst>
      <p:ext uri="{BB962C8B-B14F-4D97-AF65-F5344CB8AC3E}">
        <p14:creationId xmlns:p14="http://schemas.microsoft.com/office/powerpoint/2010/main" val="1905086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dirty="0"/>
          </a:p>
        </p:txBody>
      </p:sp>
    </p:spTree>
    <p:extLst>
      <p:ext uri="{BB962C8B-B14F-4D97-AF65-F5344CB8AC3E}">
        <p14:creationId xmlns:p14="http://schemas.microsoft.com/office/powerpoint/2010/main" val="2925486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dirty="0"/>
          </a:p>
        </p:txBody>
      </p:sp>
    </p:spTree>
    <p:extLst>
      <p:ext uri="{BB962C8B-B14F-4D97-AF65-F5344CB8AC3E}">
        <p14:creationId xmlns:p14="http://schemas.microsoft.com/office/powerpoint/2010/main" val="1671280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Shap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Shap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10/15/20 9:49 PM</a:t>
            </a:fld>
            <a:endParaRPr lang="en-US" sz="2000" dirty="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hape 3"/>
          <p:cNvSpPr>
            <a:spLocks noGrp="1"/>
          </p:cNvSpPr>
          <p:nvPr>
            <p:ph type="dt" sz="half" idx="10"/>
          </p:nvPr>
        </p:nvSpPr>
        <p:spPr/>
        <p:txBody>
          <a:bodyPr/>
          <a:lstStyle/>
          <a:p>
            <a:fld id="{8D3816DF-213E-421B-92D3-C068DBB023D6}" type="datetime8">
              <a:rPr lang="en-US" smtClean="0">
                <a:solidFill>
                  <a:schemeClr val="tx2"/>
                </a:solidFill>
              </a:rPr>
              <a:pPr/>
              <a:t>10/15/20 9:49 PM</a:t>
            </a:fld>
            <a:endParaRPr lang="en-US" dirty="0"/>
          </a:p>
        </p:txBody>
      </p:sp>
      <p:sp>
        <p:nvSpPr>
          <p:cNvPr id="5" name="Shape 4"/>
          <p:cNvSpPr>
            <a:spLocks noGrp="1"/>
          </p:cNvSpPr>
          <p:nvPr>
            <p:ph type="ftr" sz="quarter" idx="11"/>
          </p:nvPr>
        </p:nvSpPr>
        <p:spPr/>
        <p:txBody>
          <a:bodyPr/>
          <a:lstStyle/>
          <a:p>
            <a:endParaRPr lang="en-US" dirty="0"/>
          </a:p>
        </p:txBody>
      </p:sp>
      <p:sp>
        <p:nvSpPr>
          <p:cNvPr id="6" name="Shape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Shape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10/15/20 9:49 PM</a:t>
            </a:fld>
            <a:endParaRPr lang="en-US" dirty="0"/>
          </a:p>
        </p:txBody>
      </p:sp>
      <p:sp>
        <p:nvSpPr>
          <p:cNvPr id="5" name="Shape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Shape 3"/>
          <p:cNvSpPr>
            <a:spLocks noGrp="1"/>
          </p:cNvSpPr>
          <p:nvPr>
            <p:ph type="dt" sz="half" idx="10"/>
          </p:nvPr>
        </p:nvSpPr>
        <p:spPr/>
        <p:txBody>
          <a:bodyPr/>
          <a:lstStyle/>
          <a:p>
            <a:fld id="{B7129108-AC8D-4212-9283-60D9E99BF07A}" type="datetime8">
              <a:rPr lang="en-US" smtClean="0"/>
              <a:pPr/>
              <a:t>10/15/20 9:49 PM</a:t>
            </a:fld>
            <a:endParaRPr lang="en-US" dirty="0"/>
          </a:p>
        </p:txBody>
      </p:sp>
      <p:sp>
        <p:nvSpPr>
          <p:cNvPr id="5" name="Shape 4"/>
          <p:cNvSpPr>
            <a:spLocks noGrp="1"/>
          </p:cNvSpPr>
          <p:nvPr>
            <p:ph type="ftr" sz="quarter" idx="11"/>
          </p:nvPr>
        </p:nvSpPr>
        <p:spPr/>
        <p:txBody>
          <a:bodyPr/>
          <a:lstStyle/>
          <a:p>
            <a:endParaRPr lang="en-US" dirty="0"/>
          </a:p>
        </p:txBody>
      </p:sp>
      <p:sp>
        <p:nvSpPr>
          <p:cNvPr id="6" name="Shape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Shap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Shape 11"/>
          <p:cNvSpPr>
            <a:spLocks noGrp="1"/>
          </p:cNvSpPr>
          <p:nvPr>
            <p:ph type="dt" sz="half" idx="10"/>
          </p:nvPr>
        </p:nvSpPr>
        <p:spPr/>
        <p:txBody>
          <a:bodyPr/>
          <a:lstStyle/>
          <a:p>
            <a:fld id="{B6DED3D3-6235-4F4C-B439-DF277FB555A7}" type="datetime8">
              <a:rPr lang="en-US" smtClean="0"/>
              <a:pPr/>
              <a:t>10/15/20 9:49 PM</a:t>
            </a:fld>
            <a:endParaRPr lang="en-US" dirty="0"/>
          </a:p>
        </p:txBody>
      </p:sp>
      <p:sp>
        <p:nvSpPr>
          <p:cNvPr id="13" name="Shap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Shape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9" name="Shape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hape 7"/>
          <p:cNvSpPr>
            <a:spLocks noGrp="1"/>
          </p:cNvSpPr>
          <p:nvPr>
            <p:ph type="dt" sz="half" idx="15"/>
          </p:nvPr>
        </p:nvSpPr>
        <p:spPr/>
        <p:txBody>
          <a:bodyPr rtlCol="0"/>
          <a:lstStyle/>
          <a:p>
            <a:fld id="{3B5F1E3E-4B2F-4895-B65E-28B2E64F39F6}" type="datetime8">
              <a:rPr lang="en-US" smtClean="0"/>
              <a:pPr/>
              <a:t>10/15/20 9:49 PM</a:t>
            </a:fld>
            <a:endParaRPr lang="en-US" dirty="0"/>
          </a:p>
        </p:txBody>
      </p:sp>
      <p:sp>
        <p:nvSpPr>
          <p:cNvPr id="10" name="Shape 9"/>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2" name="Shape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Shape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hape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hape 9"/>
          <p:cNvSpPr>
            <a:spLocks noGrp="1"/>
          </p:cNvSpPr>
          <p:nvPr>
            <p:ph type="dt" sz="half" idx="15"/>
          </p:nvPr>
        </p:nvSpPr>
        <p:spPr/>
        <p:txBody>
          <a:bodyPr rtlCol="0"/>
          <a:lstStyle/>
          <a:p>
            <a:fld id="{63085435-8225-4333-BFFA-0096413F0D76}" type="datetime8">
              <a:rPr lang="en-US" smtClean="0"/>
              <a:pPr/>
              <a:t>10/15/20 9:49 PM</a:t>
            </a:fld>
            <a:endParaRPr lang="en-US" dirty="0"/>
          </a:p>
        </p:txBody>
      </p:sp>
      <p:sp>
        <p:nvSpPr>
          <p:cNvPr id="12" name="Shape 11"/>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4" name="Shape 13"/>
          <p:cNvSpPr>
            <a:spLocks noGrp="1"/>
          </p:cNvSpPr>
          <p:nvPr>
            <p:ph type="ftr" sz="quarter" idx="17"/>
          </p:nvPr>
        </p:nvSpPr>
        <p:spPr/>
        <p:txBody>
          <a:bodyPr rtlCol="0"/>
          <a:lstStyle/>
          <a:p>
            <a:endParaRPr lang="en-US" dirty="0"/>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dt" sz="half" idx="10"/>
          </p:nvPr>
        </p:nvSpPr>
        <p:spPr/>
        <p:txBody>
          <a:bodyPr/>
          <a:lstStyle/>
          <a:p>
            <a:fld id="{0783C494-2A87-468C-A21B-CB14FB9ABB00}" type="datetime8">
              <a:rPr lang="en-US" smtClean="0"/>
              <a:pPr/>
              <a:t>10/15/20 9:49 PM</a:t>
            </a:fld>
            <a:endParaRPr lang="en-US" dirty="0"/>
          </a:p>
        </p:txBody>
      </p:sp>
      <p:sp>
        <p:nvSpPr>
          <p:cNvPr id="4" name="Shape 3"/>
          <p:cNvSpPr>
            <a:spLocks noGrp="1"/>
          </p:cNvSpPr>
          <p:nvPr>
            <p:ph type="ftr" sz="quarter" idx="11"/>
          </p:nvPr>
        </p:nvSpPr>
        <p:spPr/>
        <p:txBody>
          <a:bodyPr/>
          <a:lstStyle/>
          <a:p>
            <a:endParaRPr lang="en-US" dirty="0"/>
          </a:p>
        </p:txBody>
      </p:sp>
      <p:sp>
        <p:nvSpPr>
          <p:cNvPr id="5" name="Shape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en-US" smtClean="0"/>
              <a:pPr/>
              <a:t>10/15/20 9:49 PM</a:t>
            </a:fld>
            <a:endParaRPr lang="en-US" dirty="0"/>
          </a:p>
        </p:txBody>
      </p:sp>
      <p:sp>
        <p:nvSpPr>
          <p:cNvPr id="3" name="Shape 2"/>
          <p:cNvSpPr>
            <a:spLocks noGrp="1"/>
          </p:cNvSpPr>
          <p:nvPr>
            <p:ph type="ftr" sz="quarter" idx="11"/>
          </p:nvPr>
        </p:nvSpPr>
        <p:spPr/>
        <p:txBody>
          <a:bodyPr/>
          <a:lstStyle/>
          <a:p>
            <a:endParaRPr lang="en-US" dirty="0"/>
          </a:p>
        </p:txBody>
      </p:sp>
      <p:sp>
        <p:nvSpPr>
          <p:cNvPr id="4" name="Shape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Shape 4"/>
          <p:cNvSpPr>
            <a:spLocks noGrp="1"/>
          </p:cNvSpPr>
          <p:nvPr>
            <p:ph type="dt" sz="half" idx="10"/>
          </p:nvPr>
        </p:nvSpPr>
        <p:spPr/>
        <p:txBody>
          <a:bodyPr/>
          <a:lstStyle/>
          <a:p>
            <a:fld id="{4BECC0C8-36B8-442A-833D-B6AACE86BB77}" type="datetime8">
              <a:rPr lang="en-US" smtClean="0"/>
              <a:pPr/>
              <a:t>10/15/20 9:49 PM</a:t>
            </a:fld>
            <a:endParaRPr lang="en-US" dirty="0"/>
          </a:p>
        </p:txBody>
      </p:sp>
      <p:sp>
        <p:nvSpPr>
          <p:cNvPr id="6" name="Shape 5"/>
          <p:cNvSpPr>
            <a:spLocks noGrp="1"/>
          </p:cNvSpPr>
          <p:nvPr>
            <p:ph type="ftr" sz="quarter" idx="11"/>
          </p:nvPr>
        </p:nvSpPr>
        <p:spPr/>
        <p:txBody>
          <a:bodyPr/>
          <a:lstStyle/>
          <a:p>
            <a:endParaRPr lang="en-US" dirty="0"/>
          </a:p>
        </p:txBody>
      </p:sp>
      <p:sp>
        <p:nvSpPr>
          <p:cNvPr id="7" name="Shape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Shape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Shap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en-US" smtClean="0"/>
              <a:pPr/>
              <a:t>10/15/20 9:49 PM</a:t>
            </a:fld>
            <a:endParaRPr lang="en-US" dirty="0"/>
          </a:p>
        </p:txBody>
      </p:sp>
      <p:sp>
        <p:nvSpPr>
          <p:cNvPr id="13" name="Shape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Shape 13"/>
          <p:cNvSpPr>
            <a:spLocks noGrp="1"/>
          </p:cNvSpPr>
          <p:nvPr>
            <p:ph type="ftr" sz="quarter" idx="12"/>
          </p:nvPr>
        </p:nvSpPr>
        <p:spPr>
          <a:xfrm>
            <a:off x="1600200" y="6248206"/>
            <a:ext cx="4572000" cy="365125"/>
          </a:xfrm>
        </p:spPr>
        <p:txBody>
          <a:bodyPr rtlCol="0"/>
          <a:lstStyle/>
          <a:p>
            <a:endParaRPr lang="en-US" dirty="0"/>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dirty="0"/>
              <a:t>Drag picture to placeholder or click icon to add</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10/15/20 9:49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5.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dirty="0"/>
              <a:t>Deriving tables from models</a:t>
            </a:r>
          </a:p>
        </p:txBody>
      </p:sp>
      <p:sp>
        <p:nvSpPr>
          <p:cNvPr id="3" name="Rectangle 2"/>
          <p:cNvSpPr>
            <a:spLocks noGrp="1"/>
          </p:cNvSpPr>
          <p:nvPr>
            <p:ph type="subTitle" idx="1"/>
          </p:nvPr>
        </p:nvSpPr>
        <p:spPr/>
        <p:txBody>
          <a:bodyPr>
            <a:normAutofit fontScale="77500" lnSpcReduction="20000"/>
          </a:bodyPr>
          <a:lstStyle/>
          <a:p>
            <a:r>
              <a:rPr lang="en-US"/>
              <a:t>COMP3421</a:t>
            </a:r>
            <a:endParaRPr lang="en-US" dirty="0"/>
          </a:p>
          <a:p>
            <a:r>
              <a:rPr lang="en-US" dirty="0"/>
              <a:t>Database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Database (CANDY)</a:t>
            </a:r>
          </a:p>
        </p:txBody>
      </p:sp>
      <p:graphicFrame>
        <p:nvGraphicFramePr>
          <p:cNvPr id="4" name="Object 5"/>
          <p:cNvGraphicFramePr>
            <a:graphicFrameLocks noChangeAspect="1"/>
          </p:cNvGraphicFramePr>
          <p:nvPr>
            <p:extLst>
              <p:ext uri="{D42A27DB-BD31-4B8C-83A1-F6EECF244321}">
                <p14:modId xmlns:p14="http://schemas.microsoft.com/office/powerpoint/2010/main" val="4128376640"/>
              </p:ext>
            </p:extLst>
          </p:nvPr>
        </p:nvGraphicFramePr>
        <p:xfrm>
          <a:off x="1676400" y="1524000"/>
          <a:ext cx="7467600" cy="2204721"/>
        </p:xfrm>
        <a:graphic>
          <a:graphicData uri="http://schemas.openxmlformats.org/presentationml/2006/ole">
            <mc:AlternateContent xmlns:mc="http://schemas.openxmlformats.org/markup-compatibility/2006">
              <mc:Choice xmlns:v="urn:schemas-microsoft-com:vml" Requires="v">
                <p:oleObj spid="_x0000_s1518" name="Worksheet" r:id="rId4" imgW="6067349" imgH="1790700" progId="Excel.Sheet.8">
                  <p:embed/>
                </p:oleObj>
              </mc:Choice>
              <mc:Fallback>
                <p:oleObj name="Worksheet" r:id="rId4" imgW="6067349" imgH="17907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24000"/>
                        <a:ext cx="7467600" cy="2204721"/>
                      </a:xfrm>
                      <a:prstGeom prst="rect">
                        <a:avLst/>
                      </a:prstGeom>
                      <a:noFill/>
                      <a:ln>
                        <a:noFill/>
                      </a:ln>
                      <a:effec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11064833"/>
              </p:ext>
            </p:extLst>
          </p:nvPr>
        </p:nvGraphicFramePr>
        <p:xfrm>
          <a:off x="4089120" y="4191000"/>
          <a:ext cx="5054880" cy="2667000"/>
        </p:xfrm>
        <a:graphic>
          <a:graphicData uri="http://schemas.openxmlformats.org/presentationml/2006/ole">
            <mc:AlternateContent xmlns:mc="http://schemas.openxmlformats.org/markup-compatibility/2006">
              <mc:Choice xmlns:v="urn:schemas-microsoft-com:vml" Requires="v">
                <p:oleObj spid="_x0000_s1519" name="Worksheet" r:id="rId6" imgW="4619549" imgH="2438400" progId="Excel.Sheet.8">
                  <p:embed/>
                </p:oleObj>
              </mc:Choice>
              <mc:Fallback>
                <p:oleObj name="Worksheet" r:id="rId6" imgW="4619549" imgH="24384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9120" y="4191000"/>
                        <a:ext cx="5054880" cy="2667000"/>
                      </a:xfrm>
                      <a:prstGeom prst="rect">
                        <a:avLst/>
                      </a:prstGeom>
                      <a:noFill/>
                      <a:ln>
                        <a:noFill/>
                      </a:ln>
                      <a:effec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1886187204"/>
              </p:ext>
            </p:extLst>
          </p:nvPr>
        </p:nvGraphicFramePr>
        <p:xfrm>
          <a:off x="815" y="5715000"/>
          <a:ext cx="4034839" cy="1157049"/>
        </p:xfrm>
        <a:graphic>
          <a:graphicData uri="http://schemas.openxmlformats.org/presentationml/2006/ole">
            <mc:AlternateContent xmlns:mc="http://schemas.openxmlformats.org/markup-compatibility/2006">
              <mc:Choice xmlns:v="urn:schemas-microsoft-com:vml" Requires="v">
                <p:oleObj spid="_x0000_s1520" name="Worksheet" r:id="rId8" imgW="3328357" imgH="954125" progId="Excel.Sheet.8">
                  <p:embed/>
                </p:oleObj>
              </mc:Choice>
              <mc:Fallback>
                <p:oleObj name="Worksheet" r:id="rId8" imgW="3328357" imgH="954125"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 y="5715000"/>
                        <a:ext cx="4034839" cy="1157049"/>
                      </a:xfrm>
                      <a:prstGeom prst="rect">
                        <a:avLst/>
                      </a:prstGeom>
                      <a:solidFill>
                        <a:schemeClr val="bg1"/>
                      </a:solidFill>
                      <a:ln>
                        <a:noFill/>
                      </a:ln>
                      <a:effec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1422684601"/>
              </p:ext>
            </p:extLst>
          </p:nvPr>
        </p:nvGraphicFramePr>
        <p:xfrm>
          <a:off x="0" y="4495800"/>
          <a:ext cx="2094056" cy="809195"/>
        </p:xfrm>
        <a:graphic>
          <a:graphicData uri="http://schemas.openxmlformats.org/presentationml/2006/ole">
            <mc:AlternateContent xmlns:mc="http://schemas.openxmlformats.org/markup-compatibility/2006">
              <mc:Choice xmlns:v="urn:schemas-microsoft-com:vml" Requires="v">
                <p:oleObj spid="_x0000_s1521" name="Worksheet" r:id="rId10" imgW="1655004" imgH="639923" progId="Excel.Sheet.8">
                  <p:embed/>
                </p:oleObj>
              </mc:Choice>
              <mc:Fallback>
                <p:oleObj name="Worksheet" r:id="rId10" imgW="1655004" imgH="639923"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495800"/>
                        <a:ext cx="2094056" cy="809195"/>
                      </a:xfrm>
                      <a:prstGeom prst="rect">
                        <a:avLst/>
                      </a:prstGeom>
                      <a:noFill/>
                      <a:ln>
                        <a:noFill/>
                      </a:ln>
                      <a:effectLst/>
                    </p:spPr>
                  </p:pic>
                </p:oleObj>
              </mc:Fallback>
            </mc:AlternateContent>
          </a:graphicData>
        </a:graphic>
      </p:graphicFrame>
      <p:sp>
        <p:nvSpPr>
          <p:cNvPr id="8" name="Text Box 9"/>
          <p:cNvSpPr txBox="1">
            <a:spLocks noChangeArrowheads="1"/>
          </p:cNvSpPr>
          <p:nvPr/>
        </p:nvSpPr>
        <p:spPr bwMode="auto">
          <a:xfrm>
            <a:off x="0" y="1524000"/>
            <a:ext cx="169522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CANDY_CUSTOMER</a:t>
            </a:r>
          </a:p>
        </p:txBody>
      </p:sp>
      <p:sp>
        <p:nvSpPr>
          <p:cNvPr id="9" name="Text Box 10"/>
          <p:cNvSpPr txBox="1">
            <a:spLocks noChangeArrowheads="1"/>
          </p:cNvSpPr>
          <p:nvPr/>
        </p:nvSpPr>
        <p:spPr bwMode="auto">
          <a:xfrm>
            <a:off x="4038600" y="3886200"/>
            <a:ext cx="168101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CANDY_PURCHASE</a:t>
            </a:r>
          </a:p>
        </p:txBody>
      </p:sp>
      <p:sp>
        <p:nvSpPr>
          <p:cNvPr id="10" name="Text Box 11"/>
          <p:cNvSpPr txBox="1">
            <a:spLocks noChangeArrowheads="1"/>
          </p:cNvSpPr>
          <p:nvPr/>
        </p:nvSpPr>
        <p:spPr bwMode="auto">
          <a:xfrm>
            <a:off x="0" y="4191000"/>
            <a:ext cx="172384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CANDY_CUST_TYPE</a:t>
            </a:r>
          </a:p>
        </p:txBody>
      </p:sp>
      <p:sp>
        <p:nvSpPr>
          <p:cNvPr id="11" name="Text Box 12"/>
          <p:cNvSpPr txBox="1">
            <a:spLocks noChangeArrowheads="1"/>
          </p:cNvSpPr>
          <p:nvPr/>
        </p:nvSpPr>
        <p:spPr bwMode="auto">
          <a:xfrm>
            <a:off x="7666" y="5486400"/>
            <a:ext cx="157830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CANDY_PRODUCT</a:t>
            </a:r>
          </a:p>
        </p:txBody>
      </p:sp>
    </p:spTree>
    <p:extLst>
      <p:ext uri="{BB962C8B-B14F-4D97-AF65-F5344CB8AC3E}">
        <p14:creationId xmlns:p14="http://schemas.microsoft.com/office/powerpoint/2010/main" val="1761758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Introduction</a:t>
            </a:r>
          </a:p>
          <a:p>
            <a:r>
              <a:rPr lang="en-US" dirty="0"/>
              <a:t>Entities and their attributes</a:t>
            </a:r>
          </a:p>
          <a:p>
            <a:r>
              <a:rPr lang="en-US" b="1" dirty="0"/>
              <a:t>Relationships</a:t>
            </a:r>
          </a:p>
          <a:p>
            <a:pPr lvl="1"/>
            <a:r>
              <a:rPr lang="en-US" b="1" dirty="0"/>
              <a:t>1:M</a:t>
            </a:r>
          </a:p>
          <a:p>
            <a:pPr lvl="1"/>
            <a:r>
              <a:rPr lang="en-US" dirty="0"/>
              <a:t>M:M</a:t>
            </a:r>
          </a:p>
          <a:p>
            <a:pPr lvl="1"/>
            <a:r>
              <a:rPr lang="en-US" dirty="0"/>
              <a:t>1:1</a:t>
            </a:r>
          </a:p>
          <a:p>
            <a:pPr lvl="1"/>
            <a:r>
              <a:rPr lang="en-US" dirty="0"/>
              <a:t>Unary and Ternary</a:t>
            </a:r>
          </a:p>
          <a:p>
            <a:pPr lvl="1"/>
            <a:r>
              <a:rPr lang="en-US" dirty="0"/>
              <a:t>Generalization and Specialization</a:t>
            </a:r>
          </a:p>
        </p:txBody>
      </p:sp>
    </p:spTree>
    <p:extLst>
      <p:ext uri="{BB962C8B-B14F-4D97-AF65-F5344CB8AC3E}">
        <p14:creationId xmlns:p14="http://schemas.microsoft.com/office/powerpoint/2010/main" val="382241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sz="quarter" idx="1"/>
          </p:nvPr>
        </p:nvSpPr>
        <p:spPr/>
        <p:txBody>
          <a:bodyPr/>
          <a:lstStyle/>
          <a:p>
            <a:r>
              <a:rPr lang="en-US" dirty="0"/>
              <a:t>Relationships should be implemented using foreign keys</a:t>
            </a:r>
          </a:p>
          <a:p>
            <a:pPr lvl="1"/>
            <a:r>
              <a:rPr lang="en-US" dirty="0"/>
              <a:t>Exactly how depends on the relationship cardinality and optionality</a:t>
            </a:r>
          </a:p>
          <a:p>
            <a:pPr lvl="2"/>
            <a:r>
              <a:rPr lang="en-US" dirty="0"/>
              <a:t>1:M</a:t>
            </a:r>
          </a:p>
          <a:p>
            <a:pPr lvl="2"/>
            <a:r>
              <a:rPr lang="en-US" dirty="0"/>
              <a:t>M:M</a:t>
            </a:r>
          </a:p>
          <a:p>
            <a:pPr lvl="2"/>
            <a:r>
              <a:rPr lang="en-US" dirty="0"/>
              <a:t>1:1</a:t>
            </a:r>
          </a:p>
        </p:txBody>
      </p:sp>
    </p:spTree>
    <p:extLst>
      <p:ext uri="{BB962C8B-B14F-4D97-AF65-F5344CB8AC3E}">
        <p14:creationId xmlns:p14="http://schemas.microsoft.com/office/powerpoint/2010/main" val="12934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1:M Relationships</a:t>
            </a:r>
          </a:p>
        </p:txBody>
      </p:sp>
      <p:sp>
        <p:nvSpPr>
          <p:cNvPr id="3" name="Content Placeholder 2"/>
          <p:cNvSpPr>
            <a:spLocks noGrp="1"/>
          </p:cNvSpPr>
          <p:nvPr>
            <p:ph sz="quarter" idx="1"/>
          </p:nvPr>
        </p:nvSpPr>
        <p:spPr/>
        <p:txBody>
          <a:bodyPr>
            <a:normAutofit/>
          </a:bodyPr>
          <a:lstStyle/>
          <a:p>
            <a:r>
              <a:rPr lang="en-US" dirty="0"/>
              <a:t>Reference the primary key of the entity on the “1” side of the relationship as a foreign key in the entity on the “M” side of the relationship</a:t>
            </a:r>
          </a:p>
        </p:txBody>
      </p:sp>
      <p:sp>
        <p:nvSpPr>
          <p:cNvPr id="4" name="Line 6"/>
          <p:cNvSpPr>
            <a:spLocks noChangeShapeType="1"/>
          </p:cNvSpPr>
          <p:nvPr/>
        </p:nvSpPr>
        <p:spPr bwMode="auto">
          <a:xfrm>
            <a:off x="3657600" y="3733800"/>
            <a:ext cx="20574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graphicFrame>
        <p:nvGraphicFramePr>
          <p:cNvPr id="5" name="Group 7"/>
          <p:cNvGraphicFramePr>
            <a:graphicFrameLocks noGrp="1"/>
          </p:cNvGraphicFramePr>
          <p:nvPr>
            <p:extLst>
              <p:ext uri="{D42A27DB-BD31-4B8C-83A1-F6EECF244321}">
                <p14:modId xmlns:p14="http://schemas.microsoft.com/office/powerpoint/2010/main" val="3386749806"/>
              </p:ext>
            </p:extLst>
          </p:nvPr>
        </p:nvGraphicFramePr>
        <p:xfrm>
          <a:off x="739422" y="5080000"/>
          <a:ext cx="3022600" cy="1574800"/>
        </p:xfrm>
        <a:graphic>
          <a:graphicData uri="http://schemas.openxmlformats.org/drawingml/2006/table">
            <a:tbl>
              <a:tblPr/>
              <a:tblGrid>
                <a:gridCol w="582613">
                  <a:extLst>
                    <a:ext uri="{9D8B030D-6E8A-4147-A177-3AD203B41FA5}">
                      <a16:colId xmlns:a16="http://schemas.microsoft.com/office/drawing/2014/main" val="20000"/>
                    </a:ext>
                  </a:extLst>
                </a:gridCol>
                <a:gridCol w="1327150">
                  <a:extLst>
                    <a:ext uri="{9D8B030D-6E8A-4147-A177-3AD203B41FA5}">
                      <a16:colId xmlns:a16="http://schemas.microsoft.com/office/drawing/2014/main" val="20001"/>
                    </a:ext>
                  </a:extLst>
                </a:gridCol>
                <a:gridCol w="1112837">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sng" strike="noStrike" cap="none" normalizeH="0" baseline="0">
                          <a:ln>
                            <a:noFill/>
                          </a:ln>
                          <a:solidFill>
                            <a:schemeClr val="tx1"/>
                          </a:solidFill>
                          <a:effectLst/>
                          <a:latin typeface="Arial" charset="0"/>
                        </a:rPr>
                        <a:t>DID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DName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DOffice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Accounting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SSS415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SSS406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Production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SSS312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Group 29"/>
          <p:cNvGraphicFramePr>
            <a:graphicFrameLocks noGrp="1"/>
          </p:cNvGraphicFramePr>
          <p:nvPr>
            <p:extLst>
              <p:ext uri="{D42A27DB-BD31-4B8C-83A1-F6EECF244321}">
                <p14:modId xmlns:p14="http://schemas.microsoft.com/office/powerpoint/2010/main" val="398111252"/>
              </p:ext>
            </p:extLst>
          </p:nvPr>
        </p:nvGraphicFramePr>
        <p:xfrm>
          <a:off x="5082822" y="5105400"/>
          <a:ext cx="3708400" cy="1574800"/>
        </p:xfrm>
        <a:graphic>
          <a:graphicData uri="http://schemas.openxmlformats.org/drawingml/2006/table">
            <a:tbl>
              <a:tblPr/>
              <a:tblGrid>
                <a:gridCol w="581025">
                  <a:extLst>
                    <a:ext uri="{9D8B030D-6E8A-4147-A177-3AD203B41FA5}">
                      <a16:colId xmlns:a16="http://schemas.microsoft.com/office/drawing/2014/main" val="20000"/>
                    </a:ext>
                  </a:extLst>
                </a:gridCol>
                <a:gridCol w="946150">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sng" strike="noStrike" cap="none" normalizeH="0" baseline="0">
                          <a:ln>
                            <a:noFill/>
                          </a:ln>
                          <a:solidFill>
                            <a:schemeClr val="tx1"/>
                          </a:solidFill>
                          <a:effectLst/>
                          <a:latin typeface="Arial" charset="0"/>
                        </a:rPr>
                        <a:t>EID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EName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EOffice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DID (FK)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SSS112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200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Jones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SSS116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300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Brown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SSS107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56"/>
          <p:cNvSpPr txBox="1">
            <a:spLocks noChangeArrowheads="1"/>
          </p:cNvSpPr>
          <p:nvPr/>
        </p:nvSpPr>
        <p:spPr bwMode="auto">
          <a:xfrm>
            <a:off x="358422" y="4699000"/>
            <a:ext cx="4095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t>DEPARTMENT(</a:t>
            </a:r>
            <a:r>
              <a:rPr lang="en-US" u="sng" dirty="0"/>
              <a:t>DID</a:t>
            </a:r>
            <a:r>
              <a:rPr lang="en-US" dirty="0"/>
              <a:t>, </a:t>
            </a:r>
            <a:r>
              <a:rPr lang="en-US" dirty="0" err="1"/>
              <a:t>DName</a:t>
            </a:r>
            <a:r>
              <a:rPr lang="en-US" dirty="0"/>
              <a:t>, </a:t>
            </a:r>
            <a:r>
              <a:rPr lang="en-US" dirty="0" err="1"/>
              <a:t>DOffice</a:t>
            </a:r>
            <a:r>
              <a:rPr lang="en-US" dirty="0"/>
              <a:t>)</a:t>
            </a:r>
          </a:p>
        </p:txBody>
      </p:sp>
      <p:sp>
        <p:nvSpPr>
          <p:cNvPr id="8" name="Text Box 57"/>
          <p:cNvSpPr txBox="1">
            <a:spLocks noChangeArrowheads="1"/>
          </p:cNvSpPr>
          <p:nvPr/>
        </p:nvSpPr>
        <p:spPr bwMode="auto">
          <a:xfrm>
            <a:off x="4860572" y="4699000"/>
            <a:ext cx="42608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t>EMPLOYEE(</a:t>
            </a:r>
            <a:r>
              <a:rPr lang="en-US" u="sng" dirty="0"/>
              <a:t>EID</a:t>
            </a:r>
            <a:r>
              <a:rPr lang="en-US" dirty="0"/>
              <a:t>, </a:t>
            </a:r>
            <a:r>
              <a:rPr lang="en-US" dirty="0" err="1"/>
              <a:t>EName</a:t>
            </a:r>
            <a:r>
              <a:rPr lang="en-US" dirty="0"/>
              <a:t>, </a:t>
            </a:r>
            <a:r>
              <a:rPr lang="en-US" dirty="0" err="1"/>
              <a:t>EOffice</a:t>
            </a:r>
            <a:r>
              <a:rPr lang="en-US" dirty="0"/>
              <a:t>, DID)</a:t>
            </a:r>
          </a:p>
        </p:txBody>
      </p:sp>
      <p:sp>
        <p:nvSpPr>
          <p:cNvPr id="9" name="Line 58"/>
          <p:cNvSpPr>
            <a:spLocks noChangeShapeType="1"/>
          </p:cNvSpPr>
          <p:nvPr/>
        </p:nvSpPr>
        <p:spPr bwMode="auto">
          <a:xfrm flipV="1">
            <a:off x="5410200" y="3581400"/>
            <a:ext cx="3048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 name="Line 59"/>
          <p:cNvSpPr>
            <a:spLocks noChangeShapeType="1"/>
          </p:cNvSpPr>
          <p:nvPr/>
        </p:nvSpPr>
        <p:spPr bwMode="auto">
          <a:xfrm>
            <a:off x="5410200" y="3733800"/>
            <a:ext cx="3048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 name="AutoShape 60"/>
          <p:cNvSpPr>
            <a:spLocks noChangeArrowheads="1"/>
          </p:cNvSpPr>
          <p:nvPr/>
        </p:nvSpPr>
        <p:spPr bwMode="auto">
          <a:xfrm>
            <a:off x="2438400" y="3124200"/>
            <a:ext cx="1219200" cy="1447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Department</a:t>
            </a:r>
          </a:p>
          <a:p>
            <a:pPr algn="ctr"/>
            <a:endParaRPr lang="en-US" dirty="0"/>
          </a:p>
          <a:p>
            <a:pPr algn="ctr"/>
            <a:r>
              <a:rPr lang="en-US" u="sng" dirty="0"/>
              <a:t>DID</a:t>
            </a:r>
          </a:p>
          <a:p>
            <a:pPr algn="ctr"/>
            <a:r>
              <a:rPr lang="en-US" dirty="0" err="1"/>
              <a:t>DName</a:t>
            </a:r>
            <a:endParaRPr lang="en-US" dirty="0"/>
          </a:p>
          <a:p>
            <a:pPr algn="ctr"/>
            <a:r>
              <a:rPr lang="en-US" dirty="0" err="1"/>
              <a:t>DOffice</a:t>
            </a:r>
            <a:endParaRPr lang="en-US" dirty="0"/>
          </a:p>
        </p:txBody>
      </p:sp>
      <p:sp>
        <p:nvSpPr>
          <p:cNvPr id="12" name="Line 61"/>
          <p:cNvSpPr>
            <a:spLocks noChangeShapeType="1"/>
          </p:cNvSpPr>
          <p:nvPr/>
        </p:nvSpPr>
        <p:spPr bwMode="auto">
          <a:xfrm>
            <a:off x="2438400" y="3505200"/>
            <a:ext cx="1219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Text Box 63"/>
          <p:cNvSpPr txBox="1">
            <a:spLocks noChangeArrowheads="1"/>
          </p:cNvSpPr>
          <p:nvPr/>
        </p:nvSpPr>
        <p:spPr bwMode="auto">
          <a:xfrm>
            <a:off x="4038600" y="3352800"/>
            <a:ext cx="10858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Works In</a:t>
            </a:r>
          </a:p>
        </p:txBody>
      </p:sp>
      <p:sp>
        <p:nvSpPr>
          <p:cNvPr id="15" name="AutoShape 64"/>
          <p:cNvSpPr>
            <a:spLocks noChangeArrowheads="1"/>
          </p:cNvSpPr>
          <p:nvPr/>
        </p:nvSpPr>
        <p:spPr bwMode="auto">
          <a:xfrm rot="16200000">
            <a:off x="3886200" y="3505200"/>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7" name="Oval 66"/>
          <p:cNvSpPr>
            <a:spLocks noChangeArrowheads="1"/>
          </p:cNvSpPr>
          <p:nvPr/>
        </p:nvSpPr>
        <p:spPr bwMode="auto">
          <a:xfrm>
            <a:off x="5181600" y="3657600"/>
            <a:ext cx="152400" cy="1524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 name="Line 67"/>
          <p:cNvSpPr>
            <a:spLocks noChangeShapeType="1"/>
          </p:cNvSpPr>
          <p:nvPr/>
        </p:nvSpPr>
        <p:spPr bwMode="auto">
          <a:xfrm>
            <a:off x="3733800" y="3624263"/>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 name="Line 68"/>
          <p:cNvSpPr>
            <a:spLocks noChangeShapeType="1"/>
          </p:cNvSpPr>
          <p:nvPr/>
        </p:nvSpPr>
        <p:spPr bwMode="auto">
          <a:xfrm>
            <a:off x="3825875" y="3625850"/>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AutoShape 32"/>
          <p:cNvSpPr>
            <a:spLocks noChangeArrowheads="1"/>
          </p:cNvSpPr>
          <p:nvPr/>
        </p:nvSpPr>
        <p:spPr bwMode="auto">
          <a:xfrm>
            <a:off x="5715000" y="3124200"/>
            <a:ext cx="1219200" cy="1447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Employee</a:t>
            </a:r>
          </a:p>
          <a:p>
            <a:pPr algn="ctr"/>
            <a:endParaRPr lang="en-US" dirty="0"/>
          </a:p>
          <a:p>
            <a:pPr algn="ctr"/>
            <a:r>
              <a:rPr lang="en-US" u="sng" dirty="0"/>
              <a:t>EID</a:t>
            </a:r>
          </a:p>
          <a:p>
            <a:pPr algn="ctr"/>
            <a:r>
              <a:rPr lang="en-US" dirty="0" err="1"/>
              <a:t>EName</a:t>
            </a:r>
            <a:endParaRPr lang="en-US" dirty="0"/>
          </a:p>
          <a:p>
            <a:pPr algn="ctr"/>
            <a:r>
              <a:rPr lang="en-US" dirty="0" err="1"/>
              <a:t>Eoffice</a:t>
            </a:r>
            <a:endParaRPr lang="en-US" dirty="0"/>
          </a:p>
        </p:txBody>
      </p:sp>
      <p:sp>
        <p:nvSpPr>
          <p:cNvPr id="21" name="Line 33"/>
          <p:cNvSpPr>
            <a:spLocks noChangeShapeType="1"/>
          </p:cNvSpPr>
          <p:nvPr/>
        </p:nvSpPr>
        <p:spPr bwMode="auto">
          <a:xfrm>
            <a:off x="5715000" y="3505200"/>
            <a:ext cx="1219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3715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1:M Relationships</a:t>
            </a:r>
          </a:p>
        </p:txBody>
      </p:sp>
      <p:sp>
        <p:nvSpPr>
          <p:cNvPr id="3" name="Content Placeholder 2"/>
          <p:cNvSpPr>
            <a:spLocks noGrp="1"/>
          </p:cNvSpPr>
          <p:nvPr>
            <p:ph sz="quarter" idx="1"/>
          </p:nvPr>
        </p:nvSpPr>
        <p:spPr/>
        <p:txBody>
          <a:bodyPr>
            <a:normAutofit/>
          </a:bodyPr>
          <a:lstStyle/>
          <a:p>
            <a:r>
              <a:rPr lang="en-US" dirty="0"/>
              <a:t>Why can’t you reference the primary key of the entity on the “M” side of the relationship as a foreign key in the entity on the “1” side of the relationship?</a:t>
            </a:r>
          </a:p>
          <a:p>
            <a:pPr lvl="1"/>
            <a:r>
              <a:rPr lang="en-US" dirty="0"/>
              <a:t>We would need to either: </a:t>
            </a:r>
          </a:p>
          <a:p>
            <a:pPr lvl="2"/>
            <a:r>
              <a:rPr lang="en-US" dirty="0"/>
              <a:t>Treat the foreign key like a multivalued attribute, or </a:t>
            </a:r>
          </a:p>
          <a:p>
            <a:pPr lvl="2"/>
            <a:r>
              <a:rPr lang="en-US" dirty="0"/>
              <a:t>Use multiple records to represent a single entity</a:t>
            </a:r>
          </a:p>
          <a:p>
            <a:pPr lvl="2"/>
            <a:r>
              <a:rPr lang="en-US" dirty="0"/>
              <a:t>(Neither situation is appropriate)</a:t>
            </a:r>
          </a:p>
        </p:txBody>
      </p:sp>
    </p:spTree>
    <p:extLst>
      <p:ext uri="{BB962C8B-B14F-4D97-AF65-F5344CB8AC3E}">
        <p14:creationId xmlns:p14="http://schemas.microsoft.com/office/powerpoint/2010/main" val="245972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1:M Relationships</a:t>
            </a:r>
          </a:p>
        </p:txBody>
      </p:sp>
      <p:sp>
        <p:nvSpPr>
          <p:cNvPr id="3" name="Content Placeholder 2"/>
          <p:cNvSpPr>
            <a:spLocks noGrp="1"/>
          </p:cNvSpPr>
          <p:nvPr>
            <p:ph sz="quarter" idx="1"/>
          </p:nvPr>
        </p:nvSpPr>
        <p:spPr/>
        <p:txBody>
          <a:bodyPr/>
          <a:lstStyle/>
          <a:p>
            <a:r>
              <a:rPr lang="en-US" dirty="0"/>
              <a:t>Incorrectly representing 1:M relationships by treating the foreign key as a multivalued attribute</a:t>
            </a:r>
          </a:p>
        </p:txBody>
      </p:sp>
      <p:graphicFrame>
        <p:nvGraphicFramePr>
          <p:cNvPr id="4" name="Group 4"/>
          <p:cNvGraphicFramePr>
            <a:graphicFrameLocks noGrp="1"/>
          </p:cNvGraphicFramePr>
          <p:nvPr>
            <p:extLst>
              <p:ext uri="{D42A27DB-BD31-4B8C-83A1-F6EECF244321}">
                <p14:modId xmlns:p14="http://schemas.microsoft.com/office/powerpoint/2010/main" val="2312953432"/>
              </p:ext>
            </p:extLst>
          </p:nvPr>
        </p:nvGraphicFramePr>
        <p:xfrm>
          <a:off x="1828800" y="2895600"/>
          <a:ext cx="5715000" cy="2463801"/>
        </p:xfrm>
        <a:graphic>
          <a:graphicData uri="http://schemas.openxmlformats.org/drawingml/2006/table">
            <a:tbl>
              <a:tblPr/>
              <a:tblGrid>
                <a:gridCol w="766187">
                  <a:extLst>
                    <a:ext uri="{9D8B030D-6E8A-4147-A177-3AD203B41FA5}">
                      <a16:colId xmlns:a16="http://schemas.microsoft.com/office/drawing/2014/main" val="20000"/>
                    </a:ext>
                  </a:extLst>
                </a:gridCol>
                <a:gridCol w="1733341">
                  <a:extLst>
                    <a:ext uri="{9D8B030D-6E8A-4147-A177-3AD203B41FA5}">
                      <a16:colId xmlns:a16="http://schemas.microsoft.com/office/drawing/2014/main" val="20001"/>
                    </a:ext>
                  </a:extLst>
                </a:gridCol>
                <a:gridCol w="1519813">
                  <a:extLst>
                    <a:ext uri="{9D8B030D-6E8A-4147-A177-3AD203B41FA5}">
                      <a16:colId xmlns:a16="http://schemas.microsoft.com/office/drawing/2014/main" val="20002"/>
                    </a:ext>
                  </a:extLst>
                </a:gridCol>
                <a:gridCol w="1695659">
                  <a:extLst>
                    <a:ext uri="{9D8B030D-6E8A-4147-A177-3AD203B41FA5}">
                      <a16:colId xmlns:a16="http://schemas.microsoft.com/office/drawing/2014/main" val="20003"/>
                    </a:ext>
                  </a:extLst>
                </a:gridCol>
              </a:tblGrid>
              <a:tr h="67555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sng" strike="noStrike" cap="none" normalizeH="0" baseline="0" dirty="0">
                          <a:ln>
                            <a:noFill/>
                          </a:ln>
                          <a:solidFill>
                            <a:schemeClr val="tx1"/>
                          </a:solidFill>
                          <a:effectLst/>
                          <a:latin typeface="Arial" charset="0"/>
                        </a:rPr>
                        <a:t>DID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DName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a:ln>
                            <a:noFill/>
                          </a:ln>
                          <a:solidFill>
                            <a:schemeClr val="tx1"/>
                          </a:solidFill>
                          <a:effectLst/>
                          <a:latin typeface="Arial" charset="0"/>
                        </a:rPr>
                        <a:t>DOffice</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EID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9608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Accounting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SSS415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100, 200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9608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SSS406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300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9608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Production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SSS312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5867400" y="3581400"/>
            <a:ext cx="1219200" cy="495300"/>
          </a:xfrm>
          <a:prstGeom prst="rect">
            <a:avLst/>
          </a:prstGeom>
          <a:solidFill>
            <a:schemeClr val="accent1">
              <a:alpha val="25098"/>
            </a:schemeClr>
          </a:solidFill>
          <a:ln w="9525">
            <a:solidFill>
              <a:schemeClr val="tx1"/>
            </a:solidFill>
            <a:round/>
            <a:headEnd/>
            <a:tailEnd/>
          </a:ln>
        </p:spPr>
        <p:txBody>
          <a:bodyPr/>
          <a:lstStyle/>
          <a:p>
            <a:endParaRPr lang="en-US"/>
          </a:p>
        </p:txBody>
      </p:sp>
      <p:sp>
        <p:nvSpPr>
          <p:cNvPr id="6" name="TextBox 5"/>
          <p:cNvSpPr txBox="1"/>
          <p:nvPr/>
        </p:nvSpPr>
        <p:spPr>
          <a:xfrm>
            <a:off x="1752600" y="5562600"/>
            <a:ext cx="6096000" cy="707886"/>
          </a:xfrm>
          <a:prstGeom prst="rect">
            <a:avLst/>
          </a:prstGeom>
          <a:noFill/>
        </p:spPr>
        <p:txBody>
          <a:bodyPr wrap="square" rtlCol="0">
            <a:spAutoFit/>
          </a:bodyPr>
          <a:lstStyle/>
          <a:p>
            <a:r>
              <a:rPr lang="en-US" sz="2000" dirty="0"/>
              <a:t>Now we have a multivalued attribute represented as a single field in our table, which cannot serve as foreign key</a:t>
            </a:r>
          </a:p>
        </p:txBody>
      </p:sp>
    </p:spTree>
    <p:extLst>
      <p:ext uri="{BB962C8B-B14F-4D97-AF65-F5344CB8AC3E}">
        <p14:creationId xmlns:p14="http://schemas.microsoft.com/office/powerpoint/2010/main" val="237961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1:M Relationships</a:t>
            </a:r>
          </a:p>
        </p:txBody>
      </p:sp>
      <p:sp>
        <p:nvSpPr>
          <p:cNvPr id="3" name="Content Placeholder 2"/>
          <p:cNvSpPr>
            <a:spLocks noGrp="1"/>
          </p:cNvSpPr>
          <p:nvPr>
            <p:ph sz="quarter" idx="1"/>
          </p:nvPr>
        </p:nvSpPr>
        <p:spPr/>
        <p:txBody>
          <a:bodyPr/>
          <a:lstStyle/>
          <a:p>
            <a:r>
              <a:rPr lang="en-US" dirty="0"/>
              <a:t>Incorrectly representing 1:M relationships by using multiple records to represent a single entity </a:t>
            </a:r>
          </a:p>
          <a:p>
            <a:endParaRPr lang="en-US" dirty="0"/>
          </a:p>
        </p:txBody>
      </p:sp>
      <p:graphicFrame>
        <p:nvGraphicFramePr>
          <p:cNvPr id="4" name="Group 31"/>
          <p:cNvGraphicFramePr>
            <a:graphicFrameLocks noGrp="1"/>
          </p:cNvGraphicFramePr>
          <p:nvPr>
            <p:extLst>
              <p:ext uri="{D42A27DB-BD31-4B8C-83A1-F6EECF244321}">
                <p14:modId xmlns:p14="http://schemas.microsoft.com/office/powerpoint/2010/main" val="3545107869"/>
              </p:ext>
            </p:extLst>
          </p:nvPr>
        </p:nvGraphicFramePr>
        <p:xfrm>
          <a:off x="1905000" y="2971800"/>
          <a:ext cx="5562600" cy="2209801"/>
        </p:xfrm>
        <a:graphic>
          <a:graphicData uri="http://schemas.openxmlformats.org/drawingml/2006/table">
            <a:tbl>
              <a:tblPr/>
              <a:tblGrid>
                <a:gridCol w="894735">
                  <a:extLst>
                    <a:ext uri="{9D8B030D-6E8A-4147-A177-3AD203B41FA5}">
                      <a16:colId xmlns:a16="http://schemas.microsoft.com/office/drawing/2014/main" val="20000"/>
                    </a:ext>
                  </a:extLst>
                </a:gridCol>
                <a:gridCol w="2035277">
                  <a:extLst>
                    <a:ext uri="{9D8B030D-6E8A-4147-A177-3AD203B41FA5}">
                      <a16:colId xmlns:a16="http://schemas.microsoft.com/office/drawing/2014/main" val="20001"/>
                    </a:ext>
                  </a:extLst>
                </a:gridCol>
                <a:gridCol w="1757517">
                  <a:extLst>
                    <a:ext uri="{9D8B030D-6E8A-4147-A177-3AD203B41FA5}">
                      <a16:colId xmlns:a16="http://schemas.microsoft.com/office/drawing/2014/main" val="20002"/>
                    </a:ext>
                  </a:extLst>
                </a:gridCol>
                <a:gridCol w="875071">
                  <a:extLst>
                    <a:ext uri="{9D8B030D-6E8A-4147-A177-3AD203B41FA5}">
                      <a16:colId xmlns:a16="http://schemas.microsoft.com/office/drawing/2014/main" val="20003"/>
                    </a:ext>
                  </a:extLst>
                </a:gridCol>
              </a:tblGrid>
              <a:tr h="57794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sng" strike="noStrike" cap="none" normalizeH="0" baseline="0" dirty="0">
                          <a:ln>
                            <a:noFill/>
                          </a:ln>
                          <a:solidFill>
                            <a:schemeClr val="tx1"/>
                          </a:solidFill>
                          <a:effectLst/>
                          <a:latin typeface="Arial" charset="0"/>
                        </a:rPr>
                        <a:t>DID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a:ln>
                            <a:noFill/>
                          </a:ln>
                          <a:solidFill>
                            <a:schemeClr val="tx1"/>
                          </a:solidFill>
                          <a:effectLst/>
                          <a:latin typeface="Arial" charset="0"/>
                        </a:rPr>
                        <a:t>DName</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DOffice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EID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1194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Accounting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SSS415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0995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Accounting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SSS415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0995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MIS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SSS406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300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905000" y="3581400"/>
            <a:ext cx="533400" cy="990600"/>
          </a:xfrm>
          <a:prstGeom prst="rect">
            <a:avLst/>
          </a:prstGeom>
          <a:solidFill>
            <a:schemeClr val="accent1">
              <a:alpha val="25098"/>
            </a:schemeClr>
          </a:solidFill>
          <a:ln w="9525">
            <a:solidFill>
              <a:schemeClr val="tx1"/>
            </a:solidFill>
            <a:round/>
            <a:headEnd/>
            <a:tailEnd/>
          </a:ln>
        </p:spPr>
        <p:txBody>
          <a:bodyPr/>
          <a:lstStyle/>
          <a:p>
            <a:endParaRPr lang="en-US"/>
          </a:p>
        </p:txBody>
      </p:sp>
      <p:sp>
        <p:nvSpPr>
          <p:cNvPr id="7" name="TextBox 6"/>
          <p:cNvSpPr txBox="1"/>
          <p:nvPr/>
        </p:nvSpPr>
        <p:spPr>
          <a:xfrm>
            <a:off x="2209800" y="5562600"/>
            <a:ext cx="4953000" cy="400110"/>
          </a:xfrm>
          <a:prstGeom prst="rect">
            <a:avLst/>
          </a:prstGeom>
          <a:noFill/>
        </p:spPr>
        <p:txBody>
          <a:bodyPr wrap="square" rtlCol="0">
            <a:spAutoFit/>
          </a:bodyPr>
          <a:lstStyle/>
          <a:p>
            <a:r>
              <a:rPr lang="en-US" sz="2000" dirty="0"/>
              <a:t>Now we have non-unique primary key values</a:t>
            </a:r>
          </a:p>
        </p:txBody>
      </p:sp>
    </p:spTree>
    <p:extLst>
      <p:ext uri="{BB962C8B-B14F-4D97-AF65-F5344CB8AC3E}">
        <p14:creationId xmlns:p14="http://schemas.microsoft.com/office/powerpoint/2010/main" val="3853047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1:M Relationships</a:t>
            </a:r>
          </a:p>
        </p:txBody>
      </p:sp>
      <p:sp>
        <p:nvSpPr>
          <p:cNvPr id="3" name="Content Placeholder 2"/>
          <p:cNvSpPr>
            <a:spLocks noGrp="1"/>
          </p:cNvSpPr>
          <p:nvPr>
            <p:ph sz="quarter" idx="1"/>
          </p:nvPr>
        </p:nvSpPr>
        <p:spPr/>
        <p:txBody>
          <a:bodyPr/>
          <a:lstStyle/>
          <a:p>
            <a:r>
              <a:rPr lang="en-US" dirty="0"/>
              <a:t>Our candy database has the following 1:M relationships</a:t>
            </a:r>
          </a:p>
          <a:p>
            <a:pPr lvl="1"/>
            <a:r>
              <a:rPr lang="en-US" dirty="0"/>
              <a:t>CANDY_CUST_TYPE to CANDY_CUSTOMER</a:t>
            </a:r>
          </a:p>
          <a:p>
            <a:pPr lvl="1"/>
            <a:r>
              <a:rPr lang="en-US" dirty="0"/>
              <a:t>CANDY_CUSTOMER to CANDY_PURCHASE</a:t>
            </a:r>
          </a:p>
          <a:p>
            <a:r>
              <a:rPr lang="en-US" dirty="0"/>
              <a:t>Notice how the primary keys for CANDY_CUST_TYPE and CANDY_CUSTOMER are referenced by foreign keys in the CANDY_CUSTOMER and CANDY_PURCHASE tables (respectively)</a:t>
            </a:r>
          </a:p>
          <a:p>
            <a:endParaRPr lang="en-US" dirty="0"/>
          </a:p>
        </p:txBody>
      </p:sp>
    </p:spTree>
    <p:extLst>
      <p:ext uri="{BB962C8B-B14F-4D97-AF65-F5344CB8AC3E}">
        <p14:creationId xmlns:p14="http://schemas.microsoft.com/office/powerpoint/2010/main" val="1318359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Database (CANDY)</a:t>
            </a:r>
          </a:p>
        </p:txBody>
      </p:sp>
      <p:graphicFrame>
        <p:nvGraphicFramePr>
          <p:cNvPr id="4" name="Object 5"/>
          <p:cNvGraphicFramePr>
            <a:graphicFrameLocks noChangeAspect="1"/>
          </p:cNvGraphicFramePr>
          <p:nvPr>
            <p:extLst>
              <p:ext uri="{D42A27DB-BD31-4B8C-83A1-F6EECF244321}">
                <p14:modId xmlns:p14="http://schemas.microsoft.com/office/powerpoint/2010/main" val="2260588809"/>
              </p:ext>
            </p:extLst>
          </p:nvPr>
        </p:nvGraphicFramePr>
        <p:xfrm>
          <a:off x="1676400" y="1524000"/>
          <a:ext cx="7467600" cy="2204721"/>
        </p:xfrm>
        <a:graphic>
          <a:graphicData uri="http://schemas.openxmlformats.org/presentationml/2006/ole">
            <mc:AlternateContent xmlns:mc="http://schemas.openxmlformats.org/markup-compatibility/2006">
              <mc:Choice xmlns:v="urn:schemas-microsoft-com:vml" Requires="v">
                <p:oleObj spid="_x0000_s2518" name="Worksheet" r:id="rId4" imgW="6067349" imgH="1790700" progId="Excel.Sheet.8">
                  <p:embed/>
                </p:oleObj>
              </mc:Choice>
              <mc:Fallback>
                <p:oleObj name="Worksheet" r:id="rId4" imgW="6067349" imgH="17907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24000"/>
                        <a:ext cx="7467600" cy="2204721"/>
                      </a:xfrm>
                      <a:prstGeom prst="rect">
                        <a:avLst/>
                      </a:prstGeom>
                      <a:noFill/>
                      <a:ln>
                        <a:noFill/>
                      </a:ln>
                      <a:effec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3486452160"/>
              </p:ext>
            </p:extLst>
          </p:nvPr>
        </p:nvGraphicFramePr>
        <p:xfrm>
          <a:off x="4089120" y="4191000"/>
          <a:ext cx="5054880" cy="2667000"/>
        </p:xfrm>
        <a:graphic>
          <a:graphicData uri="http://schemas.openxmlformats.org/presentationml/2006/ole">
            <mc:AlternateContent xmlns:mc="http://schemas.openxmlformats.org/markup-compatibility/2006">
              <mc:Choice xmlns:v="urn:schemas-microsoft-com:vml" Requires="v">
                <p:oleObj spid="_x0000_s2519" name="Worksheet" r:id="rId6" imgW="4619549" imgH="2438400" progId="Excel.Sheet.8">
                  <p:embed/>
                </p:oleObj>
              </mc:Choice>
              <mc:Fallback>
                <p:oleObj name="Worksheet" r:id="rId6" imgW="4619549" imgH="24384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9120" y="4191000"/>
                        <a:ext cx="5054880" cy="2667000"/>
                      </a:xfrm>
                      <a:prstGeom prst="rect">
                        <a:avLst/>
                      </a:prstGeom>
                      <a:noFill/>
                      <a:ln>
                        <a:noFill/>
                      </a:ln>
                      <a:effec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3715594090"/>
              </p:ext>
            </p:extLst>
          </p:nvPr>
        </p:nvGraphicFramePr>
        <p:xfrm>
          <a:off x="815" y="5715000"/>
          <a:ext cx="4034839" cy="1157049"/>
        </p:xfrm>
        <a:graphic>
          <a:graphicData uri="http://schemas.openxmlformats.org/presentationml/2006/ole">
            <mc:AlternateContent xmlns:mc="http://schemas.openxmlformats.org/markup-compatibility/2006">
              <mc:Choice xmlns:v="urn:schemas-microsoft-com:vml" Requires="v">
                <p:oleObj spid="_x0000_s2520" name="Worksheet" r:id="rId8" imgW="3328357" imgH="954125" progId="Excel.Sheet.8">
                  <p:embed/>
                </p:oleObj>
              </mc:Choice>
              <mc:Fallback>
                <p:oleObj name="Worksheet" r:id="rId8" imgW="3328357" imgH="954125"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 y="5715000"/>
                        <a:ext cx="4034839" cy="1157049"/>
                      </a:xfrm>
                      <a:prstGeom prst="rect">
                        <a:avLst/>
                      </a:prstGeom>
                      <a:solidFill>
                        <a:schemeClr val="bg1"/>
                      </a:solidFill>
                      <a:ln>
                        <a:noFill/>
                      </a:ln>
                      <a:effec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982506734"/>
              </p:ext>
            </p:extLst>
          </p:nvPr>
        </p:nvGraphicFramePr>
        <p:xfrm>
          <a:off x="0" y="4495800"/>
          <a:ext cx="2094056" cy="809195"/>
        </p:xfrm>
        <a:graphic>
          <a:graphicData uri="http://schemas.openxmlformats.org/presentationml/2006/ole">
            <mc:AlternateContent xmlns:mc="http://schemas.openxmlformats.org/markup-compatibility/2006">
              <mc:Choice xmlns:v="urn:schemas-microsoft-com:vml" Requires="v">
                <p:oleObj spid="_x0000_s2521" name="Worksheet" r:id="rId10" imgW="1655004" imgH="639923" progId="Excel.Sheet.8">
                  <p:embed/>
                </p:oleObj>
              </mc:Choice>
              <mc:Fallback>
                <p:oleObj name="Worksheet" r:id="rId10" imgW="1655004" imgH="639923"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495800"/>
                        <a:ext cx="2094056" cy="809195"/>
                      </a:xfrm>
                      <a:prstGeom prst="rect">
                        <a:avLst/>
                      </a:prstGeom>
                      <a:noFill/>
                      <a:ln>
                        <a:noFill/>
                      </a:ln>
                      <a:effectLst/>
                    </p:spPr>
                  </p:pic>
                </p:oleObj>
              </mc:Fallback>
            </mc:AlternateContent>
          </a:graphicData>
        </a:graphic>
      </p:graphicFrame>
      <p:sp>
        <p:nvSpPr>
          <p:cNvPr id="8" name="Text Box 9"/>
          <p:cNvSpPr txBox="1">
            <a:spLocks noChangeArrowheads="1"/>
          </p:cNvSpPr>
          <p:nvPr/>
        </p:nvSpPr>
        <p:spPr bwMode="auto">
          <a:xfrm>
            <a:off x="0" y="1524000"/>
            <a:ext cx="169522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CANDY_CUSTOMER</a:t>
            </a:r>
          </a:p>
        </p:txBody>
      </p:sp>
      <p:sp>
        <p:nvSpPr>
          <p:cNvPr id="9" name="Text Box 10"/>
          <p:cNvSpPr txBox="1">
            <a:spLocks noChangeArrowheads="1"/>
          </p:cNvSpPr>
          <p:nvPr/>
        </p:nvSpPr>
        <p:spPr bwMode="auto">
          <a:xfrm>
            <a:off x="4038600" y="3886200"/>
            <a:ext cx="168101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CANDY_PURCHASE</a:t>
            </a:r>
          </a:p>
        </p:txBody>
      </p:sp>
      <p:sp>
        <p:nvSpPr>
          <p:cNvPr id="10" name="Text Box 11"/>
          <p:cNvSpPr txBox="1">
            <a:spLocks noChangeArrowheads="1"/>
          </p:cNvSpPr>
          <p:nvPr/>
        </p:nvSpPr>
        <p:spPr bwMode="auto">
          <a:xfrm>
            <a:off x="0" y="4191000"/>
            <a:ext cx="172384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CANDY_CUST_TYPE</a:t>
            </a:r>
          </a:p>
        </p:txBody>
      </p:sp>
      <p:sp>
        <p:nvSpPr>
          <p:cNvPr id="11" name="Text Box 12"/>
          <p:cNvSpPr txBox="1">
            <a:spLocks noChangeArrowheads="1"/>
          </p:cNvSpPr>
          <p:nvPr/>
        </p:nvSpPr>
        <p:spPr bwMode="auto">
          <a:xfrm>
            <a:off x="7666" y="5486400"/>
            <a:ext cx="157830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CANDY_PRODUCT</a:t>
            </a:r>
          </a:p>
        </p:txBody>
      </p:sp>
    </p:spTree>
    <p:extLst>
      <p:ext uri="{BB962C8B-B14F-4D97-AF65-F5344CB8AC3E}">
        <p14:creationId xmlns:p14="http://schemas.microsoft.com/office/powerpoint/2010/main" val="510570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60"/>
          <p:cNvSpPr>
            <a:spLocks noChangeArrowheads="1"/>
          </p:cNvSpPr>
          <p:nvPr/>
        </p:nvSpPr>
        <p:spPr bwMode="auto">
          <a:xfrm>
            <a:off x="533400" y="4419600"/>
            <a:ext cx="1219200" cy="1447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solidFill>
                  <a:schemeClr val="tx1"/>
                </a:solidFill>
              </a:rPr>
              <a:t>Department</a:t>
            </a:r>
          </a:p>
          <a:p>
            <a:pPr algn="ctr"/>
            <a:endParaRPr lang="en-US" dirty="0">
              <a:solidFill>
                <a:schemeClr val="tx1"/>
              </a:solidFill>
            </a:endParaRPr>
          </a:p>
          <a:p>
            <a:pPr algn="ctr"/>
            <a:r>
              <a:rPr lang="en-US" u="sng" dirty="0">
                <a:solidFill>
                  <a:schemeClr val="tx1"/>
                </a:solidFill>
              </a:rPr>
              <a:t>DID</a:t>
            </a:r>
          </a:p>
          <a:p>
            <a:pPr algn="ctr"/>
            <a:r>
              <a:rPr lang="en-US" dirty="0" err="1">
                <a:solidFill>
                  <a:schemeClr val="tx1"/>
                </a:solidFill>
              </a:rPr>
              <a:t>DName</a:t>
            </a:r>
            <a:endParaRPr lang="en-US" dirty="0">
              <a:solidFill>
                <a:schemeClr val="tx1"/>
              </a:solidFill>
            </a:endParaRPr>
          </a:p>
          <a:p>
            <a:pPr algn="ctr"/>
            <a:r>
              <a:rPr lang="en-US" dirty="0" err="1">
                <a:solidFill>
                  <a:schemeClr val="tx1"/>
                </a:solidFill>
              </a:rPr>
              <a:t>DOffice</a:t>
            </a:r>
            <a:endParaRPr lang="en-US" dirty="0">
              <a:solidFill>
                <a:schemeClr val="tx1"/>
              </a:solidFill>
            </a:endParaRPr>
          </a:p>
        </p:txBody>
      </p:sp>
      <p:sp>
        <p:nvSpPr>
          <p:cNvPr id="2" name="Title 1"/>
          <p:cNvSpPr>
            <a:spLocks noGrp="1"/>
          </p:cNvSpPr>
          <p:nvPr>
            <p:ph type="title"/>
          </p:nvPr>
        </p:nvSpPr>
        <p:spPr/>
        <p:txBody>
          <a:bodyPr/>
          <a:lstStyle/>
          <a:p>
            <a:r>
              <a:rPr lang="en-US" dirty="0"/>
              <a:t>1:M Relationships</a:t>
            </a:r>
          </a:p>
        </p:txBody>
      </p:sp>
      <p:sp>
        <p:nvSpPr>
          <p:cNvPr id="3" name="Content Placeholder 2"/>
          <p:cNvSpPr>
            <a:spLocks noGrp="1"/>
          </p:cNvSpPr>
          <p:nvPr>
            <p:ph sz="quarter" idx="1"/>
          </p:nvPr>
        </p:nvSpPr>
        <p:spPr/>
        <p:txBody>
          <a:bodyPr/>
          <a:lstStyle/>
          <a:p>
            <a:r>
              <a:rPr lang="en-US" dirty="0"/>
              <a:t>If the entity on the “1” side of a 1:M relationship is mandatory, then the foreign key must be declared NOT NULL</a:t>
            </a:r>
          </a:p>
          <a:p>
            <a:pPr lvl="1"/>
            <a:r>
              <a:rPr lang="en-US" dirty="0"/>
              <a:t>Otherwise, the foreign key can allow NULL values</a:t>
            </a:r>
          </a:p>
        </p:txBody>
      </p:sp>
      <p:graphicFrame>
        <p:nvGraphicFramePr>
          <p:cNvPr id="17" name="Group 48"/>
          <p:cNvGraphicFramePr>
            <a:graphicFrameLocks noGrp="1"/>
          </p:cNvGraphicFramePr>
          <p:nvPr/>
        </p:nvGraphicFramePr>
        <p:xfrm>
          <a:off x="5257800" y="4191000"/>
          <a:ext cx="3708400" cy="1981199"/>
        </p:xfrm>
        <a:graphic>
          <a:graphicData uri="http://schemas.openxmlformats.org/drawingml/2006/table">
            <a:tbl>
              <a:tblPr/>
              <a:tblGrid>
                <a:gridCol w="581025">
                  <a:extLst>
                    <a:ext uri="{9D8B030D-6E8A-4147-A177-3AD203B41FA5}">
                      <a16:colId xmlns:a16="http://schemas.microsoft.com/office/drawing/2014/main" val="20000"/>
                    </a:ext>
                  </a:extLst>
                </a:gridCol>
                <a:gridCol w="946150">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83804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sng" strike="noStrike" cap="none" normalizeH="0" baseline="0" dirty="0">
                          <a:ln>
                            <a:noFill/>
                          </a:ln>
                          <a:solidFill>
                            <a:schemeClr val="tx1"/>
                          </a:solidFill>
                          <a:effectLst/>
                          <a:latin typeface="Arial" charset="0"/>
                        </a:rPr>
                        <a:t>EID</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EName</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EOffice</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DID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a:t>
                      </a:r>
                      <a:r>
                        <a:rPr kumimoji="0" lang="en-US" sz="1800" b="0" i="0" u="none" strike="noStrike" cap="none" normalizeH="0" baseline="0" dirty="0" err="1">
                          <a:ln>
                            <a:noFill/>
                          </a:ln>
                          <a:solidFill>
                            <a:schemeClr val="tx1"/>
                          </a:solidFill>
                          <a:effectLst/>
                          <a:latin typeface="Arial" charset="0"/>
                        </a:rPr>
                        <a:t>fk</a:t>
                      </a:r>
                      <a:r>
                        <a:rPr kumimoji="0" lang="en-US" sz="1800" b="0" i="0" u="none" strike="noStrike" cap="none" normalizeH="0" baseline="0" dirty="0">
                          <a:ln>
                            <a:noFill/>
                          </a:ln>
                          <a:solidFill>
                            <a:schemeClr val="tx1"/>
                          </a:solidFill>
                          <a:effectLst/>
                          <a:latin typeface="Arial" charset="0"/>
                        </a:rPr>
                        <a:t>, </a:t>
                      </a:r>
                      <a:r>
                        <a:rPr kumimoji="0" lang="en-US" sz="1800" b="0" i="0" u="none" strike="noStrike" cap="none" normalizeH="0" baseline="0" dirty="0" err="1">
                          <a:ln>
                            <a:noFill/>
                          </a:ln>
                          <a:solidFill>
                            <a:schemeClr val="tx1"/>
                          </a:solidFill>
                          <a:effectLst/>
                          <a:latin typeface="Arial" charset="0"/>
                        </a:rPr>
                        <a:t>nn</a:t>
                      </a:r>
                      <a:r>
                        <a:rPr kumimoji="0" lang="en-US" sz="1800" b="0" i="0" u="none" strike="noStrike" cap="none" normalizeH="0" baseline="0" dirty="0">
                          <a:ln>
                            <a:noFill/>
                          </a:ln>
                          <a:solidFill>
                            <a:schemeClr val="tx1"/>
                          </a:solidFill>
                          <a:effectLst/>
                          <a:latin typeface="Arial" charset="0"/>
                        </a:rPr>
                        <a:t>)</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105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100</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Smith</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SSS112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1</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105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200</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Jones</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SSS116</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105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300</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Brown</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SSS107</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2</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6" name="Oval 18"/>
          <p:cNvSpPr>
            <a:spLocks noChangeArrowheads="1"/>
          </p:cNvSpPr>
          <p:nvPr/>
        </p:nvSpPr>
        <p:spPr bwMode="auto">
          <a:xfrm>
            <a:off x="1676400" y="5029200"/>
            <a:ext cx="381000" cy="381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a:p>
        </p:txBody>
      </p:sp>
      <p:sp>
        <p:nvSpPr>
          <p:cNvPr id="18" name="Line 6"/>
          <p:cNvSpPr>
            <a:spLocks noChangeShapeType="1"/>
          </p:cNvSpPr>
          <p:nvPr/>
        </p:nvSpPr>
        <p:spPr bwMode="auto">
          <a:xfrm>
            <a:off x="1752600" y="5181600"/>
            <a:ext cx="20574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9" name="Line 58"/>
          <p:cNvSpPr>
            <a:spLocks noChangeShapeType="1"/>
          </p:cNvSpPr>
          <p:nvPr/>
        </p:nvSpPr>
        <p:spPr bwMode="auto">
          <a:xfrm flipV="1">
            <a:off x="3505200" y="5029200"/>
            <a:ext cx="3048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Line 59"/>
          <p:cNvSpPr>
            <a:spLocks noChangeShapeType="1"/>
          </p:cNvSpPr>
          <p:nvPr/>
        </p:nvSpPr>
        <p:spPr bwMode="auto">
          <a:xfrm>
            <a:off x="3505200" y="5181600"/>
            <a:ext cx="3048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 name="Text Box 63"/>
          <p:cNvSpPr txBox="1">
            <a:spLocks noChangeArrowheads="1"/>
          </p:cNvSpPr>
          <p:nvPr/>
        </p:nvSpPr>
        <p:spPr bwMode="auto">
          <a:xfrm>
            <a:off x="2133600" y="4800600"/>
            <a:ext cx="10858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Works In</a:t>
            </a:r>
          </a:p>
        </p:txBody>
      </p:sp>
      <p:sp>
        <p:nvSpPr>
          <p:cNvPr id="25" name="AutoShape 64"/>
          <p:cNvSpPr>
            <a:spLocks noChangeArrowheads="1"/>
          </p:cNvSpPr>
          <p:nvPr/>
        </p:nvSpPr>
        <p:spPr bwMode="auto">
          <a:xfrm rot="16200000">
            <a:off x="1981200" y="4953000"/>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 name="Oval 66"/>
          <p:cNvSpPr>
            <a:spLocks noChangeArrowheads="1"/>
          </p:cNvSpPr>
          <p:nvPr/>
        </p:nvSpPr>
        <p:spPr bwMode="auto">
          <a:xfrm>
            <a:off x="3276600" y="5105400"/>
            <a:ext cx="152400" cy="1524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8" name="Line 67"/>
          <p:cNvSpPr>
            <a:spLocks noChangeShapeType="1"/>
          </p:cNvSpPr>
          <p:nvPr/>
        </p:nvSpPr>
        <p:spPr bwMode="auto">
          <a:xfrm>
            <a:off x="1828800" y="5072063"/>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 name="Line 61"/>
          <p:cNvSpPr>
            <a:spLocks noChangeShapeType="1"/>
          </p:cNvSpPr>
          <p:nvPr/>
        </p:nvSpPr>
        <p:spPr bwMode="auto">
          <a:xfrm>
            <a:off x="533400" y="4876800"/>
            <a:ext cx="1219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 name="Line 68"/>
          <p:cNvSpPr>
            <a:spLocks noChangeShapeType="1"/>
          </p:cNvSpPr>
          <p:nvPr/>
        </p:nvSpPr>
        <p:spPr bwMode="auto">
          <a:xfrm>
            <a:off x="1920875" y="5073650"/>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AutoShape 32"/>
          <p:cNvSpPr>
            <a:spLocks noChangeArrowheads="1"/>
          </p:cNvSpPr>
          <p:nvPr/>
        </p:nvSpPr>
        <p:spPr bwMode="auto">
          <a:xfrm>
            <a:off x="3810000" y="4419600"/>
            <a:ext cx="1219200" cy="1447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Employee</a:t>
            </a:r>
          </a:p>
          <a:p>
            <a:pPr algn="ctr"/>
            <a:endParaRPr lang="en-US" dirty="0"/>
          </a:p>
          <a:p>
            <a:pPr algn="ctr"/>
            <a:r>
              <a:rPr lang="en-US" u="sng" dirty="0"/>
              <a:t>EID</a:t>
            </a:r>
          </a:p>
          <a:p>
            <a:pPr algn="ctr"/>
            <a:r>
              <a:rPr lang="en-US" dirty="0" err="1"/>
              <a:t>EName</a:t>
            </a:r>
            <a:endParaRPr lang="en-US" dirty="0"/>
          </a:p>
          <a:p>
            <a:pPr algn="ctr"/>
            <a:r>
              <a:rPr lang="en-US" dirty="0" err="1"/>
              <a:t>Eoffice</a:t>
            </a:r>
            <a:endParaRPr lang="en-US" dirty="0"/>
          </a:p>
        </p:txBody>
      </p:sp>
      <p:sp>
        <p:nvSpPr>
          <p:cNvPr id="31" name="Line 33"/>
          <p:cNvSpPr>
            <a:spLocks noChangeShapeType="1"/>
          </p:cNvSpPr>
          <p:nvPr/>
        </p:nvSpPr>
        <p:spPr bwMode="auto">
          <a:xfrm>
            <a:off x="3810000" y="4800600"/>
            <a:ext cx="1219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2112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b="1" dirty="0"/>
              <a:t>Introduction</a:t>
            </a:r>
          </a:p>
          <a:p>
            <a:r>
              <a:rPr lang="en-US" dirty="0"/>
              <a:t>Entities and their attributes</a:t>
            </a:r>
          </a:p>
          <a:p>
            <a:r>
              <a:rPr lang="en-US" dirty="0"/>
              <a:t>Relationships</a:t>
            </a:r>
          </a:p>
          <a:p>
            <a:pPr lvl="1"/>
            <a:r>
              <a:rPr lang="en-US" dirty="0"/>
              <a:t>1:M</a:t>
            </a:r>
          </a:p>
          <a:p>
            <a:pPr lvl="1"/>
            <a:r>
              <a:rPr lang="en-US" dirty="0"/>
              <a:t>M:M</a:t>
            </a:r>
          </a:p>
          <a:p>
            <a:pPr lvl="1"/>
            <a:r>
              <a:rPr lang="en-US" dirty="0"/>
              <a:t>1:1</a:t>
            </a:r>
          </a:p>
          <a:p>
            <a:pPr lvl="1"/>
            <a:r>
              <a:rPr lang="en-US" dirty="0"/>
              <a:t>Unary and Ternary</a:t>
            </a:r>
          </a:p>
          <a:p>
            <a:pPr lvl="1"/>
            <a:r>
              <a:rPr lang="en-US" dirty="0"/>
              <a:t>Generalization and Specialization</a:t>
            </a:r>
          </a:p>
        </p:txBody>
      </p:sp>
    </p:spTree>
    <p:extLst>
      <p:ext uri="{BB962C8B-B14F-4D97-AF65-F5344CB8AC3E}">
        <p14:creationId xmlns:p14="http://schemas.microsoft.com/office/powerpoint/2010/main" val="4083830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Introduction</a:t>
            </a:r>
          </a:p>
          <a:p>
            <a:r>
              <a:rPr lang="en-US" dirty="0"/>
              <a:t>Entities and their attributes</a:t>
            </a:r>
          </a:p>
          <a:p>
            <a:r>
              <a:rPr lang="en-US" dirty="0"/>
              <a:t>Relationships</a:t>
            </a:r>
          </a:p>
          <a:p>
            <a:pPr lvl="1"/>
            <a:r>
              <a:rPr lang="en-US" dirty="0"/>
              <a:t>1:M</a:t>
            </a:r>
          </a:p>
          <a:p>
            <a:pPr lvl="1"/>
            <a:r>
              <a:rPr lang="en-US" b="1" dirty="0"/>
              <a:t>M:M</a:t>
            </a:r>
          </a:p>
          <a:p>
            <a:pPr lvl="1"/>
            <a:r>
              <a:rPr lang="en-US" dirty="0"/>
              <a:t>1:1</a:t>
            </a:r>
          </a:p>
          <a:p>
            <a:pPr lvl="1"/>
            <a:r>
              <a:rPr lang="en-US" dirty="0"/>
              <a:t>Unary and Ternary</a:t>
            </a:r>
          </a:p>
          <a:p>
            <a:pPr lvl="1"/>
            <a:r>
              <a:rPr lang="en-US" dirty="0"/>
              <a:t>Generalization and Specialization</a:t>
            </a:r>
          </a:p>
        </p:txBody>
      </p:sp>
    </p:spTree>
    <p:extLst>
      <p:ext uri="{BB962C8B-B14F-4D97-AF65-F5344CB8AC3E}">
        <p14:creationId xmlns:p14="http://schemas.microsoft.com/office/powerpoint/2010/main" val="3822416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M:M Relationships</a:t>
            </a:r>
          </a:p>
        </p:txBody>
      </p:sp>
      <p:sp>
        <p:nvSpPr>
          <p:cNvPr id="3" name="Content Placeholder 2"/>
          <p:cNvSpPr>
            <a:spLocks noGrp="1"/>
          </p:cNvSpPr>
          <p:nvPr>
            <p:ph sz="quarter" idx="1"/>
          </p:nvPr>
        </p:nvSpPr>
        <p:spPr/>
        <p:txBody>
          <a:bodyPr/>
          <a:lstStyle/>
          <a:p>
            <a:r>
              <a:rPr lang="en-US" dirty="0"/>
              <a:t>Reference the primary keys of both entities using foreign keys in a new “linking” or “bridge” table</a:t>
            </a:r>
          </a:p>
          <a:p>
            <a:pPr lvl="1"/>
            <a:r>
              <a:rPr lang="en-US" dirty="0"/>
              <a:t>These foreign keys in the linking table would combine to form a composite primary key in the linking table</a:t>
            </a:r>
          </a:p>
        </p:txBody>
      </p:sp>
      <p:sp>
        <p:nvSpPr>
          <p:cNvPr id="4" name="Rectangle 3"/>
          <p:cNvSpPr>
            <a:spLocks noChangeArrowheads="1"/>
          </p:cNvSpPr>
          <p:nvPr/>
        </p:nvSpPr>
        <p:spPr bwMode="auto">
          <a:xfrm>
            <a:off x="684213" y="1833563"/>
            <a:ext cx="776922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742950" lvl="1" indent="-285750" eaLnBrk="1" hangingPunct="1">
              <a:spcBef>
                <a:spcPct val="20000"/>
              </a:spcBef>
              <a:buClr>
                <a:schemeClr val="accent2"/>
              </a:buClr>
              <a:buSzPct val="80000"/>
              <a:buFont typeface="Wingdings" charset="0"/>
              <a:buChar char="¨"/>
            </a:pPr>
            <a:endParaRPr lang="en-US" sz="2800" dirty="0"/>
          </a:p>
          <a:p>
            <a:pPr marL="742950" lvl="1" indent="-285750" eaLnBrk="1" hangingPunct="1">
              <a:spcBef>
                <a:spcPct val="20000"/>
              </a:spcBef>
              <a:buClr>
                <a:schemeClr val="accent2"/>
              </a:buClr>
              <a:buSzPct val="80000"/>
              <a:buFont typeface="Wingdings" charset="0"/>
              <a:buChar char="¨"/>
            </a:pPr>
            <a:endParaRPr lang="en-US" sz="2800" dirty="0"/>
          </a:p>
          <a:p>
            <a:pPr marL="342900" indent="-342900" eaLnBrk="1" hangingPunct="1">
              <a:spcBef>
                <a:spcPct val="20000"/>
              </a:spcBef>
              <a:buClr>
                <a:schemeClr val="bg2"/>
              </a:buClr>
              <a:buSzPct val="75000"/>
              <a:buFont typeface="Wingdings" charset="0"/>
              <a:buChar char="n"/>
            </a:pPr>
            <a:endParaRPr lang="en-US" sz="3200" dirty="0"/>
          </a:p>
        </p:txBody>
      </p:sp>
      <p:graphicFrame>
        <p:nvGraphicFramePr>
          <p:cNvPr id="6" name="Group 5"/>
          <p:cNvGraphicFramePr>
            <a:graphicFrameLocks noGrp="1"/>
          </p:cNvGraphicFramePr>
          <p:nvPr>
            <p:extLst>
              <p:ext uri="{D42A27DB-BD31-4B8C-83A1-F6EECF244321}">
                <p14:modId xmlns:p14="http://schemas.microsoft.com/office/powerpoint/2010/main" val="2435888335"/>
              </p:ext>
            </p:extLst>
          </p:nvPr>
        </p:nvGraphicFramePr>
        <p:xfrm>
          <a:off x="304800" y="5257800"/>
          <a:ext cx="3429000" cy="1341120"/>
        </p:xfrm>
        <a:graphic>
          <a:graphicData uri="http://schemas.openxmlformats.org/drawingml/2006/table">
            <a:tbl>
              <a:tblPr/>
              <a:tblGrid>
                <a:gridCol w="526433">
                  <a:extLst>
                    <a:ext uri="{9D8B030D-6E8A-4147-A177-3AD203B41FA5}">
                      <a16:colId xmlns:a16="http://schemas.microsoft.com/office/drawing/2014/main" val="20000"/>
                    </a:ext>
                  </a:extLst>
                </a:gridCol>
                <a:gridCol w="1892853">
                  <a:extLst>
                    <a:ext uri="{9D8B030D-6E8A-4147-A177-3AD203B41FA5}">
                      <a16:colId xmlns:a16="http://schemas.microsoft.com/office/drawing/2014/main" val="20001"/>
                    </a:ext>
                  </a:extLst>
                </a:gridCol>
                <a:gridCol w="1009714">
                  <a:extLst>
                    <a:ext uri="{9D8B030D-6E8A-4147-A177-3AD203B41FA5}">
                      <a16:colId xmlns:a16="http://schemas.microsoft.com/office/drawing/2014/main" val="20002"/>
                    </a:ext>
                  </a:extLst>
                </a:gridCol>
              </a:tblGrid>
              <a:tr h="33528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sng" strike="noStrike" cap="none" normalizeH="0" baseline="0">
                          <a:ln>
                            <a:noFill/>
                          </a:ln>
                          <a:solidFill>
                            <a:schemeClr val="tx1"/>
                          </a:solidFill>
                          <a:effectLst/>
                          <a:latin typeface="Arial" charset="0"/>
                        </a:rPr>
                        <a:t>PID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err="1">
                          <a:ln>
                            <a:noFill/>
                          </a:ln>
                          <a:solidFill>
                            <a:schemeClr val="tx1"/>
                          </a:solidFill>
                          <a:effectLst/>
                          <a:latin typeface="Arial" charset="0"/>
                        </a:rPr>
                        <a:t>PName</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PStart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Help Desk Intranet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01/05/15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Cold Fusion Study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01/15/15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Oracle Conversion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11/15/14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7" name="Group 27"/>
          <p:cNvGraphicFramePr>
            <a:graphicFrameLocks noGrp="1"/>
          </p:cNvGraphicFramePr>
          <p:nvPr>
            <p:extLst>
              <p:ext uri="{D42A27DB-BD31-4B8C-83A1-F6EECF244321}">
                <p14:modId xmlns:p14="http://schemas.microsoft.com/office/powerpoint/2010/main" val="3559674345"/>
              </p:ext>
            </p:extLst>
          </p:nvPr>
        </p:nvGraphicFramePr>
        <p:xfrm>
          <a:off x="6324600" y="5257800"/>
          <a:ext cx="2438399" cy="1341120"/>
        </p:xfrm>
        <a:graphic>
          <a:graphicData uri="http://schemas.openxmlformats.org/drawingml/2006/table">
            <a:tbl>
              <a:tblPr/>
              <a:tblGrid>
                <a:gridCol w="555699">
                  <a:extLst>
                    <a:ext uri="{9D8B030D-6E8A-4147-A177-3AD203B41FA5}">
                      <a16:colId xmlns:a16="http://schemas.microsoft.com/office/drawing/2014/main" val="20000"/>
                    </a:ext>
                  </a:extLst>
                </a:gridCol>
                <a:gridCol w="904910">
                  <a:extLst>
                    <a:ext uri="{9D8B030D-6E8A-4147-A177-3AD203B41FA5}">
                      <a16:colId xmlns:a16="http://schemas.microsoft.com/office/drawing/2014/main" val="20001"/>
                    </a:ext>
                  </a:extLst>
                </a:gridCol>
                <a:gridCol w="977790">
                  <a:extLst>
                    <a:ext uri="{9D8B030D-6E8A-4147-A177-3AD203B41FA5}">
                      <a16:colId xmlns:a16="http://schemas.microsoft.com/office/drawing/2014/main" val="20002"/>
                    </a:ext>
                  </a:extLst>
                </a:gridCol>
              </a:tblGrid>
              <a:tr h="28554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sng" strike="noStrike" cap="none" normalizeH="0" baseline="0">
                          <a:ln>
                            <a:noFill/>
                          </a:ln>
                          <a:solidFill>
                            <a:schemeClr val="tx1"/>
                          </a:solidFill>
                          <a:effectLst/>
                          <a:latin typeface="Arial" charset="0"/>
                        </a:rPr>
                        <a:t>EID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EName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EOffice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5195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SSS112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195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200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Jones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SSS116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195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300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Brown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SSS107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8" name="Group 49"/>
          <p:cNvGraphicFramePr>
            <a:graphicFrameLocks noGrp="1"/>
          </p:cNvGraphicFramePr>
          <p:nvPr>
            <p:extLst>
              <p:ext uri="{D42A27DB-BD31-4B8C-83A1-F6EECF244321}">
                <p14:modId xmlns:p14="http://schemas.microsoft.com/office/powerpoint/2010/main" val="2793364182"/>
              </p:ext>
            </p:extLst>
          </p:nvPr>
        </p:nvGraphicFramePr>
        <p:xfrm>
          <a:off x="4114800" y="5257800"/>
          <a:ext cx="1828799" cy="1341120"/>
        </p:xfrm>
        <a:graphic>
          <a:graphicData uri="http://schemas.openxmlformats.org/drawingml/2006/table">
            <a:tbl>
              <a:tblPr/>
              <a:tblGrid>
                <a:gridCol w="913127">
                  <a:extLst>
                    <a:ext uri="{9D8B030D-6E8A-4147-A177-3AD203B41FA5}">
                      <a16:colId xmlns:a16="http://schemas.microsoft.com/office/drawing/2014/main" val="20000"/>
                    </a:ext>
                  </a:extLst>
                </a:gridCol>
                <a:gridCol w="915672">
                  <a:extLst>
                    <a:ext uri="{9D8B030D-6E8A-4147-A177-3AD203B41FA5}">
                      <a16:colId xmlns:a16="http://schemas.microsoft.com/office/drawing/2014/main" val="20001"/>
                    </a:ext>
                  </a:extLst>
                </a:gridCol>
              </a:tblGrid>
              <a:tr h="2603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sng" strike="noStrike" cap="none" normalizeH="0" baseline="0">
                          <a:ln>
                            <a:noFill/>
                          </a:ln>
                          <a:solidFill>
                            <a:schemeClr val="tx1"/>
                          </a:solidFill>
                          <a:effectLst/>
                          <a:latin typeface="Arial" charset="0"/>
                        </a:rPr>
                        <a:t>PID</a:t>
                      </a:r>
                      <a:r>
                        <a:rPr kumimoji="0" lang="en-US" sz="1600" b="0" i="0" u="none" strike="noStrike" cap="none" normalizeH="0" baseline="0">
                          <a:ln>
                            <a:noFill/>
                          </a:ln>
                          <a:solidFill>
                            <a:schemeClr val="tx1"/>
                          </a:solidFill>
                          <a:effectLst/>
                          <a:latin typeface="Arial" charset="0"/>
                        </a:rPr>
                        <a:t> (fk)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sng" strike="noStrike" cap="none" normalizeH="0" baseline="0">
                          <a:ln>
                            <a:noFill/>
                          </a:ln>
                          <a:solidFill>
                            <a:schemeClr val="tx1"/>
                          </a:solidFill>
                          <a:effectLst/>
                          <a:latin typeface="Arial" charset="0"/>
                        </a:rPr>
                        <a:t>EID</a:t>
                      </a:r>
                      <a:r>
                        <a:rPr kumimoji="0" lang="en-US" sz="1600" b="0" i="0" u="none" strike="noStrike" cap="none" normalizeH="0" baseline="0">
                          <a:ln>
                            <a:noFill/>
                          </a:ln>
                          <a:solidFill>
                            <a:schemeClr val="tx1"/>
                          </a:solidFill>
                          <a:effectLst/>
                          <a:latin typeface="Arial" charset="0"/>
                        </a:rPr>
                        <a:t> (fk)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03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03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1" name="Line 26"/>
          <p:cNvSpPr>
            <a:spLocks noChangeShapeType="1"/>
          </p:cNvSpPr>
          <p:nvPr/>
        </p:nvSpPr>
        <p:spPr bwMode="auto">
          <a:xfrm>
            <a:off x="3276600" y="4305300"/>
            <a:ext cx="25908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2" name="Line 27"/>
          <p:cNvSpPr>
            <a:spLocks noChangeShapeType="1"/>
          </p:cNvSpPr>
          <p:nvPr/>
        </p:nvSpPr>
        <p:spPr bwMode="auto">
          <a:xfrm flipV="1">
            <a:off x="3276600" y="4295775"/>
            <a:ext cx="304800" cy="1238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 name="Line 28"/>
          <p:cNvSpPr>
            <a:spLocks noChangeShapeType="1"/>
          </p:cNvSpPr>
          <p:nvPr/>
        </p:nvSpPr>
        <p:spPr bwMode="auto">
          <a:xfrm flipH="1" flipV="1">
            <a:off x="3276600" y="4191000"/>
            <a:ext cx="304800" cy="1047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 name="Line 29"/>
          <p:cNvSpPr>
            <a:spLocks noChangeShapeType="1"/>
          </p:cNvSpPr>
          <p:nvPr/>
        </p:nvSpPr>
        <p:spPr bwMode="auto">
          <a:xfrm flipV="1">
            <a:off x="5638800" y="4143375"/>
            <a:ext cx="2286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 name="Line 30"/>
          <p:cNvSpPr>
            <a:spLocks noChangeShapeType="1"/>
          </p:cNvSpPr>
          <p:nvPr/>
        </p:nvSpPr>
        <p:spPr bwMode="auto">
          <a:xfrm>
            <a:off x="5638800" y="4305300"/>
            <a:ext cx="2286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 name="AutoShape 31"/>
          <p:cNvSpPr>
            <a:spLocks noChangeArrowheads="1"/>
          </p:cNvSpPr>
          <p:nvPr/>
        </p:nvSpPr>
        <p:spPr bwMode="auto">
          <a:xfrm>
            <a:off x="2057400" y="3505200"/>
            <a:ext cx="1219200" cy="1371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Project</a:t>
            </a:r>
          </a:p>
          <a:p>
            <a:pPr algn="ctr"/>
            <a:endParaRPr lang="en-US" dirty="0"/>
          </a:p>
          <a:p>
            <a:pPr algn="ctr"/>
            <a:r>
              <a:rPr lang="en-US" u="sng" dirty="0"/>
              <a:t>PID</a:t>
            </a:r>
          </a:p>
          <a:p>
            <a:pPr algn="ctr"/>
            <a:r>
              <a:rPr lang="en-US" dirty="0" err="1"/>
              <a:t>PName</a:t>
            </a:r>
            <a:endParaRPr lang="en-US" dirty="0"/>
          </a:p>
          <a:p>
            <a:pPr algn="ctr"/>
            <a:r>
              <a:rPr lang="en-US" dirty="0" err="1"/>
              <a:t>PStart</a:t>
            </a:r>
            <a:endParaRPr lang="en-US" dirty="0"/>
          </a:p>
        </p:txBody>
      </p:sp>
      <p:sp>
        <p:nvSpPr>
          <p:cNvPr id="27" name="AutoShape 32"/>
          <p:cNvSpPr>
            <a:spLocks noChangeArrowheads="1"/>
          </p:cNvSpPr>
          <p:nvPr/>
        </p:nvSpPr>
        <p:spPr bwMode="auto">
          <a:xfrm>
            <a:off x="5867400" y="3505200"/>
            <a:ext cx="1219200" cy="1447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Employee</a:t>
            </a:r>
          </a:p>
          <a:p>
            <a:pPr algn="ctr"/>
            <a:endParaRPr lang="en-US" dirty="0"/>
          </a:p>
          <a:p>
            <a:pPr algn="ctr"/>
            <a:r>
              <a:rPr lang="en-US" u="sng" dirty="0"/>
              <a:t>EID</a:t>
            </a:r>
          </a:p>
          <a:p>
            <a:pPr algn="ctr"/>
            <a:r>
              <a:rPr lang="en-US" dirty="0" err="1"/>
              <a:t>EName</a:t>
            </a:r>
            <a:endParaRPr lang="en-US" dirty="0"/>
          </a:p>
          <a:p>
            <a:pPr algn="ctr"/>
            <a:r>
              <a:rPr lang="en-US" dirty="0" err="1"/>
              <a:t>Eoffice</a:t>
            </a:r>
            <a:endParaRPr lang="en-US" dirty="0"/>
          </a:p>
        </p:txBody>
      </p:sp>
      <p:sp>
        <p:nvSpPr>
          <p:cNvPr id="28" name="Line 33"/>
          <p:cNvSpPr>
            <a:spLocks noChangeShapeType="1"/>
          </p:cNvSpPr>
          <p:nvPr/>
        </p:nvSpPr>
        <p:spPr bwMode="auto">
          <a:xfrm>
            <a:off x="5867400" y="3886200"/>
            <a:ext cx="1219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 name="Line 34"/>
          <p:cNvSpPr>
            <a:spLocks noChangeShapeType="1"/>
          </p:cNvSpPr>
          <p:nvPr/>
        </p:nvSpPr>
        <p:spPr bwMode="auto">
          <a:xfrm>
            <a:off x="2057400" y="3886200"/>
            <a:ext cx="1219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Text Box 35"/>
          <p:cNvSpPr txBox="1">
            <a:spLocks noChangeArrowheads="1"/>
          </p:cNvSpPr>
          <p:nvPr/>
        </p:nvSpPr>
        <p:spPr bwMode="auto">
          <a:xfrm>
            <a:off x="3962400" y="3962400"/>
            <a:ext cx="1200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Works On</a:t>
            </a:r>
          </a:p>
        </p:txBody>
      </p:sp>
      <p:sp>
        <p:nvSpPr>
          <p:cNvPr id="31" name="AutoShape 36"/>
          <p:cNvSpPr>
            <a:spLocks noChangeArrowheads="1"/>
          </p:cNvSpPr>
          <p:nvPr/>
        </p:nvSpPr>
        <p:spPr bwMode="auto">
          <a:xfrm rot="16200000">
            <a:off x="3733800" y="4114800"/>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33" name="Oval 38"/>
          <p:cNvSpPr>
            <a:spLocks noChangeArrowheads="1"/>
          </p:cNvSpPr>
          <p:nvPr/>
        </p:nvSpPr>
        <p:spPr bwMode="auto">
          <a:xfrm>
            <a:off x="3600450" y="4210050"/>
            <a:ext cx="152400" cy="1524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4" name="Oval 39"/>
          <p:cNvSpPr>
            <a:spLocks noChangeArrowheads="1"/>
          </p:cNvSpPr>
          <p:nvPr/>
        </p:nvSpPr>
        <p:spPr bwMode="auto">
          <a:xfrm>
            <a:off x="5457825" y="4233863"/>
            <a:ext cx="152400" cy="1524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816204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M:M Relationships</a:t>
            </a:r>
          </a:p>
        </p:txBody>
      </p:sp>
      <p:sp>
        <p:nvSpPr>
          <p:cNvPr id="3" name="Content Placeholder 2"/>
          <p:cNvSpPr>
            <a:spLocks noGrp="1"/>
          </p:cNvSpPr>
          <p:nvPr>
            <p:ph sz="quarter" idx="1"/>
          </p:nvPr>
        </p:nvSpPr>
        <p:spPr/>
        <p:txBody>
          <a:bodyPr/>
          <a:lstStyle/>
          <a:p>
            <a:r>
              <a:rPr lang="en-US" dirty="0"/>
              <a:t>If the M:M relationship has attributes, place them in the linking table</a:t>
            </a:r>
          </a:p>
          <a:p>
            <a:pPr lvl="1"/>
            <a:r>
              <a:rPr lang="en-US" dirty="0"/>
              <a:t>A linking table may be necessary for other relationships with attributes as well</a:t>
            </a:r>
          </a:p>
        </p:txBody>
      </p:sp>
      <p:graphicFrame>
        <p:nvGraphicFramePr>
          <p:cNvPr id="4" name="Group 4"/>
          <p:cNvGraphicFramePr>
            <a:graphicFrameLocks noGrp="1"/>
          </p:cNvGraphicFramePr>
          <p:nvPr>
            <p:extLst>
              <p:ext uri="{D42A27DB-BD31-4B8C-83A1-F6EECF244321}">
                <p14:modId xmlns:p14="http://schemas.microsoft.com/office/powerpoint/2010/main" val="708275205"/>
              </p:ext>
            </p:extLst>
          </p:nvPr>
        </p:nvGraphicFramePr>
        <p:xfrm>
          <a:off x="2819400" y="5105400"/>
          <a:ext cx="3587750" cy="1574800"/>
        </p:xfrm>
        <a:graphic>
          <a:graphicData uri="http://schemas.openxmlformats.org/drawingml/2006/table">
            <a:tbl>
              <a:tblPr/>
              <a:tblGrid>
                <a:gridCol w="958850">
                  <a:extLst>
                    <a:ext uri="{9D8B030D-6E8A-4147-A177-3AD203B41FA5}">
                      <a16:colId xmlns:a16="http://schemas.microsoft.com/office/drawing/2014/main" val="20000"/>
                    </a:ext>
                  </a:extLst>
                </a:gridCol>
                <a:gridCol w="958850">
                  <a:extLst>
                    <a:ext uri="{9D8B030D-6E8A-4147-A177-3AD203B41FA5}">
                      <a16:colId xmlns:a16="http://schemas.microsoft.com/office/drawing/2014/main" val="20001"/>
                    </a:ext>
                  </a:extLst>
                </a:gridCol>
                <a:gridCol w="1670050">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sng" strike="noStrike" cap="none" normalizeH="0" baseline="0">
                          <a:ln>
                            <a:noFill/>
                          </a:ln>
                          <a:solidFill>
                            <a:schemeClr val="tx1"/>
                          </a:solidFill>
                          <a:effectLst/>
                          <a:latin typeface="Arial" charset="0"/>
                        </a:rPr>
                        <a:t>PID</a:t>
                      </a:r>
                      <a:r>
                        <a:rPr kumimoji="0" lang="en-US" sz="1800" b="0" i="0" u="none" strike="noStrike" cap="none" normalizeH="0" baseline="0">
                          <a:ln>
                            <a:noFill/>
                          </a:ln>
                          <a:solidFill>
                            <a:schemeClr val="tx1"/>
                          </a:solidFill>
                          <a:effectLst/>
                          <a:latin typeface="Arial" charset="0"/>
                        </a:rPr>
                        <a:t> (fk)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sng" strike="noStrike" cap="none" normalizeH="0" baseline="0">
                          <a:ln>
                            <a:noFill/>
                          </a:ln>
                          <a:solidFill>
                            <a:schemeClr val="tx1"/>
                          </a:solidFill>
                          <a:effectLst/>
                          <a:latin typeface="Arial" charset="0"/>
                        </a:rPr>
                        <a:t>EID</a:t>
                      </a:r>
                      <a:r>
                        <a:rPr kumimoji="0" lang="en-US" sz="1800" b="0" i="0" u="none" strike="noStrike" cap="none" normalizeH="0" baseline="0">
                          <a:ln>
                            <a:noFill/>
                          </a:ln>
                          <a:solidFill>
                            <a:schemeClr val="tx1"/>
                          </a:solidFill>
                          <a:effectLst/>
                          <a:latin typeface="Arial" charset="0"/>
                        </a:rPr>
                        <a:t> (fk)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EmpProjHours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25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 name="Line 26"/>
          <p:cNvSpPr>
            <a:spLocks noChangeShapeType="1"/>
          </p:cNvSpPr>
          <p:nvPr/>
        </p:nvSpPr>
        <p:spPr bwMode="auto">
          <a:xfrm>
            <a:off x="3276600" y="4305300"/>
            <a:ext cx="25908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6" name="Line 27"/>
          <p:cNvSpPr>
            <a:spLocks noChangeShapeType="1"/>
          </p:cNvSpPr>
          <p:nvPr/>
        </p:nvSpPr>
        <p:spPr bwMode="auto">
          <a:xfrm flipV="1">
            <a:off x="3276600" y="4295775"/>
            <a:ext cx="304800" cy="1238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 name="Line 28"/>
          <p:cNvSpPr>
            <a:spLocks noChangeShapeType="1"/>
          </p:cNvSpPr>
          <p:nvPr/>
        </p:nvSpPr>
        <p:spPr bwMode="auto">
          <a:xfrm flipH="1" flipV="1">
            <a:off x="3276600" y="4191000"/>
            <a:ext cx="304800" cy="1047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 name="Line 29"/>
          <p:cNvSpPr>
            <a:spLocks noChangeShapeType="1"/>
          </p:cNvSpPr>
          <p:nvPr/>
        </p:nvSpPr>
        <p:spPr bwMode="auto">
          <a:xfrm flipV="1">
            <a:off x="5638800" y="4143375"/>
            <a:ext cx="2286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 name="Line 30"/>
          <p:cNvSpPr>
            <a:spLocks noChangeShapeType="1"/>
          </p:cNvSpPr>
          <p:nvPr/>
        </p:nvSpPr>
        <p:spPr bwMode="auto">
          <a:xfrm>
            <a:off x="5638800" y="4305300"/>
            <a:ext cx="2286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 name="AutoShape 31"/>
          <p:cNvSpPr>
            <a:spLocks noChangeArrowheads="1"/>
          </p:cNvSpPr>
          <p:nvPr/>
        </p:nvSpPr>
        <p:spPr bwMode="auto">
          <a:xfrm>
            <a:off x="2057400" y="3505200"/>
            <a:ext cx="1219200" cy="1371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Project</a:t>
            </a:r>
          </a:p>
          <a:p>
            <a:pPr algn="ctr"/>
            <a:endParaRPr lang="en-US" dirty="0"/>
          </a:p>
          <a:p>
            <a:pPr algn="ctr"/>
            <a:r>
              <a:rPr lang="en-US" u="sng" dirty="0"/>
              <a:t>PID</a:t>
            </a:r>
          </a:p>
          <a:p>
            <a:pPr algn="ctr"/>
            <a:r>
              <a:rPr lang="en-US" dirty="0" err="1"/>
              <a:t>PName</a:t>
            </a:r>
            <a:endParaRPr lang="en-US" dirty="0"/>
          </a:p>
          <a:p>
            <a:pPr algn="ctr"/>
            <a:r>
              <a:rPr lang="en-US" dirty="0" err="1"/>
              <a:t>PStart</a:t>
            </a:r>
            <a:endParaRPr lang="en-US" dirty="0"/>
          </a:p>
        </p:txBody>
      </p:sp>
      <p:sp>
        <p:nvSpPr>
          <p:cNvPr id="13" name="Line 34"/>
          <p:cNvSpPr>
            <a:spLocks noChangeShapeType="1"/>
          </p:cNvSpPr>
          <p:nvPr/>
        </p:nvSpPr>
        <p:spPr bwMode="auto">
          <a:xfrm>
            <a:off x="2057400" y="3886200"/>
            <a:ext cx="1219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Text Box 35"/>
          <p:cNvSpPr txBox="1">
            <a:spLocks noChangeArrowheads="1"/>
          </p:cNvSpPr>
          <p:nvPr/>
        </p:nvSpPr>
        <p:spPr bwMode="auto">
          <a:xfrm>
            <a:off x="3962400" y="3962400"/>
            <a:ext cx="1200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Works On</a:t>
            </a:r>
          </a:p>
        </p:txBody>
      </p:sp>
      <p:sp>
        <p:nvSpPr>
          <p:cNvPr id="15" name="AutoShape 36"/>
          <p:cNvSpPr>
            <a:spLocks noChangeArrowheads="1"/>
          </p:cNvSpPr>
          <p:nvPr/>
        </p:nvSpPr>
        <p:spPr bwMode="auto">
          <a:xfrm rot="16200000">
            <a:off x="3733800" y="4114800"/>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6" name="Text Box 37"/>
          <p:cNvSpPr txBox="1">
            <a:spLocks noChangeArrowheads="1"/>
          </p:cNvSpPr>
          <p:nvPr/>
        </p:nvSpPr>
        <p:spPr bwMode="auto">
          <a:xfrm>
            <a:off x="3886200" y="4267200"/>
            <a:ext cx="15033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dirty="0" err="1"/>
              <a:t>EmpProjHours</a:t>
            </a:r>
            <a:endParaRPr lang="en-US" sz="1600" dirty="0"/>
          </a:p>
        </p:txBody>
      </p:sp>
      <p:sp>
        <p:nvSpPr>
          <p:cNvPr id="17" name="Oval 38"/>
          <p:cNvSpPr>
            <a:spLocks noChangeArrowheads="1"/>
          </p:cNvSpPr>
          <p:nvPr/>
        </p:nvSpPr>
        <p:spPr bwMode="auto">
          <a:xfrm>
            <a:off x="3600450" y="4210050"/>
            <a:ext cx="152400" cy="1524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 name="Oval 39"/>
          <p:cNvSpPr>
            <a:spLocks noChangeArrowheads="1"/>
          </p:cNvSpPr>
          <p:nvPr/>
        </p:nvSpPr>
        <p:spPr bwMode="auto">
          <a:xfrm>
            <a:off x="5457825" y="4233863"/>
            <a:ext cx="152400" cy="1524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 name="AutoShape 32"/>
          <p:cNvSpPr>
            <a:spLocks noChangeArrowheads="1"/>
          </p:cNvSpPr>
          <p:nvPr/>
        </p:nvSpPr>
        <p:spPr bwMode="auto">
          <a:xfrm>
            <a:off x="5867400" y="3505200"/>
            <a:ext cx="1219200" cy="1447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Employee</a:t>
            </a:r>
          </a:p>
          <a:p>
            <a:pPr algn="ctr"/>
            <a:endParaRPr lang="en-US" dirty="0"/>
          </a:p>
          <a:p>
            <a:pPr algn="ctr"/>
            <a:r>
              <a:rPr lang="en-US" u="sng" dirty="0"/>
              <a:t>EID</a:t>
            </a:r>
          </a:p>
          <a:p>
            <a:pPr algn="ctr"/>
            <a:r>
              <a:rPr lang="en-US" dirty="0" err="1"/>
              <a:t>EName</a:t>
            </a:r>
            <a:endParaRPr lang="en-US" dirty="0"/>
          </a:p>
          <a:p>
            <a:pPr algn="ctr"/>
            <a:r>
              <a:rPr lang="en-US" dirty="0" err="1"/>
              <a:t>Eoffice</a:t>
            </a:r>
            <a:endParaRPr lang="en-US" dirty="0"/>
          </a:p>
        </p:txBody>
      </p:sp>
      <p:sp>
        <p:nvSpPr>
          <p:cNvPr id="20" name="Line 33"/>
          <p:cNvSpPr>
            <a:spLocks noChangeShapeType="1"/>
          </p:cNvSpPr>
          <p:nvPr/>
        </p:nvSpPr>
        <p:spPr bwMode="auto">
          <a:xfrm>
            <a:off x="5867400" y="3886200"/>
            <a:ext cx="1219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54118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M:M Relationships</a:t>
            </a:r>
          </a:p>
        </p:txBody>
      </p:sp>
      <p:sp>
        <p:nvSpPr>
          <p:cNvPr id="3" name="Content Placeholder 2"/>
          <p:cNvSpPr>
            <a:spLocks noGrp="1"/>
          </p:cNvSpPr>
          <p:nvPr>
            <p:ph sz="quarter" idx="1"/>
          </p:nvPr>
        </p:nvSpPr>
        <p:spPr/>
        <p:txBody>
          <a:bodyPr/>
          <a:lstStyle/>
          <a:p>
            <a:r>
              <a:rPr lang="en-US" dirty="0"/>
              <a:t>How many tables are needed to translate the following conceptual model into a logical model for a relational database?</a:t>
            </a:r>
          </a:p>
        </p:txBody>
      </p:sp>
      <p:sp>
        <p:nvSpPr>
          <p:cNvPr id="4" name="Line 4"/>
          <p:cNvSpPr>
            <a:spLocks noChangeShapeType="1"/>
          </p:cNvSpPr>
          <p:nvPr/>
        </p:nvSpPr>
        <p:spPr bwMode="auto">
          <a:xfrm flipV="1">
            <a:off x="2743201" y="4572000"/>
            <a:ext cx="2514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 name="Line 6"/>
          <p:cNvSpPr>
            <a:spLocks noChangeShapeType="1"/>
          </p:cNvSpPr>
          <p:nvPr/>
        </p:nvSpPr>
        <p:spPr bwMode="auto">
          <a:xfrm>
            <a:off x="2667000" y="4089400"/>
            <a:ext cx="192087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6" name="Line 7"/>
          <p:cNvSpPr>
            <a:spLocks noChangeShapeType="1"/>
          </p:cNvSpPr>
          <p:nvPr/>
        </p:nvSpPr>
        <p:spPr bwMode="auto">
          <a:xfrm>
            <a:off x="2743200" y="5486400"/>
            <a:ext cx="1752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7" name="Text Box 8"/>
          <p:cNvSpPr txBox="1">
            <a:spLocks noChangeArrowheads="1"/>
          </p:cNvSpPr>
          <p:nvPr/>
        </p:nvSpPr>
        <p:spPr bwMode="auto">
          <a:xfrm>
            <a:off x="2895600" y="5486400"/>
            <a:ext cx="14017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a:solidFill>
                  <a:srgbClr val="FF0000"/>
                </a:solidFill>
              </a:rPr>
              <a:t>ServiceHours</a:t>
            </a:r>
          </a:p>
        </p:txBody>
      </p:sp>
      <p:sp>
        <p:nvSpPr>
          <p:cNvPr id="8" name="Line 9"/>
          <p:cNvSpPr>
            <a:spLocks noChangeShapeType="1"/>
          </p:cNvSpPr>
          <p:nvPr/>
        </p:nvSpPr>
        <p:spPr bwMode="auto">
          <a:xfrm flipV="1">
            <a:off x="4343400" y="3995738"/>
            <a:ext cx="228600" cy="76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 name="Line 10"/>
          <p:cNvSpPr>
            <a:spLocks noChangeShapeType="1"/>
          </p:cNvSpPr>
          <p:nvPr/>
        </p:nvSpPr>
        <p:spPr bwMode="auto">
          <a:xfrm>
            <a:off x="4343400" y="4114800"/>
            <a:ext cx="228600" cy="76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 name="Line 11"/>
          <p:cNvSpPr>
            <a:spLocks noChangeShapeType="1"/>
          </p:cNvSpPr>
          <p:nvPr/>
        </p:nvSpPr>
        <p:spPr bwMode="auto">
          <a:xfrm>
            <a:off x="2727325" y="5330825"/>
            <a:ext cx="2286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 name="Line 12"/>
          <p:cNvSpPr>
            <a:spLocks noChangeShapeType="1"/>
          </p:cNvSpPr>
          <p:nvPr/>
        </p:nvSpPr>
        <p:spPr bwMode="auto">
          <a:xfrm flipH="1">
            <a:off x="2727325" y="5486400"/>
            <a:ext cx="2286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 name="Line 13"/>
          <p:cNvSpPr>
            <a:spLocks noChangeShapeType="1"/>
          </p:cNvSpPr>
          <p:nvPr/>
        </p:nvSpPr>
        <p:spPr bwMode="auto">
          <a:xfrm flipV="1">
            <a:off x="4191000" y="5316538"/>
            <a:ext cx="3048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 name="Line 14"/>
          <p:cNvSpPr>
            <a:spLocks noChangeShapeType="1"/>
          </p:cNvSpPr>
          <p:nvPr/>
        </p:nvSpPr>
        <p:spPr bwMode="auto">
          <a:xfrm>
            <a:off x="4191000" y="5486400"/>
            <a:ext cx="3048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AutoShape 15"/>
          <p:cNvSpPr>
            <a:spLocks noChangeArrowheads="1"/>
          </p:cNvSpPr>
          <p:nvPr/>
        </p:nvSpPr>
        <p:spPr bwMode="auto">
          <a:xfrm>
            <a:off x="990600" y="3429000"/>
            <a:ext cx="1676400" cy="1143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dirty="0"/>
              <a:t>Customer</a:t>
            </a:r>
          </a:p>
          <a:p>
            <a:endParaRPr lang="en-US" dirty="0"/>
          </a:p>
          <a:p>
            <a:r>
              <a:rPr lang="en-US" sz="1600" u="sng" dirty="0" err="1"/>
              <a:t>CustomerID</a:t>
            </a:r>
            <a:endParaRPr lang="en-US" sz="1600" u="sng" dirty="0"/>
          </a:p>
          <a:p>
            <a:r>
              <a:rPr lang="en-US" sz="1600" dirty="0" err="1"/>
              <a:t>CustomerName</a:t>
            </a:r>
            <a:endParaRPr lang="en-US" sz="1600" dirty="0"/>
          </a:p>
        </p:txBody>
      </p:sp>
      <p:sp>
        <p:nvSpPr>
          <p:cNvPr id="15" name="Line 16"/>
          <p:cNvSpPr>
            <a:spLocks noChangeShapeType="1"/>
          </p:cNvSpPr>
          <p:nvPr/>
        </p:nvSpPr>
        <p:spPr bwMode="auto">
          <a:xfrm>
            <a:off x="990600" y="38100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AutoShape 17"/>
          <p:cNvSpPr>
            <a:spLocks noChangeArrowheads="1"/>
          </p:cNvSpPr>
          <p:nvPr/>
        </p:nvSpPr>
        <p:spPr bwMode="auto">
          <a:xfrm>
            <a:off x="4572000" y="2971800"/>
            <a:ext cx="1447800" cy="1600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dirty="0"/>
              <a:t>Car</a:t>
            </a:r>
          </a:p>
          <a:p>
            <a:endParaRPr lang="en-US" sz="1600" dirty="0"/>
          </a:p>
          <a:p>
            <a:r>
              <a:rPr lang="en-US" sz="1600" u="sng" dirty="0" err="1"/>
              <a:t>CarVIN</a:t>
            </a:r>
            <a:endParaRPr lang="en-US" sz="1600" u="sng" dirty="0"/>
          </a:p>
          <a:p>
            <a:r>
              <a:rPr lang="en-US" sz="1600" dirty="0" err="1"/>
              <a:t>CarMake</a:t>
            </a:r>
            <a:endParaRPr lang="en-US" sz="1600" dirty="0"/>
          </a:p>
          <a:p>
            <a:r>
              <a:rPr lang="en-US" sz="1600" dirty="0" err="1"/>
              <a:t>CarModel</a:t>
            </a:r>
            <a:endParaRPr lang="en-US" sz="1600" dirty="0"/>
          </a:p>
          <a:p>
            <a:r>
              <a:rPr lang="en-US" sz="1600" dirty="0" err="1"/>
              <a:t>CarYear</a:t>
            </a:r>
            <a:endParaRPr lang="en-US" sz="1600" dirty="0"/>
          </a:p>
        </p:txBody>
      </p:sp>
      <p:sp>
        <p:nvSpPr>
          <p:cNvPr id="17" name="Line 18"/>
          <p:cNvSpPr>
            <a:spLocks noChangeShapeType="1"/>
          </p:cNvSpPr>
          <p:nvPr/>
        </p:nvSpPr>
        <p:spPr bwMode="auto">
          <a:xfrm>
            <a:off x="4572000" y="3352800"/>
            <a:ext cx="1447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 name="Text Box 19"/>
          <p:cNvSpPr txBox="1">
            <a:spLocks noChangeArrowheads="1"/>
          </p:cNvSpPr>
          <p:nvPr/>
        </p:nvSpPr>
        <p:spPr bwMode="auto">
          <a:xfrm>
            <a:off x="3092450" y="3810000"/>
            <a:ext cx="717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owns</a:t>
            </a:r>
          </a:p>
        </p:txBody>
      </p:sp>
      <p:sp>
        <p:nvSpPr>
          <p:cNvPr id="19" name="AutoShape 20"/>
          <p:cNvSpPr>
            <a:spLocks noChangeArrowheads="1"/>
          </p:cNvSpPr>
          <p:nvPr/>
        </p:nvSpPr>
        <p:spPr bwMode="auto">
          <a:xfrm>
            <a:off x="1143000" y="4724400"/>
            <a:ext cx="1600200" cy="1143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t>WorkOrder</a:t>
            </a:r>
          </a:p>
          <a:p>
            <a:endParaRPr lang="en-US"/>
          </a:p>
          <a:p>
            <a:r>
              <a:rPr lang="en-US" sz="1600" u="sng"/>
              <a:t>WorkorderID</a:t>
            </a:r>
          </a:p>
          <a:p>
            <a:r>
              <a:rPr lang="en-US" sz="1600"/>
              <a:t>WorkorderDate</a:t>
            </a:r>
          </a:p>
        </p:txBody>
      </p:sp>
      <p:sp>
        <p:nvSpPr>
          <p:cNvPr id="20" name="Line 21"/>
          <p:cNvSpPr>
            <a:spLocks noChangeShapeType="1"/>
          </p:cNvSpPr>
          <p:nvPr/>
        </p:nvSpPr>
        <p:spPr bwMode="auto">
          <a:xfrm>
            <a:off x="1143000" y="5105400"/>
            <a:ext cx="1600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 name="AutoShape 22"/>
          <p:cNvSpPr>
            <a:spLocks noChangeArrowheads="1"/>
          </p:cNvSpPr>
          <p:nvPr/>
        </p:nvSpPr>
        <p:spPr bwMode="auto">
          <a:xfrm>
            <a:off x="4495800" y="4876800"/>
            <a:ext cx="1600200" cy="1371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dirty="0"/>
              <a:t>Service</a:t>
            </a:r>
          </a:p>
          <a:p>
            <a:endParaRPr lang="en-US" dirty="0"/>
          </a:p>
          <a:p>
            <a:r>
              <a:rPr lang="en-US" sz="1600" u="sng" dirty="0" err="1"/>
              <a:t>ServiceID</a:t>
            </a:r>
            <a:endParaRPr lang="en-US" sz="1600" u="sng" dirty="0"/>
          </a:p>
          <a:p>
            <a:r>
              <a:rPr lang="en-US" sz="1600" dirty="0" err="1"/>
              <a:t>ServiceDesc</a:t>
            </a:r>
            <a:endParaRPr lang="en-US" sz="1600" dirty="0"/>
          </a:p>
          <a:p>
            <a:r>
              <a:rPr lang="en-US" sz="1600" dirty="0" err="1"/>
              <a:t>ServiceCharge</a:t>
            </a:r>
            <a:endParaRPr lang="en-US" sz="1600" dirty="0"/>
          </a:p>
        </p:txBody>
      </p:sp>
      <p:sp>
        <p:nvSpPr>
          <p:cNvPr id="22" name="Line 23"/>
          <p:cNvSpPr>
            <a:spLocks noChangeShapeType="1"/>
          </p:cNvSpPr>
          <p:nvPr/>
        </p:nvSpPr>
        <p:spPr bwMode="auto">
          <a:xfrm>
            <a:off x="4495800" y="5257800"/>
            <a:ext cx="1600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 name="Line 24"/>
          <p:cNvSpPr>
            <a:spLocks noChangeShapeType="1"/>
          </p:cNvSpPr>
          <p:nvPr/>
        </p:nvSpPr>
        <p:spPr bwMode="auto">
          <a:xfrm>
            <a:off x="2743200" y="4876800"/>
            <a:ext cx="225425" cy="25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 name="Line 25"/>
          <p:cNvSpPr>
            <a:spLocks noChangeShapeType="1"/>
          </p:cNvSpPr>
          <p:nvPr/>
        </p:nvSpPr>
        <p:spPr bwMode="auto">
          <a:xfrm flipH="1">
            <a:off x="2740025" y="4905375"/>
            <a:ext cx="2286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 name="Text Box 27"/>
          <p:cNvSpPr txBox="1">
            <a:spLocks noChangeArrowheads="1"/>
          </p:cNvSpPr>
          <p:nvPr/>
        </p:nvSpPr>
        <p:spPr bwMode="auto">
          <a:xfrm rot="21146491">
            <a:off x="3497263" y="4486275"/>
            <a:ext cx="55721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has</a:t>
            </a:r>
          </a:p>
        </p:txBody>
      </p:sp>
      <p:sp>
        <p:nvSpPr>
          <p:cNvPr id="26" name="Text Box 29"/>
          <p:cNvSpPr txBox="1">
            <a:spLocks noChangeArrowheads="1"/>
          </p:cNvSpPr>
          <p:nvPr/>
        </p:nvSpPr>
        <p:spPr bwMode="auto">
          <a:xfrm>
            <a:off x="3257550" y="5181600"/>
            <a:ext cx="552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has</a:t>
            </a:r>
          </a:p>
        </p:txBody>
      </p:sp>
      <p:sp>
        <p:nvSpPr>
          <p:cNvPr id="27" name="Oval 31"/>
          <p:cNvSpPr>
            <a:spLocks noChangeArrowheads="1"/>
          </p:cNvSpPr>
          <p:nvPr/>
        </p:nvSpPr>
        <p:spPr bwMode="auto">
          <a:xfrm>
            <a:off x="3048000" y="4800600"/>
            <a:ext cx="1524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28" name="Line 32"/>
          <p:cNvSpPr>
            <a:spLocks noChangeShapeType="1"/>
          </p:cNvSpPr>
          <p:nvPr/>
        </p:nvSpPr>
        <p:spPr bwMode="auto">
          <a:xfrm>
            <a:off x="2790825" y="4010025"/>
            <a:ext cx="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 name="Oval 33"/>
          <p:cNvSpPr>
            <a:spLocks noChangeArrowheads="1"/>
          </p:cNvSpPr>
          <p:nvPr/>
        </p:nvSpPr>
        <p:spPr bwMode="auto">
          <a:xfrm>
            <a:off x="4067175" y="4010025"/>
            <a:ext cx="1524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0" name="Line 34"/>
          <p:cNvSpPr>
            <a:spLocks noChangeShapeType="1"/>
          </p:cNvSpPr>
          <p:nvPr/>
        </p:nvSpPr>
        <p:spPr bwMode="auto">
          <a:xfrm>
            <a:off x="4572000" y="4586288"/>
            <a:ext cx="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 name="Line 35"/>
          <p:cNvSpPr>
            <a:spLocks noChangeShapeType="1"/>
          </p:cNvSpPr>
          <p:nvPr/>
        </p:nvSpPr>
        <p:spPr bwMode="auto">
          <a:xfrm>
            <a:off x="4114800" y="5410200"/>
            <a:ext cx="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 name="Oval 36"/>
          <p:cNvSpPr>
            <a:spLocks noChangeArrowheads="1"/>
          </p:cNvSpPr>
          <p:nvPr/>
        </p:nvSpPr>
        <p:spPr bwMode="auto">
          <a:xfrm>
            <a:off x="2971800" y="5410200"/>
            <a:ext cx="1524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3" name="Line 37"/>
          <p:cNvSpPr>
            <a:spLocks noChangeShapeType="1"/>
          </p:cNvSpPr>
          <p:nvPr/>
        </p:nvSpPr>
        <p:spPr bwMode="auto">
          <a:xfrm>
            <a:off x="2714625" y="4019550"/>
            <a:ext cx="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 name="Line 38"/>
          <p:cNvSpPr>
            <a:spLocks noChangeShapeType="1"/>
          </p:cNvSpPr>
          <p:nvPr/>
        </p:nvSpPr>
        <p:spPr bwMode="auto">
          <a:xfrm>
            <a:off x="4648200" y="4572000"/>
            <a:ext cx="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 name="TextBox 34"/>
          <p:cNvSpPr txBox="1"/>
          <p:nvPr/>
        </p:nvSpPr>
        <p:spPr>
          <a:xfrm>
            <a:off x="6477000" y="3886200"/>
            <a:ext cx="2318663" cy="1938992"/>
          </a:xfrm>
          <a:prstGeom prst="rect">
            <a:avLst/>
          </a:prstGeom>
          <a:noFill/>
        </p:spPr>
        <p:txBody>
          <a:bodyPr wrap="square" rtlCol="0">
            <a:spAutoFit/>
          </a:bodyPr>
          <a:lstStyle/>
          <a:p>
            <a:pPr marL="342900" indent="-342900">
              <a:buAutoNum type="alphaUcPeriod"/>
            </a:pPr>
            <a:r>
              <a:rPr lang="en-US" sz="2400" dirty="0"/>
              <a:t>3</a:t>
            </a:r>
          </a:p>
          <a:p>
            <a:pPr marL="342900" indent="-342900">
              <a:buAutoNum type="alphaUcPeriod"/>
            </a:pPr>
            <a:r>
              <a:rPr lang="en-US" sz="2400" dirty="0"/>
              <a:t>4</a:t>
            </a:r>
          </a:p>
          <a:p>
            <a:pPr marL="342900" indent="-342900">
              <a:buAutoNum type="alphaUcPeriod"/>
            </a:pPr>
            <a:r>
              <a:rPr lang="en-US" sz="2400" dirty="0"/>
              <a:t>5</a:t>
            </a:r>
          </a:p>
          <a:p>
            <a:pPr marL="342900" indent="-342900">
              <a:buAutoNum type="alphaUcPeriod"/>
            </a:pPr>
            <a:r>
              <a:rPr lang="en-US" sz="2400" dirty="0"/>
              <a:t>None of the above</a:t>
            </a:r>
          </a:p>
        </p:txBody>
      </p:sp>
    </p:spTree>
    <p:extLst>
      <p:ext uri="{BB962C8B-B14F-4D97-AF65-F5344CB8AC3E}">
        <p14:creationId xmlns:p14="http://schemas.microsoft.com/office/powerpoint/2010/main" val="3175694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M:M Relationships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8458200" cy="450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6" name="Picture 5"/>
          <p:cNvPicPr>
            <a:picLocks noChangeAspect="1"/>
          </p:cNvPicPr>
          <p:nvPr/>
        </p:nvPicPr>
        <p:blipFill>
          <a:blip r:embed="rId4"/>
          <a:stretch>
            <a:fillRect/>
          </a:stretch>
        </p:blipFill>
        <p:spPr>
          <a:xfrm>
            <a:off x="6096000" y="5410200"/>
            <a:ext cx="304800" cy="278674"/>
          </a:xfrm>
          <a:prstGeom prst="rect">
            <a:avLst/>
          </a:prstGeom>
        </p:spPr>
      </p:pic>
      <p:pic>
        <p:nvPicPr>
          <p:cNvPr id="9" name="Picture 8"/>
          <p:cNvPicPr>
            <a:picLocks noChangeAspect="1"/>
          </p:cNvPicPr>
          <p:nvPr/>
        </p:nvPicPr>
        <p:blipFill>
          <a:blip r:embed="rId4"/>
          <a:stretch>
            <a:fillRect/>
          </a:stretch>
        </p:blipFill>
        <p:spPr>
          <a:xfrm>
            <a:off x="3581400" y="2438400"/>
            <a:ext cx="304800" cy="278674"/>
          </a:xfrm>
          <a:prstGeom prst="rect">
            <a:avLst/>
          </a:prstGeom>
        </p:spPr>
      </p:pic>
    </p:spTree>
    <p:extLst>
      <p:ext uri="{BB962C8B-B14F-4D97-AF65-F5344CB8AC3E}">
        <p14:creationId xmlns:p14="http://schemas.microsoft.com/office/powerpoint/2010/main" val="12280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Introduction</a:t>
            </a:r>
          </a:p>
          <a:p>
            <a:r>
              <a:rPr lang="en-US" dirty="0"/>
              <a:t>Entities and their attributes</a:t>
            </a:r>
          </a:p>
          <a:p>
            <a:r>
              <a:rPr lang="en-US" dirty="0"/>
              <a:t>Relationships</a:t>
            </a:r>
          </a:p>
          <a:p>
            <a:pPr lvl="1"/>
            <a:r>
              <a:rPr lang="en-US" dirty="0"/>
              <a:t>1:M</a:t>
            </a:r>
          </a:p>
          <a:p>
            <a:pPr lvl="1"/>
            <a:r>
              <a:rPr lang="en-US" dirty="0"/>
              <a:t>M:M</a:t>
            </a:r>
          </a:p>
          <a:p>
            <a:pPr lvl="1"/>
            <a:r>
              <a:rPr lang="en-US" b="1" dirty="0"/>
              <a:t>1:1</a:t>
            </a:r>
          </a:p>
          <a:p>
            <a:pPr lvl="1"/>
            <a:r>
              <a:rPr lang="en-US" dirty="0"/>
              <a:t>Unary and Ternary</a:t>
            </a:r>
          </a:p>
          <a:p>
            <a:pPr lvl="1"/>
            <a:r>
              <a:rPr lang="en-US" dirty="0"/>
              <a:t>Generalization and Specialization</a:t>
            </a:r>
          </a:p>
        </p:txBody>
      </p:sp>
    </p:spTree>
    <p:extLst>
      <p:ext uri="{BB962C8B-B14F-4D97-AF65-F5344CB8AC3E}">
        <p14:creationId xmlns:p14="http://schemas.microsoft.com/office/powerpoint/2010/main" val="3822416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Relationships</a:t>
            </a:r>
          </a:p>
        </p:txBody>
      </p:sp>
      <p:sp>
        <p:nvSpPr>
          <p:cNvPr id="3" name="Content Placeholder 2"/>
          <p:cNvSpPr>
            <a:spLocks noGrp="1"/>
          </p:cNvSpPr>
          <p:nvPr>
            <p:ph sz="quarter" idx="1"/>
          </p:nvPr>
        </p:nvSpPr>
        <p:spPr/>
        <p:txBody>
          <a:bodyPr>
            <a:normAutofit/>
          </a:bodyPr>
          <a:lstStyle/>
          <a:p>
            <a:r>
              <a:rPr lang="en-US" dirty="0"/>
              <a:t>Reference the primary key of one entity in the relationship as a foreign key in the other entity in the relationship</a:t>
            </a:r>
          </a:p>
          <a:p>
            <a:pPr lvl="1"/>
            <a:r>
              <a:rPr lang="en-US" dirty="0"/>
              <a:t>Exactly how to do this depends on the optionality of the entities that participate in the 1:1 relationship</a:t>
            </a:r>
          </a:p>
        </p:txBody>
      </p:sp>
    </p:spTree>
    <p:extLst>
      <p:ext uri="{BB962C8B-B14F-4D97-AF65-F5344CB8AC3E}">
        <p14:creationId xmlns:p14="http://schemas.microsoft.com/office/powerpoint/2010/main" val="4039177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Relationships</a:t>
            </a:r>
          </a:p>
        </p:txBody>
      </p:sp>
      <p:sp>
        <p:nvSpPr>
          <p:cNvPr id="3" name="Content Placeholder 2"/>
          <p:cNvSpPr>
            <a:spLocks noGrp="1"/>
          </p:cNvSpPr>
          <p:nvPr>
            <p:ph sz="quarter" idx="1"/>
          </p:nvPr>
        </p:nvSpPr>
        <p:spPr/>
        <p:txBody>
          <a:bodyPr/>
          <a:lstStyle/>
          <a:p>
            <a:r>
              <a:rPr lang="en-US" dirty="0"/>
              <a:t>If both entities are mandatory</a:t>
            </a:r>
          </a:p>
          <a:p>
            <a:pPr lvl="1"/>
            <a:r>
              <a:rPr lang="en-US" dirty="0"/>
              <a:t>Add the foreign key to the entity that is more likely to need to reference the other entity</a:t>
            </a:r>
          </a:p>
          <a:p>
            <a:pPr lvl="1"/>
            <a:r>
              <a:rPr lang="en-US" dirty="0"/>
              <a:t>Don’t add foreign keys to both entities</a:t>
            </a:r>
          </a:p>
          <a:p>
            <a:pPr lvl="2"/>
            <a:r>
              <a:rPr lang="en-US" dirty="0"/>
              <a:t>This causes a “circular dependency”, which will make it difficult to insert data</a:t>
            </a:r>
          </a:p>
          <a:p>
            <a:endParaRPr lang="en-US" dirty="0"/>
          </a:p>
        </p:txBody>
      </p:sp>
      <p:sp>
        <p:nvSpPr>
          <p:cNvPr id="12" name="Line 2"/>
          <p:cNvSpPr>
            <a:spLocks noChangeShapeType="1"/>
          </p:cNvSpPr>
          <p:nvPr/>
        </p:nvSpPr>
        <p:spPr bwMode="auto">
          <a:xfrm>
            <a:off x="3200400" y="5181600"/>
            <a:ext cx="25908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3" name="Line 6"/>
          <p:cNvSpPr>
            <a:spLocks noChangeShapeType="1"/>
          </p:cNvSpPr>
          <p:nvPr/>
        </p:nvSpPr>
        <p:spPr bwMode="auto">
          <a:xfrm>
            <a:off x="3429000" y="5067300"/>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4" name="Line 7"/>
          <p:cNvSpPr>
            <a:spLocks noChangeShapeType="1"/>
          </p:cNvSpPr>
          <p:nvPr/>
        </p:nvSpPr>
        <p:spPr bwMode="auto">
          <a:xfrm>
            <a:off x="5610225" y="5067300"/>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5" name="AutoShape 8"/>
          <p:cNvSpPr>
            <a:spLocks noChangeArrowheads="1"/>
          </p:cNvSpPr>
          <p:nvPr/>
        </p:nvSpPr>
        <p:spPr bwMode="auto">
          <a:xfrm>
            <a:off x="1371600" y="4800600"/>
            <a:ext cx="1905000" cy="1219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Univ_Department</a:t>
            </a:r>
            <a:endParaRPr lang="en-US" sz="1600" b="1" dirty="0"/>
          </a:p>
          <a:p>
            <a:pPr eaLnBrk="1" hangingPunct="1"/>
            <a:endParaRPr lang="en-US" sz="1600" b="1" dirty="0"/>
          </a:p>
          <a:p>
            <a:pPr eaLnBrk="1" hangingPunct="1"/>
            <a:r>
              <a:rPr lang="en-US" sz="1400" u="sng" dirty="0" err="1"/>
              <a:t>Dept_ID</a:t>
            </a:r>
            <a:endParaRPr lang="en-US" sz="1400" u="sng" dirty="0"/>
          </a:p>
          <a:p>
            <a:pPr eaLnBrk="1" hangingPunct="1"/>
            <a:r>
              <a:rPr lang="en-US" sz="1400" dirty="0" err="1"/>
              <a:t>Dept_Name</a:t>
            </a:r>
            <a:endParaRPr lang="en-US" sz="1400" dirty="0"/>
          </a:p>
          <a:p>
            <a:pPr eaLnBrk="1" hangingPunct="1"/>
            <a:r>
              <a:rPr lang="en-US" sz="1400" dirty="0" err="1"/>
              <a:t>Dept_Office</a:t>
            </a:r>
            <a:endParaRPr lang="en-US" sz="1400" dirty="0"/>
          </a:p>
        </p:txBody>
      </p:sp>
      <p:sp>
        <p:nvSpPr>
          <p:cNvPr id="16" name="AutoShape 9"/>
          <p:cNvSpPr>
            <a:spLocks noChangeArrowheads="1"/>
          </p:cNvSpPr>
          <p:nvPr/>
        </p:nvSpPr>
        <p:spPr bwMode="auto">
          <a:xfrm>
            <a:off x="5791200" y="4800600"/>
            <a:ext cx="1676400" cy="1066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Univ_Associate</a:t>
            </a:r>
            <a:endParaRPr lang="en-US" sz="1600" b="1" dirty="0"/>
          </a:p>
          <a:p>
            <a:pPr eaLnBrk="1" hangingPunct="1"/>
            <a:endParaRPr lang="en-US" sz="1600" b="1" dirty="0"/>
          </a:p>
          <a:p>
            <a:pPr eaLnBrk="1" hangingPunct="1"/>
            <a:r>
              <a:rPr lang="en-US" sz="1400" u="sng" dirty="0" err="1"/>
              <a:t>Associate_ID</a:t>
            </a:r>
            <a:endParaRPr lang="en-US" sz="1400" u="sng" dirty="0"/>
          </a:p>
          <a:p>
            <a:pPr eaLnBrk="1" hangingPunct="1"/>
            <a:r>
              <a:rPr lang="en-US" sz="1400" dirty="0" err="1"/>
              <a:t>Associate_Name</a:t>
            </a:r>
            <a:endParaRPr lang="en-US" sz="1400" dirty="0"/>
          </a:p>
        </p:txBody>
      </p:sp>
      <p:sp>
        <p:nvSpPr>
          <p:cNvPr id="17" name="Line 10"/>
          <p:cNvSpPr>
            <a:spLocks noChangeShapeType="1"/>
          </p:cNvSpPr>
          <p:nvPr/>
        </p:nvSpPr>
        <p:spPr bwMode="auto">
          <a:xfrm>
            <a:off x="3352800" y="5068888"/>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8" name="Line 11"/>
          <p:cNvSpPr>
            <a:spLocks noChangeShapeType="1"/>
          </p:cNvSpPr>
          <p:nvPr/>
        </p:nvSpPr>
        <p:spPr bwMode="auto">
          <a:xfrm>
            <a:off x="5667375" y="5068888"/>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9" name="Line 16"/>
          <p:cNvSpPr>
            <a:spLocks noChangeShapeType="1"/>
          </p:cNvSpPr>
          <p:nvPr/>
        </p:nvSpPr>
        <p:spPr bwMode="auto">
          <a:xfrm>
            <a:off x="1371600" y="5181600"/>
            <a:ext cx="1905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Line 16"/>
          <p:cNvSpPr>
            <a:spLocks noChangeShapeType="1"/>
          </p:cNvSpPr>
          <p:nvPr/>
        </p:nvSpPr>
        <p:spPr bwMode="auto">
          <a:xfrm>
            <a:off x="5791200" y="51816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54458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Relationships</a:t>
            </a:r>
          </a:p>
        </p:txBody>
      </p:sp>
      <p:sp>
        <p:nvSpPr>
          <p:cNvPr id="3" name="Content Placeholder 2"/>
          <p:cNvSpPr>
            <a:spLocks noGrp="1"/>
          </p:cNvSpPr>
          <p:nvPr>
            <p:ph sz="quarter" idx="1"/>
          </p:nvPr>
        </p:nvSpPr>
        <p:spPr/>
        <p:txBody>
          <a:bodyPr/>
          <a:lstStyle/>
          <a:p>
            <a:r>
              <a:rPr lang="en-US" dirty="0"/>
              <a:t>Example: Both entities are mandatory and the more common question is “Who is a department’s associate?”</a:t>
            </a:r>
          </a:p>
        </p:txBody>
      </p:sp>
      <p:sp>
        <p:nvSpPr>
          <p:cNvPr id="5" name="Text Box 5"/>
          <p:cNvSpPr txBox="1">
            <a:spLocks noChangeArrowheads="1"/>
          </p:cNvSpPr>
          <p:nvPr/>
        </p:nvSpPr>
        <p:spPr bwMode="auto">
          <a:xfrm>
            <a:off x="2057400" y="4724400"/>
            <a:ext cx="2267317" cy="150810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Tahoma" charset="0"/>
              </a:rPr>
              <a:t>UNIV_DEPARTMENT</a:t>
            </a:r>
          </a:p>
          <a:p>
            <a:pPr eaLnBrk="1" hangingPunct="1"/>
            <a:endParaRPr lang="en-US" dirty="0">
              <a:latin typeface="Tahoma" charset="0"/>
            </a:endParaRPr>
          </a:p>
          <a:p>
            <a:pPr eaLnBrk="1" hangingPunct="1"/>
            <a:r>
              <a:rPr lang="en-US" sz="1400" u="sng" dirty="0" err="1">
                <a:latin typeface="Tahoma" charset="0"/>
              </a:rPr>
              <a:t>Dept_ID</a:t>
            </a:r>
            <a:endParaRPr lang="en-US" sz="1400" u="sng" dirty="0">
              <a:latin typeface="Tahoma" charset="0"/>
            </a:endParaRPr>
          </a:p>
          <a:p>
            <a:pPr eaLnBrk="1" hangingPunct="1"/>
            <a:r>
              <a:rPr lang="en-US" sz="1400" dirty="0" err="1">
                <a:latin typeface="Tahoma" charset="0"/>
              </a:rPr>
              <a:t>Dept_Name</a:t>
            </a:r>
            <a:endParaRPr lang="en-US" sz="1400" dirty="0">
              <a:latin typeface="Tahoma" charset="0"/>
            </a:endParaRPr>
          </a:p>
          <a:p>
            <a:pPr eaLnBrk="1" hangingPunct="1"/>
            <a:r>
              <a:rPr lang="en-US" sz="1400" dirty="0" err="1">
                <a:latin typeface="Tahoma" charset="0"/>
              </a:rPr>
              <a:t>Dept_Office</a:t>
            </a:r>
            <a:endParaRPr lang="en-US" sz="1400" dirty="0">
              <a:latin typeface="Tahoma" charset="0"/>
            </a:endParaRPr>
          </a:p>
          <a:p>
            <a:pPr eaLnBrk="1" hangingPunct="1"/>
            <a:r>
              <a:rPr lang="en-US" sz="1400" b="1" dirty="0" err="1">
                <a:solidFill>
                  <a:srgbClr val="FF0000"/>
                </a:solidFill>
                <a:latin typeface="Tahoma" charset="0"/>
              </a:rPr>
              <a:t>Associate_ID</a:t>
            </a:r>
            <a:r>
              <a:rPr lang="en-US" sz="1400" b="1" dirty="0">
                <a:solidFill>
                  <a:srgbClr val="FF0000"/>
                </a:solidFill>
                <a:latin typeface="Tahoma" charset="0"/>
              </a:rPr>
              <a:t> (FK, NN)</a:t>
            </a:r>
          </a:p>
        </p:txBody>
      </p:sp>
      <p:sp>
        <p:nvSpPr>
          <p:cNvPr id="12" name="Text Box 12"/>
          <p:cNvSpPr txBox="1">
            <a:spLocks noChangeArrowheads="1"/>
          </p:cNvSpPr>
          <p:nvPr/>
        </p:nvSpPr>
        <p:spPr bwMode="auto">
          <a:xfrm>
            <a:off x="5029200" y="4724400"/>
            <a:ext cx="1707394" cy="10772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err="1">
                <a:latin typeface="Tahoma" charset="0"/>
              </a:rPr>
              <a:t>Univ_Associate</a:t>
            </a:r>
            <a:endParaRPr lang="en-US" dirty="0">
              <a:latin typeface="Tahoma" charset="0"/>
            </a:endParaRPr>
          </a:p>
          <a:p>
            <a:pPr eaLnBrk="1" hangingPunct="1"/>
            <a:endParaRPr lang="en-US" dirty="0">
              <a:latin typeface="Tahoma" charset="0"/>
            </a:endParaRPr>
          </a:p>
          <a:p>
            <a:pPr eaLnBrk="1" hangingPunct="1"/>
            <a:r>
              <a:rPr lang="en-US" sz="1400" u="sng" dirty="0" err="1">
                <a:latin typeface="Tahoma" charset="0"/>
              </a:rPr>
              <a:t>Associate_ID</a:t>
            </a:r>
            <a:endParaRPr lang="en-US" sz="1400" u="sng" dirty="0">
              <a:latin typeface="Tahoma" charset="0"/>
            </a:endParaRPr>
          </a:p>
          <a:p>
            <a:pPr eaLnBrk="1" hangingPunct="1"/>
            <a:r>
              <a:rPr lang="en-US" sz="1400" dirty="0" err="1">
                <a:latin typeface="Tahoma" charset="0"/>
              </a:rPr>
              <a:t>Associate_Name</a:t>
            </a:r>
            <a:endParaRPr lang="en-US" sz="1400" dirty="0">
              <a:latin typeface="Tahoma" charset="0"/>
            </a:endParaRPr>
          </a:p>
        </p:txBody>
      </p:sp>
      <p:sp>
        <p:nvSpPr>
          <p:cNvPr id="13" name="Line 2"/>
          <p:cNvSpPr>
            <a:spLocks noChangeShapeType="1"/>
          </p:cNvSpPr>
          <p:nvPr/>
        </p:nvSpPr>
        <p:spPr bwMode="auto">
          <a:xfrm>
            <a:off x="3200400" y="3657600"/>
            <a:ext cx="25908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4" name="Line 6"/>
          <p:cNvSpPr>
            <a:spLocks noChangeShapeType="1"/>
          </p:cNvSpPr>
          <p:nvPr/>
        </p:nvSpPr>
        <p:spPr bwMode="auto">
          <a:xfrm>
            <a:off x="3429000" y="3543300"/>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5" name="Line 7"/>
          <p:cNvSpPr>
            <a:spLocks noChangeShapeType="1"/>
          </p:cNvSpPr>
          <p:nvPr/>
        </p:nvSpPr>
        <p:spPr bwMode="auto">
          <a:xfrm>
            <a:off x="5610225" y="3543300"/>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6" name="AutoShape 8"/>
          <p:cNvSpPr>
            <a:spLocks noChangeArrowheads="1"/>
          </p:cNvSpPr>
          <p:nvPr/>
        </p:nvSpPr>
        <p:spPr bwMode="auto">
          <a:xfrm>
            <a:off x="1371600" y="3276600"/>
            <a:ext cx="1905000" cy="1219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Univ_Department</a:t>
            </a:r>
            <a:endParaRPr lang="en-US" sz="1600" b="1" dirty="0"/>
          </a:p>
          <a:p>
            <a:pPr eaLnBrk="1" hangingPunct="1"/>
            <a:endParaRPr lang="en-US" sz="1600" b="1" dirty="0"/>
          </a:p>
          <a:p>
            <a:pPr eaLnBrk="1" hangingPunct="1"/>
            <a:r>
              <a:rPr lang="en-US" sz="1400" u="sng" dirty="0" err="1"/>
              <a:t>Dept_ID</a:t>
            </a:r>
            <a:endParaRPr lang="en-US" sz="1400" u="sng" dirty="0"/>
          </a:p>
          <a:p>
            <a:pPr eaLnBrk="1" hangingPunct="1"/>
            <a:r>
              <a:rPr lang="en-US" sz="1400" dirty="0" err="1"/>
              <a:t>Dept_Name</a:t>
            </a:r>
            <a:endParaRPr lang="en-US" sz="1400" dirty="0"/>
          </a:p>
          <a:p>
            <a:pPr eaLnBrk="1" hangingPunct="1"/>
            <a:r>
              <a:rPr lang="en-US" sz="1400" dirty="0" err="1"/>
              <a:t>Dept_Office</a:t>
            </a:r>
            <a:endParaRPr lang="en-US" sz="1400" dirty="0"/>
          </a:p>
        </p:txBody>
      </p:sp>
      <p:sp>
        <p:nvSpPr>
          <p:cNvPr id="17" name="AutoShape 9"/>
          <p:cNvSpPr>
            <a:spLocks noChangeArrowheads="1"/>
          </p:cNvSpPr>
          <p:nvPr/>
        </p:nvSpPr>
        <p:spPr bwMode="auto">
          <a:xfrm>
            <a:off x="5791200" y="3276600"/>
            <a:ext cx="1676400" cy="1066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Univ_Associate</a:t>
            </a:r>
            <a:endParaRPr lang="en-US" sz="1600" b="1" dirty="0"/>
          </a:p>
          <a:p>
            <a:pPr eaLnBrk="1" hangingPunct="1"/>
            <a:endParaRPr lang="en-US" sz="1600" b="1" dirty="0"/>
          </a:p>
          <a:p>
            <a:pPr eaLnBrk="1" hangingPunct="1"/>
            <a:r>
              <a:rPr lang="en-US" sz="1400" u="sng" dirty="0" err="1"/>
              <a:t>Associate_ID</a:t>
            </a:r>
            <a:endParaRPr lang="en-US" sz="1400" u="sng" dirty="0"/>
          </a:p>
          <a:p>
            <a:pPr eaLnBrk="1" hangingPunct="1"/>
            <a:r>
              <a:rPr lang="en-US" sz="1400" dirty="0" err="1"/>
              <a:t>Associate_Name</a:t>
            </a:r>
            <a:endParaRPr lang="en-US" sz="1400" dirty="0"/>
          </a:p>
        </p:txBody>
      </p:sp>
      <p:sp>
        <p:nvSpPr>
          <p:cNvPr id="18" name="Line 10"/>
          <p:cNvSpPr>
            <a:spLocks noChangeShapeType="1"/>
          </p:cNvSpPr>
          <p:nvPr/>
        </p:nvSpPr>
        <p:spPr bwMode="auto">
          <a:xfrm>
            <a:off x="3352800" y="3544888"/>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9" name="Line 11"/>
          <p:cNvSpPr>
            <a:spLocks noChangeShapeType="1"/>
          </p:cNvSpPr>
          <p:nvPr/>
        </p:nvSpPr>
        <p:spPr bwMode="auto">
          <a:xfrm>
            <a:off x="5667375" y="3544888"/>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0" name="Line 16"/>
          <p:cNvSpPr>
            <a:spLocks noChangeShapeType="1"/>
          </p:cNvSpPr>
          <p:nvPr/>
        </p:nvSpPr>
        <p:spPr bwMode="auto">
          <a:xfrm>
            <a:off x="1371600" y="3657600"/>
            <a:ext cx="1905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 name="Line 16"/>
          <p:cNvSpPr>
            <a:spLocks noChangeShapeType="1"/>
          </p:cNvSpPr>
          <p:nvPr/>
        </p:nvSpPr>
        <p:spPr bwMode="auto">
          <a:xfrm>
            <a:off x="5791200" y="36576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cxnSp>
        <p:nvCxnSpPr>
          <p:cNvPr id="22" name="Straight Connector 2"/>
          <p:cNvCxnSpPr>
            <a:cxnSpLocks noChangeShapeType="1"/>
          </p:cNvCxnSpPr>
          <p:nvPr/>
        </p:nvCxnSpPr>
        <p:spPr bwMode="auto">
          <a:xfrm>
            <a:off x="2057400" y="5105400"/>
            <a:ext cx="2286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4" name="Straight Connector 2"/>
          <p:cNvCxnSpPr>
            <a:cxnSpLocks noChangeShapeType="1"/>
          </p:cNvCxnSpPr>
          <p:nvPr/>
        </p:nvCxnSpPr>
        <p:spPr bwMode="auto">
          <a:xfrm>
            <a:off x="5029200" y="51054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963027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Relationships</a:t>
            </a:r>
          </a:p>
        </p:txBody>
      </p:sp>
      <p:sp>
        <p:nvSpPr>
          <p:cNvPr id="3" name="Content Placeholder 2"/>
          <p:cNvSpPr>
            <a:spLocks noGrp="1"/>
          </p:cNvSpPr>
          <p:nvPr>
            <p:ph sz="quarter" idx="1"/>
          </p:nvPr>
        </p:nvSpPr>
        <p:spPr/>
        <p:txBody>
          <a:bodyPr/>
          <a:lstStyle/>
          <a:p>
            <a:r>
              <a:rPr lang="en-US" dirty="0"/>
              <a:t>Example: Both entities are mandatory and the more common question is “What department does an associate work for?”</a:t>
            </a:r>
          </a:p>
        </p:txBody>
      </p:sp>
      <p:sp>
        <p:nvSpPr>
          <p:cNvPr id="5" name="Text Box 5"/>
          <p:cNvSpPr txBox="1">
            <a:spLocks noChangeArrowheads="1"/>
          </p:cNvSpPr>
          <p:nvPr/>
        </p:nvSpPr>
        <p:spPr bwMode="auto">
          <a:xfrm>
            <a:off x="2133600" y="4800600"/>
            <a:ext cx="2254493" cy="12926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Tahoma" charset="0"/>
              </a:rPr>
              <a:t>UNIV_DEPARTMENT</a:t>
            </a:r>
          </a:p>
          <a:p>
            <a:pPr eaLnBrk="1" hangingPunct="1"/>
            <a:endParaRPr lang="en-US" dirty="0">
              <a:latin typeface="Tahoma" charset="0"/>
            </a:endParaRPr>
          </a:p>
          <a:p>
            <a:pPr eaLnBrk="1" hangingPunct="1"/>
            <a:r>
              <a:rPr lang="en-US" sz="1400" u="sng" dirty="0" err="1">
                <a:latin typeface="Tahoma" charset="0"/>
              </a:rPr>
              <a:t>Dept_ID</a:t>
            </a:r>
            <a:endParaRPr lang="en-US" sz="1400" u="sng" dirty="0">
              <a:latin typeface="Tahoma" charset="0"/>
            </a:endParaRPr>
          </a:p>
          <a:p>
            <a:pPr eaLnBrk="1" hangingPunct="1"/>
            <a:r>
              <a:rPr lang="en-US" sz="1400" dirty="0" err="1">
                <a:latin typeface="Tahoma" charset="0"/>
              </a:rPr>
              <a:t>Dept_Name</a:t>
            </a:r>
            <a:endParaRPr lang="en-US" sz="1400" dirty="0">
              <a:latin typeface="Tahoma" charset="0"/>
            </a:endParaRPr>
          </a:p>
          <a:p>
            <a:pPr eaLnBrk="1" hangingPunct="1"/>
            <a:r>
              <a:rPr lang="en-US" sz="1400" dirty="0" err="1">
                <a:latin typeface="Tahoma" charset="0"/>
              </a:rPr>
              <a:t>Dept_Office</a:t>
            </a:r>
            <a:endParaRPr lang="en-US" sz="1400" dirty="0">
              <a:latin typeface="Tahoma" charset="0"/>
            </a:endParaRPr>
          </a:p>
        </p:txBody>
      </p:sp>
      <p:sp>
        <p:nvSpPr>
          <p:cNvPr id="13" name="Text Box 12"/>
          <p:cNvSpPr txBox="1">
            <a:spLocks noChangeArrowheads="1"/>
          </p:cNvSpPr>
          <p:nvPr/>
        </p:nvSpPr>
        <p:spPr bwMode="auto">
          <a:xfrm>
            <a:off x="5181600" y="4800600"/>
            <a:ext cx="1782259" cy="12926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err="1">
                <a:latin typeface="Tahoma" charset="0"/>
              </a:rPr>
              <a:t>Univ_Associate</a:t>
            </a:r>
            <a:endParaRPr lang="en-US" dirty="0">
              <a:latin typeface="Tahoma" charset="0"/>
            </a:endParaRPr>
          </a:p>
          <a:p>
            <a:pPr eaLnBrk="1" hangingPunct="1"/>
            <a:endParaRPr lang="en-US" dirty="0">
              <a:latin typeface="Tahoma" charset="0"/>
            </a:endParaRPr>
          </a:p>
          <a:p>
            <a:pPr eaLnBrk="1" hangingPunct="1"/>
            <a:r>
              <a:rPr lang="en-US" sz="1400" u="sng" dirty="0" err="1">
                <a:latin typeface="Tahoma" charset="0"/>
              </a:rPr>
              <a:t>Associate_ID</a:t>
            </a:r>
            <a:endParaRPr lang="en-US" sz="1400" u="sng" dirty="0">
              <a:latin typeface="Tahoma" charset="0"/>
            </a:endParaRPr>
          </a:p>
          <a:p>
            <a:pPr eaLnBrk="1" hangingPunct="1"/>
            <a:r>
              <a:rPr lang="en-US" sz="1400" dirty="0" err="1">
                <a:latin typeface="Tahoma" charset="0"/>
              </a:rPr>
              <a:t>Associate_Name</a:t>
            </a:r>
            <a:endParaRPr lang="en-US" sz="1400" dirty="0">
              <a:latin typeface="Tahoma" charset="0"/>
            </a:endParaRPr>
          </a:p>
          <a:p>
            <a:pPr eaLnBrk="1" hangingPunct="1"/>
            <a:r>
              <a:rPr lang="en-US" sz="1400" b="1" dirty="0" err="1">
                <a:solidFill>
                  <a:srgbClr val="FF0000"/>
                </a:solidFill>
                <a:latin typeface="Tahoma" charset="0"/>
              </a:rPr>
              <a:t>Dept_ID</a:t>
            </a:r>
            <a:r>
              <a:rPr lang="en-US" sz="1400" b="1" dirty="0">
                <a:solidFill>
                  <a:srgbClr val="FF0000"/>
                </a:solidFill>
                <a:latin typeface="Tahoma" charset="0"/>
              </a:rPr>
              <a:t> (FK, NN)</a:t>
            </a:r>
          </a:p>
        </p:txBody>
      </p:sp>
      <p:sp>
        <p:nvSpPr>
          <p:cNvPr id="23" name="Line 2"/>
          <p:cNvSpPr>
            <a:spLocks noChangeShapeType="1"/>
          </p:cNvSpPr>
          <p:nvPr/>
        </p:nvSpPr>
        <p:spPr bwMode="auto">
          <a:xfrm>
            <a:off x="3200400" y="3657600"/>
            <a:ext cx="25908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4" name="Line 6"/>
          <p:cNvSpPr>
            <a:spLocks noChangeShapeType="1"/>
          </p:cNvSpPr>
          <p:nvPr/>
        </p:nvSpPr>
        <p:spPr bwMode="auto">
          <a:xfrm>
            <a:off x="3429000" y="3543300"/>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5" name="Line 7"/>
          <p:cNvSpPr>
            <a:spLocks noChangeShapeType="1"/>
          </p:cNvSpPr>
          <p:nvPr/>
        </p:nvSpPr>
        <p:spPr bwMode="auto">
          <a:xfrm>
            <a:off x="5610225" y="3543300"/>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 name="AutoShape 8"/>
          <p:cNvSpPr>
            <a:spLocks noChangeArrowheads="1"/>
          </p:cNvSpPr>
          <p:nvPr/>
        </p:nvSpPr>
        <p:spPr bwMode="auto">
          <a:xfrm>
            <a:off x="1371600" y="3276600"/>
            <a:ext cx="1905000" cy="1219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Univ_Department</a:t>
            </a:r>
            <a:endParaRPr lang="en-US" sz="1600" b="1" dirty="0"/>
          </a:p>
          <a:p>
            <a:pPr eaLnBrk="1" hangingPunct="1"/>
            <a:endParaRPr lang="en-US" sz="1600" b="1" dirty="0"/>
          </a:p>
          <a:p>
            <a:pPr eaLnBrk="1" hangingPunct="1"/>
            <a:r>
              <a:rPr lang="en-US" sz="1400" u="sng" dirty="0" err="1"/>
              <a:t>Dept_ID</a:t>
            </a:r>
            <a:endParaRPr lang="en-US" sz="1400" u="sng" dirty="0"/>
          </a:p>
          <a:p>
            <a:pPr eaLnBrk="1" hangingPunct="1"/>
            <a:r>
              <a:rPr lang="en-US" sz="1400" dirty="0" err="1"/>
              <a:t>Dept_Name</a:t>
            </a:r>
            <a:endParaRPr lang="en-US" sz="1400" dirty="0"/>
          </a:p>
          <a:p>
            <a:pPr eaLnBrk="1" hangingPunct="1"/>
            <a:r>
              <a:rPr lang="en-US" sz="1400" dirty="0" err="1"/>
              <a:t>Dept_Office</a:t>
            </a:r>
            <a:endParaRPr lang="en-US" sz="1400" dirty="0"/>
          </a:p>
        </p:txBody>
      </p:sp>
      <p:sp>
        <p:nvSpPr>
          <p:cNvPr id="27" name="AutoShape 9"/>
          <p:cNvSpPr>
            <a:spLocks noChangeArrowheads="1"/>
          </p:cNvSpPr>
          <p:nvPr/>
        </p:nvSpPr>
        <p:spPr bwMode="auto">
          <a:xfrm>
            <a:off x="5791200" y="3276600"/>
            <a:ext cx="1676400" cy="1066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Univ_Associate</a:t>
            </a:r>
            <a:endParaRPr lang="en-US" sz="1600" b="1" dirty="0"/>
          </a:p>
          <a:p>
            <a:pPr eaLnBrk="1" hangingPunct="1"/>
            <a:endParaRPr lang="en-US" sz="1600" b="1" dirty="0"/>
          </a:p>
          <a:p>
            <a:pPr eaLnBrk="1" hangingPunct="1"/>
            <a:r>
              <a:rPr lang="en-US" sz="1400" u="sng" dirty="0" err="1"/>
              <a:t>Associate_ID</a:t>
            </a:r>
            <a:endParaRPr lang="en-US" sz="1400" u="sng" dirty="0"/>
          </a:p>
          <a:p>
            <a:pPr eaLnBrk="1" hangingPunct="1"/>
            <a:r>
              <a:rPr lang="en-US" sz="1400" dirty="0" err="1"/>
              <a:t>Associate_Name</a:t>
            </a:r>
            <a:endParaRPr lang="en-US" sz="1400" dirty="0"/>
          </a:p>
        </p:txBody>
      </p:sp>
      <p:sp>
        <p:nvSpPr>
          <p:cNvPr id="28" name="Line 10"/>
          <p:cNvSpPr>
            <a:spLocks noChangeShapeType="1"/>
          </p:cNvSpPr>
          <p:nvPr/>
        </p:nvSpPr>
        <p:spPr bwMode="auto">
          <a:xfrm>
            <a:off x="3352800" y="3544888"/>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9" name="Line 11"/>
          <p:cNvSpPr>
            <a:spLocks noChangeShapeType="1"/>
          </p:cNvSpPr>
          <p:nvPr/>
        </p:nvSpPr>
        <p:spPr bwMode="auto">
          <a:xfrm>
            <a:off x="5667375" y="3544888"/>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4" name="Line 16"/>
          <p:cNvSpPr>
            <a:spLocks noChangeShapeType="1"/>
          </p:cNvSpPr>
          <p:nvPr/>
        </p:nvSpPr>
        <p:spPr bwMode="auto">
          <a:xfrm>
            <a:off x="1371600" y="3657600"/>
            <a:ext cx="1905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Line 16"/>
          <p:cNvSpPr>
            <a:spLocks noChangeShapeType="1"/>
          </p:cNvSpPr>
          <p:nvPr/>
        </p:nvSpPr>
        <p:spPr bwMode="auto">
          <a:xfrm>
            <a:off x="5791200" y="36576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cxnSp>
        <p:nvCxnSpPr>
          <p:cNvPr id="16" name="Straight Connector 2"/>
          <p:cNvCxnSpPr>
            <a:cxnSpLocks noChangeShapeType="1"/>
          </p:cNvCxnSpPr>
          <p:nvPr/>
        </p:nvCxnSpPr>
        <p:spPr bwMode="auto">
          <a:xfrm>
            <a:off x="2133600" y="5181600"/>
            <a:ext cx="2286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7" name="Straight Connector 2"/>
          <p:cNvCxnSpPr>
            <a:cxnSpLocks noChangeShapeType="1"/>
          </p:cNvCxnSpPr>
          <p:nvPr/>
        </p:nvCxnSpPr>
        <p:spPr bwMode="auto">
          <a:xfrm>
            <a:off x="5181600" y="5181600"/>
            <a:ext cx="1752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54933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Tables from Models</a:t>
            </a:r>
          </a:p>
        </p:txBody>
      </p:sp>
      <p:sp>
        <p:nvSpPr>
          <p:cNvPr id="3" name="Content Placeholder 2"/>
          <p:cNvSpPr>
            <a:spLocks noGrp="1"/>
          </p:cNvSpPr>
          <p:nvPr>
            <p:ph sz="quarter" idx="1"/>
          </p:nvPr>
        </p:nvSpPr>
        <p:spPr/>
        <p:txBody>
          <a:bodyPr/>
          <a:lstStyle/>
          <a:p>
            <a:r>
              <a:rPr lang="en-US" dirty="0"/>
              <a:t>When a logical model for a relational database is being designed from a conceptual model, the conceptual model needs to be interpreted for the system</a:t>
            </a:r>
          </a:p>
          <a:p>
            <a:pPr lvl="1"/>
            <a:r>
              <a:rPr lang="en-US" dirty="0"/>
              <a:t>This requires translating entities, attributes, and relationships to database objects and constraints</a:t>
            </a:r>
          </a:p>
          <a:p>
            <a:pPr lvl="1"/>
            <a:r>
              <a:rPr lang="en-US" dirty="0"/>
              <a:t>Concerns that are specific to relational databases must now be applied</a:t>
            </a:r>
          </a:p>
        </p:txBody>
      </p:sp>
    </p:spTree>
    <p:extLst>
      <p:ext uri="{BB962C8B-B14F-4D97-AF65-F5344CB8AC3E}">
        <p14:creationId xmlns:p14="http://schemas.microsoft.com/office/powerpoint/2010/main" val="1165027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Relationships</a:t>
            </a:r>
          </a:p>
        </p:txBody>
      </p:sp>
      <p:sp>
        <p:nvSpPr>
          <p:cNvPr id="3" name="Content Placeholder 2"/>
          <p:cNvSpPr>
            <a:spLocks noGrp="1"/>
          </p:cNvSpPr>
          <p:nvPr>
            <p:ph sz="quarter" idx="1"/>
          </p:nvPr>
        </p:nvSpPr>
        <p:spPr/>
        <p:txBody>
          <a:bodyPr/>
          <a:lstStyle/>
          <a:p>
            <a:r>
              <a:rPr lang="en-US" dirty="0"/>
              <a:t>If only one side is mandatory</a:t>
            </a:r>
          </a:p>
          <a:p>
            <a:pPr lvl="1"/>
            <a:r>
              <a:rPr lang="en-US" dirty="0"/>
              <a:t>Add the foreign key to the entity with optional participation</a:t>
            </a:r>
          </a:p>
        </p:txBody>
      </p:sp>
      <p:sp>
        <p:nvSpPr>
          <p:cNvPr id="4" name="Line 6"/>
          <p:cNvSpPr>
            <a:spLocks noChangeShapeType="1"/>
          </p:cNvSpPr>
          <p:nvPr/>
        </p:nvSpPr>
        <p:spPr bwMode="auto">
          <a:xfrm>
            <a:off x="3552825" y="4092575"/>
            <a:ext cx="25908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 name="Oval 9"/>
          <p:cNvSpPr>
            <a:spLocks noChangeArrowheads="1"/>
          </p:cNvSpPr>
          <p:nvPr/>
        </p:nvSpPr>
        <p:spPr bwMode="auto">
          <a:xfrm>
            <a:off x="3810000" y="3956050"/>
            <a:ext cx="257175" cy="257175"/>
          </a:xfrm>
          <a:prstGeom prst="ellipse">
            <a:avLst/>
          </a:prstGeom>
          <a:solidFill>
            <a:schemeClr val="bg1"/>
          </a:solidFill>
          <a:ln w="9525">
            <a:solidFill>
              <a:schemeClr val="tx1"/>
            </a:solidFill>
            <a:miter lim="800000"/>
            <a:headEnd/>
            <a:tailEnd/>
          </a:ln>
        </p:spPr>
        <p:txBody>
          <a:bodyPr wrap="none" anchor="ctr"/>
          <a:lstStyle/>
          <a:p>
            <a:endParaRPr lang="en-US"/>
          </a:p>
        </p:txBody>
      </p:sp>
      <p:sp>
        <p:nvSpPr>
          <p:cNvPr id="6" name="Line 10"/>
          <p:cNvSpPr>
            <a:spLocks noChangeShapeType="1"/>
          </p:cNvSpPr>
          <p:nvPr/>
        </p:nvSpPr>
        <p:spPr bwMode="auto">
          <a:xfrm>
            <a:off x="5519738" y="3962400"/>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7" name="AutoShape 11"/>
          <p:cNvSpPr>
            <a:spLocks noChangeArrowheads="1"/>
          </p:cNvSpPr>
          <p:nvPr/>
        </p:nvSpPr>
        <p:spPr bwMode="auto">
          <a:xfrm>
            <a:off x="1981200" y="3505200"/>
            <a:ext cx="1676400" cy="1219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a:t>Faculty</a:t>
            </a:r>
          </a:p>
          <a:p>
            <a:pPr eaLnBrk="1" hangingPunct="1"/>
            <a:endParaRPr lang="en-US" sz="1600" b="1" dirty="0"/>
          </a:p>
          <a:p>
            <a:pPr eaLnBrk="1" hangingPunct="1"/>
            <a:r>
              <a:rPr lang="en-US" sz="1400" u="sng" dirty="0" err="1"/>
              <a:t>Faculty_ID</a:t>
            </a:r>
            <a:endParaRPr lang="en-US" sz="1400" u="sng" dirty="0"/>
          </a:p>
          <a:p>
            <a:pPr eaLnBrk="1" hangingPunct="1"/>
            <a:r>
              <a:rPr lang="en-US" sz="1400" dirty="0" err="1"/>
              <a:t>Faculty_Name</a:t>
            </a:r>
            <a:endParaRPr lang="en-US" sz="1400" dirty="0"/>
          </a:p>
          <a:p>
            <a:pPr eaLnBrk="1" hangingPunct="1"/>
            <a:r>
              <a:rPr lang="en-US" sz="1400" dirty="0" err="1"/>
              <a:t>Faculty_Rank</a:t>
            </a:r>
            <a:endParaRPr lang="en-US" sz="1400" dirty="0"/>
          </a:p>
        </p:txBody>
      </p:sp>
      <p:sp>
        <p:nvSpPr>
          <p:cNvPr id="8" name="AutoShape 12"/>
          <p:cNvSpPr>
            <a:spLocks noChangeArrowheads="1"/>
          </p:cNvSpPr>
          <p:nvPr/>
        </p:nvSpPr>
        <p:spPr bwMode="auto">
          <a:xfrm>
            <a:off x="5715000" y="3505200"/>
            <a:ext cx="1676400" cy="1219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a:t>Office</a:t>
            </a:r>
          </a:p>
          <a:p>
            <a:pPr eaLnBrk="1" hangingPunct="1"/>
            <a:endParaRPr lang="en-US" sz="1600" b="1" dirty="0"/>
          </a:p>
          <a:p>
            <a:pPr eaLnBrk="1" hangingPunct="1"/>
            <a:r>
              <a:rPr lang="en-US" sz="1400" u="sng" dirty="0" err="1"/>
              <a:t>Office_ID</a:t>
            </a:r>
            <a:endParaRPr lang="en-US" sz="1400" u="sng" dirty="0"/>
          </a:p>
          <a:p>
            <a:pPr eaLnBrk="1" hangingPunct="1"/>
            <a:r>
              <a:rPr lang="en-US" sz="1400" dirty="0" err="1"/>
              <a:t>Office_Bldg</a:t>
            </a:r>
            <a:endParaRPr lang="en-US" sz="1400" dirty="0"/>
          </a:p>
          <a:p>
            <a:pPr eaLnBrk="1" hangingPunct="1"/>
            <a:r>
              <a:rPr lang="en-US" sz="1400" dirty="0" err="1"/>
              <a:t>Office_Room</a:t>
            </a:r>
            <a:endParaRPr lang="en-US" sz="1400" dirty="0"/>
          </a:p>
        </p:txBody>
      </p:sp>
      <p:sp>
        <p:nvSpPr>
          <p:cNvPr id="9" name="Line 13"/>
          <p:cNvSpPr>
            <a:spLocks noChangeShapeType="1"/>
          </p:cNvSpPr>
          <p:nvPr/>
        </p:nvSpPr>
        <p:spPr bwMode="auto">
          <a:xfrm>
            <a:off x="5638800" y="3967163"/>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0" name="Line 14"/>
          <p:cNvSpPr>
            <a:spLocks noChangeShapeType="1"/>
          </p:cNvSpPr>
          <p:nvPr/>
        </p:nvSpPr>
        <p:spPr bwMode="auto">
          <a:xfrm>
            <a:off x="3733800" y="3962400"/>
            <a:ext cx="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1" name="Text Box 7"/>
          <p:cNvSpPr txBox="1">
            <a:spLocks noChangeArrowheads="1"/>
          </p:cNvSpPr>
          <p:nvPr/>
        </p:nvSpPr>
        <p:spPr bwMode="auto">
          <a:xfrm>
            <a:off x="2209800" y="4876800"/>
            <a:ext cx="2125702" cy="163121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Tahoma" charset="0"/>
              </a:rPr>
              <a:t>FACULTY</a:t>
            </a:r>
          </a:p>
          <a:p>
            <a:pPr eaLnBrk="1" hangingPunct="1"/>
            <a:endParaRPr lang="en-US" dirty="0">
              <a:latin typeface="Tahoma" charset="0"/>
            </a:endParaRPr>
          </a:p>
          <a:p>
            <a:pPr eaLnBrk="1" hangingPunct="1"/>
            <a:r>
              <a:rPr lang="en-US" sz="1600" u="sng" dirty="0" err="1">
                <a:latin typeface="Tahoma" charset="0"/>
              </a:rPr>
              <a:t>Faculty_ID</a:t>
            </a:r>
            <a:endParaRPr lang="en-US" sz="1600" u="sng" dirty="0">
              <a:latin typeface="Tahoma" charset="0"/>
            </a:endParaRPr>
          </a:p>
          <a:p>
            <a:pPr eaLnBrk="1" hangingPunct="1"/>
            <a:r>
              <a:rPr lang="en-US" sz="1600" dirty="0" err="1">
                <a:latin typeface="Tahoma" charset="0"/>
              </a:rPr>
              <a:t>Faculty_NAME</a:t>
            </a:r>
            <a:endParaRPr lang="en-US" sz="1600" dirty="0">
              <a:latin typeface="Tahoma" charset="0"/>
            </a:endParaRPr>
          </a:p>
          <a:p>
            <a:pPr eaLnBrk="1" hangingPunct="1"/>
            <a:r>
              <a:rPr lang="en-US" sz="1600" dirty="0" err="1">
                <a:latin typeface="Tahoma" charset="0"/>
              </a:rPr>
              <a:t>Faculty_Rank</a:t>
            </a:r>
            <a:endParaRPr lang="en-US" sz="1600" dirty="0">
              <a:latin typeface="Tahoma" charset="0"/>
            </a:endParaRPr>
          </a:p>
          <a:p>
            <a:pPr eaLnBrk="1" hangingPunct="1"/>
            <a:r>
              <a:rPr lang="en-US" sz="1600" b="1" dirty="0" err="1">
                <a:solidFill>
                  <a:srgbClr val="FF0000"/>
                </a:solidFill>
                <a:latin typeface="Tahoma" charset="0"/>
              </a:rPr>
              <a:t>Office_ID</a:t>
            </a:r>
            <a:r>
              <a:rPr lang="en-US" sz="1600" b="1" dirty="0">
                <a:solidFill>
                  <a:srgbClr val="FF0000"/>
                </a:solidFill>
                <a:latin typeface="Tahoma" charset="0"/>
              </a:rPr>
              <a:t> (FK, NN)</a:t>
            </a:r>
          </a:p>
        </p:txBody>
      </p:sp>
      <p:sp>
        <p:nvSpPr>
          <p:cNvPr id="12" name="Text Box 8"/>
          <p:cNvSpPr txBox="1">
            <a:spLocks noChangeArrowheads="1"/>
          </p:cNvSpPr>
          <p:nvPr/>
        </p:nvSpPr>
        <p:spPr bwMode="auto">
          <a:xfrm>
            <a:off x="5105400" y="4876800"/>
            <a:ext cx="1352253" cy="138499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Tahoma" charset="0"/>
              </a:rPr>
              <a:t>OFFICE</a:t>
            </a:r>
          </a:p>
          <a:p>
            <a:pPr eaLnBrk="1" hangingPunct="1"/>
            <a:endParaRPr lang="en-US" dirty="0">
              <a:latin typeface="Tahoma" charset="0"/>
            </a:endParaRPr>
          </a:p>
          <a:p>
            <a:pPr eaLnBrk="1" hangingPunct="1"/>
            <a:r>
              <a:rPr lang="en-US" sz="1600" u="sng" dirty="0" err="1">
                <a:latin typeface="Tahoma" charset="0"/>
              </a:rPr>
              <a:t>Office_ID</a:t>
            </a:r>
            <a:endParaRPr lang="en-US" sz="1600" u="sng" dirty="0">
              <a:latin typeface="Tahoma" charset="0"/>
            </a:endParaRPr>
          </a:p>
          <a:p>
            <a:pPr eaLnBrk="1" hangingPunct="1"/>
            <a:r>
              <a:rPr lang="en-US" sz="1600" dirty="0" err="1">
                <a:latin typeface="Tahoma" charset="0"/>
              </a:rPr>
              <a:t>Office_Bldg</a:t>
            </a:r>
            <a:endParaRPr lang="en-US" sz="1600" dirty="0">
              <a:latin typeface="Tahoma" charset="0"/>
            </a:endParaRPr>
          </a:p>
          <a:p>
            <a:pPr eaLnBrk="1" hangingPunct="1"/>
            <a:r>
              <a:rPr lang="en-US" sz="1600" dirty="0" err="1">
                <a:latin typeface="Tahoma" charset="0"/>
              </a:rPr>
              <a:t>Office_Room</a:t>
            </a:r>
            <a:endParaRPr lang="en-US" sz="1600" dirty="0">
              <a:latin typeface="Tahoma" charset="0"/>
            </a:endParaRPr>
          </a:p>
        </p:txBody>
      </p:sp>
      <p:sp>
        <p:nvSpPr>
          <p:cNvPr id="13" name="Line 16"/>
          <p:cNvSpPr>
            <a:spLocks noChangeShapeType="1"/>
          </p:cNvSpPr>
          <p:nvPr/>
        </p:nvSpPr>
        <p:spPr bwMode="auto">
          <a:xfrm>
            <a:off x="1981200" y="38862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Line 16"/>
          <p:cNvSpPr>
            <a:spLocks noChangeShapeType="1"/>
          </p:cNvSpPr>
          <p:nvPr/>
        </p:nvSpPr>
        <p:spPr bwMode="auto">
          <a:xfrm>
            <a:off x="5715000" y="38862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cxnSp>
        <p:nvCxnSpPr>
          <p:cNvPr id="15" name="Straight Connector 2"/>
          <p:cNvCxnSpPr>
            <a:cxnSpLocks noChangeShapeType="1"/>
          </p:cNvCxnSpPr>
          <p:nvPr/>
        </p:nvCxnSpPr>
        <p:spPr bwMode="auto">
          <a:xfrm>
            <a:off x="2209800" y="5257800"/>
            <a:ext cx="2133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7" name="Straight Connector 2"/>
          <p:cNvCxnSpPr>
            <a:cxnSpLocks noChangeShapeType="1"/>
          </p:cNvCxnSpPr>
          <p:nvPr/>
        </p:nvCxnSpPr>
        <p:spPr bwMode="auto">
          <a:xfrm>
            <a:off x="5105400" y="5257800"/>
            <a:ext cx="1371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728524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Relationships</a:t>
            </a:r>
          </a:p>
        </p:txBody>
      </p:sp>
      <p:sp>
        <p:nvSpPr>
          <p:cNvPr id="3" name="Content Placeholder 2"/>
          <p:cNvSpPr>
            <a:spLocks noGrp="1"/>
          </p:cNvSpPr>
          <p:nvPr>
            <p:ph sz="quarter" idx="1"/>
          </p:nvPr>
        </p:nvSpPr>
        <p:spPr/>
        <p:txBody>
          <a:bodyPr/>
          <a:lstStyle/>
          <a:p>
            <a:r>
              <a:rPr lang="en-US" dirty="0"/>
              <a:t>If both entities are optional</a:t>
            </a:r>
          </a:p>
          <a:p>
            <a:pPr lvl="1"/>
            <a:r>
              <a:rPr lang="en-US" dirty="0"/>
              <a:t>If a relationship is likely to exist for most entity instances, add the foreign key to the entity that is more likely to have fewer instances</a:t>
            </a:r>
          </a:p>
          <a:p>
            <a:pPr lvl="2"/>
            <a:r>
              <a:rPr lang="en-US" dirty="0"/>
              <a:t>This saves storage space due to less null values</a:t>
            </a:r>
          </a:p>
        </p:txBody>
      </p:sp>
      <p:sp>
        <p:nvSpPr>
          <p:cNvPr id="5" name="Line 6"/>
          <p:cNvSpPr>
            <a:spLocks noChangeShapeType="1"/>
          </p:cNvSpPr>
          <p:nvPr/>
        </p:nvSpPr>
        <p:spPr bwMode="auto">
          <a:xfrm>
            <a:off x="3206750" y="4321175"/>
            <a:ext cx="25908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6" name="AutoShape 11"/>
          <p:cNvSpPr>
            <a:spLocks noChangeArrowheads="1"/>
          </p:cNvSpPr>
          <p:nvPr/>
        </p:nvSpPr>
        <p:spPr bwMode="auto">
          <a:xfrm>
            <a:off x="1676400" y="3886200"/>
            <a:ext cx="1676400" cy="1066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UnivStudent</a:t>
            </a:r>
            <a:endParaRPr lang="en-US" sz="1600" b="1" dirty="0"/>
          </a:p>
          <a:p>
            <a:pPr eaLnBrk="1" hangingPunct="1"/>
            <a:endParaRPr lang="en-US" sz="1600" b="1" dirty="0"/>
          </a:p>
          <a:p>
            <a:pPr eaLnBrk="1" hangingPunct="1"/>
            <a:r>
              <a:rPr lang="en-US" sz="1400" u="sng" dirty="0" err="1"/>
              <a:t>Student_ID</a:t>
            </a:r>
            <a:endParaRPr lang="en-US" sz="1400" u="sng" dirty="0"/>
          </a:p>
          <a:p>
            <a:pPr eaLnBrk="1" hangingPunct="1"/>
            <a:r>
              <a:rPr lang="en-US" sz="1400" dirty="0" err="1"/>
              <a:t>Student_Name</a:t>
            </a:r>
            <a:endParaRPr lang="en-US" sz="1400" dirty="0"/>
          </a:p>
        </p:txBody>
      </p:sp>
      <p:sp>
        <p:nvSpPr>
          <p:cNvPr id="7" name="AutoShape 12"/>
          <p:cNvSpPr>
            <a:spLocks noChangeArrowheads="1"/>
          </p:cNvSpPr>
          <p:nvPr/>
        </p:nvSpPr>
        <p:spPr bwMode="auto">
          <a:xfrm>
            <a:off x="5791200" y="3886200"/>
            <a:ext cx="1905000" cy="1219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LaptopComputer</a:t>
            </a:r>
            <a:endParaRPr lang="en-US" sz="1600" b="1" dirty="0"/>
          </a:p>
          <a:p>
            <a:pPr eaLnBrk="1" hangingPunct="1"/>
            <a:endParaRPr lang="en-US" sz="1600" b="1" dirty="0"/>
          </a:p>
          <a:p>
            <a:pPr eaLnBrk="1" hangingPunct="1"/>
            <a:r>
              <a:rPr lang="en-US" sz="1400" u="sng" dirty="0" err="1"/>
              <a:t>Laptop_ID</a:t>
            </a:r>
            <a:endParaRPr lang="en-US" sz="1400" u="sng" dirty="0"/>
          </a:p>
          <a:p>
            <a:pPr eaLnBrk="1" hangingPunct="1"/>
            <a:r>
              <a:rPr lang="en-US" sz="1400" dirty="0" err="1"/>
              <a:t>Laptop_Brand</a:t>
            </a:r>
            <a:endParaRPr lang="en-US" sz="1400" dirty="0"/>
          </a:p>
          <a:p>
            <a:pPr eaLnBrk="1" hangingPunct="1"/>
            <a:r>
              <a:rPr lang="en-US" sz="1400" dirty="0" err="1"/>
              <a:t>Laptop_Processor</a:t>
            </a:r>
            <a:endParaRPr lang="en-US" sz="1400" dirty="0"/>
          </a:p>
        </p:txBody>
      </p:sp>
      <p:sp>
        <p:nvSpPr>
          <p:cNvPr id="8" name="Line 13"/>
          <p:cNvSpPr>
            <a:spLocks noChangeShapeType="1"/>
          </p:cNvSpPr>
          <p:nvPr/>
        </p:nvSpPr>
        <p:spPr bwMode="auto">
          <a:xfrm>
            <a:off x="3505200" y="4191000"/>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 name="Line 14"/>
          <p:cNvSpPr>
            <a:spLocks noChangeShapeType="1"/>
          </p:cNvSpPr>
          <p:nvPr/>
        </p:nvSpPr>
        <p:spPr bwMode="auto">
          <a:xfrm>
            <a:off x="5638800" y="4191000"/>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 name="TextBox 10"/>
          <p:cNvSpPr txBox="1">
            <a:spLocks noChangeArrowheads="1"/>
          </p:cNvSpPr>
          <p:nvPr/>
        </p:nvSpPr>
        <p:spPr bwMode="auto">
          <a:xfrm>
            <a:off x="4038600" y="3962400"/>
            <a:ext cx="89217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400"/>
              <a:t>Is issued</a:t>
            </a:r>
          </a:p>
        </p:txBody>
      </p:sp>
      <p:sp>
        <p:nvSpPr>
          <p:cNvPr id="11" name="Oval 8"/>
          <p:cNvSpPr>
            <a:spLocks noChangeArrowheads="1"/>
          </p:cNvSpPr>
          <p:nvPr/>
        </p:nvSpPr>
        <p:spPr bwMode="auto">
          <a:xfrm>
            <a:off x="3663950" y="4206875"/>
            <a:ext cx="228600" cy="228600"/>
          </a:xfrm>
          <a:prstGeom prst="ellipse">
            <a:avLst/>
          </a:prstGeom>
          <a:solidFill>
            <a:schemeClr val="bg1"/>
          </a:solidFill>
          <a:ln w="9525">
            <a:solidFill>
              <a:schemeClr val="tx1"/>
            </a:solidFill>
            <a:miter lim="800000"/>
            <a:headEnd/>
            <a:tailEnd/>
          </a:ln>
        </p:spPr>
        <p:txBody>
          <a:bodyPr wrap="none" anchor="ctr"/>
          <a:lstStyle/>
          <a:p>
            <a:endParaRPr lang="en-US"/>
          </a:p>
        </p:txBody>
      </p:sp>
      <p:sp>
        <p:nvSpPr>
          <p:cNvPr id="12" name="Oval 9"/>
          <p:cNvSpPr>
            <a:spLocks noChangeArrowheads="1"/>
          </p:cNvSpPr>
          <p:nvPr/>
        </p:nvSpPr>
        <p:spPr bwMode="auto">
          <a:xfrm>
            <a:off x="5257800" y="4206875"/>
            <a:ext cx="228600" cy="228600"/>
          </a:xfrm>
          <a:prstGeom prst="ellipse">
            <a:avLst/>
          </a:prstGeom>
          <a:solidFill>
            <a:schemeClr val="bg1"/>
          </a:solidFill>
          <a:ln w="9525">
            <a:solidFill>
              <a:schemeClr val="tx1"/>
            </a:solidFill>
            <a:miter lim="800000"/>
            <a:headEnd/>
            <a:tailEnd/>
          </a:ln>
        </p:spPr>
        <p:txBody>
          <a:bodyPr wrap="none" anchor="ctr"/>
          <a:lstStyle/>
          <a:p>
            <a:endParaRPr lang="en-US"/>
          </a:p>
        </p:txBody>
      </p:sp>
      <p:sp>
        <p:nvSpPr>
          <p:cNvPr id="13" name="Text Box 14"/>
          <p:cNvSpPr txBox="1">
            <a:spLocks noChangeArrowheads="1"/>
          </p:cNvSpPr>
          <p:nvPr/>
        </p:nvSpPr>
        <p:spPr bwMode="auto">
          <a:xfrm>
            <a:off x="2286000" y="5257800"/>
            <a:ext cx="1548020" cy="113877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err="1">
                <a:latin typeface="Tahoma" charset="0"/>
              </a:rPr>
              <a:t>Univ_Student</a:t>
            </a:r>
            <a:endParaRPr lang="en-US" dirty="0">
              <a:latin typeface="Tahoma" charset="0"/>
            </a:endParaRPr>
          </a:p>
          <a:p>
            <a:pPr eaLnBrk="1" hangingPunct="1"/>
            <a:endParaRPr lang="en-US" dirty="0">
              <a:latin typeface="Tahoma" charset="0"/>
            </a:endParaRPr>
          </a:p>
          <a:p>
            <a:pPr eaLnBrk="1" hangingPunct="1"/>
            <a:r>
              <a:rPr lang="en-US" sz="1600" u="sng" dirty="0" err="1">
                <a:latin typeface="Tahoma" charset="0"/>
              </a:rPr>
              <a:t>Student_ID</a:t>
            </a:r>
            <a:endParaRPr lang="en-US" sz="1600" u="sng" dirty="0">
              <a:latin typeface="Tahoma" charset="0"/>
            </a:endParaRPr>
          </a:p>
          <a:p>
            <a:pPr eaLnBrk="1" hangingPunct="1"/>
            <a:r>
              <a:rPr lang="en-US" sz="1600" dirty="0" err="1">
                <a:latin typeface="Tahoma" charset="0"/>
              </a:rPr>
              <a:t>Student_Name</a:t>
            </a:r>
            <a:endParaRPr lang="en-US" sz="1600" dirty="0">
              <a:latin typeface="Tahoma" charset="0"/>
            </a:endParaRPr>
          </a:p>
        </p:txBody>
      </p:sp>
      <p:sp>
        <p:nvSpPr>
          <p:cNvPr id="14" name="Text Box 13"/>
          <p:cNvSpPr txBox="1">
            <a:spLocks noChangeArrowheads="1"/>
          </p:cNvSpPr>
          <p:nvPr/>
        </p:nvSpPr>
        <p:spPr bwMode="auto">
          <a:xfrm>
            <a:off x="4953000" y="5221140"/>
            <a:ext cx="1892565" cy="163121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err="1">
                <a:latin typeface="Tahoma" charset="0"/>
              </a:rPr>
              <a:t>LaptopComputer</a:t>
            </a:r>
            <a:endParaRPr lang="en-US" dirty="0">
              <a:latin typeface="Tahoma" charset="0"/>
            </a:endParaRPr>
          </a:p>
          <a:p>
            <a:pPr eaLnBrk="1" hangingPunct="1"/>
            <a:endParaRPr lang="en-US" dirty="0">
              <a:latin typeface="Tahoma" charset="0"/>
            </a:endParaRPr>
          </a:p>
          <a:p>
            <a:pPr eaLnBrk="1" hangingPunct="1"/>
            <a:r>
              <a:rPr lang="en-US" sz="1600" u="sng" dirty="0" err="1">
                <a:latin typeface="Tahoma" charset="0"/>
              </a:rPr>
              <a:t>Laptop_ID</a:t>
            </a:r>
            <a:endParaRPr lang="en-US" sz="1600" u="sng" dirty="0">
              <a:latin typeface="Tahoma" charset="0"/>
            </a:endParaRPr>
          </a:p>
          <a:p>
            <a:pPr eaLnBrk="1" hangingPunct="1"/>
            <a:r>
              <a:rPr lang="en-US" sz="1600" dirty="0" err="1">
                <a:latin typeface="Tahoma" charset="0"/>
              </a:rPr>
              <a:t>Laptop_Brand</a:t>
            </a:r>
            <a:endParaRPr lang="en-US" sz="1600" dirty="0">
              <a:latin typeface="Tahoma" charset="0"/>
            </a:endParaRPr>
          </a:p>
          <a:p>
            <a:pPr eaLnBrk="1" hangingPunct="1"/>
            <a:r>
              <a:rPr lang="en-US" sz="1600" dirty="0" err="1">
                <a:latin typeface="Tahoma" charset="0"/>
              </a:rPr>
              <a:t>Laptop_Processor</a:t>
            </a:r>
            <a:endParaRPr lang="en-US" sz="1600" dirty="0">
              <a:latin typeface="Tahoma" charset="0"/>
            </a:endParaRPr>
          </a:p>
          <a:p>
            <a:pPr eaLnBrk="1" hangingPunct="1"/>
            <a:r>
              <a:rPr lang="en-US" sz="1600" b="1" dirty="0" err="1">
                <a:solidFill>
                  <a:srgbClr val="FF0000"/>
                </a:solidFill>
                <a:latin typeface="Tahoma" charset="0"/>
              </a:rPr>
              <a:t>Student_ID</a:t>
            </a:r>
            <a:r>
              <a:rPr lang="en-US" sz="1600" b="1" dirty="0">
                <a:solidFill>
                  <a:srgbClr val="FF0000"/>
                </a:solidFill>
                <a:latin typeface="Tahoma" charset="0"/>
              </a:rPr>
              <a:t> (FK)</a:t>
            </a:r>
          </a:p>
        </p:txBody>
      </p:sp>
      <p:sp>
        <p:nvSpPr>
          <p:cNvPr id="15" name="Line 16"/>
          <p:cNvSpPr>
            <a:spLocks noChangeShapeType="1"/>
          </p:cNvSpPr>
          <p:nvPr/>
        </p:nvSpPr>
        <p:spPr bwMode="auto">
          <a:xfrm>
            <a:off x="1676400" y="42672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16"/>
          <p:cNvSpPr>
            <a:spLocks noChangeShapeType="1"/>
          </p:cNvSpPr>
          <p:nvPr/>
        </p:nvSpPr>
        <p:spPr bwMode="auto">
          <a:xfrm>
            <a:off x="5791200" y="4267200"/>
            <a:ext cx="1905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cxnSp>
        <p:nvCxnSpPr>
          <p:cNvPr id="17" name="Straight Connector 2"/>
          <p:cNvCxnSpPr>
            <a:cxnSpLocks noChangeShapeType="1"/>
          </p:cNvCxnSpPr>
          <p:nvPr/>
        </p:nvCxnSpPr>
        <p:spPr bwMode="auto">
          <a:xfrm>
            <a:off x="4953000" y="5638800"/>
            <a:ext cx="1905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9" name="Straight Connector 2"/>
          <p:cNvCxnSpPr>
            <a:cxnSpLocks noChangeShapeType="1"/>
          </p:cNvCxnSpPr>
          <p:nvPr/>
        </p:nvCxnSpPr>
        <p:spPr bwMode="auto">
          <a:xfrm>
            <a:off x="2286000" y="5638800"/>
            <a:ext cx="1524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11749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Relationships</a:t>
            </a:r>
          </a:p>
        </p:txBody>
      </p:sp>
      <p:sp>
        <p:nvSpPr>
          <p:cNvPr id="3" name="Content Placeholder 2"/>
          <p:cNvSpPr>
            <a:spLocks noGrp="1"/>
          </p:cNvSpPr>
          <p:nvPr>
            <p:ph sz="quarter" idx="1"/>
          </p:nvPr>
        </p:nvSpPr>
        <p:spPr/>
        <p:txBody>
          <a:bodyPr/>
          <a:lstStyle/>
          <a:p>
            <a:r>
              <a:rPr lang="en-US" dirty="0"/>
              <a:t>If both entities are optional</a:t>
            </a:r>
          </a:p>
          <a:p>
            <a:pPr lvl="1"/>
            <a:r>
              <a:rPr lang="en-US" dirty="0"/>
              <a:t>If a relationship is unlikely to exist for most entity instances, create a linking table</a:t>
            </a:r>
          </a:p>
          <a:p>
            <a:pPr lvl="2"/>
            <a:r>
              <a:rPr lang="en-US" dirty="0"/>
              <a:t>This avoids null values in cases where the relationship does not exist and also allows for relationship attributes</a:t>
            </a:r>
          </a:p>
        </p:txBody>
      </p:sp>
      <p:sp>
        <p:nvSpPr>
          <p:cNvPr id="12" name="Text Box 4"/>
          <p:cNvSpPr txBox="1">
            <a:spLocks noChangeArrowheads="1"/>
          </p:cNvSpPr>
          <p:nvPr/>
        </p:nvSpPr>
        <p:spPr bwMode="auto">
          <a:xfrm>
            <a:off x="5867400" y="5257800"/>
            <a:ext cx="1874431" cy="138499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err="1">
                <a:latin typeface="Tahoma" charset="0"/>
              </a:rPr>
              <a:t>LaptopComputer</a:t>
            </a:r>
            <a:endParaRPr lang="en-US" dirty="0">
              <a:latin typeface="Tahoma" charset="0"/>
            </a:endParaRPr>
          </a:p>
          <a:p>
            <a:pPr eaLnBrk="1" hangingPunct="1"/>
            <a:endParaRPr lang="en-US" dirty="0">
              <a:latin typeface="Tahoma" charset="0"/>
            </a:endParaRPr>
          </a:p>
          <a:p>
            <a:pPr eaLnBrk="1" hangingPunct="1"/>
            <a:r>
              <a:rPr lang="en-US" sz="1600" u="sng" dirty="0" err="1">
                <a:latin typeface="Tahoma" charset="0"/>
              </a:rPr>
              <a:t>Laptop_ID</a:t>
            </a:r>
            <a:endParaRPr lang="en-US" sz="1600" u="sng" dirty="0">
              <a:latin typeface="Tahoma" charset="0"/>
            </a:endParaRPr>
          </a:p>
          <a:p>
            <a:pPr eaLnBrk="1" hangingPunct="1"/>
            <a:r>
              <a:rPr lang="en-US" sz="1600" dirty="0" err="1">
                <a:latin typeface="Tahoma" charset="0"/>
              </a:rPr>
              <a:t>Laptop_Brand</a:t>
            </a:r>
            <a:endParaRPr lang="en-US" sz="1600" dirty="0">
              <a:latin typeface="Tahoma" charset="0"/>
            </a:endParaRPr>
          </a:p>
          <a:p>
            <a:pPr eaLnBrk="1" hangingPunct="1"/>
            <a:r>
              <a:rPr lang="en-US" sz="1600" dirty="0" err="1">
                <a:latin typeface="Tahoma" charset="0"/>
              </a:rPr>
              <a:t>Laptop_Processor</a:t>
            </a:r>
            <a:endParaRPr lang="en-US" sz="1600" dirty="0">
              <a:latin typeface="Tahoma" charset="0"/>
            </a:endParaRPr>
          </a:p>
        </p:txBody>
      </p:sp>
      <p:sp>
        <p:nvSpPr>
          <p:cNvPr id="13" name="Text Box 5"/>
          <p:cNvSpPr txBox="1">
            <a:spLocks noChangeArrowheads="1"/>
          </p:cNvSpPr>
          <p:nvPr/>
        </p:nvSpPr>
        <p:spPr bwMode="auto">
          <a:xfrm>
            <a:off x="1828800" y="5257800"/>
            <a:ext cx="1523474" cy="113877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err="1">
                <a:latin typeface="Tahoma" charset="0"/>
              </a:rPr>
              <a:t>UnivStudent</a:t>
            </a:r>
            <a:endParaRPr lang="en-US" dirty="0">
              <a:latin typeface="Tahoma" charset="0"/>
            </a:endParaRPr>
          </a:p>
          <a:p>
            <a:pPr eaLnBrk="1" hangingPunct="1"/>
            <a:endParaRPr lang="en-US" dirty="0">
              <a:latin typeface="Tahoma" charset="0"/>
            </a:endParaRPr>
          </a:p>
          <a:p>
            <a:pPr eaLnBrk="1" hangingPunct="1"/>
            <a:r>
              <a:rPr lang="en-US" sz="1600" u="sng" dirty="0" err="1">
                <a:latin typeface="Tahoma" charset="0"/>
              </a:rPr>
              <a:t>Student_ID</a:t>
            </a:r>
            <a:endParaRPr lang="en-US" sz="1600" u="sng" dirty="0">
              <a:latin typeface="Tahoma" charset="0"/>
            </a:endParaRPr>
          </a:p>
          <a:p>
            <a:pPr eaLnBrk="1" hangingPunct="1"/>
            <a:r>
              <a:rPr lang="en-US" sz="1600" dirty="0" err="1">
                <a:latin typeface="Tahoma" charset="0"/>
              </a:rPr>
              <a:t>Student_Name</a:t>
            </a:r>
            <a:endParaRPr lang="en-US" sz="1600" dirty="0">
              <a:latin typeface="Tahoma" charset="0"/>
            </a:endParaRPr>
          </a:p>
        </p:txBody>
      </p:sp>
      <p:sp>
        <p:nvSpPr>
          <p:cNvPr id="14" name="Text Box 13"/>
          <p:cNvSpPr txBox="1">
            <a:spLocks noChangeArrowheads="1"/>
          </p:cNvSpPr>
          <p:nvPr/>
        </p:nvSpPr>
        <p:spPr bwMode="auto">
          <a:xfrm>
            <a:off x="3581400" y="5257800"/>
            <a:ext cx="2076009" cy="16004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err="1">
                <a:latin typeface="Tahoma" charset="0"/>
              </a:rPr>
              <a:t>StudentLaptop</a:t>
            </a:r>
            <a:endParaRPr lang="en-US" dirty="0">
              <a:latin typeface="Tahoma" charset="0"/>
            </a:endParaRPr>
          </a:p>
          <a:p>
            <a:pPr eaLnBrk="1" hangingPunct="1"/>
            <a:endParaRPr lang="en-US" sz="1600" u="sng" dirty="0">
              <a:latin typeface="Tahoma" charset="0"/>
            </a:endParaRPr>
          </a:p>
          <a:p>
            <a:pPr eaLnBrk="1" hangingPunct="1"/>
            <a:r>
              <a:rPr lang="en-US" sz="1600" u="sng" dirty="0" err="1">
                <a:latin typeface="Tahoma" charset="0"/>
              </a:rPr>
              <a:t>Laptop_ID</a:t>
            </a:r>
            <a:r>
              <a:rPr lang="en-US" sz="1600" u="sng" dirty="0">
                <a:latin typeface="Tahoma" charset="0"/>
              </a:rPr>
              <a:t> (FK, NN)</a:t>
            </a:r>
          </a:p>
          <a:p>
            <a:pPr eaLnBrk="1" hangingPunct="1"/>
            <a:r>
              <a:rPr lang="en-US" sz="1600" u="sng" dirty="0" err="1">
                <a:latin typeface="Tahoma" charset="0"/>
              </a:rPr>
              <a:t>Student_ID</a:t>
            </a:r>
            <a:r>
              <a:rPr lang="en-US" sz="1600" u="sng" dirty="0">
                <a:latin typeface="Tahoma" charset="0"/>
              </a:rPr>
              <a:t> (FK, NN)</a:t>
            </a:r>
          </a:p>
          <a:p>
            <a:pPr eaLnBrk="1" hangingPunct="1"/>
            <a:r>
              <a:rPr lang="en-US" sz="1600" u="sng" dirty="0" err="1">
                <a:solidFill>
                  <a:srgbClr val="FF0000"/>
                </a:solidFill>
                <a:latin typeface="Tahoma" charset="0"/>
              </a:rPr>
              <a:t>Checked_Out</a:t>
            </a:r>
            <a:endParaRPr lang="en-US" sz="1600" u="sng" dirty="0">
              <a:solidFill>
                <a:srgbClr val="FF0000"/>
              </a:solidFill>
              <a:latin typeface="Tahoma" charset="0"/>
            </a:endParaRPr>
          </a:p>
          <a:p>
            <a:pPr eaLnBrk="1" hangingPunct="1"/>
            <a:r>
              <a:rPr lang="en-US" sz="1600" u="sng" dirty="0" err="1">
                <a:solidFill>
                  <a:srgbClr val="FF0000"/>
                </a:solidFill>
                <a:latin typeface="Tahoma" charset="0"/>
              </a:rPr>
              <a:t>Checked_In</a:t>
            </a:r>
            <a:endParaRPr lang="en-US" sz="1600" u="sng" dirty="0">
              <a:solidFill>
                <a:srgbClr val="FF0000"/>
              </a:solidFill>
              <a:latin typeface="Tahoma" charset="0"/>
            </a:endParaRPr>
          </a:p>
        </p:txBody>
      </p:sp>
      <p:sp>
        <p:nvSpPr>
          <p:cNvPr id="15" name="Line 6"/>
          <p:cNvSpPr>
            <a:spLocks noChangeShapeType="1"/>
          </p:cNvSpPr>
          <p:nvPr/>
        </p:nvSpPr>
        <p:spPr bwMode="auto">
          <a:xfrm>
            <a:off x="3206750" y="4397375"/>
            <a:ext cx="25908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6" name="AutoShape 11"/>
          <p:cNvSpPr>
            <a:spLocks noChangeArrowheads="1"/>
          </p:cNvSpPr>
          <p:nvPr/>
        </p:nvSpPr>
        <p:spPr bwMode="auto">
          <a:xfrm>
            <a:off x="1676400" y="3962400"/>
            <a:ext cx="1676400" cy="1066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UnivStudent</a:t>
            </a:r>
            <a:endParaRPr lang="en-US" sz="1600" b="1" dirty="0"/>
          </a:p>
          <a:p>
            <a:pPr eaLnBrk="1" hangingPunct="1"/>
            <a:endParaRPr lang="en-US" sz="1600" b="1" dirty="0"/>
          </a:p>
          <a:p>
            <a:pPr eaLnBrk="1" hangingPunct="1"/>
            <a:r>
              <a:rPr lang="en-US" sz="1400" u="sng" dirty="0" err="1"/>
              <a:t>Student_ID</a:t>
            </a:r>
            <a:endParaRPr lang="en-US" sz="1400" u="sng" dirty="0"/>
          </a:p>
          <a:p>
            <a:pPr eaLnBrk="1" hangingPunct="1"/>
            <a:r>
              <a:rPr lang="en-US" sz="1400" dirty="0" err="1"/>
              <a:t>Student_Name</a:t>
            </a:r>
            <a:endParaRPr lang="en-US" sz="1400" dirty="0"/>
          </a:p>
        </p:txBody>
      </p:sp>
      <p:sp>
        <p:nvSpPr>
          <p:cNvPr id="17" name="AutoShape 12"/>
          <p:cNvSpPr>
            <a:spLocks noChangeArrowheads="1"/>
          </p:cNvSpPr>
          <p:nvPr/>
        </p:nvSpPr>
        <p:spPr bwMode="auto">
          <a:xfrm>
            <a:off x="5791200" y="3962400"/>
            <a:ext cx="1905000" cy="1219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LaptopComputer</a:t>
            </a:r>
            <a:endParaRPr lang="en-US" sz="1600" b="1" dirty="0"/>
          </a:p>
          <a:p>
            <a:pPr eaLnBrk="1" hangingPunct="1"/>
            <a:endParaRPr lang="en-US" sz="1600" b="1" dirty="0"/>
          </a:p>
          <a:p>
            <a:pPr eaLnBrk="1" hangingPunct="1"/>
            <a:r>
              <a:rPr lang="en-US" sz="1400" u="sng" dirty="0" err="1"/>
              <a:t>Laptop_ID</a:t>
            </a:r>
            <a:endParaRPr lang="en-US" sz="1400" u="sng" dirty="0"/>
          </a:p>
          <a:p>
            <a:pPr eaLnBrk="1" hangingPunct="1"/>
            <a:r>
              <a:rPr lang="en-US" sz="1400" dirty="0" err="1"/>
              <a:t>Laptop_Brand</a:t>
            </a:r>
            <a:endParaRPr lang="en-US" sz="1400" dirty="0"/>
          </a:p>
          <a:p>
            <a:pPr eaLnBrk="1" hangingPunct="1"/>
            <a:r>
              <a:rPr lang="en-US" sz="1400" dirty="0" err="1"/>
              <a:t>Laptop_Processor</a:t>
            </a:r>
            <a:endParaRPr lang="en-US" sz="1400" dirty="0"/>
          </a:p>
        </p:txBody>
      </p:sp>
      <p:sp>
        <p:nvSpPr>
          <p:cNvPr id="18" name="Line 13"/>
          <p:cNvSpPr>
            <a:spLocks noChangeShapeType="1"/>
          </p:cNvSpPr>
          <p:nvPr/>
        </p:nvSpPr>
        <p:spPr bwMode="auto">
          <a:xfrm>
            <a:off x="3505200" y="4267200"/>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 name="Line 14"/>
          <p:cNvSpPr>
            <a:spLocks noChangeShapeType="1"/>
          </p:cNvSpPr>
          <p:nvPr/>
        </p:nvSpPr>
        <p:spPr bwMode="auto">
          <a:xfrm>
            <a:off x="5638800" y="4267200"/>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TextBox 10"/>
          <p:cNvSpPr txBox="1">
            <a:spLocks noChangeArrowheads="1"/>
          </p:cNvSpPr>
          <p:nvPr/>
        </p:nvSpPr>
        <p:spPr bwMode="auto">
          <a:xfrm>
            <a:off x="4038600" y="4038600"/>
            <a:ext cx="89217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400"/>
              <a:t>Is issued</a:t>
            </a:r>
          </a:p>
        </p:txBody>
      </p:sp>
      <p:sp>
        <p:nvSpPr>
          <p:cNvPr id="21" name="Oval 8"/>
          <p:cNvSpPr>
            <a:spLocks noChangeArrowheads="1"/>
          </p:cNvSpPr>
          <p:nvPr/>
        </p:nvSpPr>
        <p:spPr bwMode="auto">
          <a:xfrm>
            <a:off x="3663950" y="4283075"/>
            <a:ext cx="228600" cy="228600"/>
          </a:xfrm>
          <a:prstGeom prst="ellipse">
            <a:avLst/>
          </a:prstGeom>
          <a:solidFill>
            <a:schemeClr val="bg1"/>
          </a:solidFill>
          <a:ln w="9525">
            <a:solidFill>
              <a:schemeClr val="tx1"/>
            </a:solidFill>
            <a:miter lim="800000"/>
            <a:headEnd/>
            <a:tailEnd/>
          </a:ln>
        </p:spPr>
        <p:txBody>
          <a:bodyPr wrap="none" anchor="ctr"/>
          <a:lstStyle/>
          <a:p>
            <a:endParaRPr lang="en-US"/>
          </a:p>
        </p:txBody>
      </p:sp>
      <p:sp>
        <p:nvSpPr>
          <p:cNvPr id="22" name="Oval 9"/>
          <p:cNvSpPr>
            <a:spLocks noChangeArrowheads="1"/>
          </p:cNvSpPr>
          <p:nvPr/>
        </p:nvSpPr>
        <p:spPr bwMode="auto">
          <a:xfrm>
            <a:off x="5257800" y="4283075"/>
            <a:ext cx="228600" cy="228600"/>
          </a:xfrm>
          <a:prstGeom prst="ellipse">
            <a:avLst/>
          </a:prstGeom>
          <a:solidFill>
            <a:schemeClr val="bg1"/>
          </a:solidFill>
          <a:ln w="9525">
            <a:solidFill>
              <a:schemeClr val="tx1"/>
            </a:solidFill>
            <a:miter lim="800000"/>
            <a:headEnd/>
            <a:tailEnd/>
          </a:ln>
        </p:spPr>
        <p:txBody>
          <a:bodyPr wrap="none" anchor="ctr"/>
          <a:lstStyle/>
          <a:p>
            <a:endParaRPr lang="en-US"/>
          </a:p>
        </p:txBody>
      </p:sp>
      <p:sp>
        <p:nvSpPr>
          <p:cNvPr id="23" name="Line 16"/>
          <p:cNvSpPr>
            <a:spLocks noChangeShapeType="1"/>
          </p:cNvSpPr>
          <p:nvPr/>
        </p:nvSpPr>
        <p:spPr bwMode="auto">
          <a:xfrm>
            <a:off x="1676400" y="43434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 name="Line 16"/>
          <p:cNvSpPr>
            <a:spLocks noChangeShapeType="1"/>
          </p:cNvSpPr>
          <p:nvPr/>
        </p:nvSpPr>
        <p:spPr bwMode="auto">
          <a:xfrm>
            <a:off x="5791200" y="4343400"/>
            <a:ext cx="1905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cxnSp>
        <p:nvCxnSpPr>
          <p:cNvPr id="25" name="Straight Connector 2"/>
          <p:cNvCxnSpPr>
            <a:cxnSpLocks noChangeShapeType="1"/>
          </p:cNvCxnSpPr>
          <p:nvPr/>
        </p:nvCxnSpPr>
        <p:spPr bwMode="auto">
          <a:xfrm>
            <a:off x="1828800" y="5638800"/>
            <a:ext cx="1524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7" name="Straight Connector 2"/>
          <p:cNvCxnSpPr>
            <a:cxnSpLocks noChangeShapeType="1"/>
          </p:cNvCxnSpPr>
          <p:nvPr/>
        </p:nvCxnSpPr>
        <p:spPr bwMode="auto">
          <a:xfrm>
            <a:off x="3581400" y="5638800"/>
            <a:ext cx="205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8" name="Straight Connector 2"/>
          <p:cNvCxnSpPr>
            <a:cxnSpLocks noChangeShapeType="1"/>
          </p:cNvCxnSpPr>
          <p:nvPr/>
        </p:nvCxnSpPr>
        <p:spPr bwMode="auto">
          <a:xfrm>
            <a:off x="5867400" y="5638800"/>
            <a:ext cx="1905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963170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Introduction</a:t>
            </a:r>
          </a:p>
          <a:p>
            <a:r>
              <a:rPr lang="en-US" dirty="0"/>
              <a:t>Entities and their attributes</a:t>
            </a:r>
          </a:p>
          <a:p>
            <a:r>
              <a:rPr lang="en-US" dirty="0"/>
              <a:t>Relationships</a:t>
            </a:r>
          </a:p>
          <a:p>
            <a:pPr lvl="1"/>
            <a:r>
              <a:rPr lang="en-US" dirty="0"/>
              <a:t>1:M</a:t>
            </a:r>
          </a:p>
          <a:p>
            <a:pPr lvl="1"/>
            <a:r>
              <a:rPr lang="en-US" dirty="0"/>
              <a:t>M:M</a:t>
            </a:r>
          </a:p>
          <a:p>
            <a:pPr lvl="1"/>
            <a:r>
              <a:rPr lang="en-US" dirty="0"/>
              <a:t>1:1</a:t>
            </a:r>
          </a:p>
          <a:p>
            <a:pPr lvl="1"/>
            <a:r>
              <a:rPr lang="en-US" b="1" dirty="0"/>
              <a:t>Unary and Ternary</a:t>
            </a:r>
          </a:p>
          <a:p>
            <a:pPr lvl="1"/>
            <a:r>
              <a:rPr lang="en-US" dirty="0"/>
              <a:t>Generalization and Specialization</a:t>
            </a:r>
          </a:p>
        </p:txBody>
      </p:sp>
    </p:spTree>
    <p:extLst>
      <p:ext uri="{BB962C8B-B14F-4D97-AF65-F5344CB8AC3E}">
        <p14:creationId xmlns:p14="http://schemas.microsoft.com/office/powerpoint/2010/main" val="3822416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Relationships</a:t>
            </a:r>
          </a:p>
        </p:txBody>
      </p:sp>
      <p:sp>
        <p:nvSpPr>
          <p:cNvPr id="3" name="Content Placeholder 2"/>
          <p:cNvSpPr>
            <a:spLocks noGrp="1"/>
          </p:cNvSpPr>
          <p:nvPr>
            <p:ph sz="quarter" idx="1"/>
          </p:nvPr>
        </p:nvSpPr>
        <p:spPr/>
        <p:txBody>
          <a:bodyPr/>
          <a:lstStyle/>
          <a:p>
            <a:r>
              <a:rPr lang="en-US" dirty="0"/>
              <a:t>The same cardinality considerations for binary relationships can be applied to unary relationships</a:t>
            </a:r>
          </a:p>
        </p:txBody>
      </p:sp>
      <p:graphicFrame>
        <p:nvGraphicFramePr>
          <p:cNvPr id="4" name="Object 4"/>
          <p:cNvGraphicFramePr>
            <a:graphicFrameLocks noChangeAspect="1"/>
          </p:cNvGraphicFramePr>
          <p:nvPr>
            <p:extLst>
              <p:ext uri="{D42A27DB-BD31-4B8C-83A1-F6EECF244321}">
                <p14:modId xmlns:p14="http://schemas.microsoft.com/office/powerpoint/2010/main" val="1902698487"/>
              </p:ext>
            </p:extLst>
          </p:nvPr>
        </p:nvGraphicFramePr>
        <p:xfrm>
          <a:off x="1524000" y="2590800"/>
          <a:ext cx="2819400" cy="1879600"/>
        </p:xfrm>
        <a:graphic>
          <a:graphicData uri="http://schemas.openxmlformats.org/presentationml/2006/ole">
            <mc:AlternateContent xmlns:mc="http://schemas.openxmlformats.org/markup-compatibility/2006">
              <mc:Choice xmlns:v="urn:schemas-microsoft-com:vml" Requires="v">
                <p:oleObj spid="_x0000_s6291" name="Visio" r:id="rId3" imgW="7588606" imgH="10720426" progId="Visio.Drawing.11">
                  <p:embed/>
                </p:oleObj>
              </mc:Choice>
              <mc:Fallback>
                <p:oleObj name="Visio" r:id="rId3" imgW="7588606" imgH="1072042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6093" t="66913" r="57758" b="16028"/>
                      <a:stretch>
                        <a:fillRect/>
                      </a:stretch>
                    </p:blipFill>
                    <p:spPr bwMode="auto">
                      <a:xfrm>
                        <a:off x="1524000" y="2590800"/>
                        <a:ext cx="2819400" cy="187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613909846"/>
              </p:ext>
            </p:extLst>
          </p:nvPr>
        </p:nvGraphicFramePr>
        <p:xfrm>
          <a:off x="5257800" y="2590800"/>
          <a:ext cx="3124200" cy="2082800"/>
        </p:xfrm>
        <a:graphic>
          <a:graphicData uri="http://schemas.openxmlformats.org/presentationml/2006/ole">
            <mc:AlternateContent xmlns:mc="http://schemas.openxmlformats.org/markup-compatibility/2006">
              <mc:Choice xmlns:v="urn:schemas-microsoft-com:vml" Requires="v">
                <p:oleObj spid="_x0000_s6292" name="Visio" r:id="rId5" imgW="8961795" imgH="12659885" progId="Visio.Drawing.11">
                  <p:embed/>
                </p:oleObj>
              </mc:Choice>
              <mc:Fallback>
                <p:oleObj name="Visio" r:id="rId5" imgW="8961795" imgH="1265988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6093" t="66913" r="57758" b="16028"/>
                      <a:stretch>
                        <a:fillRect/>
                      </a:stretch>
                    </p:blipFill>
                    <p:spPr bwMode="auto">
                      <a:xfrm>
                        <a:off x="5257800" y="2590800"/>
                        <a:ext cx="3124200" cy="208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Text Box 6"/>
          <p:cNvSpPr txBox="1">
            <a:spLocks noChangeArrowheads="1"/>
          </p:cNvSpPr>
          <p:nvPr/>
        </p:nvSpPr>
        <p:spPr bwMode="auto">
          <a:xfrm>
            <a:off x="1676400" y="4572000"/>
            <a:ext cx="2071563" cy="113877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err="1">
                <a:latin typeface="Tahoma" charset="0"/>
              </a:rPr>
              <a:t>StudentRoommate</a:t>
            </a:r>
            <a:endParaRPr lang="en-US" dirty="0">
              <a:latin typeface="Tahoma" charset="0"/>
            </a:endParaRPr>
          </a:p>
          <a:p>
            <a:pPr eaLnBrk="1" hangingPunct="1"/>
            <a:endParaRPr lang="en-US" dirty="0">
              <a:latin typeface="Tahoma" charset="0"/>
            </a:endParaRPr>
          </a:p>
          <a:p>
            <a:pPr eaLnBrk="1" hangingPunct="1"/>
            <a:r>
              <a:rPr lang="en-US" sz="1600" u="sng" dirty="0">
                <a:latin typeface="Tahoma" charset="0"/>
              </a:rPr>
              <a:t>Student1ID (FK)</a:t>
            </a:r>
          </a:p>
          <a:p>
            <a:pPr eaLnBrk="1" hangingPunct="1"/>
            <a:r>
              <a:rPr lang="en-US" sz="1600" u="sng" dirty="0">
                <a:latin typeface="Tahoma" charset="0"/>
              </a:rPr>
              <a:t>Student2ID (FK)</a:t>
            </a:r>
            <a:endParaRPr lang="en-US" sz="1600" dirty="0">
              <a:latin typeface="Tahoma" charset="0"/>
            </a:endParaRPr>
          </a:p>
        </p:txBody>
      </p:sp>
      <p:grpSp>
        <p:nvGrpSpPr>
          <p:cNvPr id="7" name="Group 7"/>
          <p:cNvGrpSpPr>
            <a:grpSpLocks/>
          </p:cNvGrpSpPr>
          <p:nvPr/>
        </p:nvGrpSpPr>
        <p:grpSpPr bwMode="auto">
          <a:xfrm>
            <a:off x="5257800" y="4572000"/>
            <a:ext cx="2309813" cy="2124075"/>
            <a:chOff x="3148011" y="4572000"/>
            <a:chExt cx="2309814" cy="2123658"/>
          </a:xfrm>
        </p:grpSpPr>
        <p:sp>
          <p:nvSpPr>
            <p:cNvPr id="8" name="Text Box 7"/>
            <p:cNvSpPr txBox="1">
              <a:spLocks noChangeArrowheads="1"/>
            </p:cNvSpPr>
            <p:nvPr/>
          </p:nvSpPr>
          <p:spPr bwMode="auto">
            <a:xfrm>
              <a:off x="3148011" y="4572000"/>
              <a:ext cx="2309813" cy="212365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err="1">
                  <a:latin typeface="Tahoma" charset="0"/>
                </a:rPr>
                <a:t>Company_Employee</a:t>
              </a:r>
              <a:endParaRPr lang="en-US" dirty="0">
                <a:latin typeface="Tahoma" charset="0"/>
              </a:endParaRPr>
            </a:p>
            <a:p>
              <a:pPr eaLnBrk="1" hangingPunct="1"/>
              <a:endParaRPr lang="en-US" dirty="0">
                <a:latin typeface="Tahoma" charset="0"/>
              </a:endParaRPr>
            </a:p>
            <a:p>
              <a:pPr eaLnBrk="1" hangingPunct="1"/>
              <a:r>
                <a:rPr lang="en-US" sz="1600" u="sng" dirty="0" err="1">
                  <a:latin typeface="Tahoma" charset="0"/>
                </a:rPr>
                <a:t>EmployeeID</a:t>
              </a:r>
              <a:endParaRPr lang="en-US" sz="1600" u="sng" dirty="0">
                <a:latin typeface="Tahoma" charset="0"/>
              </a:endParaRPr>
            </a:p>
            <a:p>
              <a:pPr eaLnBrk="1" hangingPunct="1"/>
              <a:r>
                <a:rPr lang="en-US" sz="1600" dirty="0" err="1">
                  <a:latin typeface="Tahoma" charset="0"/>
                </a:rPr>
                <a:t>EmployeeFirstName</a:t>
              </a:r>
              <a:endParaRPr lang="en-US" sz="1600" dirty="0">
                <a:latin typeface="Tahoma" charset="0"/>
              </a:endParaRPr>
            </a:p>
            <a:p>
              <a:pPr eaLnBrk="1" hangingPunct="1"/>
              <a:r>
                <a:rPr lang="en-US" sz="1600" dirty="0" err="1">
                  <a:latin typeface="Tahoma" charset="0"/>
                </a:rPr>
                <a:t>EmployeeMI</a:t>
              </a:r>
              <a:endParaRPr lang="en-US" sz="1600" dirty="0">
                <a:latin typeface="Tahoma" charset="0"/>
              </a:endParaRPr>
            </a:p>
            <a:p>
              <a:pPr eaLnBrk="1" hangingPunct="1"/>
              <a:r>
                <a:rPr lang="en-US" sz="1600" dirty="0" err="1">
                  <a:latin typeface="Tahoma" charset="0"/>
                </a:rPr>
                <a:t>EmployeeLastName</a:t>
              </a:r>
              <a:endParaRPr lang="en-US" sz="1600" dirty="0">
                <a:latin typeface="Tahoma" charset="0"/>
              </a:endParaRPr>
            </a:p>
            <a:p>
              <a:pPr eaLnBrk="1" hangingPunct="1"/>
              <a:r>
                <a:rPr lang="en-US" sz="1600" dirty="0" err="1">
                  <a:latin typeface="Tahoma" charset="0"/>
                </a:rPr>
                <a:t>EmployeeDOB</a:t>
              </a:r>
              <a:endParaRPr lang="en-US" sz="1600" dirty="0">
                <a:latin typeface="Tahoma" charset="0"/>
              </a:endParaRPr>
            </a:p>
            <a:p>
              <a:pPr eaLnBrk="1" hangingPunct="1"/>
              <a:r>
                <a:rPr lang="en-US" sz="1600" dirty="0" err="1">
                  <a:latin typeface="Tahoma" charset="0"/>
                </a:rPr>
                <a:t>SupervisorID</a:t>
              </a:r>
              <a:r>
                <a:rPr lang="en-US" sz="1600" dirty="0">
                  <a:latin typeface="Tahoma" charset="0"/>
                </a:rPr>
                <a:t> (FK)</a:t>
              </a:r>
            </a:p>
          </p:txBody>
        </p:sp>
        <p:cxnSp>
          <p:nvCxnSpPr>
            <p:cNvPr id="9" name="Straight Connector 4"/>
            <p:cNvCxnSpPr>
              <a:cxnSpLocks noChangeShapeType="1"/>
            </p:cNvCxnSpPr>
            <p:nvPr/>
          </p:nvCxnSpPr>
          <p:spPr bwMode="auto">
            <a:xfrm>
              <a:off x="3148012" y="5029110"/>
              <a:ext cx="230981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cxnSp>
        <p:nvCxnSpPr>
          <p:cNvPr id="10" name="Straight Connector 2"/>
          <p:cNvCxnSpPr>
            <a:cxnSpLocks noChangeShapeType="1"/>
          </p:cNvCxnSpPr>
          <p:nvPr/>
        </p:nvCxnSpPr>
        <p:spPr bwMode="auto">
          <a:xfrm>
            <a:off x="1676400" y="5029200"/>
            <a:ext cx="205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969989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Relationships</a:t>
            </a:r>
          </a:p>
        </p:txBody>
      </p:sp>
      <p:sp>
        <p:nvSpPr>
          <p:cNvPr id="3" name="Content Placeholder 2"/>
          <p:cNvSpPr>
            <a:spLocks noGrp="1"/>
          </p:cNvSpPr>
          <p:nvPr>
            <p:ph sz="quarter" idx="1"/>
          </p:nvPr>
        </p:nvSpPr>
        <p:spPr/>
        <p:txBody>
          <a:bodyPr/>
          <a:lstStyle/>
          <a:p>
            <a:r>
              <a:rPr lang="en-US" dirty="0"/>
              <a:t>Ternary relationships require a 3-way linking table</a:t>
            </a:r>
          </a:p>
          <a:p>
            <a:pPr lvl="1"/>
            <a:r>
              <a:rPr lang="en-US" dirty="0"/>
              <a:t>More generally, n-</a:t>
            </a:r>
            <a:r>
              <a:rPr lang="en-US" dirty="0" err="1"/>
              <a:t>ary</a:t>
            </a:r>
            <a:r>
              <a:rPr lang="en-US" dirty="0"/>
              <a:t> relationships require an N-way linking table</a:t>
            </a:r>
          </a:p>
        </p:txBody>
      </p:sp>
      <p:graphicFrame>
        <p:nvGraphicFramePr>
          <p:cNvPr id="4" name="Object 4"/>
          <p:cNvGraphicFramePr>
            <a:graphicFrameLocks noChangeAspect="1"/>
          </p:cNvGraphicFramePr>
          <p:nvPr>
            <p:extLst>
              <p:ext uri="{D42A27DB-BD31-4B8C-83A1-F6EECF244321}">
                <p14:modId xmlns:p14="http://schemas.microsoft.com/office/powerpoint/2010/main" val="628584570"/>
              </p:ext>
            </p:extLst>
          </p:nvPr>
        </p:nvGraphicFramePr>
        <p:xfrm>
          <a:off x="304800" y="3124200"/>
          <a:ext cx="4800600" cy="3532188"/>
        </p:xfrm>
        <a:graphic>
          <a:graphicData uri="http://schemas.openxmlformats.org/presentationml/2006/ole">
            <mc:AlternateContent xmlns:mc="http://schemas.openxmlformats.org/markup-compatibility/2006">
              <mc:Choice xmlns:v="urn:schemas-microsoft-com:vml" Requires="v">
                <p:oleObj spid="_x0000_s7246" name="Visio" r:id="rId3" imgW="6124346" imgH="4092550" progId="Visio.Drawing.11">
                  <p:embed/>
                </p:oleObj>
              </mc:Choice>
              <mc:Fallback>
                <p:oleObj name="Visio" r:id="rId3" imgW="6124346" imgH="40925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25352" b="17787"/>
                      <a:stretch>
                        <a:fillRect/>
                      </a:stretch>
                    </p:blipFill>
                    <p:spPr bwMode="auto">
                      <a:xfrm>
                        <a:off x="304800" y="3124200"/>
                        <a:ext cx="4800600" cy="35321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 name="Text Box 5"/>
          <p:cNvSpPr txBox="1">
            <a:spLocks noChangeArrowheads="1"/>
          </p:cNvSpPr>
          <p:nvPr/>
        </p:nvSpPr>
        <p:spPr bwMode="auto">
          <a:xfrm>
            <a:off x="5791200" y="3733800"/>
            <a:ext cx="2895600" cy="212365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dirty="0" err="1">
                <a:latin typeface="Tahoma" charset="0"/>
              </a:rPr>
              <a:t>StudentTutorSession</a:t>
            </a:r>
            <a:endParaRPr lang="en-US" b="1" dirty="0">
              <a:latin typeface="Tahoma" charset="0"/>
            </a:endParaRPr>
          </a:p>
          <a:p>
            <a:pPr eaLnBrk="1" hangingPunct="1"/>
            <a:endParaRPr lang="en-US" b="1" dirty="0">
              <a:latin typeface="Tahoma" charset="0"/>
            </a:endParaRPr>
          </a:p>
          <a:p>
            <a:pPr eaLnBrk="1" hangingPunct="1"/>
            <a:r>
              <a:rPr lang="en-US" sz="1600" u="sng" dirty="0" err="1">
                <a:latin typeface="Tahoma" charset="0"/>
              </a:rPr>
              <a:t>StudentID</a:t>
            </a:r>
            <a:r>
              <a:rPr lang="en-US" sz="1600" u="sng" dirty="0">
                <a:latin typeface="Tahoma" charset="0"/>
              </a:rPr>
              <a:t> (FK)</a:t>
            </a:r>
          </a:p>
          <a:p>
            <a:pPr eaLnBrk="1" hangingPunct="1"/>
            <a:r>
              <a:rPr lang="en-US" sz="1600" u="sng" dirty="0" err="1">
                <a:latin typeface="Tahoma" charset="0"/>
              </a:rPr>
              <a:t>TutorID</a:t>
            </a:r>
            <a:r>
              <a:rPr lang="en-US" sz="1600" u="sng" dirty="0">
                <a:latin typeface="Tahoma" charset="0"/>
              </a:rPr>
              <a:t> (FK)</a:t>
            </a:r>
          </a:p>
          <a:p>
            <a:pPr eaLnBrk="1" hangingPunct="1"/>
            <a:r>
              <a:rPr lang="en-US" sz="1600" u="sng" dirty="0" err="1">
                <a:latin typeface="Tahoma" charset="0"/>
              </a:rPr>
              <a:t>CourseID</a:t>
            </a:r>
            <a:r>
              <a:rPr lang="en-US" sz="1600" u="sng" dirty="0">
                <a:latin typeface="Tahoma" charset="0"/>
              </a:rPr>
              <a:t> (FK)</a:t>
            </a:r>
          </a:p>
          <a:p>
            <a:pPr eaLnBrk="1" hangingPunct="1"/>
            <a:r>
              <a:rPr lang="en-US" sz="1600" dirty="0" err="1">
                <a:latin typeface="Tahoma" charset="0"/>
              </a:rPr>
              <a:t>SessionDate</a:t>
            </a:r>
            <a:endParaRPr lang="en-US" sz="1600" dirty="0">
              <a:latin typeface="Tahoma" charset="0"/>
            </a:endParaRPr>
          </a:p>
          <a:p>
            <a:pPr eaLnBrk="1" hangingPunct="1"/>
            <a:r>
              <a:rPr lang="en-US" sz="1600" dirty="0" err="1">
                <a:latin typeface="Tahoma" charset="0"/>
              </a:rPr>
              <a:t>SessionTime</a:t>
            </a:r>
            <a:endParaRPr lang="en-US" sz="1600" dirty="0">
              <a:latin typeface="Tahoma" charset="0"/>
            </a:endParaRPr>
          </a:p>
          <a:p>
            <a:pPr eaLnBrk="1" hangingPunct="1"/>
            <a:r>
              <a:rPr lang="en-US" sz="1600" dirty="0" err="1">
                <a:latin typeface="Tahoma" charset="0"/>
              </a:rPr>
              <a:t>SessionOutcome</a:t>
            </a:r>
            <a:endParaRPr lang="en-US" sz="1600" dirty="0">
              <a:latin typeface="Tahoma" charset="0"/>
            </a:endParaRPr>
          </a:p>
        </p:txBody>
      </p:sp>
      <p:cxnSp>
        <p:nvCxnSpPr>
          <p:cNvPr id="6" name="Straight Connector 2"/>
          <p:cNvCxnSpPr>
            <a:cxnSpLocks noChangeShapeType="1"/>
          </p:cNvCxnSpPr>
          <p:nvPr/>
        </p:nvCxnSpPr>
        <p:spPr bwMode="auto">
          <a:xfrm>
            <a:off x="5791200" y="4191000"/>
            <a:ext cx="2895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5149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Introduction</a:t>
            </a:r>
          </a:p>
          <a:p>
            <a:r>
              <a:rPr lang="en-US" dirty="0"/>
              <a:t>Entities and their attributes</a:t>
            </a:r>
          </a:p>
          <a:p>
            <a:r>
              <a:rPr lang="en-US" dirty="0"/>
              <a:t>Relationships</a:t>
            </a:r>
          </a:p>
          <a:p>
            <a:pPr lvl="1"/>
            <a:r>
              <a:rPr lang="en-US" dirty="0"/>
              <a:t>1:M</a:t>
            </a:r>
          </a:p>
          <a:p>
            <a:pPr lvl="1"/>
            <a:r>
              <a:rPr lang="en-US" dirty="0"/>
              <a:t>M:M</a:t>
            </a:r>
          </a:p>
          <a:p>
            <a:pPr lvl="1"/>
            <a:r>
              <a:rPr lang="en-US" dirty="0"/>
              <a:t>1:1</a:t>
            </a:r>
          </a:p>
          <a:p>
            <a:pPr lvl="1"/>
            <a:r>
              <a:rPr lang="en-US" dirty="0"/>
              <a:t>Unary and Ternary</a:t>
            </a:r>
          </a:p>
          <a:p>
            <a:pPr lvl="1"/>
            <a:r>
              <a:rPr lang="en-US" b="1" dirty="0"/>
              <a:t>Generalization and Specialization</a:t>
            </a:r>
          </a:p>
        </p:txBody>
      </p:sp>
    </p:spTree>
    <p:extLst>
      <p:ext uri="{BB962C8B-B14F-4D97-AF65-F5344CB8AC3E}">
        <p14:creationId xmlns:p14="http://schemas.microsoft.com/office/powerpoint/2010/main" val="3606754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and Specialization</a:t>
            </a:r>
          </a:p>
        </p:txBody>
      </p:sp>
      <p:sp>
        <p:nvSpPr>
          <p:cNvPr id="3" name="Content Placeholder 2"/>
          <p:cNvSpPr>
            <a:spLocks noGrp="1"/>
          </p:cNvSpPr>
          <p:nvPr>
            <p:ph sz="quarter" idx="1"/>
          </p:nvPr>
        </p:nvSpPr>
        <p:spPr/>
        <p:txBody>
          <a:bodyPr/>
          <a:lstStyle/>
          <a:p>
            <a:r>
              <a:rPr lang="en-US" dirty="0"/>
              <a:t>Create tables for both the more general and the more specific entities</a:t>
            </a:r>
          </a:p>
          <a:p>
            <a:pPr lvl="1"/>
            <a:r>
              <a:rPr lang="en-US" dirty="0"/>
              <a:t>More specific entity is a weak entity</a:t>
            </a:r>
          </a:p>
          <a:p>
            <a:pPr lvl="1"/>
            <a:r>
              <a:rPr lang="en-US" dirty="0"/>
              <a:t>Add a foreign key that references the most general entity to the more specific entities, and make it the primary key of the more specific entities as well</a:t>
            </a:r>
          </a:p>
          <a:p>
            <a:pPr lvl="1"/>
            <a:endParaRPr lang="en-US" dirty="0"/>
          </a:p>
        </p:txBody>
      </p:sp>
    </p:spTree>
    <p:extLst>
      <p:ext uri="{BB962C8B-B14F-4D97-AF65-F5344CB8AC3E}">
        <p14:creationId xmlns:p14="http://schemas.microsoft.com/office/powerpoint/2010/main" val="126443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Arrow Connector 22"/>
          <p:cNvCxnSpPr>
            <a:stCxn id="9" idx="0"/>
            <a:endCxn id="7" idx="2"/>
          </p:cNvCxnSpPr>
          <p:nvPr/>
        </p:nvCxnSpPr>
        <p:spPr>
          <a:xfrm flipV="1">
            <a:off x="4572000" y="4114800"/>
            <a:ext cx="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1" idx="0"/>
          </p:cNvCxnSpPr>
          <p:nvPr/>
        </p:nvCxnSpPr>
        <p:spPr>
          <a:xfrm flipV="1">
            <a:off x="2133600" y="4495800"/>
            <a:ext cx="0" cy="3810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Generalization and Specialization</a:t>
            </a:r>
          </a:p>
        </p:txBody>
      </p:sp>
      <p:sp>
        <p:nvSpPr>
          <p:cNvPr id="3" name="Content Placeholder 2"/>
          <p:cNvSpPr>
            <a:spLocks noGrp="1"/>
          </p:cNvSpPr>
          <p:nvPr>
            <p:ph sz="quarter" idx="1"/>
          </p:nvPr>
        </p:nvSpPr>
        <p:spPr/>
        <p:txBody>
          <a:bodyPr/>
          <a:lstStyle/>
          <a:p>
            <a:r>
              <a:rPr lang="en-US" dirty="0"/>
              <a:t>How should the corresponding logical model be different than this conceptual model?</a:t>
            </a:r>
          </a:p>
        </p:txBody>
      </p:sp>
      <p:sp>
        <p:nvSpPr>
          <p:cNvPr id="7" name="AutoShape 11"/>
          <p:cNvSpPr>
            <a:spLocks noChangeArrowheads="1"/>
          </p:cNvSpPr>
          <p:nvPr/>
        </p:nvSpPr>
        <p:spPr bwMode="auto">
          <a:xfrm>
            <a:off x="3733800" y="2819400"/>
            <a:ext cx="1676400" cy="1295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UniversityPerson</a:t>
            </a:r>
            <a:endParaRPr lang="en-US" sz="1600" b="1" dirty="0"/>
          </a:p>
          <a:p>
            <a:pPr eaLnBrk="1" hangingPunct="1"/>
            <a:endParaRPr lang="en-US" sz="1600" b="1" dirty="0"/>
          </a:p>
          <a:p>
            <a:pPr eaLnBrk="1" hangingPunct="1"/>
            <a:r>
              <a:rPr lang="en-US" sz="1400" u="sng" dirty="0" err="1"/>
              <a:t>PersonID</a:t>
            </a:r>
            <a:endParaRPr lang="en-US" sz="1400" u="sng" dirty="0"/>
          </a:p>
          <a:p>
            <a:pPr eaLnBrk="1" hangingPunct="1"/>
            <a:r>
              <a:rPr lang="en-US" sz="1400" dirty="0" err="1"/>
              <a:t>PersonFirstName</a:t>
            </a:r>
            <a:endParaRPr lang="en-US" sz="1400" dirty="0"/>
          </a:p>
          <a:p>
            <a:pPr eaLnBrk="1" hangingPunct="1"/>
            <a:r>
              <a:rPr lang="en-US" sz="1400" dirty="0" err="1"/>
              <a:t>PersonLastName</a:t>
            </a:r>
            <a:endParaRPr lang="en-US" sz="1400" dirty="0"/>
          </a:p>
        </p:txBody>
      </p:sp>
      <p:sp>
        <p:nvSpPr>
          <p:cNvPr id="8" name="Line 16"/>
          <p:cNvSpPr>
            <a:spLocks noChangeShapeType="1"/>
          </p:cNvSpPr>
          <p:nvPr/>
        </p:nvSpPr>
        <p:spPr bwMode="auto">
          <a:xfrm>
            <a:off x="3733800" y="32004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 name="AutoShape 11"/>
          <p:cNvSpPr>
            <a:spLocks noChangeArrowheads="1"/>
          </p:cNvSpPr>
          <p:nvPr/>
        </p:nvSpPr>
        <p:spPr bwMode="auto">
          <a:xfrm>
            <a:off x="3733800" y="4876800"/>
            <a:ext cx="1676400" cy="1524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FacultyPerson</a:t>
            </a:r>
            <a:endParaRPr lang="en-US" sz="1600" b="1" dirty="0"/>
          </a:p>
          <a:p>
            <a:pPr eaLnBrk="1" hangingPunct="1"/>
            <a:endParaRPr lang="en-US" sz="1600" b="1" dirty="0"/>
          </a:p>
          <a:p>
            <a:pPr eaLnBrk="1" hangingPunct="1"/>
            <a:r>
              <a:rPr lang="en-US" sz="1400" u="sng" dirty="0" err="1"/>
              <a:t>FacultyID</a:t>
            </a:r>
            <a:endParaRPr lang="en-US" sz="1400" u="sng" dirty="0"/>
          </a:p>
          <a:p>
            <a:pPr eaLnBrk="1" hangingPunct="1"/>
            <a:r>
              <a:rPr lang="en-US" sz="1400" dirty="0" err="1"/>
              <a:t>FacDepartment</a:t>
            </a:r>
            <a:endParaRPr lang="en-US" sz="1400" dirty="0"/>
          </a:p>
          <a:p>
            <a:pPr eaLnBrk="1" hangingPunct="1"/>
            <a:r>
              <a:rPr lang="en-US" sz="1400" dirty="0" err="1"/>
              <a:t>FacRank</a:t>
            </a:r>
            <a:endParaRPr lang="en-US" sz="1400" dirty="0"/>
          </a:p>
          <a:p>
            <a:pPr eaLnBrk="1" hangingPunct="1"/>
            <a:r>
              <a:rPr lang="en-US" sz="1400" dirty="0" err="1"/>
              <a:t>FacSalary</a:t>
            </a:r>
            <a:endParaRPr lang="en-US" sz="1400" dirty="0"/>
          </a:p>
        </p:txBody>
      </p:sp>
      <p:sp>
        <p:nvSpPr>
          <p:cNvPr id="10" name="Line 16"/>
          <p:cNvSpPr>
            <a:spLocks noChangeShapeType="1"/>
          </p:cNvSpPr>
          <p:nvPr/>
        </p:nvSpPr>
        <p:spPr bwMode="auto">
          <a:xfrm>
            <a:off x="3733800" y="52578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 name="AutoShape 11"/>
          <p:cNvSpPr>
            <a:spLocks noChangeArrowheads="1"/>
          </p:cNvSpPr>
          <p:nvPr/>
        </p:nvSpPr>
        <p:spPr bwMode="auto">
          <a:xfrm>
            <a:off x="1295400" y="4876800"/>
            <a:ext cx="1676400" cy="1295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StudentPerson</a:t>
            </a:r>
            <a:endParaRPr lang="en-US" sz="1600" b="1" dirty="0"/>
          </a:p>
          <a:p>
            <a:pPr eaLnBrk="1" hangingPunct="1"/>
            <a:endParaRPr lang="en-US" sz="1600" b="1" dirty="0"/>
          </a:p>
          <a:p>
            <a:pPr eaLnBrk="1" hangingPunct="1"/>
            <a:r>
              <a:rPr lang="en-US" sz="1400" u="sng" dirty="0" err="1"/>
              <a:t>StudentID</a:t>
            </a:r>
            <a:endParaRPr lang="en-US" sz="1400" u="sng" dirty="0"/>
          </a:p>
          <a:p>
            <a:pPr eaLnBrk="1" hangingPunct="1"/>
            <a:r>
              <a:rPr lang="en-US" sz="1400" dirty="0" err="1"/>
              <a:t>StudentMajor</a:t>
            </a:r>
            <a:endParaRPr lang="en-US" sz="1400" dirty="0"/>
          </a:p>
          <a:p>
            <a:pPr eaLnBrk="1" hangingPunct="1"/>
            <a:r>
              <a:rPr lang="en-US" sz="1400" dirty="0" err="1"/>
              <a:t>StudentCreditHours</a:t>
            </a:r>
            <a:endParaRPr lang="en-US" sz="1400" dirty="0"/>
          </a:p>
        </p:txBody>
      </p:sp>
      <p:sp>
        <p:nvSpPr>
          <p:cNvPr id="12" name="Line 16"/>
          <p:cNvSpPr>
            <a:spLocks noChangeShapeType="1"/>
          </p:cNvSpPr>
          <p:nvPr/>
        </p:nvSpPr>
        <p:spPr bwMode="auto">
          <a:xfrm>
            <a:off x="1295400" y="52578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cxnSp>
        <p:nvCxnSpPr>
          <p:cNvPr id="19" name="Straight Connector 18"/>
          <p:cNvCxnSpPr/>
          <p:nvPr/>
        </p:nvCxnSpPr>
        <p:spPr>
          <a:xfrm flipV="1">
            <a:off x="7086600" y="4495800"/>
            <a:ext cx="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133600" y="4495800"/>
            <a:ext cx="49530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11"/>
          <p:cNvSpPr>
            <a:spLocks noChangeArrowheads="1"/>
          </p:cNvSpPr>
          <p:nvPr/>
        </p:nvSpPr>
        <p:spPr bwMode="auto">
          <a:xfrm>
            <a:off x="6248400" y="4876800"/>
            <a:ext cx="1676400" cy="1524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1" hangingPunct="1"/>
            <a:r>
              <a:rPr lang="en-US" sz="1600" b="1" dirty="0" err="1"/>
              <a:t>StaffPerson</a:t>
            </a:r>
            <a:endParaRPr lang="en-US" sz="1600" b="1" dirty="0"/>
          </a:p>
          <a:p>
            <a:pPr eaLnBrk="1" hangingPunct="1"/>
            <a:endParaRPr lang="en-US" sz="1600" b="1" dirty="0"/>
          </a:p>
          <a:p>
            <a:pPr eaLnBrk="1" hangingPunct="1"/>
            <a:r>
              <a:rPr lang="en-US" sz="1400" u="sng" dirty="0" err="1"/>
              <a:t>StaffID</a:t>
            </a:r>
            <a:endParaRPr lang="en-US" sz="1400" u="sng" dirty="0"/>
          </a:p>
          <a:p>
            <a:pPr eaLnBrk="1" hangingPunct="1"/>
            <a:r>
              <a:rPr lang="en-US" sz="1400" dirty="0" err="1"/>
              <a:t>StaffTitle</a:t>
            </a:r>
            <a:endParaRPr lang="en-US" sz="1400" dirty="0"/>
          </a:p>
          <a:p>
            <a:pPr eaLnBrk="1" hangingPunct="1"/>
            <a:r>
              <a:rPr lang="en-US" sz="1400" dirty="0" err="1"/>
              <a:t>StaffLevel</a:t>
            </a:r>
            <a:endParaRPr lang="en-US" sz="1400" dirty="0"/>
          </a:p>
          <a:p>
            <a:pPr eaLnBrk="1" hangingPunct="1"/>
            <a:r>
              <a:rPr lang="en-US" sz="1400" dirty="0" err="1"/>
              <a:t>StaffHourlyRate</a:t>
            </a:r>
            <a:endParaRPr lang="en-US" sz="1400" dirty="0"/>
          </a:p>
        </p:txBody>
      </p:sp>
      <p:sp>
        <p:nvSpPr>
          <p:cNvPr id="14" name="Line 16"/>
          <p:cNvSpPr>
            <a:spLocks noChangeShapeType="1"/>
          </p:cNvSpPr>
          <p:nvPr/>
        </p:nvSpPr>
        <p:spPr bwMode="auto">
          <a:xfrm>
            <a:off x="6248400" y="5257800"/>
            <a:ext cx="167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36543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and Specialization</a:t>
            </a:r>
          </a:p>
        </p:txBody>
      </p:sp>
      <p:sp>
        <p:nvSpPr>
          <p:cNvPr id="3" name="Content Placeholder 2"/>
          <p:cNvSpPr>
            <a:spLocks noGrp="1"/>
          </p:cNvSpPr>
          <p:nvPr>
            <p:ph sz="quarter" idx="1"/>
          </p:nvPr>
        </p:nvSpPr>
        <p:spPr>
          <a:xfrm>
            <a:off x="612648" y="1600200"/>
            <a:ext cx="3425952" cy="5181600"/>
          </a:xfrm>
        </p:spPr>
        <p:txBody>
          <a:bodyPr>
            <a:normAutofit fontScale="92500" lnSpcReduction="10000"/>
          </a:bodyPr>
          <a:lstStyle/>
          <a:p>
            <a:r>
              <a:rPr lang="en-US" dirty="0" err="1"/>
              <a:t>PersonID</a:t>
            </a:r>
            <a:r>
              <a:rPr lang="en-US" dirty="0"/>
              <a:t> is a primary key in all tables and also a foreign key in more specific tables</a:t>
            </a:r>
          </a:p>
          <a:p>
            <a:pPr lvl="1"/>
            <a:r>
              <a:rPr lang="en-US" dirty="0"/>
              <a:t>Would have been okay to keep prior names</a:t>
            </a:r>
          </a:p>
          <a:p>
            <a:r>
              <a:rPr lang="en-US" dirty="0"/>
              <a:t>A record in a more specific table can only exist when a corresponding record is present in the more general table</a:t>
            </a:r>
          </a:p>
        </p:txBody>
      </p:sp>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362200"/>
            <a:ext cx="4953000" cy="3524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2023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Tables from Models</a:t>
            </a:r>
          </a:p>
        </p:txBody>
      </p:sp>
      <p:sp>
        <p:nvSpPr>
          <p:cNvPr id="3" name="Content Placeholder 2"/>
          <p:cNvSpPr>
            <a:spLocks noGrp="1"/>
          </p:cNvSpPr>
          <p:nvPr>
            <p:ph sz="quarter" idx="1"/>
          </p:nvPr>
        </p:nvSpPr>
        <p:spPr/>
        <p:txBody>
          <a:bodyPr/>
          <a:lstStyle/>
          <a:p>
            <a:r>
              <a:rPr lang="en-US" dirty="0"/>
              <a:t>Logical modeling concerns for relational databases</a:t>
            </a:r>
          </a:p>
          <a:p>
            <a:pPr lvl="1"/>
            <a:r>
              <a:rPr lang="en-US" dirty="0"/>
              <a:t>Entity integrity</a:t>
            </a:r>
          </a:p>
          <a:p>
            <a:pPr lvl="2"/>
            <a:r>
              <a:rPr lang="en-US" dirty="0"/>
              <a:t>Every record must have a unique primary key</a:t>
            </a:r>
          </a:p>
          <a:p>
            <a:pPr lvl="2"/>
            <a:r>
              <a:rPr lang="en-US" dirty="0"/>
              <a:t>The primary key cannot be NULL</a:t>
            </a:r>
          </a:p>
          <a:p>
            <a:pPr lvl="3"/>
            <a:r>
              <a:rPr lang="en-US" dirty="0"/>
              <a:t>Composite keys cannot have any NULL components</a:t>
            </a:r>
          </a:p>
          <a:p>
            <a:pPr lvl="1"/>
            <a:r>
              <a:rPr lang="en-US" dirty="0"/>
              <a:t>Referential integrity</a:t>
            </a:r>
          </a:p>
          <a:p>
            <a:pPr lvl="2"/>
            <a:r>
              <a:rPr lang="en-US" dirty="0"/>
              <a:t>Every non-NULL foreign key value must exist in its parent table and be its primary key</a:t>
            </a:r>
          </a:p>
        </p:txBody>
      </p:sp>
    </p:spTree>
    <p:extLst>
      <p:ext uri="{BB962C8B-B14F-4D97-AF65-F5344CB8AC3E}">
        <p14:creationId xmlns:p14="http://schemas.microsoft.com/office/powerpoint/2010/main" val="2041851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Derive the relational database tables for this conceptual model of a youth soccer league on the next slide</a:t>
            </a:r>
          </a:p>
          <a:p>
            <a:pPr lvl="1"/>
            <a:r>
              <a:rPr lang="en-US" dirty="0"/>
              <a:t>Create the relational database logical model using Crow’s foot notation</a:t>
            </a:r>
          </a:p>
          <a:p>
            <a:r>
              <a:rPr lang="en-US" dirty="0"/>
              <a:t>Label PK’s and FK’s and specify whether FK’s can be null</a:t>
            </a:r>
          </a:p>
          <a:p>
            <a:r>
              <a:rPr lang="en-US" dirty="0"/>
              <a:t>A possible solution is presented after the conceptual model</a:t>
            </a:r>
          </a:p>
          <a:p>
            <a:endParaRPr lang="en-US" dirty="0"/>
          </a:p>
        </p:txBody>
      </p:sp>
    </p:spTree>
    <p:extLst>
      <p:ext uri="{BB962C8B-B14F-4D97-AF65-F5344CB8AC3E}">
        <p14:creationId xmlns:p14="http://schemas.microsoft.com/office/powerpoint/2010/main" val="1408108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4300" y="0"/>
            <a:ext cx="8891321" cy="6858000"/>
          </a:xfrm>
          <a:prstGeom prst="rect">
            <a:avLst/>
          </a:prstGeom>
        </p:spPr>
      </p:pic>
    </p:spTree>
    <p:extLst>
      <p:ext uri="{BB962C8B-B14F-4D97-AF65-F5344CB8AC3E}">
        <p14:creationId xmlns:p14="http://schemas.microsoft.com/office/powerpoint/2010/main" val="1287350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16000" y="0"/>
            <a:ext cx="7099196" cy="6858000"/>
          </a:xfrm>
          <a:prstGeom prst="rect">
            <a:avLst/>
          </a:prstGeom>
        </p:spPr>
      </p:pic>
    </p:spTree>
    <p:extLst>
      <p:ext uri="{BB962C8B-B14F-4D97-AF65-F5344CB8AC3E}">
        <p14:creationId xmlns:p14="http://schemas.microsoft.com/office/powerpoint/2010/main" val="213031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Introduction</a:t>
            </a:r>
          </a:p>
          <a:p>
            <a:r>
              <a:rPr lang="en-US" b="1" dirty="0"/>
              <a:t>Entities and their attributes</a:t>
            </a:r>
          </a:p>
          <a:p>
            <a:r>
              <a:rPr lang="en-US" dirty="0"/>
              <a:t>Relationships</a:t>
            </a:r>
          </a:p>
          <a:p>
            <a:pPr lvl="1"/>
            <a:r>
              <a:rPr lang="en-US" dirty="0"/>
              <a:t>1:M</a:t>
            </a:r>
          </a:p>
          <a:p>
            <a:pPr lvl="1"/>
            <a:r>
              <a:rPr lang="en-US" dirty="0"/>
              <a:t>M:M</a:t>
            </a:r>
          </a:p>
          <a:p>
            <a:pPr lvl="1"/>
            <a:r>
              <a:rPr lang="en-US" dirty="0"/>
              <a:t>1:1</a:t>
            </a:r>
          </a:p>
          <a:p>
            <a:pPr lvl="1"/>
            <a:r>
              <a:rPr lang="en-US" dirty="0"/>
              <a:t>Unary and Ternary</a:t>
            </a:r>
          </a:p>
          <a:p>
            <a:pPr lvl="1"/>
            <a:r>
              <a:rPr lang="en-US" dirty="0"/>
              <a:t>Generalization and Specialization</a:t>
            </a:r>
          </a:p>
        </p:txBody>
      </p:sp>
    </p:spTree>
    <p:extLst>
      <p:ext uri="{BB962C8B-B14F-4D97-AF65-F5344CB8AC3E}">
        <p14:creationId xmlns:p14="http://schemas.microsoft.com/office/powerpoint/2010/main" val="382241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and their Attributes</a:t>
            </a:r>
          </a:p>
        </p:txBody>
      </p:sp>
      <p:sp>
        <p:nvSpPr>
          <p:cNvPr id="3" name="Content Placeholder 2"/>
          <p:cNvSpPr>
            <a:spLocks noGrp="1"/>
          </p:cNvSpPr>
          <p:nvPr>
            <p:ph sz="quarter" idx="1"/>
          </p:nvPr>
        </p:nvSpPr>
        <p:spPr>
          <a:xfrm>
            <a:off x="612648" y="1600200"/>
            <a:ext cx="8153400" cy="4876800"/>
          </a:xfrm>
        </p:spPr>
        <p:txBody>
          <a:bodyPr>
            <a:normAutofit/>
          </a:bodyPr>
          <a:lstStyle/>
          <a:p>
            <a:r>
              <a:rPr lang="en-US" dirty="0"/>
              <a:t>Each entity should be implemented as a database table</a:t>
            </a:r>
          </a:p>
          <a:p>
            <a:pPr lvl="1"/>
            <a:r>
              <a:rPr lang="en-US" dirty="0"/>
              <a:t>Each entity instance will then correspond to a record in that table</a:t>
            </a:r>
          </a:p>
          <a:p>
            <a:r>
              <a:rPr lang="en-US" dirty="0"/>
              <a:t>Each entity attribute should be implemented as a field in its corresponding database table</a:t>
            </a:r>
          </a:p>
          <a:p>
            <a:pPr lvl="1"/>
            <a:r>
              <a:rPr lang="en-US" dirty="0"/>
              <a:t>If an attribute is a key, then it should be a primary key of its corresponding database table</a:t>
            </a:r>
          </a:p>
        </p:txBody>
      </p:sp>
    </p:spTree>
    <p:extLst>
      <p:ext uri="{BB962C8B-B14F-4D97-AF65-F5344CB8AC3E}">
        <p14:creationId xmlns:p14="http://schemas.microsoft.com/office/powerpoint/2010/main" val="205631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and their Attributes</a:t>
            </a:r>
          </a:p>
        </p:txBody>
      </p:sp>
      <p:sp>
        <p:nvSpPr>
          <p:cNvPr id="3" name="Content Placeholder 2"/>
          <p:cNvSpPr>
            <a:spLocks noGrp="1"/>
          </p:cNvSpPr>
          <p:nvPr>
            <p:ph sz="quarter" idx="1"/>
          </p:nvPr>
        </p:nvSpPr>
        <p:spPr/>
        <p:txBody>
          <a:bodyPr/>
          <a:lstStyle/>
          <a:p>
            <a:r>
              <a:rPr lang="en-US" dirty="0"/>
              <a:t>Composite attributes</a:t>
            </a:r>
          </a:p>
          <a:p>
            <a:pPr lvl="1"/>
            <a:r>
              <a:rPr lang="en-US" dirty="0"/>
              <a:t>If an attribute is composite in the data model, and it makes sense to search, sort, or format according to its components, then it should be broken up into multiple atomic attributes</a:t>
            </a:r>
          </a:p>
          <a:p>
            <a:pPr lvl="2"/>
            <a:r>
              <a:rPr lang="en-US" dirty="0"/>
              <a:t>Otherwise, it’s okay for the attribute to remain composite</a:t>
            </a:r>
          </a:p>
          <a:p>
            <a:pPr lvl="1"/>
            <a:r>
              <a:rPr lang="en-US" dirty="0"/>
              <a:t>For example, an “address” attribute that is intended to include the entire mailing address could be split into “street”, “city”, “state”, and “zip” if searching or sorting may occur according to those components</a:t>
            </a:r>
          </a:p>
        </p:txBody>
      </p:sp>
    </p:spTree>
    <p:extLst>
      <p:ext uri="{BB962C8B-B14F-4D97-AF65-F5344CB8AC3E}">
        <p14:creationId xmlns:p14="http://schemas.microsoft.com/office/powerpoint/2010/main" val="16060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and their Attributes</a:t>
            </a:r>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US" dirty="0"/>
              <a:t>Multivalued attributes</a:t>
            </a:r>
          </a:p>
          <a:p>
            <a:pPr lvl="1"/>
            <a:r>
              <a:rPr lang="en-US" dirty="0"/>
              <a:t>If there is no upper limit on the number of values</a:t>
            </a:r>
          </a:p>
          <a:p>
            <a:pPr lvl="2"/>
            <a:r>
              <a:rPr lang="en-US" dirty="0"/>
              <a:t>The attribute should instead be a weak entity</a:t>
            </a:r>
          </a:p>
          <a:p>
            <a:pPr lvl="2"/>
            <a:r>
              <a:rPr lang="en-US" dirty="0"/>
              <a:t>For example, a “phone numbers” attribute could instead be a weak entity, allowing for a variable number of numbers per entity instance</a:t>
            </a:r>
          </a:p>
          <a:p>
            <a:pPr lvl="1"/>
            <a:r>
              <a:rPr lang="en-US" dirty="0"/>
              <a:t>If there is an upper limit on the number of values, and that upper limit will always be reached</a:t>
            </a:r>
          </a:p>
          <a:p>
            <a:pPr lvl="2"/>
            <a:r>
              <a:rPr lang="en-US" dirty="0"/>
              <a:t>The attribute should be split up into multiple fields in its corresponding database table</a:t>
            </a:r>
          </a:p>
          <a:p>
            <a:pPr lvl="2"/>
            <a:r>
              <a:rPr lang="en-US" dirty="0"/>
              <a:t>For example, a “phone numbers” attribute could instead be “home phone” and “work phone” attributes in their corresponding database table </a:t>
            </a:r>
          </a:p>
          <a:p>
            <a:pPr lvl="2"/>
            <a:endParaRPr lang="en-US" dirty="0"/>
          </a:p>
        </p:txBody>
      </p:sp>
    </p:spTree>
    <p:extLst>
      <p:ext uri="{BB962C8B-B14F-4D97-AF65-F5344CB8AC3E}">
        <p14:creationId xmlns:p14="http://schemas.microsoft.com/office/powerpoint/2010/main" val="106306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and their Attributes</a:t>
            </a:r>
          </a:p>
        </p:txBody>
      </p:sp>
      <p:sp>
        <p:nvSpPr>
          <p:cNvPr id="3" name="Content Placeholder 2"/>
          <p:cNvSpPr>
            <a:spLocks noGrp="1"/>
          </p:cNvSpPr>
          <p:nvPr>
            <p:ph sz="quarter" idx="1"/>
          </p:nvPr>
        </p:nvSpPr>
        <p:spPr>
          <a:xfrm>
            <a:off x="612648" y="1600200"/>
            <a:ext cx="8153400" cy="5181600"/>
          </a:xfrm>
        </p:spPr>
        <p:txBody>
          <a:bodyPr/>
          <a:lstStyle/>
          <a:p>
            <a:r>
              <a:rPr lang="en-US" dirty="0"/>
              <a:t>Derived attributes</a:t>
            </a:r>
          </a:p>
          <a:p>
            <a:pPr lvl="1"/>
            <a:r>
              <a:rPr lang="en-US" dirty="0"/>
              <a:t>If the underlying attribute value might change, then represent the derived attribute as a field in the corresponding database table</a:t>
            </a:r>
          </a:p>
          <a:p>
            <a:pPr lvl="2"/>
            <a:r>
              <a:rPr lang="en-US" dirty="0"/>
              <a:t>Otherwise, represent the underlying attribute(s) (the one(s) that can be used to produce the derived attribute) as a field(s) in the corresponding database table</a:t>
            </a:r>
          </a:p>
          <a:p>
            <a:pPr lvl="1"/>
            <a:r>
              <a:rPr lang="en-US" dirty="0"/>
              <a:t>For example, an “order total” derived attribute would be preferable in situations where its derived attributes  “</a:t>
            </a:r>
            <a:r>
              <a:rPr lang="en-US" dirty="0" err="1"/>
              <a:t>num</a:t>
            </a:r>
            <a:r>
              <a:rPr lang="en-US" dirty="0"/>
              <a:t> products” and “product price” might change</a:t>
            </a:r>
          </a:p>
          <a:p>
            <a:pPr lvl="2"/>
            <a:r>
              <a:rPr lang="en-US" dirty="0"/>
              <a:t>What happens in our candy database if a product price changes and we need to calculate a prior purchase cost?</a:t>
            </a:r>
          </a:p>
          <a:p>
            <a:pPr lvl="2"/>
            <a:endParaRPr lang="en-US" dirty="0"/>
          </a:p>
        </p:txBody>
      </p:sp>
    </p:spTree>
    <p:extLst>
      <p:ext uri="{BB962C8B-B14F-4D97-AF65-F5344CB8AC3E}">
        <p14:creationId xmlns:p14="http://schemas.microsoft.com/office/powerpoint/2010/main" val="15816184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C101671259990">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TC101671259990</Template>
  <TotalTime>0</TotalTime>
  <Words>2227</Words>
  <Application>Microsoft Macintosh PowerPoint</Application>
  <PresentationFormat>On-screen Show (4:3)</PresentationFormat>
  <Paragraphs>568</Paragraphs>
  <Slides>42</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1" baseType="lpstr">
      <vt:lpstr>Arial</vt:lpstr>
      <vt:lpstr>Calibri</vt:lpstr>
      <vt:lpstr>Tahoma</vt:lpstr>
      <vt:lpstr>Tw Cen MT</vt:lpstr>
      <vt:lpstr>Wingdings</vt:lpstr>
      <vt:lpstr>Wingdings 2</vt:lpstr>
      <vt:lpstr>TC101671259990</vt:lpstr>
      <vt:lpstr>Worksheet</vt:lpstr>
      <vt:lpstr>Visio</vt:lpstr>
      <vt:lpstr>Deriving tables from models</vt:lpstr>
      <vt:lpstr>Overview</vt:lpstr>
      <vt:lpstr>Deriving Tables from Models</vt:lpstr>
      <vt:lpstr>Deriving Tables from Models</vt:lpstr>
      <vt:lpstr>Overview</vt:lpstr>
      <vt:lpstr>Entities and their Attributes</vt:lpstr>
      <vt:lpstr>Entities and their Attributes</vt:lpstr>
      <vt:lpstr>Entities and their Attributes</vt:lpstr>
      <vt:lpstr>Entities and their Attributes</vt:lpstr>
      <vt:lpstr>Sample Database (CANDY)</vt:lpstr>
      <vt:lpstr>Overview</vt:lpstr>
      <vt:lpstr>Relationships</vt:lpstr>
      <vt:lpstr>1:M Relationships</vt:lpstr>
      <vt:lpstr>1:M Relationships</vt:lpstr>
      <vt:lpstr>1:M Relationships</vt:lpstr>
      <vt:lpstr>1:M Relationships</vt:lpstr>
      <vt:lpstr>1:M Relationships</vt:lpstr>
      <vt:lpstr>Sample Database (CANDY)</vt:lpstr>
      <vt:lpstr>1:M Relationships</vt:lpstr>
      <vt:lpstr>Overview</vt:lpstr>
      <vt:lpstr>M:M Relationships</vt:lpstr>
      <vt:lpstr>M:M Relationships</vt:lpstr>
      <vt:lpstr>M:M Relationships</vt:lpstr>
      <vt:lpstr>M:M Relationships</vt:lpstr>
      <vt:lpstr>Overview</vt:lpstr>
      <vt:lpstr>1:1 Relationships</vt:lpstr>
      <vt:lpstr>1:1 Relationships</vt:lpstr>
      <vt:lpstr>1:1 Relationships</vt:lpstr>
      <vt:lpstr>1:1 Relationships</vt:lpstr>
      <vt:lpstr>1:1 Relationships</vt:lpstr>
      <vt:lpstr>1:1 Relationships</vt:lpstr>
      <vt:lpstr>1:1 Relationships</vt:lpstr>
      <vt:lpstr>Overview</vt:lpstr>
      <vt:lpstr>Unary Relationships</vt:lpstr>
      <vt:lpstr>Ternary Relationships</vt:lpstr>
      <vt:lpstr>Overview</vt:lpstr>
      <vt:lpstr>Generalization and Specialization</vt:lpstr>
      <vt:lpstr>Generalization and Specialization</vt:lpstr>
      <vt:lpstr>Generalization and Specialization</vt:lpstr>
      <vt:lpstr>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presentation</dc:title>
  <dc:creator/>
  <cp:keywords/>
  <cp:lastModifiedBy/>
  <cp:revision>1</cp:revision>
  <dcterms:modified xsi:type="dcterms:W3CDTF">2020-10-16T03:57:05Z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