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.wmf" ContentType="image/x-wmf"/>
  <Override PartName="/ppt/media/image2.wmf" ContentType="image/x-wmf"/>
  <Override PartName="/ppt/media/image1.wmf" ContentType="image/x-wmf"/>
  <Override PartName="/ppt/media/image3.wmf" ContentType="image/x-wmf"/>
  <Override PartName="/ppt/media/image5.wmf" ContentType="image/x-wmf"/>
  <Override PartName="/ppt/media/image4.png" ContentType="image/png"/>
  <Override PartName="/ppt/media/image6.wmf" ContentType="image/x-wm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3848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1976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1760" y="2945880"/>
            <a:ext cx="851976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43848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28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7120" y="1171440"/>
            <a:ext cx="415728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1760" y="2945880"/>
            <a:ext cx="415728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7120" y="2945880"/>
            <a:ext cx="415728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3848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274320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92480" y="1171440"/>
            <a:ext cx="274320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73200" y="1171440"/>
            <a:ext cx="274320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11760" y="2945880"/>
            <a:ext cx="274320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192480" y="2945880"/>
            <a:ext cx="274320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73200" y="2945880"/>
            <a:ext cx="274320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3848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1760" y="1171440"/>
            <a:ext cx="8519760" cy="339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3848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19760" cy="339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3848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280" cy="339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7120" y="1171440"/>
            <a:ext cx="4157280" cy="339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3848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839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3848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28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7120" y="1171440"/>
            <a:ext cx="4157280" cy="339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11760" y="2945880"/>
            <a:ext cx="415728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3848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1171440"/>
            <a:ext cx="8519760" cy="339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43848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280" cy="339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7120" y="1171440"/>
            <a:ext cx="415728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7120" y="2945880"/>
            <a:ext cx="415728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43848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28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7120" y="1171440"/>
            <a:ext cx="415728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1760" y="2945880"/>
            <a:ext cx="851976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3848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1976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1760" y="2945880"/>
            <a:ext cx="851976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3848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28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7120" y="1171440"/>
            <a:ext cx="415728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11760" y="2945880"/>
            <a:ext cx="415728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7120" y="2945880"/>
            <a:ext cx="415728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3848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274320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92480" y="1171440"/>
            <a:ext cx="274320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73200" y="1171440"/>
            <a:ext cx="274320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11760" y="2945880"/>
            <a:ext cx="274320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192480" y="2945880"/>
            <a:ext cx="274320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73200" y="2945880"/>
            <a:ext cx="274320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3848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19760" cy="339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3848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280" cy="339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7120" y="1171440"/>
            <a:ext cx="4157280" cy="339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3848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839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3848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28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7120" y="1171440"/>
            <a:ext cx="4157280" cy="339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11760" y="2945880"/>
            <a:ext cx="415728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3848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280" cy="339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7120" y="1171440"/>
            <a:ext cx="415728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7120" y="2945880"/>
            <a:ext cx="415728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3848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28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7120" y="1171440"/>
            <a:ext cx="415728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1760" y="2945880"/>
            <a:ext cx="8519760" cy="16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280" cy="17110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641880" y="3597480"/>
            <a:ext cx="389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612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5045760"/>
            <a:ext cx="9143280" cy="9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612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19760" cy="339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01760" y="-642960"/>
            <a:ext cx="8553960" cy="23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Modelling and Analysis of Gas Turbine Blade Behavior to Predict Turbine Blade Resonance Amplitudes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46400" y="2315520"/>
            <a:ext cx="8250120" cy="24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b7b7b7"/>
                </a:solidFill>
                <a:latin typeface="Old Standard TT"/>
                <a:ea typeface="Old Standard TT"/>
              </a:rPr>
              <a:t>Presented by: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b7b7b7"/>
                </a:solidFill>
                <a:latin typeface="Old Standard TT"/>
                <a:ea typeface="Old Standard TT"/>
              </a:rPr>
              <a:t>	</a:t>
            </a:r>
            <a:r>
              <a:rPr b="0" lang="en-IN" sz="2400" spc="-1" strike="noStrike">
                <a:solidFill>
                  <a:srgbClr val="b7b7b7"/>
                </a:solidFill>
                <a:latin typeface="Old Standard TT"/>
                <a:ea typeface="Old Standard TT"/>
              </a:rPr>
              <a:t>	</a:t>
            </a:r>
            <a:r>
              <a:rPr b="0" lang="en-IN" sz="2400" spc="-1" strike="noStrike">
                <a:solidFill>
                  <a:srgbClr val="b7b7b7"/>
                </a:solidFill>
                <a:latin typeface="Old Standard TT"/>
                <a:ea typeface="Old Standard TT"/>
              </a:rPr>
              <a:t>	</a:t>
            </a:r>
            <a:r>
              <a:rPr b="0" lang="en-IN" sz="2400" spc="-1" strike="noStrike">
                <a:solidFill>
                  <a:srgbClr val="b7b7b7"/>
                </a:solidFill>
                <a:latin typeface="Old Standard TT"/>
                <a:ea typeface="Old Standard TT"/>
              </a:rPr>
              <a:t>	</a:t>
            </a:r>
            <a:r>
              <a:rPr b="0" lang="en-IN" sz="2400" spc="-1" strike="noStrike">
                <a:solidFill>
                  <a:srgbClr val="b7b7b7"/>
                </a:solidFill>
                <a:latin typeface="Old Standard TT"/>
                <a:ea typeface="Old Standard TT"/>
              </a:rPr>
              <a:t>	</a:t>
            </a:r>
            <a:r>
              <a:rPr b="0" lang="en-IN" sz="2400" spc="-1" strike="noStrike">
                <a:solidFill>
                  <a:srgbClr val="b7b7b7"/>
                </a:solidFill>
                <a:latin typeface="Old Standard TT"/>
                <a:ea typeface="Old Standard TT"/>
              </a:rPr>
              <a:t>Aditya Sahu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b7b7b7"/>
                </a:solidFill>
                <a:latin typeface="Old Standard TT"/>
                <a:ea typeface="Old Standard TT"/>
              </a:rPr>
              <a:t>	</a:t>
            </a:r>
            <a:r>
              <a:rPr b="0" lang="en-IN" sz="2400" spc="-1" strike="noStrike">
                <a:solidFill>
                  <a:srgbClr val="b7b7b7"/>
                </a:solidFill>
                <a:latin typeface="Old Standard TT"/>
                <a:ea typeface="Old Standard TT"/>
              </a:rPr>
              <a:t>	</a:t>
            </a:r>
            <a:r>
              <a:rPr b="0" lang="en-IN" sz="2400" spc="-1" strike="noStrike">
                <a:solidFill>
                  <a:srgbClr val="b7b7b7"/>
                </a:solidFill>
                <a:latin typeface="Old Standard TT"/>
                <a:ea typeface="Old Standard TT"/>
              </a:rPr>
              <a:t>	</a:t>
            </a:r>
            <a:r>
              <a:rPr b="0" lang="en-IN" sz="2400" spc="-1" strike="noStrike">
                <a:solidFill>
                  <a:srgbClr val="b7b7b7"/>
                </a:solidFill>
                <a:latin typeface="Old Standard TT"/>
                <a:ea typeface="Old Standard TT"/>
              </a:rPr>
              <a:t>	</a:t>
            </a:r>
            <a:r>
              <a:rPr b="0" lang="en-IN" sz="2400" spc="-1" strike="noStrike">
                <a:solidFill>
                  <a:srgbClr val="b7b7b7"/>
                </a:solidFill>
                <a:latin typeface="Old Standard TT"/>
                <a:ea typeface="Old Standard TT"/>
              </a:rPr>
              <a:t>	</a:t>
            </a:r>
            <a:r>
              <a:rPr b="0" lang="en-IN" sz="2400" spc="-1" strike="noStrike">
                <a:solidFill>
                  <a:srgbClr val="b7b7b7"/>
                </a:solidFill>
                <a:latin typeface="Old Standard TT"/>
                <a:ea typeface="Old Standard TT"/>
              </a:rPr>
              <a:t>Kavyashree B.S.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b7b7b7"/>
                </a:solidFill>
                <a:latin typeface="Old Standard TT"/>
                <a:ea typeface="Old Standard TT"/>
              </a:rPr>
              <a:t>	</a:t>
            </a:r>
            <a:r>
              <a:rPr b="0" lang="en-IN" sz="2400" spc="-1" strike="noStrike">
                <a:solidFill>
                  <a:srgbClr val="b7b7b7"/>
                </a:solidFill>
                <a:latin typeface="Old Standard TT"/>
                <a:ea typeface="Old Standard TT"/>
              </a:rPr>
              <a:t>	</a:t>
            </a:r>
            <a:r>
              <a:rPr b="0" lang="en-IN" sz="2400" spc="-1" strike="noStrike">
                <a:solidFill>
                  <a:srgbClr val="b7b7b7"/>
                </a:solidFill>
                <a:latin typeface="Old Standard TT"/>
                <a:ea typeface="Old Standard TT"/>
              </a:rPr>
              <a:t>	</a:t>
            </a:r>
            <a:r>
              <a:rPr b="0" lang="en-IN" sz="2400" spc="-1" strike="noStrike">
                <a:solidFill>
                  <a:srgbClr val="b7b7b7"/>
                </a:solidFill>
                <a:latin typeface="Old Standard TT"/>
                <a:ea typeface="Old Standard TT"/>
              </a:rPr>
              <a:t>	</a:t>
            </a:r>
            <a:r>
              <a:rPr b="0" lang="en-IN" sz="2400" spc="-1" strike="noStrike">
                <a:solidFill>
                  <a:srgbClr val="b7b7b7"/>
                </a:solidFill>
                <a:latin typeface="Old Standard TT"/>
                <a:ea typeface="Old Standard TT"/>
              </a:rPr>
              <a:t>	</a:t>
            </a:r>
            <a:r>
              <a:rPr b="0" lang="en-IN" sz="2400" spc="-1" strike="noStrike">
                <a:solidFill>
                  <a:srgbClr val="b7b7b7"/>
                </a:solidFill>
                <a:latin typeface="Old Standard TT"/>
                <a:ea typeface="Old Standard TT"/>
              </a:rPr>
              <a:t>Sajal Raj Joshi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b7b7b7"/>
                </a:solidFill>
                <a:latin typeface="Old Standard TT"/>
                <a:ea typeface="Old Standard TT"/>
              </a:rPr>
              <a:t>Under the guidance: </a:t>
            </a:r>
            <a:r>
              <a:rPr b="0" lang="en-IN" sz="2400" spc="-1" strike="noStrike">
                <a:solidFill>
                  <a:srgbClr val="b7b7b7"/>
                </a:solidFill>
                <a:latin typeface="Old Standard TT"/>
                <a:ea typeface="Old Standard TT"/>
              </a:rPr>
              <a:t>	</a:t>
            </a:r>
            <a:r>
              <a:rPr b="0" lang="en-IN" sz="2400" spc="-1" strike="noStrike">
                <a:solidFill>
                  <a:srgbClr val="b7b7b7"/>
                </a:solidFill>
                <a:latin typeface="Old Standard TT"/>
                <a:ea typeface="Old Standard TT"/>
              </a:rPr>
              <a:t>Gururaj S P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System Architecture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Neural network model: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00" name="Picture 2" descr=""/>
          <p:cNvPicPr/>
          <p:nvPr/>
        </p:nvPicPr>
        <p:blipFill>
          <a:blip r:embed="rId1"/>
          <a:stretch/>
        </p:blipFill>
        <p:spPr>
          <a:xfrm>
            <a:off x="1749600" y="1622160"/>
            <a:ext cx="5107680" cy="249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System Architecture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Fuzzy Logic Model Architecture: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03" name="Picture 1" descr=""/>
          <p:cNvPicPr/>
          <p:nvPr/>
        </p:nvPicPr>
        <p:blipFill>
          <a:blip r:embed="rId1"/>
          <a:stretch/>
        </p:blipFill>
        <p:spPr>
          <a:xfrm>
            <a:off x="636120" y="1999440"/>
            <a:ext cx="7871040" cy="246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35880" y="25128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Implementation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11760" y="86400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Number of input Attributes -7</a:t>
            </a: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Number of output Attributes –1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Sneak of training data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516400" y="1722600"/>
            <a:ext cx="3800160" cy="265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35880" y="25128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Implementation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11760" y="86400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Data Analysis</a:t>
            </a: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Co-relation matrix of training data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09" name="Picture 3" descr=""/>
          <p:cNvPicPr/>
          <p:nvPr/>
        </p:nvPicPr>
        <p:blipFill>
          <a:blip r:embed="rId1"/>
          <a:stretch/>
        </p:blipFill>
        <p:spPr>
          <a:xfrm>
            <a:off x="2769480" y="1611720"/>
            <a:ext cx="3637080" cy="244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Implementation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Rulebase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         </a:t>
            </a: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Rulebase generated with Neural Network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12" name="Picture 4" descr=""/>
          <p:cNvPicPr/>
          <p:nvPr/>
        </p:nvPicPr>
        <p:blipFill>
          <a:blip r:embed="rId1"/>
          <a:stretch/>
        </p:blipFill>
        <p:spPr>
          <a:xfrm>
            <a:off x="2182680" y="1667880"/>
            <a:ext cx="3699720" cy="230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Results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11760" y="1171440"/>
            <a:ext cx="8831520" cy="374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Neuaral network Model</a:t>
            </a:r>
            <a:endParaRPr b="0" lang="en-IN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The most accurate 3 layer </a:t>
            </a:r>
            <a:endParaRPr b="0" lang="en-IN" sz="14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neural network with 128,32,8</a:t>
            </a:r>
            <a:endParaRPr b="0" lang="en-IN" sz="14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neurons in respective layers give </a:t>
            </a:r>
            <a:endParaRPr b="0" lang="en-IN" sz="14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lowest RMSE value as 8.0912</a:t>
            </a:r>
            <a:endParaRPr b="0" lang="en-IN" sz="14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endParaRPr b="0" lang="en-IN" sz="14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 </a:t>
            </a:r>
            <a:endParaRPr b="0" lang="en-IN" sz="18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Execution result from Neural network model</a:t>
            </a:r>
            <a:endParaRPr b="0" lang="en-IN" sz="14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The most accurate 2 layer</a:t>
            </a:r>
            <a:endParaRPr b="0" lang="en-IN" sz="14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neural network with 8,4 neurons </a:t>
            </a:r>
            <a:endParaRPr b="0" lang="en-IN" sz="14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in respective layer gives the </a:t>
            </a:r>
            <a:endParaRPr b="0" lang="en-IN" sz="14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lowest RMSE value as 7.7285.</a:t>
            </a:r>
            <a:endParaRPr b="0" lang="en-IN" sz="14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endParaRPr b="0" lang="en-IN" sz="14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endParaRPr b="0" lang="en-IN" sz="14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endParaRPr b="0" lang="en-IN" sz="14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      </a:t>
            </a: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15" name="Picture 1" descr=""/>
          <p:cNvPicPr/>
          <p:nvPr/>
        </p:nvPicPr>
        <p:blipFill>
          <a:blip r:embed="rId1"/>
          <a:stretch/>
        </p:blipFill>
        <p:spPr>
          <a:xfrm>
            <a:off x="3784320" y="1171440"/>
            <a:ext cx="5047200" cy="226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Results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11760" y="1171440"/>
            <a:ext cx="8831520" cy="374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Fuzzy Logic Model</a:t>
            </a: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It is based on the rulebase made through the most optimized neural model</a:t>
            </a:r>
            <a:endParaRPr b="0" lang="en-IN" sz="14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endParaRPr b="0" lang="en-IN" sz="14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RMSE value after the test set is passed to the fuzzy model gives a value of 9.0677 for 3 layer based rulebase</a:t>
            </a:r>
            <a:endParaRPr b="0" lang="en-IN" sz="14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endParaRPr b="0" lang="en-IN" sz="14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RMSE value after the test set is passed to the fuzzy model gives a value of 12.2779 for 2 layer based rulebase.</a:t>
            </a:r>
            <a:endParaRPr b="0" lang="en-IN" sz="14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endParaRPr b="0" lang="en-IN" sz="14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endParaRPr b="0" lang="en-IN" sz="14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endParaRPr b="0" lang="en-IN" sz="1400" spc="-1" strike="noStrike"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      </a:t>
            </a: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Conclusion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We came up with a neural network model and a fuzzy logic model that would perform predictive analysis in order to obtain the resonance amplitude of the gas turbine.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4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We can see that the model with two hidden layers performed better than the model with three hidden layers.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4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Fuzzy logic model, we fuzzified the data and generated our own rulebase by training it against a neural network model.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4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We succesfully submitted both our model to GTRE, DRDO.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4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We published paper based on our project.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Future work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We can train with more instance of data in-order to train the model such that the accuracy of the model increases.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We can find other multiple features of new gas turbine blades that is currently present which correlates with the resonance amplitude that enhances the analysis of the turbine gas.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We can do comparitive analysis with other machine learning algorithm as well.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52080" y="46692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IN" sz="36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THANK YOU</a:t>
            </a:r>
            <a:endParaRPr b="0" lang="en-IN" sz="36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Motivation</a:t>
            </a:r>
            <a:r>
              <a:rPr b="0" lang="en-IN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To contribute in the development of the aero gas turbines and marine gas turbines used in the military aircraft and submarines, an integral part of defence of India.</a:t>
            </a: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The DRDO based GTRE project which if  we come up with the best model, will create a huge impact on the manufacturing of the gas turbine based machines.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Problem Statement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just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Modelling and Analysis of Gas Turbine Blade Behavior to Predict Turbine Blade Resonance Amplitudes using machine learning algorithms such as Back propagation neural network and fuzzy based models.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Objectives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To analyze and visualize the dataset and obtain meaningful knowledge from it.</a:t>
            </a: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To apply neural network models with varying parameters in order to obtain the best model with minimum error.</a:t>
            </a: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To apply fuzzy logic model with different membership functions in order to evaluate the gas resonance amplitude.</a:t>
            </a: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To give a comparative analysis of the neural network model and the fuzzy model to obtain the best accuracy.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Literature Survey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20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en-IN" sz="1800" spc="-1" strike="noStrike">
                <a:solidFill>
                  <a:srgbClr val="111111"/>
                </a:solidFill>
                <a:latin typeface="Old Standard TT"/>
                <a:ea typeface="Roboto"/>
              </a:rPr>
              <a:t>Vibration Monitoring of Gas Turbine Engines: Machine-Learning Approaches and Their Challenges</a:t>
            </a:r>
            <a:endParaRPr b="0" lang="en-IN" sz="1800" spc="-1" strike="noStrike">
              <a:latin typeface="Arial"/>
            </a:endParaRPr>
          </a:p>
          <a:p>
            <a:pPr lvl="1" marL="914400" indent="-374040">
              <a:lnSpc>
                <a:spcPct val="120000"/>
              </a:lnSpc>
              <a:buClr>
                <a:srgbClr val="111111"/>
              </a:buClr>
              <a:buFont typeface="Roboto"/>
              <a:buChar char="○"/>
            </a:pPr>
            <a:r>
              <a:rPr b="0" lang="en-IN" sz="1800" spc="-1" strike="noStrike">
                <a:solidFill>
                  <a:srgbClr val="111111"/>
                </a:solidFill>
                <a:latin typeface="Old Standard TT"/>
                <a:ea typeface="Roboto"/>
              </a:rPr>
              <a:t>condition monitoring strategies are examined for gas turbine engines using vibration data</a:t>
            </a:r>
            <a:endParaRPr b="0" lang="en-IN" sz="1800" spc="-1" strike="noStrike">
              <a:latin typeface="Arial"/>
            </a:endParaRPr>
          </a:p>
          <a:p>
            <a:pPr lvl="1" marL="914400" indent="-374040">
              <a:lnSpc>
                <a:spcPct val="120000"/>
              </a:lnSpc>
              <a:buClr>
                <a:srgbClr val="111111"/>
              </a:buClr>
              <a:buFont typeface="Roboto"/>
              <a:buChar char="○"/>
            </a:pPr>
            <a:r>
              <a:rPr b="0" lang="en-IN" sz="1800" spc="-1" strike="noStrike">
                <a:solidFill>
                  <a:srgbClr val="111111"/>
                </a:solidFill>
                <a:latin typeface="Old Standard TT"/>
                <a:ea typeface="Roboto"/>
              </a:rPr>
              <a:t>feature discrimination, a novelty detection scheme that is based on the one-class support vector machine (OCSVM) algorithm is chosen for investigation</a:t>
            </a:r>
            <a:endParaRPr b="0" lang="en-IN" sz="1800" spc="-1" strike="noStrike">
              <a:latin typeface="Arial"/>
            </a:endParaRPr>
          </a:p>
          <a:p>
            <a:pPr marL="914400">
              <a:lnSpc>
                <a:spcPct val="120000"/>
              </a:lnSpc>
              <a:spcBef>
                <a:spcPts val="1899"/>
              </a:spcBef>
              <a:spcAft>
                <a:spcPts val="1899"/>
              </a:spcAft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Literature Survey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15000"/>
              </a:lnSpc>
              <a:spcBef>
                <a:spcPts val="2401"/>
              </a:spcBef>
              <a:buClr>
                <a:srgbClr val="000000"/>
              </a:buClr>
              <a:buFont typeface="Old Standard TT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Georgia"/>
              </a:rPr>
              <a:t>Fuzzy rule based predictive model for cutting force in turning of reinforced PEEK composite.</a:t>
            </a:r>
            <a:endParaRPr b="0" lang="en-IN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505050"/>
              </a:buClr>
              <a:buFont typeface="Georgia"/>
              <a:buChar char="○"/>
            </a:pP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Georgia"/>
              </a:rPr>
              <a:t>optimizing machining conditions of mechanical parts made from poly ether ether ketone (PEEK) reinforced with 30% of carbon fiber when using TiN coated cutting tools.</a:t>
            </a:r>
            <a:endParaRPr b="0" lang="en-IN" sz="1800" spc="-1" strike="noStrike">
              <a:latin typeface="Arial"/>
            </a:endParaRPr>
          </a:p>
          <a:p>
            <a:pPr lvl="1" marL="914400" indent="-313560">
              <a:lnSpc>
                <a:spcPct val="115000"/>
              </a:lnSpc>
              <a:buClr>
                <a:srgbClr val="2e2e2e"/>
              </a:buClr>
              <a:buFont typeface="Georgia"/>
              <a:buChar char="○"/>
            </a:pP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Georgia"/>
              </a:rPr>
              <a:t>Predictive fuzzy logic models  based on the compositional rule of inference that describe the relationship between the independent machining variables and the criteria of machinability  were derived.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Proposed Solutions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Convolution Neural Network</a:t>
            </a: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endParaRPr b="0" lang="en-IN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Preprocessing the data by normalizing it.</a:t>
            </a:r>
            <a:endParaRPr b="0" lang="en-IN" sz="1800" spc="-1" strike="noStrike">
              <a:latin typeface="Arial"/>
            </a:endParaRPr>
          </a:p>
          <a:p>
            <a:pPr lvl="1" marL="9144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Training the data using feed forward algorithm.</a:t>
            </a:r>
            <a:endParaRPr b="0" lang="en-IN" sz="1800" spc="-1" strike="noStrike">
              <a:latin typeface="Arial"/>
            </a:endParaRPr>
          </a:p>
          <a:p>
            <a:pPr lvl="1" marL="9144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Optimizing the weights using back propagation algorithm.</a:t>
            </a:r>
            <a:endParaRPr b="0" lang="en-IN" sz="1800" spc="-1" strike="noStrike">
              <a:latin typeface="Arial"/>
            </a:endParaRPr>
          </a:p>
          <a:p>
            <a:pPr lvl="1" marL="9144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Testing the neural network model on the test dataset as well as validation dataset.</a:t>
            </a:r>
            <a:endParaRPr b="0" lang="en-IN" sz="1800" spc="-1" strike="noStrike"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Proposed Solutions</a:t>
            </a:r>
            <a:br/>
            <a:endParaRPr b="0" lang="en-IN" sz="30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Fuzzy logic model</a:t>
            </a: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endParaRPr b="0" lang="en-IN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Converting the data into linguistic terms.</a:t>
            </a:r>
            <a:endParaRPr b="0" lang="en-IN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Applying membership function for each instance as a process of fuzzification.</a:t>
            </a:r>
            <a:endParaRPr b="0" lang="en-IN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Building a rule base inference engine.</a:t>
            </a:r>
            <a:endParaRPr b="0" lang="en-IN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Defuzzifying the fuzzy set to get the crisp value which is the predicted value.</a:t>
            </a:r>
            <a:endParaRPr b="0" lang="en-IN" sz="1800" spc="-1" strike="noStrike"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System Architecture: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Basic architecture of the predictive model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97" name="Picture 1" descr=""/>
          <p:cNvPicPr/>
          <p:nvPr/>
        </p:nvPicPr>
        <p:blipFill>
          <a:blip r:embed="rId1"/>
          <a:stretch/>
        </p:blipFill>
        <p:spPr>
          <a:xfrm>
            <a:off x="1810440" y="1623600"/>
            <a:ext cx="5313960" cy="316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Application>LibreOffice/6.0.7.3$Linux_X86_64 LibreOffice_project/00m0$Build-3</Application>
  <Words>857</Words>
  <Paragraphs>154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viper</dc:creator>
  <dc:description/>
  <dc:language>en-IN</dc:language>
  <cp:lastModifiedBy/>
  <dcterms:modified xsi:type="dcterms:W3CDTF">2020-08-12T16:22:57Z</dcterms:modified>
  <cp:revision>15</cp:revision>
  <dc:subject/>
  <dc:title>Modelling and Analysis of Gas Turbine Blade Behavior to Predict Turbine Blade Resonance Amplitudes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17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