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6"/>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63" autoAdjust="0"/>
    <p:restoredTop sz="90929"/>
  </p:normalViewPr>
  <p:slideViewPr>
    <p:cSldViewPr>
      <p:cViewPr varScale="1">
        <p:scale>
          <a:sx n="102" d="100"/>
          <a:sy n="102" d="100"/>
        </p:scale>
        <p:origin x="-5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wmf"/><Relationship Id="rId1" Type="http://schemas.openxmlformats.org/officeDocument/2006/relationships/image" Target="../media/image1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wmf"/><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2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78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B4F59D4-6C4F-4955-B6E0-C680FF9B22DF}" type="slidenum">
              <a:rPr lang="en-US" altLang="en-US"/>
              <a:pPr/>
              <a:t>‹#›</a:t>
            </a:fld>
            <a:endParaRPr lang="en-US" altLang="en-US"/>
          </a:p>
        </p:txBody>
      </p:sp>
    </p:spTree>
    <p:extLst>
      <p:ext uri="{BB962C8B-B14F-4D97-AF65-F5344CB8AC3E}">
        <p14:creationId xmlns:p14="http://schemas.microsoft.com/office/powerpoint/2010/main" val="3488060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331C0D4-CB9B-4901-8417-F218A294D113}" type="slidenum">
              <a:rPr lang="en-US" altLang="en-US"/>
              <a:pPr/>
              <a:t>3</a:t>
            </a:fld>
            <a:endParaRPr lang="en-US" altLang="en-US"/>
          </a:p>
        </p:txBody>
      </p:sp>
      <p:sp>
        <p:nvSpPr>
          <p:cNvPr id="2304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0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You can click on the links to jump to the subject that you want to learn about now.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A6AC29C-A9D2-4F8A-85EA-F1C99B9E50F5}" type="slidenum">
              <a:rPr lang="en-US" altLang="en-US"/>
              <a:pPr/>
              <a:t>12</a:t>
            </a:fld>
            <a:endParaRPr lang="en-US" altLang="en-US"/>
          </a:p>
        </p:txBody>
      </p:sp>
      <p:sp>
        <p:nvSpPr>
          <p:cNvPr id="2488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6F021DF-F789-44F5-8EF5-B0712BB5D0AD}" type="slidenum">
              <a:rPr lang="en-US" altLang="en-US"/>
              <a:pPr/>
              <a:t>13</a:t>
            </a:fld>
            <a:endParaRPr lang="en-US" altLang="en-US"/>
          </a:p>
        </p:txBody>
      </p:sp>
      <p:sp>
        <p:nvSpPr>
          <p:cNvPr id="2508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55E1041-B2C2-4516-BFEA-8D5D7F654655}" type="slidenum">
              <a:rPr lang="en-US" altLang="en-US"/>
              <a:pPr/>
              <a:t>14</a:t>
            </a:fld>
            <a:endParaRPr lang="en-US" altLang="en-US"/>
          </a:p>
        </p:txBody>
      </p:sp>
      <p:sp>
        <p:nvSpPr>
          <p:cNvPr id="2529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A34E293-715B-4722-9751-993319EEF466}" type="slidenum">
              <a:rPr lang="en-US" altLang="en-US"/>
              <a:pPr/>
              <a:t>15</a:t>
            </a:fld>
            <a:endParaRPr lang="en-US" altLang="en-US"/>
          </a:p>
        </p:txBody>
      </p:sp>
      <p:sp>
        <p:nvSpPr>
          <p:cNvPr id="2549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AE9AC2-6442-4256-9433-4958FECA49B0}" type="slidenum">
              <a:rPr lang="en-US" altLang="en-US"/>
              <a:pPr/>
              <a:t>16</a:t>
            </a:fld>
            <a:endParaRPr lang="en-US" altLang="en-US"/>
          </a:p>
        </p:txBody>
      </p:sp>
      <p:sp>
        <p:nvSpPr>
          <p:cNvPr id="2570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02E1DEE-3837-4E09-8801-22F6AFAF28E3}" type="slidenum">
              <a:rPr lang="en-US" altLang="en-US"/>
              <a:pPr/>
              <a:t>17</a:t>
            </a:fld>
            <a:endParaRPr lang="en-US" altLang="en-US"/>
          </a:p>
        </p:txBody>
      </p:sp>
      <p:sp>
        <p:nvSpPr>
          <p:cNvPr id="2590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9007E76-C437-409F-A22B-CB2D8603CF91}" type="slidenum">
              <a:rPr lang="en-US" altLang="en-US"/>
              <a:pPr/>
              <a:t>18</a:t>
            </a:fld>
            <a:endParaRPr lang="en-US" altLang="en-US"/>
          </a:p>
        </p:txBody>
      </p:sp>
      <p:sp>
        <p:nvSpPr>
          <p:cNvPr id="2611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1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3755F0F-7AB1-4EB8-9093-EF9C71E44C6A}" type="slidenum">
              <a:rPr lang="en-US" altLang="en-US"/>
              <a:pPr/>
              <a:t>19</a:t>
            </a:fld>
            <a:endParaRPr lang="en-US" altLang="en-US"/>
          </a:p>
        </p:txBody>
      </p:sp>
      <p:sp>
        <p:nvSpPr>
          <p:cNvPr id="2631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3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EEA26A0-B5D9-4192-9D34-AE8F3CAA4B40}" type="slidenum">
              <a:rPr lang="en-US" altLang="en-US"/>
              <a:pPr/>
              <a:t>20</a:t>
            </a:fld>
            <a:endParaRPr lang="en-US" altLang="en-US"/>
          </a:p>
        </p:txBody>
      </p:sp>
      <p:sp>
        <p:nvSpPr>
          <p:cNvPr id="2652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9F441F8-32B9-4ED4-9557-44733C3E8B23}" type="slidenum">
              <a:rPr lang="en-US" altLang="en-US"/>
              <a:pPr/>
              <a:t>21</a:t>
            </a:fld>
            <a:endParaRPr lang="en-US" altLang="en-US"/>
          </a:p>
        </p:txBody>
      </p:sp>
      <p:sp>
        <p:nvSpPr>
          <p:cNvPr id="2672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7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ECBA77A-CC54-4377-9032-9B8DD1E1807A}" type="slidenum">
              <a:rPr lang="en-US" altLang="en-US"/>
              <a:pPr/>
              <a:t>4</a:t>
            </a:fld>
            <a:endParaRPr lang="en-US" altLang="en-US"/>
          </a:p>
        </p:txBody>
      </p:sp>
      <p:sp>
        <p:nvSpPr>
          <p:cNvPr id="2324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2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You should also read these sections in your text.  This material is intended to complement your textbook coverage, not replace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013F85C-40C4-4333-AD1A-CB0DE944D3AF}" type="slidenum">
              <a:rPr lang="en-US" altLang="en-US"/>
              <a:pPr/>
              <a:t>22</a:t>
            </a:fld>
            <a:endParaRPr lang="en-US" altLang="en-US"/>
          </a:p>
        </p:txBody>
      </p:sp>
      <p:sp>
        <p:nvSpPr>
          <p:cNvPr id="269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9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A7DC75D-59AB-4BC1-87F0-E8107C6DE24E}" type="slidenum">
              <a:rPr lang="en-US" altLang="en-US"/>
              <a:pPr/>
              <a:t>23</a:t>
            </a:fld>
            <a:endParaRPr lang="en-US" altLang="en-US"/>
          </a:p>
        </p:txBody>
      </p:sp>
      <p:sp>
        <p:nvSpPr>
          <p:cNvPr id="271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1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1BFC3E0-1C48-4130-9ADF-10D986E1CBF1}" type="slidenum">
              <a:rPr lang="en-US" altLang="en-US"/>
              <a:pPr/>
              <a:t>24</a:t>
            </a:fld>
            <a:endParaRPr lang="en-US" altLang="en-US"/>
          </a:p>
        </p:txBody>
      </p:sp>
      <p:sp>
        <p:nvSpPr>
          <p:cNvPr id="2734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3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BC66EB0-41FC-4B64-B967-915826BC1AB5}" type="slidenum">
              <a:rPr lang="en-US" altLang="en-US"/>
              <a:pPr/>
              <a:t>25</a:t>
            </a:fld>
            <a:endParaRPr lang="en-US" altLang="en-US"/>
          </a:p>
        </p:txBody>
      </p:sp>
      <p:sp>
        <p:nvSpPr>
          <p:cNvPr id="2754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5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7D0BB35-14BB-43B2-8B69-C1118D8635B6}" type="slidenum">
              <a:rPr lang="en-US" altLang="en-US"/>
              <a:pPr/>
              <a:t>26</a:t>
            </a:fld>
            <a:endParaRPr lang="en-US" altLang="en-US"/>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D5C919D-31A0-4F33-B215-A15D85DA8C7D}" type="slidenum">
              <a:rPr lang="en-US" altLang="en-US"/>
              <a:pPr/>
              <a:t>27</a:t>
            </a:fld>
            <a:endParaRPr lang="en-US" altLang="en-US"/>
          </a:p>
        </p:txBody>
      </p:sp>
      <p:sp>
        <p:nvSpPr>
          <p:cNvPr id="2795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9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93A703C-CAE8-4A3A-B5D6-DDB726D20D57}" type="slidenum">
              <a:rPr lang="en-US" altLang="en-US"/>
              <a:pPr/>
              <a:t>28</a:t>
            </a:fld>
            <a:endParaRPr lang="en-US" altLang="en-US"/>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D70020D-E8AB-442A-A365-32F4AC77653D}" type="slidenum">
              <a:rPr lang="en-US" altLang="en-US"/>
              <a:pPr/>
              <a:t>29</a:t>
            </a:fld>
            <a:endParaRPr lang="en-US" altLang="en-US"/>
          </a:p>
        </p:txBody>
      </p:sp>
      <p:sp>
        <p:nvSpPr>
          <p:cNvPr id="2836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3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B905CAC-8C15-4950-9700-AACD6A1D48AD}" type="slidenum">
              <a:rPr lang="en-US" altLang="en-US"/>
              <a:pPr/>
              <a:t>30</a:t>
            </a:fld>
            <a:endParaRPr lang="en-US" altLang="en-US"/>
          </a:p>
        </p:txBody>
      </p:sp>
      <p:sp>
        <p:nvSpPr>
          <p:cNvPr id="28569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5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FA3EC73-5E7E-4407-80AD-EDB81B52E6BC}" type="slidenum">
              <a:rPr lang="en-US" altLang="en-US"/>
              <a:pPr/>
              <a:t>31</a:t>
            </a:fld>
            <a:endParaRPr lang="en-US" altLang="en-US"/>
          </a:p>
        </p:txBody>
      </p:sp>
      <p:sp>
        <p:nvSpPr>
          <p:cNvPr id="2877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7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AB428E8-205E-4A80-884A-5D691F35455E}" type="slidenum">
              <a:rPr lang="en-US" altLang="en-US"/>
              <a:pPr/>
              <a:t>5</a:t>
            </a:fld>
            <a:endParaRPr lang="en-US" altLang="en-US"/>
          </a:p>
        </p:txBody>
      </p:sp>
      <p:sp>
        <p:nvSpPr>
          <p:cNvPr id="23449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44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5C6C1B2-0F41-483D-8212-700C9AAF155E}" type="slidenum">
              <a:rPr lang="en-US" altLang="en-US"/>
              <a:pPr/>
              <a:t>32</a:t>
            </a:fld>
            <a:endParaRPr lang="en-US" altLang="en-US"/>
          </a:p>
        </p:txBody>
      </p:sp>
      <p:sp>
        <p:nvSpPr>
          <p:cNvPr id="289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9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347346A-1DAB-4750-B34D-942C5CA727A4}" type="slidenum">
              <a:rPr lang="en-US" altLang="en-US"/>
              <a:pPr/>
              <a:t>33</a:t>
            </a:fld>
            <a:endParaRPr lang="en-US" altLang="en-US"/>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1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038A61D-838F-465F-A1C3-A04D80D61D16}" type="slidenum">
              <a:rPr lang="en-US" altLang="en-US"/>
              <a:pPr/>
              <a:t>6</a:t>
            </a:fld>
            <a:endParaRPr lang="en-US" altLang="en-US"/>
          </a:p>
        </p:txBody>
      </p:sp>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19829AD-ED59-4E50-B54B-99D70E637D39}" type="slidenum">
              <a:rPr lang="en-US" altLang="en-US"/>
              <a:pPr/>
              <a:t>7</a:t>
            </a:fld>
            <a:endParaRPr lang="en-US" altLang="en-US"/>
          </a:p>
        </p:txBody>
      </p:sp>
      <p:sp>
        <p:nvSpPr>
          <p:cNvPr id="2385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8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AF96565-7F2C-4577-83A7-4A08E46B4F67}" type="slidenum">
              <a:rPr lang="en-US" altLang="en-US"/>
              <a:pPr/>
              <a:t>8</a:t>
            </a:fld>
            <a:endParaRPr lang="en-US" altLang="en-US"/>
          </a:p>
        </p:txBody>
      </p:sp>
      <p:sp>
        <p:nvSpPr>
          <p:cNvPr id="2406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06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95A8EFC-8AA9-4C2C-BB23-105216B74D5E}" type="slidenum">
              <a:rPr lang="en-US" altLang="en-US"/>
              <a:pPr/>
              <a:t>9</a:t>
            </a:fld>
            <a:endParaRPr lang="en-US" altLang="en-US"/>
          </a:p>
        </p:txBody>
      </p:sp>
      <p:sp>
        <p:nvSpPr>
          <p:cNvPr id="2426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26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A11A555-CEAF-4EBC-818C-11082A8B39BD}" type="slidenum">
              <a:rPr lang="en-US" altLang="en-US"/>
              <a:pPr/>
              <a:t>10</a:t>
            </a:fld>
            <a:endParaRPr lang="en-US" altLang="en-US"/>
          </a:p>
        </p:txBody>
      </p:sp>
      <p:sp>
        <p:nvSpPr>
          <p:cNvPr id="2447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47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F26C390-AEC7-496C-9A17-043DCEF3A1BF}" type="slidenum">
              <a:rPr lang="en-US" altLang="en-US"/>
              <a:pPr/>
              <a:t>11</a:t>
            </a:fld>
            <a:endParaRPr lang="en-US" altLang="en-US"/>
          </a:p>
        </p:txBody>
      </p:sp>
      <p:sp>
        <p:nvSpPr>
          <p:cNvPr id="2467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457200" y="2363788"/>
            <a:ext cx="8153400" cy="1600200"/>
            <a:chOff x="288" y="1489"/>
            <a:chExt cx="5136" cy="1008"/>
          </a:xfrm>
        </p:grpSpPr>
        <p:sp>
          <p:nvSpPr>
            <p:cNvPr id="31747" name="Arc 3"/>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Arc 4"/>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Arc 5"/>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AutoShape 6"/>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1" name="Rectangle 7"/>
          <p:cNvSpPr>
            <a:spLocks noGrp="1" noChangeArrowheads="1"/>
          </p:cNvSpPr>
          <p:nvPr>
            <p:ph type="ctrTitle" sz="quarter"/>
          </p:nvPr>
        </p:nvSpPr>
        <p:spPr>
          <a:xfrm>
            <a:off x="685800" y="1447800"/>
            <a:ext cx="7772400" cy="1143000"/>
          </a:xfrm>
        </p:spPr>
        <p:txBody>
          <a:bodyPr/>
          <a:lstStyle>
            <a:lvl1pPr>
              <a:defRPr/>
            </a:lvl1pPr>
          </a:lstStyle>
          <a:p>
            <a:pPr lvl="0"/>
            <a:r>
              <a:rPr lang="en-US" altLang="en-US" noProof="0" smtClean="0"/>
              <a:t>Click to edit Master title style</a:t>
            </a:r>
          </a:p>
        </p:txBody>
      </p:sp>
      <p:sp>
        <p:nvSpPr>
          <p:cNvPr id="31752"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31753" name="Rectangle 9"/>
          <p:cNvSpPr>
            <a:spLocks noGrp="1" noChangeArrowheads="1"/>
          </p:cNvSpPr>
          <p:nvPr>
            <p:ph type="dt" sz="quarter" idx="2"/>
          </p:nvPr>
        </p:nvSpPr>
        <p:spPr/>
        <p:txBody>
          <a:bodyPr/>
          <a:lstStyle>
            <a:lvl1pPr>
              <a:defRPr/>
            </a:lvl1pPr>
          </a:lstStyle>
          <a:p>
            <a:endParaRPr lang="en-US" altLang="en-US"/>
          </a:p>
        </p:txBody>
      </p:sp>
      <p:sp>
        <p:nvSpPr>
          <p:cNvPr id="31754" name="Rectangle 10"/>
          <p:cNvSpPr>
            <a:spLocks noGrp="1" noChangeArrowheads="1"/>
          </p:cNvSpPr>
          <p:nvPr>
            <p:ph type="ftr" sz="quarter" idx="3"/>
          </p:nvPr>
        </p:nvSpPr>
        <p:spPr/>
        <p:txBody>
          <a:bodyPr/>
          <a:lstStyle>
            <a:lvl1pPr>
              <a:defRPr/>
            </a:lvl1pPr>
          </a:lstStyle>
          <a:p>
            <a:endParaRPr lang="en-US" altLang="en-US"/>
          </a:p>
        </p:txBody>
      </p:sp>
      <p:sp>
        <p:nvSpPr>
          <p:cNvPr id="31755" name="Rectangle 11"/>
          <p:cNvSpPr>
            <a:spLocks noGrp="1" noChangeArrowheads="1"/>
          </p:cNvSpPr>
          <p:nvPr>
            <p:ph type="sldNum" sz="quarter" idx="4"/>
          </p:nvPr>
        </p:nvSpPr>
        <p:spPr/>
        <p:txBody>
          <a:bodyPr/>
          <a:lstStyle>
            <a:lvl1pPr>
              <a:defRPr/>
            </a:lvl1pPr>
          </a:lstStyle>
          <a:p>
            <a:fld id="{2DB3265D-3F12-4E24-8220-D2144F5EFA3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2EEB34B-7D29-4656-A416-A80668432CAE}" type="slidenum">
              <a:rPr lang="en-US" altLang="en-US"/>
              <a:pPr/>
              <a:t>‹#›</a:t>
            </a:fld>
            <a:endParaRPr lang="en-US" altLang="en-US"/>
          </a:p>
        </p:txBody>
      </p:sp>
    </p:spTree>
    <p:extLst>
      <p:ext uri="{BB962C8B-B14F-4D97-AF65-F5344CB8AC3E}">
        <p14:creationId xmlns:p14="http://schemas.microsoft.com/office/powerpoint/2010/main" val="103399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C5CD0-77A6-46C7-9881-B5E3E0FE40C2}" type="slidenum">
              <a:rPr lang="en-US" altLang="en-US"/>
              <a:pPr/>
              <a:t>‹#›</a:t>
            </a:fld>
            <a:endParaRPr lang="en-US" altLang="en-US"/>
          </a:p>
        </p:txBody>
      </p:sp>
    </p:spTree>
    <p:extLst>
      <p:ext uri="{BB962C8B-B14F-4D97-AF65-F5344CB8AC3E}">
        <p14:creationId xmlns:p14="http://schemas.microsoft.com/office/powerpoint/2010/main" val="34863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7425D0A-3200-48E5-B2DA-DFE105A2CFD9}" type="slidenum">
              <a:rPr lang="en-US" altLang="en-US"/>
              <a:pPr/>
              <a:t>‹#›</a:t>
            </a:fld>
            <a:endParaRPr lang="en-US" altLang="en-US"/>
          </a:p>
        </p:txBody>
      </p:sp>
    </p:spTree>
    <p:extLst>
      <p:ext uri="{BB962C8B-B14F-4D97-AF65-F5344CB8AC3E}">
        <p14:creationId xmlns:p14="http://schemas.microsoft.com/office/powerpoint/2010/main" val="123028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27C1DDC-F726-4507-BA0A-ED0DDF796D37}" type="slidenum">
              <a:rPr lang="en-US" altLang="en-US"/>
              <a:pPr/>
              <a:t>‹#›</a:t>
            </a:fld>
            <a:endParaRPr lang="en-US" altLang="en-US"/>
          </a:p>
        </p:txBody>
      </p:sp>
    </p:spTree>
    <p:extLst>
      <p:ext uri="{BB962C8B-B14F-4D97-AF65-F5344CB8AC3E}">
        <p14:creationId xmlns:p14="http://schemas.microsoft.com/office/powerpoint/2010/main" val="160402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FDF3E99-0B7D-4475-83B2-059EC0E4A245}" type="slidenum">
              <a:rPr lang="en-US" altLang="en-US"/>
              <a:pPr/>
              <a:t>‹#›</a:t>
            </a:fld>
            <a:endParaRPr lang="en-US" altLang="en-US"/>
          </a:p>
        </p:txBody>
      </p:sp>
    </p:spTree>
    <p:extLst>
      <p:ext uri="{BB962C8B-B14F-4D97-AF65-F5344CB8AC3E}">
        <p14:creationId xmlns:p14="http://schemas.microsoft.com/office/powerpoint/2010/main" val="263793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331365F-DFA9-433D-99D7-FB439F893D9A}" type="slidenum">
              <a:rPr lang="en-US" altLang="en-US"/>
              <a:pPr/>
              <a:t>‹#›</a:t>
            </a:fld>
            <a:endParaRPr lang="en-US" altLang="en-US"/>
          </a:p>
        </p:txBody>
      </p:sp>
    </p:spTree>
    <p:extLst>
      <p:ext uri="{BB962C8B-B14F-4D97-AF65-F5344CB8AC3E}">
        <p14:creationId xmlns:p14="http://schemas.microsoft.com/office/powerpoint/2010/main" val="178611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B010234-F0CB-413A-9116-56DCA4901834}" type="slidenum">
              <a:rPr lang="en-US" altLang="en-US"/>
              <a:pPr/>
              <a:t>‹#›</a:t>
            </a:fld>
            <a:endParaRPr lang="en-US" altLang="en-US"/>
          </a:p>
        </p:txBody>
      </p:sp>
    </p:spTree>
    <p:extLst>
      <p:ext uri="{BB962C8B-B14F-4D97-AF65-F5344CB8AC3E}">
        <p14:creationId xmlns:p14="http://schemas.microsoft.com/office/powerpoint/2010/main" val="17263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E386186-28AE-4DCA-9934-C22AF6363F8C}" type="slidenum">
              <a:rPr lang="en-US" altLang="en-US"/>
              <a:pPr/>
              <a:t>‹#›</a:t>
            </a:fld>
            <a:endParaRPr lang="en-US" altLang="en-US"/>
          </a:p>
        </p:txBody>
      </p:sp>
    </p:spTree>
    <p:extLst>
      <p:ext uri="{BB962C8B-B14F-4D97-AF65-F5344CB8AC3E}">
        <p14:creationId xmlns:p14="http://schemas.microsoft.com/office/powerpoint/2010/main" val="337265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BB6E937-C46E-4703-9A76-97B75E8B01CD}" type="slidenum">
              <a:rPr lang="en-US" altLang="en-US"/>
              <a:pPr/>
              <a:t>‹#›</a:t>
            </a:fld>
            <a:endParaRPr lang="en-US" altLang="en-US"/>
          </a:p>
        </p:txBody>
      </p:sp>
    </p:spTree>
    <p:extLst>
      <p:ext uri="{BB962C8B-B14F-4D97-AF65-F5344CB8AC3E}">
        <p14:creationId xmlns:p14="http://schemas.microsoft.com/office/powerpoint/2010/main" val="416657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7F0BC14-8531-4490-8966-3D48FD366BE2}" type="slidenum">
              <a:rPr lang="en-US" altLang="en-US"/>
              <a:pPr/>
              <a:t>‹#›</a:t>
            </a:fld>
            <a:endParaRPr lang="en-US" altLang="en-US"/>
          </a:p>
        </p:txBody>
      </p:sp>
    </p:spTree>
    <p:extLst>
      <p:ext uri="{BB962C8B-B14F-4D97-AF65-F5344CB8AC3E}">
        <p14:creationId xmlns:p14="http://schemas.microsoft.com/office/powerpoint/2010/main" val="271386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3" name="Rectangle 13"/>
          <p:cNvSpPr>
            <a:spLocks noChangeArrowheads="1"/>
          </p:cNvSpPr>
          <p:nvPr userDrawn="1"/>
        </p:nvSpPr>
        <p:spPr bwMode="auto">
          <a:xfrm>
            <a:off x="0" y="0"/>
            <a:ext cx="22860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22" name="Group 2"/>
          <p:cNvGrpSpPr>
            <a:grpSpLocks/>
          </p:cNvGrpSpPr>
          <p:nvPr/>
        </p:nvGrpSpPr>
        <p:grpSpPr bwMode="auto">
          <a:xfrm>
            <a:off x="457200" y="992188"/>
            <a:ext cx="8153400" cy="1600200"/>
            <a:chOff x="288" y="625"/>
            <a:chExt cx="5136" cy="1008"/>
          </a:xfrm>
        </p:grpSpPr>
        <p:sp>
          <p:nvSpPr>
            <p:cNvPr id="30723" name="Arc 3"/>
            <p:cNvSpPr>
              <a:spLocks/>
            </p:cNvSpPr>
            <p:nvPr/>
          </p:nvSpPr>
          <p:spPr bwMode="invGray">
            <a:xfrm>
              <a:off x="3595" y="625"/>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Arc 4"/>
            <p:cNvSpPr>
              <a:spLocks/>
            </p:cNvSpPr>
            <p:nvPr/>
          </p:nvSpPr>
          <p:spPr bwMode="invGray">
            <a:xfrm>
              <a:off x="3548" y="729"/>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Arc 5"/>
            <p:cNvSpPr>
              <a:spLocks/>
            </p:cNvSpPr>
            <p:nvPr/>
          </p:nvSpPr>
          <p:spPr bwMode="invGray">
            <a:xfrm>
              <a:off x="3521" y="868"/>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AutoShape 6"/>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27" name="Rectangle 7"/>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US" altLang="en-US" smtClean="0"/>
              <a:t>Click to edit Master title style</a:t>
            </a:r>
          </a:p>
        </p:txBody>
      </p:sp>
      <p:sp>
        <p:nvSpPr>
          <p:cNvPr id="30728" name="Rectangle 8"/>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9" name="Rectangle 9"/>
          <p:cNvSpPr>
            <a:spLocks noGrp="1" noChangeArrowheads="1"/>
          </p:cNvSpPr>
          <p:nvPr>
            <p:ph type="dt" sz="half" idx="2"/>
          </p:nvPr>
        </p:nvSpPr>
        <p:spPr bwMode="auto">
          <a:xfrm>
            <a:off x="685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400">
                <a:latin typeface="+mn-lt"/>
              </a:defRPr>
            </a:lvl1pPr>
          </a:lstStyle>
          <a:p>
            <a:endParaRPr lang="en-US" altLang="en-US"/>
          </a:p>
        </p:txBody>
      </p:sp>
      <p:sp>
        <p:nvSpPr>
          <p:cNvPr id="30730" name="Rectangle 10"/>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sz="1400">
                <a:latin typeface="+mn-lt"/>
              </a:defRPr>
            </a:lvl1pPr>
          </a:lstStyle>
          <a:p>
            <a:endParaRPr lang="en-US" altLang="en-US"/>
          </a:p>
        </p:txBody>
      </p:sp>
      <p:sp>
        <p:nvSpPr>
          <p:cNvPr id="30731" name="Rectangle 11"/>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400">
                <a:latin typeface="+mn-lt"/>
              </a:defRPr>
            </a:lvl1pPr>
          </a:lstStyle>
          <a:p>
            <a:fld id="{EEE49A37-3F8B-4054-9634-95A8138A9B6C}" type="slidenum">
              <a:rPr lang="en-US" altLang="en-US"/>
              <a:pPr/>
              <a:t>‹#›</a:t>
            </a:fld>
            <a:endParaRPr lang="en-US" altLang="en-US"/>
          </a:p>
        </p:txBody>
      </p:sp>
      <p:graphicFrame>
        <p:nvGraphicFramePr>
          <p:cNvPr id="30732" name="Object 12"/>
          <p:cNvGraphicFramePr>
            <a:graphicFrameLocks noChangeAspect="1"/>
          </p:cNvGraphicFramePr>
          <p:nvPr userDrawn="1"/>
        </p:nvGraphicFramePr>
        <p:xfrm>
          <a:off x="0" y="0"/>
          <a:ext cx="2662238" cy="720725"/>
        </p:xfrm>
        <a:graphic>
          <a:graphicData uri="http://schemas.openxmlformats.org/presentationml/2006/ole">
            <mc:AlternateContent xmlns:mc="http://schemas.openxmlformats.org/markup-compatibility/2006">
              <mc:Choice xmlns:v="urn:schemas-microsoft-com:vml" Requires="v">
                <p:oleObj spid="_x0000_s30747" name="VISIO" r:id="rId14" imgW="2662920" imgH="721080" progId="Visio.Drawing.6">
                  <p:embed/>
                </p:oleObj>
              </mc:Choice>
              <mc:Fallback>
                <p:oleObj name="VISIO" r:id="rId14" imgW="2662920" imgH="721080" progId="Visio.Drawing.6">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6622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r" rtl="0" fontAlgn="base">
        <a:spcBef>
          <a:spcPct val="0"/>
        </a:spcBef>
        <a:spcAft>
          <a:spcPct val="0"/>
        </a:spcAft>
        <a:defRPr sz="4400" i="1">
          <a:solidFill>
            <a:schemeClr val="tx2"/>
          </a:solidFill>
          <a:latin typeface="+mj-lt"/>
          <a:ea typeface="+mj-ea"/>
          <a:cs typeface="+mj-cs"/>
        </a:defRPr>
      </a:lvl1pPr>
      <a:lvl2pPr algn="r" rtl="0" fontAlgn="base">
        <a:spcBef>
          <a:spcPct val="0"/>
        </a:spcBef>
        <a:spcAft>
          <a:spcPct val="0"/>
        </a:spcAft>
        <a:defRPr sz="4400" i="1">
          <a:solidFill>
            <a:schemeClr val="tx2"/>
          </a:solidFill>
          <a:latin typeface="Arial" charset="0"/>
        </a:defRPr>
      </a:lvl2pPr>
      <a:lvl3pPr algn="r" rtl="0" fontAlgn="base">
        <a:spcBef>
          <a:spcPct val="0"/>
        </a:spcBef>
        <a:spcAft>
          <a:spcPct val="0"/>
        </a:spcAft>
        <a:defRPr sz="4400" i="1">
          <a:solidFill>
            <a:schemeClr val="tx2"/>
          </a:solidFill>
          <a:latin typeface="Arial" charset="0"/>
        </a:defRPr>
      </a:lvl3pPr>
      <a:lvl4pPr algn="r" rtl="0" fontAlgn="base">
        <a:spcBef>
          <a:spcPct val="0"/>
        </a:spcBef>
        <a:spcAft>
          <a:spcPct val="0"/>
        </a:spcAft>
        <a:defRPr sz="4400" i="1">
          <a:solidFill>
            <a:schemeClr val="tx2"/>
          </a:solidFill>
          <a:latin typeface="Arial" charset="0"/>
        </a:defRPr>
      </a:lvl4pPr>
      <a:lvl5pPr algn="r" rtl="0" fontAlgn="base">
        <a:spcBef>
          <a:spcPct val="0"/>
        </a:spcBef>
        <a:spcAft>
          <a:spcPct val="0"/>
        </a:spcAft>
        <a:defRPr sz="4400" i="1">
          <a:solidFill>
            <a:schemeClr val="tx2"/>
          </a:solidFill>
          <a:latin typeface="Arial" charset="0"/>
        </a:defRPr>
      </a:lvl5pPr>
      <a:lvl6pPr marL="457200" algn="r" rtl="0" fontAlgn="base">
        <a:spcBef>
          <a:spcPct val="0"/>
        </a:spcBef>
        <a:spcAft>
          <a:spcPct val="0"/>
        </a:spcAft>
        <a:defRPr sz="4400" i="1">
          <a:solidFill>
            <a:schemeClr val="tx2"/>
          </a:solidFill>
          <a:latin typeface="Arial" charset="0"/>
        </a:defRPr>
      </a:lvl6pPr>
      <a:lvl7pPr marL="914400" algn="r" rtl="0" fontAlgn="base">
        <a:spcBef>
          <a:spcPct val="0"/>
        </a:spcBef>
        <a:spcAft>
          <a:spcPct val="0"/>
        </a:spcAft>
        <a:defRPr sz="4400" i="1">
          <a:solidFill>
            <a:schemeClr val="tx2"/>
          </a:solidFill>
          <a:latin typeface="Arial" charset="0"/>
        </a:defRPr>
      </a:lvl7pPr>
      <a:lvl8pPr marL="1371600" algn="r" rtl="0" fontAlgn="base">
        <a:spcBef>
          <a:spcPct val="0"/>
        </a:spcBef>
        <a:spcAft>
          <a:spcPct val="0"/>
        </a:spcAft>
        <a:defRPr sz="4400" i="1">
          <a:solidFill>
            <a:schemeClr val="tx2"/>
          </a:solidFill>
          <a:latin typeface="Arial" charset="0"/>
        </a:defRPr>
      </a:lvl8pPr>
      <a:lvl9pPr marL="1828800" algn="r" rtl="0" fontAlgn="base">
        <a:spcBef>
          <a:spcPct val="0"/>
        </a:spcBef>
        <a:spcAft>
          <a:spcPct val="0"/>
        </a:spcAft>
        <a:defRPr sz="4400" i="1">
          <a:solidFill>
            <a:schemeClr val="tx2"/>
          </a:solidFill>
          <a:latin typeface="Arial"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lr>
          <a:schemeClr val="tx2"/>
        </a:buClr>
        <a:buChar char="–"/>
        <a:defRPr sz="2000">
          <a:solidFill>
            <a:schemeClr val="tx1"/>
          </a:solidFill>
          <a:latin typeface="+mn-lt"/>
        </a:defRPr>
      </a:lvl4pPr>
      <a:lvl5pPr marL="2057400" indent="-228600" algn="l" rtl="0" fontAlgn="base">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5.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5.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7.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7.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2.xml"/><Relationship Id="rId5" Type="http://schemas.openxmlformats.org/officeDocument/2006/relationships/image" Target="../media/image9.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9.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3.bin"/><Relationship Id="rId5" Type="http://schemas.openxmlformats.org/officeDocument/2006/relationships/image" Target="../media/image9.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5.bin"/><Relationship Id="rId5" Type="http://schemas.openxmlformats.org/officeDocument/2006/relationships/image" Target="../media/image11.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11.wmf"/><Relationship Id="rId4" Type="http://schemas.openxmlformats.org/officeDocument/2006/relationships/oleObject" Target="../embeddings/oleObject26.bin"/><Relationship Id="rId9"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0.bin"/><Relationship Id="rId5" Type="http://schemas.openxmlformats.org/officeDocument/2006/relationships/image" Target="../media/image11.wmf"/><Relationship Id="rId4" Type="http://schemas.openxmlformats.org/officeDocument/2006/relationships/oleObject" Target="../embeddings/oleObject29.bin"/><Relationship Id="rId9"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6.wmf"/><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7.wmf"/><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18.wmf"/><Relationship Id="rId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7.bin"/><Relationship Id="rId5" Type="http://schemas.openxmlformats.org/officeDocument/2006/relationships/image" Target="../media/image19.wmf"/><Relationship Id="rId4" Type="http://schemas.openxmlformats.org/officeDocument/2006/relationships/oleObject" Target="../embeddings/oleObject3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9.bin"/><Relationship Id="rId5" Type="http://schemas.openxmlformats.org/officeDocument/2006/relationships/image" Target="../media/image20.wmf"/><Relationship Id="rId4"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1.wmf"/><Relationship Id="rId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21.wmf"/><Relationship Id="rId4"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3.wmf"/><Relationship Id="rId4" Type="http://schemas.openxmlformats.org/officeDocument/2006/relationships/oleObject" Target="../embeddings/oleObject4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5.bin"/><Relationship Id="rId5" Type="http://schemas.openxmlformats.org/officeDocument/2006/relationships/image" Target="../media/image24.wmf"/><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7.bin"/><Relationship Id="rId5" Type="http://schemas.openxmlformats.org/officeDocument/2006/relationships/image" Target="../media/image26.wmf"/><Relationship Id="rId4" Type="http://schemas.openxmlformats.org/officeDocument/2006/relationships/oleObject" Target="../embeddings/oleObject4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9.bin"/><Relationship Id="rId5" Type="http://schemas.openxmlformats.org/officeDocument/2006/relationships/image" Target="../media/image28.wmf"/><Relationship Id="rId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3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1.bin"/><Relationship Id="rId5" Type="http://schemas.openxmlformats.org/officeDocument/2006/relationships/image" Target="../media/image29.wmf"/><Relationship Id="rId4" Type="http://schemas.openxmlformats.org/officeDocument/2006/relationships/oleObject" Target="../embeddings/oleObject50.bin"/></Relationships>
</file>

<file path=ppt/slides/_rels/slide3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5.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5.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609600"/>
            <a:ext cx="7772400" cy="762000"/>
          </a:xfrm>
        </p:spPr>
        <p:txBody>
          <a:bodyPr/>
          <a:lstStyle/>
          <a:p>
            <a:pPr algn="ctr"/>
            <a:r>
              <a:rPr lang="en-US" altLang="en-US" sz="3600" dirty="0"/>
              <a:t>ECE </a:t>
            </a:r>
            <a:r>
              <a:rPr lang="en-US" altLang="en-US" sz="3600" dirty="0" smtClean="0"/>
              <a:t>2201</a:t>
            </a:r>
            <a:r>
              <a:rPr lang="en-US" altLang="en-US" sz="3600" dirty="0"/>
              <a:t/>
            </a:r>
            <a:br>
              <a:rPr lang="en-US" altLang="en-US" sz="3600" dirty="0"/>
            </a:br>
            <a:r>
              <a:rPr lang="en-US" altLang="en-US" sz="3600" dirty="0"/>
              <a:t> Circuit </a:t>
            </a:r>
            <a:r>
              <a:rPr lang="en-US" altLang="en-US" sz="3600" dirty="0" smtClean="0"/>
              <a:t>Analysis I</a:t>
            </a:r>
            <a:endParaRPr lang="en-US" altLang="en-US" sz="3600" dirty="0"/>
          </a:p>
        </p:txBody>
      </p:sp>
      <p:sp>
        <p:nvSpPr>
          <p:cNvPr id="4099" name="Text Box 3"/>
          <p:cNvSpPr txBox="1">
            <a:spLocks noChangeArrowheads="1"/>
          </p:cNvSpPr>
          <p:nvPr/>
        </p:nvSpPr>
        <p:spPr bwMode="auto">
          <a:xfrm>
            <a:off x="2590800" y="3962400"/>
            <a:ext cx="4068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t>Dr. Dave Shattuck</a:t>
            </a:r>
          </a:p>
          <a:p>
            <a:pPr algn="ctr" eaLnBrk="0" hangingPunct="0"/>
            <a:r>
              <a:rPr lang="en-US" altLang="en-US"/>
              <a:t>Associate Professor, ECE Dept.</a:t>
            </a:r>
          </a:p>
        </p:txBody>
      </p:sp>
      <p:sp>
        <p:nvSpPr>
          <p:cNvPr id="4100" name="Text Box 4"/>
          <p:cNvSpPr txBox="1">
            <a:spLocks noChangeArrowheads="1"/>
          </p:cNvSpPr>
          <p:nvPr/>
        </p:nvSpPr>
        <p:spPr bwMode="auto">
          <a:xfrm>
            <a:off x="2145597" y="2133600"/>
            <a:ext cx="465595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3600" b="1" dirty="0">
                <a:solidFill>
                  <a:schemeClr val="accent1"/>
                </a:solidFill>
                <a:latin typeface="Arial" charset="0"/>
              </a:rPr>
              <a:t>Lecture Set </a:t>
            </a:r>
            <a:r>
              <a:rPr lang="en-US" altLang="en-US" sz="3600" b="1" dirty="0" smtClean="0">
                <a:solidFill>
                  <a:schemeClr val="accent1"/>
                </a:solidFill>
                <a:latin typeface="Arial" charset="0"/>
              </a:rPr>
              <a:t>#8</a:t>
            </a:r>
            <a:endParaRPr lang="en-US" altLang="en-US" sz="3600" b="1" dirty="0">
              <a:solidFill>
                <a:schemeClr val="accent1"/>
              </a:solidFill>
              <a:latin typeface="Arial" charset="0"/>
            </a:endParaRPr>
          </a:p>
          <a:p>
            <a:pPr algn="ctr" eaLnBrk="0" hangingPunct="0"/>
            <a:r>
              <a:rPr lang="en-US" altLang="en-US" sz="3600" b="1" dirty="0">
                <a:solidFill>
                  <a:schemeClr val="accent1"/>
                </a:solidFill>
                <a:latin typeface="Arial" charset="0"/>
              </a:rPr>
              <a:t>Thévenin’s </a:t>
            </a:r>
            <a:r>
              <a:rPr lang="en-US" altLang="en-US" sz="3600" b="1" dirty="0" smtClean="0">
                <a:solidFill>
                  <a:schemeClr val="accent1"/>
                </a:solidFill>
                <a:latin typeface="Arial" charset="0"/>
              </a:rPr>
              <a:t>Theorem</a:t>
            </a:r>
          </a:p>
          <a:p>
            <a:pPr algn="ctr" eaLnBrk="0" hangingPunct="0"/>
            <a:r>
              <a:rPr lang="en-US" altLang="en-US" sz="1000" b="1" dirty="0" smtClean="0">
                <a:solidFill>
                  <a:schemeClr val="accent1"/>
                </a:solidFill>
                <a:latin typeface="Arial" charset="0"/>
              </a:rPr>
              <a:t>Version </a:t>
            </a:r>
            <a:r>
              <a:rPr lang="en-US" altLang="en-US" sz="1000" b="1" dirty="0" smtClean="0">
                <a:solidFill>
                  <a:schemeClr val="accent1"/>
                </a:solidFill>
                <a:latin typeface="Arial" charset="0"/>
              </a:rPr>
              <a:t>12</a:t>
            </a:r>
            <a:endParaRPr lang="en-US" altLang="en-US" sz="1000" b="1" dirty="0">
              <a:solidFill>
                <a:schemeClr val="accent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4" name="Object 2"/>
          <p:cNvGraphicFramePr>
            <a:graphicFrameLocks noChangeAspect="1"/>
          </p:cNvGraphicFramePr>
          <p:nvPr/>
        </p:nvGraphicFramePr>
        <p:xfrm>
          <a:off x="2743200" y="3690938"/>
          <a:ext cx="6400800" cy="3167062"/>
        </p:xfrm>
        <a:graphic>
          <a:graphicData uri="http://schemas.openxmlformats.org/presentationml/2006/ole">
            <mc:AlternateContent xmlns:mc="http://schemas.openxmlformats.org/markup-compatibility/2006">
              <mc:Choice xmlns:v="urn:schemas-microsoft-com:vml" Requires="v">
                <p:oleObj spid="_x0000_s243745" name="VISIO" r:id="rId4" imgW="6708600" imgH="3319200" progId="Visio.Drawing.6">
                  <p:embed/>
                </p:oleObj>
              </mc:Choice>
              <mc:Fallback>
                <p:oleObj name="VISIO" r:id="rId4" imgW="670860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690938"/>
                        <a:ext cx="6400800" cy="31670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3715" name="Rectangle 3"/>
          <p:cNvSpPr>
            <a:spLocks noGrp="1" noChangeArrowheads="1"/>
          </p:cNvSpPr>
          <p:nvPr>
            <p:ph type="title"/>
          </p:nvPr>
        </p:nvSpPr>
        <p:spPr>
          <a:xfrm>
            <a:off x="2362200" y="0"/>
            <a:ext cx="6781800" cy="762000"/>
          </a:xfrm>
        </p:spPr>
        <p:txBody>
          <a:bodyPr/>
          <a:lstStyle/>
          <a:p>
            <a:r>
              <a:rPr lang="en-US" altLang="en-US"/>
              <a:t>Note 4</a:t>
            </a:r>
            <a:endParaRPr lang="en-US" altLang="en-US" sz="4000"/>
          </a:p>
        </p:txBody>
      </p:sp>
      <p:graphicFrame>
        <p:nvGraphicFramePr>
          <p:cNvPr id="243716" name="Object 4"/>
          <p:cNvGraphicFramePr>
            <a:graphicFrameLocks noChangeAspect="1"/>
          </p:cNvGraphicFramePr>
          <p:nvPr/>
        </p:nvGraphicFramePr>
        <p:xfrm>
          <a:off x="4854575" y="2743200"/>
          <a:ext cx="4289425" cy="927100"/>
        </p:xfrm>
        <a:graphic>
          <a:graphicData uri="http://schemas.openxmlformats.org/presentationml/2006/ole">
            <mc:AlternateContent xmlns:mc="http://schemas.openxmlformats.org/markup-compatibility/2006">
              <mc:Choice xmlns:v="urn:schemas-microsoft-com:vml" Requires="v">
                <p:oleObj spid="_x0000_s243746" name="Equation" r:id="rId6" imgW="3886200" imgH="838080" progId="Equation.DSMT4">
                  <p:embed/>
                </p:oleObj>
              </mc:Choice>
              <mc:Fallback>
                <p:oleObj name="Equation" r:id="rId6" imgW="3886200" imgH="8380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4575" y="27432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17" name="Text Box 5"/>
          <p:cNvSpPr txBox="1">
            <a:spLocks noChangeArrowheads="1"/>
          </p:cNvSpPr>
          <p:nvPr/>
        </p:nvSpPr>
        <p:spPr bwMode="auto">
          <a:xfrm>
            <a:off x="0" y="4114800"/>
            <a:ext cx="2590800" cy="2263775"/>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charset="0"/>
                <a:cs typeface="Times New Roman" pitchFamily="18" charset="0"/>
              </a:rPr>
              <a:t>As with all equivalent circuits, these two are equivalent only with respect to the things connected to the equivalent circuits.  </a:t>
            </a:r>
          </a:p>
        </p:txBody>
      </p:sp>
      <p:sp>
        <p:nvSpPr>
          <p:cNvPr id="243718" name="Rectangle 6"/>
          <p:cNvSpPr>
            <a:spLocks noGrp="1" noChangeArrowheads="1"/>
          </p:cNvSpPr>
          <p:nvPr>
            <p:ph type="body" idx="1"/>
          </p:nvPr>
        </p:nvSpPr>
        <p:spPr>
          <a:xfrm>
            <a:off x="304800" y="838200"/>
            <a:ext cx="8534400" cy="1752600"/>
          </a:xfrm>
          <a:noFill/>
          <a:ln/>
        </p:spPr>
        <p:txBody>
          <a:bodyPr lIns="91440" tIns="45720" rIns="91440" bIns="45720"/>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2" name="Object 2"/>
          <p:cNvGraphicFramePr>
            <a:graphicFrameLocks noChangeAspect="1"/>
          </p:cNvGraphicFramePr>
          <p:nvPr/>
        </p:nvGraphicFramePr>
        <p:xfrm>
          <a:off x="2743200" y="3690938"/>
          <a:ext cx="6400800" cy="3167062"/>
        </p:xfrm>
        <a:graphic>
          <a:graphicData uri="http://schemas.openxmlformats.org/presentationml/2006/ole">
            <mc:AlternateContent xmlns:mc="http://schemas.openxmlformats.org/markup-compatibility/2006">
              <mc:Choice xmlns:v="urn:schemas-microsoft-com:vml" Requires="v">
                <p:oleObj spid="_x0000_s245794" name="VISIO" r:id="rId4" imgW="6708600" imgH="3319200" progId="Visio.Drawing.6">
                  <p:embed/>
                </p:oleObj>
              </mc:Choice>
              <mc:Fallback>
                <p:oleObj name="VISIO" r:id="rId4" imgW="670860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690938"/>
                        <a:ext cx="6400800" cy="31670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3" name="Rectangle 3"/>
          <p:cNvSpPr>
            <a:spLocks noGrp="1" noChangeArrowheads="1"/>
          </p:cNvSpPr>
          <p:nvPr>
            <p:ph type="title"/>
          </p:nvPr>
        </p:nvSpPr>
        <p:spPr>
          <a:xfrm>
            <a:off x="2362200" y="0"/>
            <a:ext cx="6781800" cy="762000"/>
          </a:xfrm>
        </p:spPr>
        <p:txBody>
          <a:bodyPr/>
          <a:lstStyle/>
          <a:p>
            <a:r>
              <a:rPr lang="en-US" altLang="en-US"/>
              <a:t>Note 5</a:t>
            </a:r>
            <a:endParaRPr lang="en-US" altLang="en-US" sz="4000"/>
          </a:p>
        </p:txBody>
      </p:sp>
      <p:graphicFrame>
        <p:nvGraphicFramePr>
          <p:cNvPr id="245764" name="Object 4"/>
          <p:cNvGraphicFramePr>
            <a:graphicFrameLocks noChangeAspect="1"/>
          </p:cNvGraphicFramePr>
          <p:nvPr/>
        </p:nvGraphicFramePr>
        <p:xfrm>
          <a:off x="4854575" y="2743200"/>
          <a:ext cx="4289425" cy="927100"/>
        </p:xfrm>
        <a:graphic>
          <a:graphicData uri="http://schemas.openxmlformats.org/presentationml/2006/ole">
            <mc:AlternateContent xmlns:mc="http://schemas.openxmlformats.org/markup-compatibility/2006">
              <mc:Choice xmlns:v="urn:schemas-microsoft-com:vml" Requires="v">
                <p:oleObj spid="_x0000_s245795" name="Equation" r:id="rId6" imgW="3886200" imgH="838080" progId="Equation.DSMT4">
                  <p:embed/>
                </p:oleObj>
              </mc:Choice>
              <mc:Fallback>
                <p:oleObj name="Equation" r:id="rId6" imgW="3886200" imgH="8380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4575" y="27432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65" name="Text Box 5"/>
          <p:cNvSpPr txBox="1">
            <a:spLocks noChangeArrowheads="1"/>
          </p:cNvSpPr>
          <p:nvPr/>
        </p:nvSpPr>
        <p:spPr bwMode="auto">
          <a:xfrm>
            <a:off x="0" y="3984625"/>
            <a:ext cx="2590800" cy="2873375"/>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charset="0"/>
                <a:cs typeface="Times New Roman" pitchFamily="18" charset="0"/>
              </a:rPr>
              <a:t>When we have dependent sources in the circuit shown here, it will make some calculations more difficult, but does not change the validity of the theorem.</a:t>
            </a:r>
          </a:p>
        </p:txBody>
      </p:sp>
      <p:sp>
        <p:nvSpPr>
          <p:cNvPr id="245766" name="Line 6"/>
          <p:cNvSpPr>
            <a:spLocks noChangeShapeType="1"/>
          </p:cNvSpPr>
          <p:nvPr/>
        </p:nvSpPr>
        <p:spPr bwMode="auto">
          <a:xfrm>
            <a:off x="2438400" y="4953000"/>
            <a:ext cx="5334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7" name="Rectangle 7"/>
          <p:cNvSpPr>
            <a:spLocks noGrp="1" noChangeArrowheads="1"/>
          </p:cNvSpPr>
          <p:nvPr>
            <p:ph type="body" idx="1"/>
          </p:nvPr>
        </p:nvSpPr>
        <p:spPr>
          <a:xfrm>
            <a:off x="304800" y="838200"/>
            <a:ext cx="8534400" cy="1752600"/>
          </a:xfrm>
          <a:noFill/>
          <a:ln/>
        </p:spPr>
        <p:txBody>
          <a:bodyPr lIns="91440" tIns="45720" rIns="91440" bIns="45720"/>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810" name="Object 2"/>
          <p:cNvGraphicFramePr>
            <a:graphicFrameLocks noChangeAspect="1"/>
          </p:cNvGraphicFramePr>
          <p:nvPr/>
        </p:nvGraphicFramePr>
        <p:xfrm>
          <a:off x="2590800" y="3681413"/>
          <a:ext cx="6553200" cy="3176587"/>
        </p:xfrm>
        <a:graphic>
          <a:graphicData uri="http://schemas.openxmlformats.org/presentationml/2006/ole">
            <mc:AlternateContent xmlns:mc="http://schemas.openxmlformats.org/markup-compatibility/2006">
              <mc:Choice xmlns:v="urn:schemas-microsoft-com:vml" Requires="v">
                <p:oleObj spid="_x0000_s247842" name="VISIO" r:id="rId4" imgW="6847560" imgH="3319200" progId="Visio.Drawing.6">
                  <p:embed/>
                </p:oleObj>
              </mc:Choice>
              <mc:Fallback>
                <p:oleObj name="VISIO" r:id="rId4" imgW="684756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681413"/>
                        <a:ext cx="6553200" cy="3176587"/>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1" name="Rectangle 3"/>
          <p:cNvSpPr>
            <a:spLocks noGrp="1" noChangeArrowheads="1"/>
          </p:cNvSpPr>
          <p:nvPr>
            <p:ph type="title"/>
          </p:nvPr>
        </p:nvSpPr>
        <p:spPr>
          <a:xfrm>
            <a:off x="2362200" y="0"/>
            <a:ext cx="6781800" cy="762000"/>
          </a:xfrm>
        </p:spPr>
        <p:txBody>
          <a:bodyPr/>
          <a:lstStyle/>
          <a:p>
            <a:r>
              <a:rPr lang="en-US" altLang="en-US"/>
              <a:t>Short-Circuit Current – 1</a:t>
            </a:r>
            <a:endParaRPr lang="en-US" altLang="en-US" sz="4000"/>
          </a:p>
        </p:txBody>
      </p:sp>
      <p:graphicFrame>
        <p:nvGraphicFramePr>
          <p:cNvPr id="247812" name="Object 4"/>
          <p:cNvGraphicFramePr>
            <a:graphicFrameLocks noChangeAspect="1"/>
          </p:cNvGraphicFramePr>
          <p:nvPr/>
        </p:nvGraphicFramePr>
        <p:xfrm>
          <a:off x="3276600" y="2362200"/>
          <a:ext cx="4176713" cy="1487488"/>
        </p:xfrm>
        <a:graphic>
          <a:graphicData uri="http://schemas.openxmlformats.org/presentationml/2006/ole">
            <mc:AlternateContent xmlns:mc="http://schemas.openxmlformats.org/markup-compatibility/2006">
              <mc:Choice xmlns:v="urn:schemas-microsoft-com:vml" Requires="v">
                <p:oleObj spid="_x0000_s247843" name="Equation" r:id="rId6" imgW="3784320" imgH="1346040" progId="Equation.DSMT4">
                  <p:embed/>
                </p:oleObj>
              </mc:Choice>
              <mc:Fallback>
                <p:oleObj name="Equation" r:id="rId6" imgW="3784320" imgH="1346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362200"/>
                        <a:ext cx="4176713" cy="1487488"/>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3" name="Text Box 5"/>
          <p:cNvSpPr txBox="1">
            <a:spLocks noChangeArrowheads="1"/>
          </p:cNvSpPr>
          <p:nvPr/>
        </p:nvSpPr>
        <p:spPr bwMode="auto">
          <a:xfrm>
            <a:off x="0" y="3429000"/>
            <a:ext cx="2590800" cy="3178175"/>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charset="0"/>
                <a:cs typeface="Times New Roman" pitchFamily="18" charset="0"/>
              </a:rPr>
              <a:t>A useful concept is the concept of short-circuit current.  This is the current that flows through a wire, or short circuit, connected to the terminals of the circuit.  This current is shown here as </a:t>
            </a:r>
            <a:r>
              <a:rPr lang="en-US" altLang="en-US" sz="2000" i="1">
                <a:solidFill>
                  <a:schemeClr val="bg1"/>
                </a:solidFill>
                <a:latin typeface="Arial" charset="0"/>
                <a:cs typeface="Times New Roman" pitchFamily="18" charset="0"/>
              </a:rPr>
              <a:t>i</a:t>
            </a:r>
            <a:r>
              <a:rPr lang="en-US" altLang="en-US" sz="2000" i="1" baseline="-25000">
                <a:solidFill>
                  <a:schemeClr val="bg1"/>
                </a:solidFill>
                <a:latin typeface="Arial" charset="0"/>
                <a:cs typeface="Times New Roman" pitchFamily="18" charset="0"/>
              </a:rPr>
              <a:t>SC</a:t>
            </a:r>
            <a:r>
              <a:rPr lang="en-US" altLang="en-US" sz="2000">
                <a:solidFill>
                  <a:schemeClr val="bg1"/>
                </a:solidFill>
                <a:latin typeface="Arial" charset="0"/>
                <a:cs typeface="Times New Roman" pitchFamily="18" charset="0"/>
              </a:rPr>
              <a:t>.</a:t>
            </a:r>
          </a:p>
        </p:txBody>
      </p:sp>
      <p:sp>
        <p:nvSpPr>
          <p:cNvPr id="247814" name="Line 6"/>
          <p:cNvSpPr>
            <a:spLocks noChangeShapeType="1"/>
          </p:cNvSpPr>
          <p:nvPr/>
        </p:nvSpPr>
        <p:spPr bwMode="auto">
          <a:xfrm>
            <a:off x="2438400" y="4953000"/>
            <a:ext cx="25908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15" name="Rectangle 7"/>
          <p:cNvSpPr>
            <a:spLocks noGrp="1" noChangeArrowheads="1"/>
          </p:cNvSpPr>
          <p:nvPr>
            <p:ph type="body" idx="1"/>
          </p:nvPr>
        </p:nvSpPr>
        <p:spPr>
          <a:xfrm>
            <a:off x="304800" y="838200"/>
            <a:ext cx="8534400" cy="1752600"/>
          </a:xfrm>
          <a:noFill/>
          <a:ln/>
        </p:spPr>
        <p:txBody>
          <a:bodyPr lIns="91440" tIns="45720" rIns="91440" bIns="45720"/>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8" name="Object 2"/>
          <p:cNvGraphicFramePr>
            <a:graphicFrameLocks noChangeAspect="1"/>
          </p:cNvGraphicFramePr>
          <p:nvPr/>
        </p:nvGraphicFramePr>
        <p:xfrm>
          <a:off x="2590800" y="3681413"/>
          <a:ext cx="6553200" cy="3176587"/>
        </p:xfrm>
        <a:graphic>
          <a:graphicData uri="http://schemas.openxmlformats.org/presentationml/2006/ole">
            <mc:AlternateContent xmlns:mc="http://schemas.openxmlformats.org/markup-compatibility/2006">
              <mc:Choice xmlns:v="urn:schemas-microsoft-com:vml" Requires="v">
                <p:oleObj spid="_x0000_s249890" name="VISIO" r:id="rId4" imgW="6847560" imgH="3319200" progId="Visio.Drawing.6">
                  <p:embed/>
                </p:oleObj>
              </mc:Choice>
              <mc:Fallback>
                <p:oleObj name="VISIO" r:id="rId4" imgW="684756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681413"/>
                        <a:ext cx="6553200" cy="3176587"/>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59" name="Rectangle 3"/>
          <p:cNvSpPr>
            <a:spLocks noGrp="1" noChangeArrowheads="1"/>
          </p:cNvSpPr>
          <p:nvPr>
            <p:ph type="title"/>
          </p:nvPr>
        </p:nvSpPr>
        <p:spPr>
          <a:xfrm>
            <a:off x="2362200" y="0"/>
            <a:ext cx="6781800" cy="762000"/>
          </a:xfrm>
        </p:spPr>
        <p:txBody>
          <a:bodyPr/>
          <a:lstStyle/>
          <a:p>
            <a:r>
              <a:rPr lang="en-US" altLang="en-US"/>
              <a:t>Short-Circuit Current – 2</a:t>
            </a:r>
            <a:endParaRPr lang="en-US" altLang="en-US" sz="4000"/>
          </a:p>
        </p:txBody>
      </p:sp>
      <p:graphicFrame>
        <p:nvGraphicFramePr>
          <p:cNvPr id="249860" name="Object 4"/>
          <p:cNvGraphicFramePr>
            <a:graphicFrameLocks noChangeAspect="1"/>
          </p:cNvGraphicFramePr>
          <p:nvPr/>
        </p:nvGraphicFramePr>
        <p:xfrm>
          <a:off x="5410200" y="3048000"/>
          <a:ext cx="2341563" cy="587375"/>
        </p:xfrm>
        <a:graphic>
          <a:graphicData uri="http://schemas.openxmlformats.org/presentationml/2006/ole">
            <mc:AlternateContent xmlns:mc="http://schemas.openxmlformats.org/markup-compatibility/2006">
              <mc:Choice xmlns:v="urn:schemas-microsoft-com:vml" Requires="v">
                <p:oleObj spid="_x0000_s249891" name="Equation" r:id="rId6" imgW="1676160" imgH="419040" progId="Equation.DSMT4">
                  <p:embed/>
                </p:oleObj>
              </mc:Choice>
              <mc:Fallback>
                <p:oleObj name="Equation" r:id="rId6" imgW="1676160" imgH="419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3048000"/>
                        <a:ext cx="2341563" cy="587375"/>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861" name="Text Box 5"/>
          <p:cNvSpPr txBox="1">
            <a:spLocks noChangeArrowheads="1"/>
          </p:cNvSpPr>
          <p:nvPr/>
        </p:nvSpPr>
        <p:spPr bwMode="auto">
          <a:xfrm>
            <a:off x="0" y="3429000"/>
            <a:ext cx="2590800" cy="2873375"/>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chemeClr val="bg1"/>
                </a:solidFill>
                <a:latin typeface="Arial" charset="0"/>
                <a:cs typeface="Times New Roman" pitchFamily="18" charset="0"/>
              </a:rPr>
              <a:t>When we look at the circuit on the right, we can see that the short-circuit current is equal to </a:t>
            </a:r>
            <a:r>
              <a:rPr lang="en-US" altLang="en-US" sz="2000" i="1">
                <a:solidFill>
                  <a:schemeClr val="bg1"/>
                </a:solidFill>
                <a:cs typeface="Times New Roman" pitchFamily="18" charset="0"/>
              </a:rPr>
              <a:t>v</a:t>
            </a:r>
            <a:r>
              <a:rPr lang="en-US" altLang="en-US" sz="2000" i="1" baseline="-25000">
                <a:solidFill>
                  <a:schemeClr val="bg1"/>
                </a:solidFill>
                <a:cs typeface="Times New Roman" pitchFamily="18" charset="0"/>
              </a:rPr>
              <a:t>TH</a:t>
            </a:r>
            <a:r>
              <a:rPr lang="en-US" altLang="en-US" sz="2000" i="1">
                <a:solidFill>
                  <a:schemeClr val="bg1"/>
                </a:solidFill>
                <a:cs typeface="Times New Roman" pitchFamily="18" charset="0"/>
              </a:rPr>
              <a:t>/R</a:t>
            </a:r>
            <a:r>
              <a:rPr lang="en-US" altLang="en-US" sz="2000" i="1" baseline="-25000">
                <a:solidFill>
                  <a:schemeClr val="bg1"/>
                </a:solidFill>
                <a:cs typeface="Times New Roman" pitchFamily="18" charset="0"/>
              </a:rPr>
              <a:t>TH</a:t>
            </a:r>
            <a:r>
              <a:rPr lang="en-US" altLang="en-US" sz="2000">
                <a:solidFill>
                  <a:schemeClr val="bg1"/>
                </a:solidFill>
                <a:latin typeface="Arial" charset="0"/>
                <a:cs typeface="Times New Roman" pitchFamily="18" charset="0"/>
              </a:rPr>
              <a:t>, which is also </a:t>
            </a:r>
            <a:r>
              <a:rPr lang="en-US" altLang="en-US" sz="2000" i="1">
                <a:solidFill>
                  <a:schemeClr val="bg1"/>
                </a:solidFill>
                <a:cs typeface="Times New Roman" pitchFamily="18" charset="0"/>
              </a:rPr>
              <a:t>v</a:t>
            </a:r>
            <a:r>
              <a:rPr lang="en-US" altLang="en-US" sz="2000" i="1" baseline="-25000">
                <a:solidFill>
                  <a:schemeClr val="bg1"/>
                </a:solidFill>
                <a:cs typeface="Times New Roman" pitchFamily="18" charset="0"/>
              </a:rPr>
              <a:t>OC</a:t>
            </a:r>
            <a:r>
              <a:rPr lang="en-US" altLang="en-US" sz="2000" i="1">
                <a:solidFill>
                  <a:schemeClr val="bg1"/>
                </a:solidFill>
                <a:cs typeface="Times New Roman" pitchFamily="18" charset="0"/>
              </a:rPr>
              <a:t>/R</a:t>
            </a:r>
            <a:r>
              <a:rPr lang="en-US" altLang="en-US" sz="2000" i="1" baseline="-25000">
                <a:solidFill>
                  <a:schemeClr val="bg1"/>
                </a:solidFill>
                <a:cs typeface="Times New Roman" pitchFamily="18" charset="0"/>
              </a:rPr>
              <a:t>EQ</a:t>
            </a:r>
            <a:r>
              <a:rPr lang="en-US" altLang="en-US" sz="2000">
                <a:solidFill>
                  <a:schemeClr val="bg1"/>
                </a:solidFill>
                <a:latin typeface="Arial" charset="0"/>
                <a:cs typeface="Times New Roman" pitchFamily="18" charset="0"/>
              </a:rPr>
              <a:t>.  Thus, we obtain the important expression for </a:t>
            </a:r>
            <a:r>
              <a:rPr lang="en-US" altLang="en-US" sz="2000" i="1">
                <a:solidFill>
                  <a:schemeClr val="bg1"/>
                </a:solidFill>
                <a:cs typeface="Times New Roman" pitchFamily="18" charset="0"/>
              </a:rPr>
              <a:t>i</a:t>
            </a:r>
            <a:r>
              <a:rPr lang="en-US" altLang="en-US" sz="2000" i="1" baseline="-25000">
                <a:solidFill>
                  <a:schemeClr val="bg1"/>
                </a:solidFill>
                <a:cs typeface="Times New Roman" pitchFamily="18" charset="0"/>
              </a:rPr>
              <a:t>SC</a:t>
            </a:r>
            <a:r>
              <a:rPr lang="en-US" altLang="en-US" sz="2000">
                <a:solidFill>
                  <a:schemeClr val="bg1"/>
                </a:solidFill>
                <a:latin typeface="Arial" charset="0"/>
                <a:cs typeface="Times New Roman" pitchFamily="18" charset="0"/>
              </a:rPr>
              <a:t>, shown here.</a:t>
            </a:r>
          </a:p>
        </p:txBody>
      </p:sp>
      <p:sp>
        <p:nvSpPr>
          <p:cNvPr id="249862" name="Line 6"/>
          <p:cNvSpPr>
            <a:spLocks noChangeShapeType="1"/>
          </p:cNvSpPr>
          <p:nvPr/>
        </p:nvSpPr>
        <p:spPr bwMode="auto">
          <a:xfrm flipV="1">
            <a:off x="2133600" y="3352800"/>
            <a:ext cx="3276600" cy="2743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63" name="Rectangle 7"/>
          <p:cNvSpPr>
            <a:spLocks noGrp="1" noChangeArrowheads="1"/>
          </p:cNvSpPr>
          <p:nvPr>
            <p:ph type="body" idx="1"/>
          </p:nvPr>
        </p:nvSpPr>
        <p:spPr>
          <a:xfrm>
            <a:off x="304800" y="838200"/>
            <a:ext cx="8534400" cy="1752600"/>
          </a:xfrm>
          <a:noFill/>
          <a:ln/>
        </p:spPr>
        <p:txBody>
          <a:bodyPr lIns="91440" tIns="45720" rIns="91440" bIns="45720"/>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09600" y="304800"/>
            <a:ext cx="7772400" cy="1143000"/>
          </a:xfrm>
        </p:spPr>
        <p:txBody>
          <a:bodyPr/>
          <a:lstStyle/>
          <a:p>
            <a:r>
              <a:rPr lang="en-US" altLang="en-US" sz="4000"/>
              <a:t>Extra note</a:t>
            </a:r>
          </a:p>
        </p:txBody>
      </p:sp>
      <p:sp>
        <p:nvSpPr>
          <p:cNvPr id="251907" name="Text Box 3"/>
          <p:cNvSpPr txBox="1">
            <a:spLocks noChangeArrowheads="1"/>
          </p:cNvSpPr>
          <p:nvPr/>
        </p:nvSpPr>
        <p:spPr bwMode="auto">
          <a:xfrm>
            <a:off x="0" y="3157538"/>
            <a:ext cx="3962400" cy="3151187"/>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This equation is not really Ohm’s Law.  It looks like Ohm’s Law, and has the same form.  However, it should be noted that Ohm’s Law relates voltage and current for a resistor.  This relates the values of voltages, currents and resistances in two different connections to an equivalent circuit.  However, if you wish to remember this by relating it to Ohm’s Law, that is fine.</a:t>
            </a:r>
          </a:p>
        </p:txBody>
      </p:sp>
      <p:sp>
        <p:nvSpPr>
          <p:cNvPr id="251908" name="Line 4"/>
          <p:cNvSpPr>
            <a:spLocks noChangeShapeType="1"/>
          </p:cNvSpPr>
          <p:nvPr/>
        </p:nvSpPr>
        <p:spPr bwMode="auto">
          <a:xfrm flipV="1">
            <a:off x="3962400" y="3505200"/>
            <a:ext cx="10668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09" name="Rectangle 5"/>
          <p:cNvSpPr>
            <a:spLocks noGrp="1" noChangeArrowheads="1"/>
          </p:cNvSpPr>
          <p:nvPr>
            <p:ph type="body" idx="1"/>
          </p:nvPr>
        </p:nvSpPr>
        <p:spPr>
          <a:xfrm>
            <a:off x="609600" y="1219200"/>
            <a:ext cx="7772400" cy="1905000"/>
          </a:xfrm>
          <a:noFill/>
          <a:ln/>
        </p:spPr>
        <p:txBody>
          <a:bodyPr lIns="91440" tIns="45720" rIns="91440" bIns="45720"/>
          <a:lstStyle/>
          <a:p>
            <a:pPr marL="0" indent="458788">
              <a:buFontTx/>
              <a:buNone/>
            </a:pPr>
            <a:r>
              <a:rPr lang="en-US" altLang="en-US" sz="2400">
                <a:cs typeface="Times New Roman" pitchFamily="18" charset="0"/>
              </a:rPr>
              <a:t>We have shown that for the </a:t>
            </a:r>
            <a:r>
              <a:rPr lang="en-US" altLang="en-US" sz="2400"/>
              <a:t>Thévenin</a:t>
            </a:r>
            <a:r>
              <a:rPr lang="en-US" altLang="en-US" sz="2400">
                <a:cs typeface="Times New Roman" pitchFamily="18" charset="0"/>
              </a:rPr>
              <a:t> equivalent, the open-circuit voltage is equal to the short-circuit current times the equivalent resistance.  This is fundamental and important.  However, it is not Ohm</a:t>
            </a:r>
            <a:r>
              <a:rPr lang="en-US" altLang="en-US" sz="2400">
                <a:latin typeface="Times New Roman"/>
                <a:cs typeface="Times New Roman" pitchFamily="18" charset="0"/>
              </a:rPr>
              <a:t>’</a:t>
            </a:r>
            <a:r>
              <a:rPr lang="en-US" altLang="en-US" sz="2400">
                <a:cs typeface="Times New Roman" pitchFamily="18" charset="0"/>
              </a:rPr>
              <a:t>s Law.</a:t>
            </a:r>
          </a:p>
        </p:txBody>
      </p:sp>
      <p:graphicFrame>
        <p:nvGraphicFramePr>
          <p:cNvPr id="251910" name="Object 6"/>
          <p:cNvGraphicFramePr>
            <a:graphicFrameLocks noChangeAspect="1"/>
          </p:cNvGraphicFramePr>
          <p:nvPr/>
        </p:nvGraphicFramePr>
        <p:xfrm>
          <a:off x="5029200" y="2971800"/>
          <a:ext cx="3048000" cy="765175"/>
        </p:xfrm>
        <a:graphic>
          <a:graphicData uri="http://schemas.openxmlformats.org/presentationml/2006/ole">
            <mc:AlternateContent xmlns:mc="http://schemas.openxmlformats.org/markup-compatibility/2006">
              <mc:Choice xmlns:v="urn:schemas-microsoft-com:vml" Requires="v">
                <p:oleObj spid="_x0000_s251926" name="Equation" r:id="rId4" imgW="1676160" imgH="419040" progId="Equation.DSMT4">
                  <p:embed/>
                </p:oleObj>
              </mc:Choice>
              <mc:Fallback>
                <p:oleObj name="Equation" r:id="rId4" imgW="1676160" imgH="4190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971800"/>
                        <a:ext cx="3048000" cy="765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11" name="Text Box 7"/>
          <p:cNvSpPr txBox="1">
            <a:spLocks noChangeArrowheads="1"/>
          </p:cNvSpPr>
          <p:nvPr/>
        </p:nvSpPr>
        <p:spPr bwMode="auto">
          <a:xfrm>
            <a:off x="5181600" y="4267200"/>
            <a:ext cx="3124200" cy="2079625"/>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a:solidFill>
                  <a:schemeClr val="bg1"/>
                </a:solidFill>
              </a:rPr>
              <a:t>Remember that </a:t>
            </a:r>
          </a:p>
          <a:p>
            <a:pPr eaLnBrk="0" hangingPunct="0"/>
            <a:r>
              <a:rPr lang="en-US" altLang="en-US" sz="3200" i="1">
                <a:solidFill>
                  <a:schemeClr val="bg1"/>
                </a:solidFill>
              </a:rPr>
              <a:t>v</a:t>
            </a:r>
            <a:r>
              <a:rPr lang="en-US" altLang="en-US" sz="3200" i="1" baseline="-25000">
                <a:solidFill>
                  <a:schemeClr val="bg1"/>
                </a:solidFill>
              </a:rPr>
              <a:t>OC</a:t>
            </a:r>
            <a:r>
              <a:rPr lang="en-US" altLang="en-US" sz="3200">
                <a:solidFill>
                  <a:schemeClr val="bg1"/>
                </a:solidFill>
              </a:rPr>
              <a:t> = </a:t>
            </a:r>
            <a:r>
              <a:rPr lang="en-US" altLang="en-US" sz="3200" i="1">
                <a:solidFill>
                  <a:schemeClr val="bg1"/>
                </a:solidFill>
              </a:rPr>
              <a:t>v</a:t>
            </a:r>
            <a:r>
              <a:rPr lang="en-US" altLang="en-US" sz="3200" i="1" baseline="-25000">
                <a:solidFill>
                  <a:schemeClr val="bg1"/>
                </a:solidFill>
              </a:rPr>
              <a:t>TH</a:t>
            </a:r>
            <a:r>
              <a:rPr lang="en-US" altLang="en-US" sz="3200">
                <a:solidFill>
                  <a:schemeClr val="bg1"/>
                </a:solidFill>
              </a:rPr>
              <a:t>,</a:t>
            </a:r>
          </a:p>
          <a:p>
            <a:pPr eaLnBrk="0" hangingPunct="0"/>
            <a:r>
              <a:rPr lang="en-US" altLang="en-US" sz="3200">
                <a:solidFill>
                  <a:schemeClr val="bg1"/>
                </a:solidFill>
              </a:rPr>
              <a:t>and</a:t>
            </a:r>
          </a:p>
          <a:p>
            <a:pPr eaLnBrk="0" hangingPunct="0"/>
            <a:r>
              <a:rPr lang="en-US" altLang="en-US" sz="3200" i="1">
                <a:solidFill>
                  <a:schemeClr val="bg1"/>
                </a:solidFill>
              </a:rPr>
              <a:t>R</a:t>
            </a:r>
            <a:r>
              <a:rPr lang="en-US" altLang="en-US" sz="3200" i="1" baseline="-25000">
                <a:solidFill>
                  <a:schemeClr val="bg1"/>
                </a:solidFill>
              </a:rPr>
              <a:t>EQ</a:t>
            </a:r>
            <a:r>
              <a:rPr lang="en-US" altLang="en-US" sz="3200">
                <a:solidFill>
                  <a:schemeClr val="bg1"/>
                </a:solidFill>
              </a:rPr>
              <a:t> = </a:t>
            </a:r>
            <a:r>
              <a:rPr lang="en-US" altLang="en-US" sz="3200" i="1">
                <a:solidFill>
                  <a:schemeClr val="bg1"/>
                </a:solidFill>
              </a:rPr>
              <a:t>R</a:t>
            </a:r>
            <a:r>
              <a:rPr lang="en-US" altLang="en-US" sz="3200" i="1" baseline="-25000">
                <a:solidFill>
                  <a:schemeClr val="bg1"/>
                </a:solidFill>
              </a:rPr>
              <a:t>TH</a:t>
            </a:r>
            <a:r>
              <a:rPr lang="en-US" altLang="en-US" sz="3200">
                <a:solidFill>
                  <a:schemeClr val="bg1"/>
                </a:solidFill>
              </a:rPr>
              <a:t>.</a:t>
            </a:r>
          </a:p>
        </p:txBody>
      </p:sp>
      <p:sp>
        <p:nvSpPr>
          <p:cNvPr id="251912" name="Text Box 8"/>
          <p:cNvSpPr txBox="1">
            <a:spLocks noChangeArrowheads="1"/>
          </p:cNvSpPr>
          <p:nvPr/>
        </p:nvSpPr>
        <p:spPr bwMode="auto">
          <a:xfrm>
            <a:off x="8077200" y="0"/>
            <a:ext cx="1066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Go back to </a:t>
            </a:r>
            <a:r>
              <a:rPr lang="en-US" altLang="en-US" sz="1400">
                <a:hlinkClick r:id="rId6" action="ppaction://hlinksldjump" tooltip="This takes you back to slide 2"/>
              </a:rPr>
              <a:t>Overview </a:t>
            </a:r>
            <a:r>
              <a:rPr lang="en-US" altLang="en-US" sz="1400"/>
              <a:t>slide.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2362200" y="0"/>
            <a:ext cx="6781800" cy="1295400"/>
          </a:xfrm>
        </p:spPr>
        <p:txBody>
          <a:bodyPr/>
          <a:lstStyle/>
          <a:p>
            <a:r>
              <a:rPr lang="en-US" altLang="en-US" sz="4000"/>
              <a:t>Finding the Thévenin Equivalent</a:t>
            </a:r>
          </a:p>
        </p:txBody>
      </p:sp>
      <p:sp>
        <p:nvSpPr>
          <p:cNvPr id="253955" name="Rectangle 3"/>
          <p:cNvSpPr>
            <a:spLocks noGrp="1" noChangeArrowheads="1"/>
          </p:cNvSpPr>
          <p:nvPr>
            <p:ph type="body" idx="1"/>
          </p:nvPr>
        </p:nvSpPr>
        <p:spPr>
          <a:xfrm>
            <a:off x="609600" y="1219200"/>
            <a:ext cx="7772400" cy="3505200"/>
          </a:xfrm>
          <a:noFill/>
          <a:ln/>
        </p:spPr>
        <p:txBody>
          <a:bodyPr lIns="91440" tIns="45720" rIns="91440" bIns="45720"/>
          <a:lstStyle/>
          <a:p>
            <a:pPr marL="0" indent="458788">
              <a:lnSpc>
                <a:spcPct val="90000"/>
              </a:lnSpc>
              <a:buFontTx/>
              <a:buNone/>
            </a:pPr>
            <a:r>
              <a:rPr lang="en-US" altLang="en-US" sz="2000">
                <a:cs typeface="Times New Roman" pitchFamily="18" charset="0"/>
              </a:rPr>
              <a:t>We have shown that for the </a:t>
            </a:r>
            <a:r>
              <a:rPr lang="en-US" altLang="en-US" sz="2000"/>
              <a:t>Thévenin</a:t>
            </a:r>
            <a:r>
              <a:rPr lang="en-US" altLang="en-US" sz="2000">
                <a:cs typeface="Times New Roman" pitchFamily="18" charset="0"/>
              </a:rPr>
              <a:t> equivalent, the open-circuit voltage is equal to the short-circuit current times the equivalent resistance.  In general we can find the </a:t>
            </a:r>
            <a:r>
              <a:rPr lang="en-US" altLang="en-US" sz="2000"/>
              <a:t>Thévenin</a:t>
            </a:r>
            <a:r>
              <a:rPr lang="en-US" altLang="en-US" sz="2000">
                <a:cs typeface="Times New Roman" pitchFamily="18" charset="0"/>
              </a:rPr>
              <a:t> equivalent of a circuit by finding </a:t>
            </a:r>
            <a:br>
              <a:rPr lang="en-US" altLang="en-US" sz="2000">
                <a:cs typeface="Times New Roman" pitchFamily="18" charset="0"/>
              </a:rPr>
            </a:br>
            <a:r>
              <a:rPr lang="en-US" altLang="en-US" sz="2000" b="1" i="1">
                <a:cs typeface="Times New Roman" pitchFamily="18" charset="0"/>
              </a:rPr>
              <a:t>any two</a:t>
            </a:r>
            <a:r>
              <a:rPr lang="en-US" altLang="en-US" sz="2000">
                <a:cs typeface="Times New Roman" pitchFamily="18" charset="0"/>
              </a:rPr>
              <a:t> of the following three things:</a:t>
            </a:r>
          </a:p>
          <a:p>
            <a:pPr marL="0" indent="458788">
              <a:lnSpc>
                <a:spcPct val="90000"/>
              </a:lnSpc>
              <a:buFontTx/>
              <a:buAutoNum type="arabicParenR"/>
            </a:pPr>
            <a:r>
              <a:rPr lang="en-US" altLang="en-US" sz="2000">
                <a:cs typeface="Times New Roman" pitchFamily="18" charset="0"/>
              </a:rPr>
              <a:t>the open circuit voltage, </a:t>
            </a:r>
            <a:r>
              <a:rPr lang="en-US" altLang="en-US" sz="2000" i="1">
                <a:cs typeface="Times New Roman" pitchFamily="18" charset="0"/>
              </a:rPr>
              <a:t>v</a:t>
            </a:r>
            <a:r>
              <a:rPr lang="en-US" altLang="en-US" sz="2000" i="1" baseline="-25000">
                <a:cs typeface="Times New Roman" pitchFamily="18" charset="0"/>
              </a:rPr>
              <a:t>OC</a:t>
            </a:r>
            <a:r>
              <a:rPr lang="en-US" altLang="en-US" sz="2000">
                <a:cs typeface="Times New Roman" pitchFamily="18" charset="0"/>
              </a:rPr>
              <a:t>,</a:t>
            </a:r>
          </a:p>
          <a:p>
            <a:pPr marL="0" indent="458788">
              <a:lnSpc>
                <a:spcPct val="90000"/>
              </a:lnSpc>
              <a:buFontTx/>
              <a:buAutoNum type="arabicParenR"/>
            </a:pPr>
            <a:r>
              <a:rPr lang="en-US" altLang="en-US" sz="2000">
                <a:cs typeface="Times New Roman" pitchFamily="18" charset="0"/>
              </a:rPr>
              <a:t>the short-circuit current, </a:t>
            </a:r>
            <a:r>
              <a:rPr lang="en-US" altLang="en-US" sz="2000" i="1">
                <a:cs typeface="Times New Roman" pitchFamily="18" charset="0"/>
              </a:rPr>
              <a:t>i</a:t>
            </a:r>
            <a:r>
              <a:rPr lang="en-US" altLang="en-US" sz="2000" i="1" baseline="-25000">
                <a:cs typeface="Times New Roman" pitchFamily="18" charset="0"/>
              </a:rPr>
              <a:t>SC</a:t>
            </a:r>
            <a:r>
              <a:rPr lang="en-US" altLang="en-US" sz="2000">
                <a:cs typeface="Times New Roman" pitchFamily="18" charset="0"/>
              </a:rPr>
              <a:t>, and</a:t>
            </a:r>
          </a:p>
          <a:p>
            <a:pPr marL="0" indent="458788">
              <a:lnSpc>
                <a:spcPct val="90000"/>
              </a:lnSpc>
              <a:buFontTx/>
              <a:buAutoNum type="arabicParenR"/>
            </a:pPr>
            <a:r>
              <a:rPr lang="en-US" altLang="en-US" sz="2000">
                <a:cs typeface="Times New Roman" pitchFamily="18" charset="0"/>
              </a:rPr>
              <a:t>the equivalent resistance, </a:t>
            </a:r>
            <a:r>
              <a:rPr lang="en-US" altLang="en-US" sz="2000" i="1">
                <a:cs typeface="Times New Roman" pitchFamily="18" charset="0"/>
              </a:rPr>
              <a:t>R</a:t>
            </a:r>
            <a:r>
              <a:rPr lang="en-US" altLang="en-US" sz="2000" i="1" baseline="-25000">
                <a:cs typeface="Times New Roman" pitchFamily="18" charset="0"/>
              </a:rPr>
              <a:t>EQ</a:t>
            </a:r>
            <a:r>
              <a:rPr lang="en-US" altLang="en-US" sz="2000">
                <a:cs typeface="Times New Roman" pitchFamily="18" charset="0"/>
              </a:rPr>
              <a:t>.</a:t>
            </a:r>
          </a:p>
          <a:p>
            <a:pPr marL="0" indent="458788">
              <a:lnSpc>
                <a:spcPct val="90000"/>
              </a:lnSpc>
              <a:buFontTx/>
              <a:buAutoNum type="arabicParenR"/>
            </a:pPr>
            <a:endParaRPr lang="en-US" altLang="en-US" sz="2000">
              <a:cs typeface="Times New Roman" pitchFamily="18" charset="0"/>
            </a:endParaRPr>
          </a:p>
          <a:p>
            <a:pPr marL="0" indent="458788">
              <a:lnSpc>
                <a:spcPct val="90000"/>
              </a:lnSpc>
              <a:buFontTx/>
              <a:buNone/>
            </a:pPr>
            <a:r>
              <a:rPr lang="en-US" altLang="en-US" sz="2000">
                <a:cs typeface="Times New Roman" pitchFamily="18" charset="0"/>
              </a:rPr>
              <a:t>Once we find any two, we can </a:t>
            </a:r>
            <a:br>
              <a:rPr lang="en-US" altLang="en-US" sz="2000">
                <a:cs typeface="Times New Roman" pitchFamily="18" charset="0"/>
              </a:rPr>
            </a:br>
            <a:r>
              <a:rPr lang="en-US" altLang="en-US" sz="2000">
                <a:cs typeface="Times New Roman" pitchFamily="18" charset="0"/>
              </a:rPr>
              <a:t>find the third by using this equation.</a:t>
            </a:r>
          </a:p>
          <a:p>
            <a:pPr marL="0" indent="458788">
              <a:lnSpc>
                <a:spcPct val="90000"/>
              </a:lnSpc>
              <a:buFontTx/>
              <a:buNone/>
            </a:pPr>
            <a:endParaRPr lang="en-US" altLang="en-US" sz="2000">
              <a:cs typeface="Times New Roman" pitchFamily="18" charset="0"/>
            </a:endParaRPr>
          </a:p>
          <a:p>
            <a:pPr marL="0" indent="458788">
              <a:lnSpc>
                <a:spcPct val="90000"/>
              </a:lnSpc>
              <a:buFontTx/>
              <a:buNone/>
            </a:pPr>
            <a:endParaRPr lang="en-US" altLang="en-US" sz="2000">
              <a:cs typeface="Times New Roman" pitchFamily="18" charset="0"/>
            </a:endParaRPr>
          </a:p>
        </p:txBody>
      </p:sp>
      <p:graphicFrame>
        <p:nvGraphicFramePr>
          <p:cNvPr id="253956" name="Object 4"/>
          <p:cNvGraphicFramePr>
            <a:graphicFrameLocks noChangeAspect="1"/>
          </p:cNvGraphicFramePr>
          <p:nvPr/>
        </p:nvGraphicFramePr>
        <p:xfrm>
          <a:off x="5029200" y="2971800"/>
          <a:ext cx="3048000" cy="765175"/>
        </p:xfrm>
        <a:graphic>
          <a:graphicData uri="http://schemas.openxmlformats.org/presentationml/2006/ole">
            <mc:AlternateContent xmlns:mc="http://schemas.openxmlformats.org/markup-compatibility/2006">
              <mc:Choice xmlns:v="urn:schemas-microsoft-com:vml" Requires="v">
                <p:oleObj spid="_x0000_s253972" name="Equation" r:id="rId4" imgW="1676160" imgH="419040" progId="Equation.DSMT4">
                  <p:embed/>
                </p:oleObj>
              </mc:Choice>
              <mc:Fallback>
                <p:oleObj name="Equation" r:id="rId4" imgW="167616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971800"/>
                        <a:ext cx="3048000" cy="765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57" name="Text Box 5"/>
          <p:cNvSpPr txBox="1">
            <a:spLocks noChangeArrowheads="1"/>
          </p:cNvSpPr>
          <p:nvPr/>
        </p:nvSpPr>
        <p:spPr bwMode="auto">
          <a:xfrm>
            <a:off x="5181600" y="4267200"/>
            <a:ext cx="3124200" cy="2079625"/>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3200">
                <a:solidFill>
                  <a:schemeClr val="bg1"/>
                </a:solidFill>
              </a:rPr>
              <a:t>Remember that </a:t>
            </a:r>
          </a:p>
          <a:p>
            <a:pPr eaLnBrk="0" hangingPunct="0"/>
            <a:r>
              <a:rPr lang="en-US" altLang="en-US" sz="3200" i="1">
                <a:solidFill>
                  <a:schemeClr val="bg1"/>
                </a:solidFill>
              </a:rPr>
              <a:t>v</a:t>
            </a:r>
            <a:r>
              <a:rPr lang="en-US" altLang="en-US" sz="3200" i="1" baseline="-25000">
                <a:solidFill>
                  <a:schemeClr val="bg1"/>
                </a:solidFill>
              </a:rPr>
              <a:t>OC</a:t>
            </a:r>
            <a:r>
              <a:rPr lang="en-US" altLang="en-US" sz="3200">
                <a:solidFill>
                  <a:schemeClr val="bg1"/>
                </a:solidFill>
              </a:rPr>
              <a:t> = </a:t>
            </a:r>
            <a:r>
              <a:rPr lang="en-US" altLang="en-US" sz="3200" i="1">
                <a:solidFill>
                  <a:schemeClr val="bg1"/>
                </a:solidFill>
              </a:rPr>
              <a:t>v</a:t>
            </a:r>
            <a:r>
              <a:rPr lang="en-US" altLang="en-US" sz="3200" i="1" baseline="-25000">
                <a:solidFill>
                  <a:schemeClr val="bg1"/>
                </a:solidFill>
              </a:rPr>
              <a:t>TH</a:t>
            </a:r>
            <a:r>
              <a:rPr lang="en-US" altLang="en-US" sz="3200">
                <a:solidFill>
                  <a:schemeClr val="bg1"/>
                </a:solidFill>
              </a:rPr>
              <a:t>,</a:t>
            </a:r>
          </a:p>
          <a:p>
            <a:pPr eaLnBrk="0" hangingPunct="0"/>
            <a:r>
              <a:rPr lang="en-US" altLang="en-US" sz="3200">
                <a:solidFill>
                  <a:schemeClr val="bg1"/>
                </a:solidFill>
              </a:rPr>
              <a:t>and</a:t>
            </a:r>
          </a:p>
          <a:p>
            <a:pPr eaLnBrk="0" hangingPunct="0"/>
            <a:r>
              <a:rPr lang="en-US" altLang="en-US" sz="3200" i="1">
                <a:solidFill>
                  <a:schemeClr val="bg1"/>
                </a:solidFill>
              </a:rPr>
              <a:t>R</a:t>
            </a:r>
            <a:r>
              <a:rPr lang="en-US" altLang="en-US" sz="3200" i="1" baseline="-25000">
                <a:solidFill>
                  <a:schemeClr val="bg1"/>
                </a:solidFill>
              </a:rPr>
              <a:t>EQ</a:t>
            </a:r>
            <a:r>
              <a:rPr lang="en-US" altLang="en-US" sz="3200">
                <a:solidFill>
                  <a:schemeClr val="bg1"/>
                </a:solidFill>
              </a:rPr>
              <a:t> = </a:t>
            </a:r>
            <a:r>
              <a:rPr lang="en-US" altLang="en-US" sz="3200" i="1">
                <a:solidFill>
                  <a:schemeClr val="bg1"/>
                </a:solidFill>
              </a:rPr>
              <a:t>R</a:t>
            </a:r>
            <a:r>
              <a:rPr lang="en-US" altLang="en-US" sz="3200" i="1" baseline="-25000">
                <a:solidFill>
                  <a:schemeClr val="bg1"/>
                </a:solidFill>
              </a:rPr>
              <a:t>TH</a:t>
            </a:r>
            <a:r>
              <a:rPr lang="en-US" altLang="en-US" sz="3200">
                <a:solidFill>
                  <a:schemeClr val="bg1"/>
                </a:solidFill>
              </a:rPr>
              <a:t>.</a:t>
            </a:r>
          </a:p>
        </p:txBody>
      </p:sp>
      <p:sp>
        <p:nvSpPr>
          <p:cNvPr id="253958" name="Line 6"/>
          <p:cNvSpPr>
            <a:spLocks noChangeShapeType="1"/>
          </p:cNvSpPr>
          <p:nvPr/>
        </p:nvSpPr>
        <p:spPr bwMode="auto">
          <a:xfrm flipV="1">
            <a:off x="4724400" y="3733800"/>
            <a:ext cx="3048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2362200" y="0"/>
            <a:ext cx="6781800" cy="1219200"/>
          </a:xfrm>
        </p:spPr>
        <p:txBody>
          <a:bodyPr/>
          <a:lstStyle/>
          <a:p>
            <a:r>
              <a:rPr lang="en-US" altLang="en-US" sz="4000"/>
              <a:t>Finding the Thévenin Equivalent – Note 1</a:t>
            </a:r>
          </a:p>
        </p:txBody>
      </p:sp>
      <p:sp>
        <p:nvSpPr>
          <p:cNvPr id="256003" name="Rectangle 3"/>
          <p:cNvSpPr>
            <a:spLocks noGrp="1" noChangeArrowheads="1"/>
          </p:cNvSpPr>
          <p:nvPr>
            <p:ph type="body" idx="1"/>
          </p:nvPr>
        </p:nvSpPr>
        <p:spPr>
          <a:xfrm>
            <a:off x="609600" y="1219200"/>
            <a:ext cx="7772400" cy="2438400"/>
          </a:xfrm>
          <a:noFill/>
          <a:ln/>
        </p:spPr>
        <p:txBody>
          <a:bodyPr lIns="91440" tIns="45720" rIns="91440" bIns="45720"/>
          <a:lstStyle/>
          <a:p>
            <a:pPr marL="0" indent="458788">
              <a:buFontTx/>
              <a:buNone/>
            </a:pPr>
            <a:r>
              <a:rPr lang="en-US" altLang="en-US" sz="2400">
                <a:cs typeface="Times New Roman" pitchFamily="18" charset="0"/>
              </a:rPr>
              <a:t>We can find the </a:t>
            </a:r>
            <a:r>
              <a:rPr lang="en-US" altLang="en-US" sz="2400"/>
              <a:t>Thévenin</a:t>
            </a:r>
            <a:r>
              <a:rPr lang="en-US" altLang="en-US" sz="2400">
                <a:cs typeface="Times New Roman" pitchFamily="18" charset="0"/>
              </a:rPr>
              <a:t> equivalent of a circuit by finding </a:t>
            </a:r>
            <a:r>
              <a:rPr lang="en-US" altLang="en-US" sz="2400" b="1" i="1">
                <a:cs typeface="Times New Roman" pitchFamily="18" charset="0"/>
              </a:rPr>
              <a:t>any two</a:t>
            </a:r>
            <a:r>
              <a:rPr lang="en-US" altLang="en-US" sz="2400">
                <a:cs typeface="Times New Roman" pitchFamily="18" charset="0"/>
              </a:rPr>
              <a:t> of the following three things:</a:t>
            </a:r>
          </a:p>
          <a:p>
            <a:pPr marL="0" indent="458788">
              <a:buFontTx/>
              <a:buAutoNum type="arabicParenR"/>
            </a:pPr>
            <a:r>
              <a:rPr lang="en-US" altLang="en-US" sz="2400">
                <a:cs typeface="Times New Roman" pitchFamily="18" charset="0"/>
              </a:rPr>
              <a:t>the open circuit voltage, </a:t>
            </a:r>
            <a:r>
              <a:rPr lang="en-US" altLang="en-US" sz="2400" i="1">
                <a:cs typeface="Times New Roman" pitchFamily="18" charset="0"/>
              </a:rPr>
              <a:t>v</a:t>
            </a:r>
            <a:r>
              <a:rPr lang="en-US" altLang="en-US" sz="2400" i="1" baseline="-25000">
                <a:cs typeface="Times New Roman" pitchFamily="18" charset="0"/>
              </a:rPr>
              <a:t>OC </a:t>
            </a:r>
            <a:r>
              <a:rPr lang="en-US" altLang="en-US" sz="2400" i="1">
                <a:cs typeface="Times New Roman" pitchFamily="18" charset="0"/>
              </a:rPr>
              <a:t>= v</a:t>
            </a:r>
            <a:r>
              <a:rPr lang="en-US" altLang="en-US" sz="2400" i="1" baseline="-25000">
                <a:cs typeface="Times New Roman" pitchFamily="18" charset="0"/>
              </a:rPr>
              <a:t>TH</a:t>
            </a:r>
            <a:r>
              <a:rPr lang="en-US" altLang="en-US" sz="2400">
                <a:cs typeface="Times New Roman" pitchFamily="18" charset="0"/>
              </a:rPr>
              <a:t>,</a:t>
            </a:r>
          </a:p>
          <a:p>
            <a:pPr marL="0" indent="458788">
              <a:buFontTx/>
              <a:buAutoNum type="arabicParenR"/>
            </a:pPr>
            <a:r>
              <a:rPr lang="en-US" altLang="en-US" sz="2400">
                <a:cs typeface="Times New Roman" pitchFamily="18" charset="0"/>
              </a:rPr>
              <a:t>the short-circuit current, </a:t>
            </a:r>
            <a:r>
              <a:rPr lang="en-US" altLang="en-US" sz="2400" i="1">
                <a:cs typeface="Times New Roman" pitchFamily="18" charset="0"/>
              </a:rPr>
              <a:t>i</a:t>
            </a:r>
            <a:r>
              <a:rPr lang="en-US" altLang="en-US" sz="2400" i="1" baseline="-25000">
                <a:cs typeface="Times New Roman" pitchFamily="18" charset="0"/>
              </a:rPr>
              <a:t>SC</a:t>
            </a:r>
            <a:r>
              <a:rPr lang="en-US" altLang="en-US" sz="2400">
                <a:cs typeface="Times New Roman" pitchFamily="18" charset="0"/>
              </a:rPr>
              <a:t>, and</a:t>
            </a:r>
          </a:p>
          <a:p>
            <a:pPr marL="0" indent="458788">
              <a:buFontTx/>
              <a:buAutoNum type="arabicParenR"/>
            </a:pPr>
            <a:r>
              <a:rPr lang="en-US" altLang="en-US" sz="2400">
                <a:cs typeface="Times New Roman" pitchFamily="18" charset="0"/>
              </a:rPr>
              <a:t>the equivalent resistance, </a:t>
            </a:r>
            <a:r>
              <a:rPr lang="en-US" altLang="en-US" sz="2400" i="1">
                <a:cs typeface="Times New Roman" pitchFamily="18" charset="0"/>
              </a:rPr>
              <a:t>R</a:t>
            </a:r>
            <a:r>
              <a:rPr lang="en-US" altLang="en-US" sz="2400" i="1" baseline="-25000">
                <a:cs typeface="Times New Roman" pitchFamily="18" charset="0"/>
              </a:rPr>
              <a:t>EQ </a:t>
            </a:r>
            <a:r>
              <a:rPr lang="en-US" altLang="en-US" sz="2400" i="1">
                <a:cs typeface="Times New Roman" pitchFamily="18" charset="0"/>
              </a:rPr>
              <a:t>= R</a:t>
            </a:r>
            <a:r>
              <a:rPr lang="en-US" altLang="en-US" sz="2400" i="1" baseline="-25000">
                <a:cs typeface="Times New Roman" pitchFamily="18" charset="0"/>
              </a:rPr>
              <a:t>TH</a:t>
            </a:r>
            <a:r>
              <a:rPr lang="en-US" altLang="en-US" sz="2400">
                <a:cs typeface="Times New Roman" pitchFamily="18" charset="0"/>
              </a:rPr>
              <a:t>.</a:t>
            </a:r>
          </a:p>
        </p:txBody>
      </p:sp>
      <p:graphicFrame>
        <p:nvGraphicFramePr>
          <p:cNvPr id="256004" name="Object 4"/>
          <p:cNvGraphicFramePr>
            <a:graphicFrameLocks noChangeAspect="1"/>
          </p:cNvGraphicFramePr>
          <p:nvPr/>
        </p:nvGraphicFramePr>
        <p:xfrm>
          <a:off x="5715000" y="2286000"/>
          <a:ext cx="3048000" cy="765175"/>
        </p:xfrm>
        <a:graphic>
          <a:graphicData uri="http://schemas.openxmlformats.org/presentationml/2006/ole">
            <mc:AlternateContent xmlns:mc="http://schemas.openxmlformats.org/markup-compatibility/2006">
              <mc:Choice xmlns:v="urn:schemas-microsoft-com:vml" Requires="v">
                <p:oleObj spid="_x0000_s256036" name="Equation" r:id="rId4" imgW="1676160" imgH="419040" progId="Equation.DSMT4">
                  <p:embed/>
                </p:oleObj>
              </mc:Choice>
              <mc:Fallback>
                <p:oleObj name="Equation" r:id="rId4" imgW="167616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286000"/>
                        <a:ext cx="3048000" cy="765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5" name="Object 5"/>
          <p:cNvGraphicFramePr>
            <a:graphicFrameLocks noChangeAspect="1"/>
          </p:cNvGraphicFramePr>
          <p:nvPr/>
        </p:nvGraphicFramePr>
        <p:xfrm>
          <a:off x="2676525" y="3652838"/>
          <a:ext cx="6467475" cy="3205162"/>
        </p:xfrm>
        <a:graphic>
          <a:graphicData uri="http://schemas.openxmlformats.org/presentationml/2006/ole">
            <mc:AlternateContent xmlns:mc="http://schemas.openxmlformats.org/markup-compatibility/2006">
              <mc:Choice xmlns:v="urn:schemas-microsoft-com:vml" Requires="v">
                <p:oleObj spid="_x0000_s256037" name="VISIO" r:id="rId6" imgW="6467040" imgH="3204720" progId="Visio.Drawing.6">
                  <p:embed/>
                </p:oleObj>
              </mc:Choice>
              <mc:Fallback>
                <p:oleObj name="VISIO" r:id="rId6" imgW="6467040" imgH="320472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6525" y="3652838"/>
                        <a:ext cx="6467475" cy="32051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06" name="Text Box 6"/>
          <p:cNvSpPr txBox="1">
            <a:spLocks noChangeArrowheads="1"/>
          </p:cNvSpPr>
          <p:nvPr/>
        </p:nvSpPr>
        <p:spPr bwMode="auto">
          <a:xfrm>
            <a:off x="0" y="3657600"/>
            <a:ext cx="2590800" cy="2876550"/>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One more time, the reference polarities of our voltages and currents matter.  If we pick </a:t>
            </a:r>
            <a:r>
              <a:rPr lang="en-US" altLang="en-US" sz="1800" i="1">
                <a:solidFill>
                  <a:schemeClr val="bg1"/>
                </a:solidFill>
              </a:rPr>
              <a:t>v</a:t>
            </a:r>
            <a:r>
              <a:rPr lang="en-US" altLang="en-US" sz="1800" i="1" baseline="-25000">
                <a:solidFill>
                  <a:schemeClr val="bg1"/>
                </a:solidFill>
              </a:rPr>
              <a:t>OC</a:t>
            </a:r>
            <a:r>
              <a:rPr lang="en-US" altLang="en-US" sz="1800">
                <a:solidFill>
                  <a:schemeClr val="bg1"/>
                </a:solidFill>
                <a:latin typeface="Arial" charset="0"/>
              </a:rPr>
              <a:t> at A with respect to B, then we need to pick </a:t>
            </a:r>
            <a:r>
              <a:rPr lang="en-US" altLang="en-US" sz="1800" i="1">
                <a:solidFill>
                  <a:schemeClr val="bg1"/>
                </a:solidFill>
              </a:rPr>
              <a:t>i</a:t>
            </a:r>
            <a:r>
              <a:rPr lang="en-US" altLang="en-US" sz="1800" i="1" baseline="-25000">
                <a:solidFill>
                  <a:schemeClr val="bg1"/>
                </a:solidFill>
              </a:rPr>
              <a:t>SC</a:t>
            </a:r>
            <a:r>
              <a:rPr lang="en-US" altLang="en-US" sz="1800">
                <a:solidFill>
                  <a:schemeClr val="bg1"/>
                </a:solidFill>
                <a:latin typeface="Arial" charset="0"/>
              </a:rPr>
              <a:t> going from </a:t>
            </a:r>
            <a:r>
              <a:rPr lang="en-US" altLang="en-US" sz="1800">
                <a:solidFill>
                  <a:schemeClr val="bg1"/>
                </a:solidFill>
              </a:rPr>
              <a:t>A</a:t>
            </a:r>
            <a:r>
              <a:rPr lang="en-US" altLang="en-US" sz="1800">
                <a:solidFill>
                  <a:schemeClr val="bg1"/>
                </a:solidFill>
                <a:latin typeface="Arial" charset="0"/>
              </a:rPr>
              <a:t> to </a:t>
            </a:r>
            <a:r>
              <a:rPr lang="en-US" altLang="en-US" sz="1800">
                <a:solidFill>
                  <a:schemeClr val="bg1"/>
                </a:solidFill>
              </a:rPr>
              <a:t>B</a:t>
            </a:r>
            <a:r>
              <a:rPr lang="en-US" altLang="en-US" sz="1800">
                <a:solidFill>
                  <a:schemeClr val="bg1"/>
                </a:solidFill>
                <a:latin typeface="Arial" charset="0"/>
              </a:rPr>
              <a:t>.  If not, we need to change the sign in this equation.</a:t>
            </a:r>
          </a:p>
        </p:txBody>
      </p:sp>
      <p:sp>
        <p:nvSpPr>
          <p:cNvPr id="256007" name="Line 7"/>
          <p:cNvSpPr>
            <a:spLocks noChangeShapeType="1"/>
          </p:cNvSpPr>
          <p:nvPr/>
        </p:nvSpPr>
        <p:spPr bwMode="auto">
          <a:xfrm>
            <a:off x="2514600" y="4724400"/>
            <a:ext cx="22860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08" name="Line 8"/>
          <p:cNvSpPr>
            <a:spLocks noChangeShapeType="1"/>
          </p:cNvSpPr>
          <p:nvPr/>
        </p:nvSpPr>
        <p:spPr bwMode="auto">
          <a:xfrm>
            <a:off x="2514600" y="5334000"/>
            <a:ext cx="63246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09" name="Line 9"/>
          <p:cNvSpPr>
            <a:spLocks noChangeShapeType="1"/>
          </p:cNvSpPr>
          <p:nvPr/>
        </p:nvSpPr>
        <p:spPr bwMode="auto">
          <a:xfrm flipV="1">
            <a:off x="2286000" y="3048000"/>
            <a:ext cx="3429000" cy="2743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2362200" y="0"/>
            <a:ext cx="6781800" cy="1295400"/>
          </a:xfrm>
        </p:spPr>
        <p:txBody>
          <a:bodyPr/>
          <a:lstStyle/>
          <a:p>
            <a:r>
              <a:rPr lang="en-US" altLang="en-US" sz="4000"/>
              <a:t>Finding the Thévenin Equivalent – Note 2</a:t>
            </a:r>
          </a:p>
        </p:txBody>
      </p:sp>
      <p:sp>
        <p:nvSpPr>
          <p:cNvPr id="258051" name="Rectangle 3"/>
          <p:cNvSpPr>
            <a:spLocks noGrp="1" noChangeArrowheads="1"/>
          </p:cNvSpPr>
          <p:nvPr>
            <p:ph type="body" idx="1"/>
          </p:nvPr>
        </p:nvSpPr>
        <p:spPr>
          <a:xfrm>
            <a:off x="609600" y="1219200"/>
            <a:ext cx="7772400" cy="2438400"/>
          </a:xfrm>
          <a:noFill/>
          <a:ln/>
        </p:spPr>
        <p:txBody>
          <a:bodyPr lIns="91440" tIns="45720" rIns="91440" bIns="45720"/>
          <a:lstStyle/>
          <a:p>
            <a:pPr marL="0" indent="458788">
              <a:buFontTx/>
              <a:buNone/>
            </a:pPr>
            <a:r>
              <a:rPr lang="en-US" altLang="en-US" sz="2400">
                <a:cs typeface="Times New Roman" pitchFamily="18" charset="0"/>
              </a:rPr>
              <a:t>We can find the </a:t>
            </a:r>
            <a:r>
              <a:rPr lang="en-US" altLang="en-US" sz="2400"/>
              <a:t>Thévenin</a:t>
            </a:r>
            <a:r>
              <a:rPr lang="en-US" altLang="en-US" sz="2400">
                <a:cs typeface="Times New Roman" pitchFamily="18" charset="0"/>
              </a:rPr>
              <a:t> equivalent of a circuit by finding </a:t>
            </a:r>
            <a:r>
              <a:rPr lang="en-US" altLang="en-US" sz="2400" b="1" i="1">
                <a:cs typeface="Times New Roman" pitchFamily="18" charset="0"/>
              </a:rPr>
              <a:t>any two</a:t>
            </a:r>
            <a:r>
              <a:rPr lang="en-US" altLang="en-US" sz="2400">
                <a:cs typeface="Times New Roman" pitchFamily="18" charset="0"/>
              </a:rPr>
              <a:t> of the following three things:</a:t>
            </a:r>
          </a:p>
          <a:p>
            <a:pPr marL="0" indent="458788">
              <a:buFontTx/>
              <a:buAutoNum type="arabicParenR"/>
            </a:pPr>
            <a:r>
              <a:rPr lang="en-US" altLang="en-US" sz="2400">
                <a:cs typeface="Times New Roman" pitchFamily="18" charset="0"/>
              </a:rPr>
              <a:t>the open circuit voltage, </a:t>
            </a:r>
            <a:r>
              <a:rPr lang="en-US" altLang="en-US" sz="2400" i="1">
                <a:cs typeface="Times New Roman" pitchFamily="18" charset="0"/>
              </a:rPr>
              <a:t>v</a:t>
            </a:r>
            <a:r>
              <a:rPr lang="en-US" altLang="en-US" sz="2400" i="1" baseline="-25000">
                <a:cs typeface="Times New Roman" pitchFamily="18" charset="0"/>
              </a:rPr>
              <a:t>OC </a:t>
            </a:r>
            <a:r>
              <a:rPr lang="en-US" altLang="en-US" sz="2400" i="1">
                <a:cs typeface="Times New Roman" pitchFamily="18" charset="0"/>
              </a:rPr>
              <a:t>= v</a:t>
            </a:r>
            <a:r>
              <a:rPr lang="en-US" altLang="en-US" sz="2400" i="1" baseline="-25000">
                <a:cs typeface="Times New Roman" pitchFamily="18" charset="0"/>
              </a:rPr>
              <a:t>TH</a:t>
            </a:r>
            <a:r>
              <a:rPr lang="en-US" altLang="en-US" sz="2400">
                <a:cs typeface="Times New Roman" pitchFamily="18" charset="0"/>
              </a:rPr>
              <a:t>,</a:t>
            </a:r>
          </a:p>
          <a:p>
            <a:pPr marL="0" indent="458788">
              <a:buFontTx/>
              <a:buAutoNum type="arabicParenR"/>
            </a:pPr>
            <a:r>
              <a:rPr lang="en-US" altLang="en-US" sz="2400">
                <a:cs typeface="Times New Roman" pitchFamily="18" charset="0"/>
              </a:rPr>
              <a:t>the short-circuit current, </a:t>
            </a:r>
            <a:r>
              <a:rPr lang="en-US" altLang="en-US" sz="2400" i="1">
                <a:cs typeface="Times New Roman" pitchFamily="18" charset="0"/>
              </a:rPr>
              <a:t>i</a:t>
            </a:r>
            <a:r>
              <a:rPr lang="en-US" altLang="en-US" sz="2400" i="1" baseline="-25000">
                <a:cs typeface="Times New Roman" pitchFamily="18" charset="0"/>
              </a:rPr>
              <a:t>SC</a:t>
            </a:r>
            <a:r>
              <a:rPr lang="en-US" altLang="en-US" sz="2400">
                <a:cs typeface="Times New Roman" pitchFamily="18" charset="0"/>
              </a:rPr>
              <a:t>, and</a:t>
            </a:r>
          </a:p>
          <a:p>
            <a:pPr marL="0" indent="458788">
              <a:buFontTx/>
              <a:buAutoNum type="arabicParenR"/>
            </a:pPr>
            <a:r>
              <a:rPr lang="en-US" altLang="en-US" sz="2400">
                <a:cs typeface="Times New Roman" pitchFamily="18" charset="0"/>
              </a:rPr>
              <a:t>the equivalent resistance, </a:t>
            </a:r>
            <a:r>
              <a:rPr lang="en-US" altLang="en-US" sz="2400" i="1">
                <a:cs typeface="Times New Roman" pitchFamily="18" charset="0"/>
              </a:rPr>
              <a:t>R</a:t>
            </a:r>
            <a:r>
              <a:rPr lang="en-US" altLang="en-US" sz="2400" i="1" baseline="-25000">
                <a:cs typeface="Times New Roman" pitchFamily="18" charset="0"/>
              </a:rPr>
              <a:t>EQ </a:t>
            </a:r>
            <a:r>
              <a:rPr lang="en-US" altLang="en-US" sz="2400" i="1">
                <a:cs typeface="Times New Roman" pitchFamily="18" charset="0"/>
              </a:rPr>
              <a:t>= R</a:t>
            </a:r>
            <a:r>
              <a:rPr lang="en-US" altLang="en-US" sz="2400" i="1" baseline="-25000">
                <a:cs typeface="Times New Roman" pitchFamily="18" charset="0"/>
              </a:rPr>
              <a:t>TH</a:t>
            </a:r>
            <a:r>
              <a:rPr lang="en-US" altLang="en-US" sz="2400">
                <a:cs typeface="Times New Roman" pitchFamily="18" charset="0"/>
              </a:rPr>
              <a:t>.</a:t>
            </a:r>
          </a:p>
        </p:txBody>
      </p:sp>
      <p:graphicFrame>
        <p:nvGraphicFramePr>
          <p:cNvPr id="258052" name="Object 4"/>
          <p:cNvGraphicFramePr>
            <a:graphicFrameLocks noChangeAspect="1"/>
          </p:cNvGraphicFramePr>
          <p:nvPr/>
        </p:nvGraphicFramePr>
        <p:xfrm>
          <a:off x="5554663" y="2286000"/>
          <a:ext cx="3370262" cy="765175"/>
        </p:xfrm>
        <a:graphic>
          <a:graphicData uri="http://schemas.openxmlformats.org/presentationml/2006/ole">
            <mc:AlternateContent xmlns:mc="http://schemas.openxmlformats.org/markup-compatibility/2006">
              <mc:Choice xmlns:v="urn:schemas-microsoft-com:vml" Requires="v">
                <p:oleObj spid="_x0000_s258082" name="Equation" r:id="rId4" imgW="1854000" imgH="419040" progId="Equation.DSMT4">
                  <p:embed/>
                </p:oleObj>
              </mc:Choice>
              <mc:Fallback>
                <p:oleObj name="Equation" r:id="rId4" imgW="185400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4663" y="2286000"/>
                        <a:ext cx="3370262" cy="765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3" name="Object 5"/>
          <p:cNvGraphicFramePr>
            <a:graphicFrameLocks noChangeAspect="1"/>
          </p:cNvGraphicFramePr>
          <p:nvPr/>
        </p:nvGraphicFramePr>
        <p:xfrm>
          <a:off x="2676525" y="3652838"/>
          <a:ext cx="6467475" cy="3205162"/>
        </p:xfrm>
        <a:graphic>
          <a:graphicData uri="http://schemas.openxmlformats.org/presentationml/2006/ole">
            <mc:AlternateContent xmlns:mc="http://schemas.openxmlformats.org/markup-compatibility/2006">
              <mc:Choice xmlns:v="urn:schemas-microsoft-com:vml" Requires="v">
                <p:oleObj spid="_x0000_s258083" name="VISIO" r:id="rId6" imgW="6467040" imgH="3204720" progId="Visio.Drawing.6">
                  <p:embed/>
                </p:oleObj>
              </mc:Choice>
              <mc:Fallback>
                <p:oleObj name="VISIO" r:id="rId6" imgW="6467040" imgH="320472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6525" y="3652838"/>
                        <a:ext cx="6467475" cy="32051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054" name="Text Box 6"/>
          <p:cNvSpPr txBox="1">
            <a:spLocks noChangeArrowheads="1"/>
          </p:cNvSpPr>
          <p:nvPr/>
        </p:nvSpPr>
        <p:spPr bwMode="auto">
          <a:xfrm>
            <a:off x="0" y="3657600"/>
            <a:ext cx="2590800" cy="3151188"/>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As an example, if we pick </a:t>
            </a:r>
            <a:r>
              <a:rPr lang="en-US" altLang="en-US" sz="1800" i="1">
                <a:solidFill>
                  <a:schemeClr val="bg1"/>
                </a:solidFill>
              </a:rPr>
              <a:t>v</a:t>
            </a:r>
            <a:r>
              <a:rPr lang="en-US" altLang="en-US" sz="1800" i="1" baseline="-25000">
                <a:solidFill>
                  <a:schemeClr val="bg1"/>
                </a:solidFill>
              </a:rPr>
              <a:t>OC</a:t>
            </a:r>
            <a:r>
              <a:rPr lang="en-US" altLang="en-US" sz="1800">
                <a:solidFill>
                  <a:schemeClr val="bg1"/>
                </a:solidFill>
                <a:latin typeface="Arial" charset="0"/>
              </a:rPr>
              <a:t> and </a:t>
            </a:r>
            <a:r>
              <a:rPr lang="en-US" altLang="en-US" sz="1800" i="1">
                <a:solidFill>
                  <a:schemeClr val="bg1"/>
                </a:solidFill>
              </a:rPr>
              <a:t>i</a:t>
            </a:r>
            <a:r>
              <a:rPr lang="en-US" altLang="en-US" sz="1800" i="1" baseline="-25000">
                <a:solidFill>
                  <a:schemeClr val="bg1"/>
                </a:solidFill>
              </a:rPr>
              <a:t>SC</a:t>
            </a:r>
            <a:r>
              <a:rPr lang="en-US" altLang="en-US" sz="1800">
                <a:solidFill>
                  <a:schemeClr val="bg1"/>
                </a:solidFill>
                <a:latin typeface="Arial" charset="0"/>
              </a:rPr>
              <a:t> with the reference polarities given here, we need to change the sign in the equation as shown.</a:t>
            </a:r>
          </a:p>
          <a:p>
            <a:pPr eaLnBrk="0" hangingPunct="0"/>
            <a:r>
              <a:rPr lang="en-US" altLang="en-US" sz="1800">
                <a:solidFill>
                  <a:schemeClr val="bg1"/>
                </a:solidFill>
                <a:latin typeface="Arial" charset="0"/>
              </a:rPr>
              <a:t>This is a consequence of the sign in Ohm’s Law.  For a further explanation, see the next slide.</a:t>
            </a:r>
          </a:p>
        </p:txBody>
      </p:sp>
      <p:sp>
        <p:nvSpPr>
          <p:cNvPr id="258055" name="Line 7"/>
          <p:cNvSpPr>
            <a:spLocks noChangeShapeType="1"/>
          </p:cNvSpPr>
          <p:nvPr/>
        </p:nvSpPr>
        <p:spPr bwMode="auto">
          <a:xfrm flipV="1">
            <a:off x="2362200" y="2743200"/>
            <a:ext cx="4724400" cy="2286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2362200" y="0"/>
            <a:ext cx="6781800" cy="1295400"/>
          </a:xfrm>
        </p:spPr>
        <p:txBody>
          <a:bodyPr/>
          <a:lstStyle/>
          <a:p>
            <a:r>
              <a:rPr lang="en-US" altLang="en-US" sz="4000"/>
              <a:t>Finding the Thévenin Equivalent – Note 3</a:t>
            </a:r>
          </a:p>
        </p:txBody>
      </p:sp>
      <p:sp>
        <p:nvSpPr>
          <p:cNvPr id="260099" name="Rectangle 3"/>
          <p:cNvSpPr>
            <a:spLocks noGrp="1" noChangeArrowheads="1"/>
          </p:cNvSpPr>
          <p:nvPr>
            <p:ph type="body" idx="1"/>
          </p:nvPr>
        </p:nvSpPr>
        <p:spPr>
          <a:xfrm>
            <a:off x="609600" y="1219200"/>
            <a:ext cx="7772400" cy="1600200"/>
          </a:xfrm>
          <a:noFill/>
          <a:ln/>
        </p:spPr>
        <p:txBody>
          <a:bodyPr lIns="91440" tIns="45720" rIns="91440" bIns="45720"/>
          <a:lstStyle/>
          <a:p>
            <a:pPr marL="0" indent="458788">
              <a:lnSpc>
                <a:spcPct val="90000"/>
              </a:lnSpc>
              <a:buFontTx/>
              <a:buNone/>
            </a:pPr>
            <a:r>
              <a:rPr lang="en-US" altLang="en-US" sz="2000">
                <a:cs typeface="Times New Roman" pitchFamily="18" charset="0"/>
              </a:rPr>
              <a:t>We can find the </a:t>
            </a:r>
            <a:r>
              <a:rPr lang="en-US" altLang="en-US" sz="2000"/>
              <a:t>Thévenin</a:t>
            </a:r>
            <a:r>
              <a:rPr lang="en-US" altLang="en-US" sz="2000">
                <a:cs typeface="Times New Roman" pitchFamily="18" charset="0"/>
              </a:rPr>
              <a:t> equivalent of a circuit by finding </a:t>
            </a:r>
            <a:r>
              <a:rPr lang="en-US" altLang="en-US" sz="2000" b="1" i="1">
                <a:cs typeface="Times New Roman" pitchFamily="18" charset="0"/>
              </a:rPr>
              <a:t>any two</a:t>
            </a:r>
            <a:r>
              <a:rPr lang="en-US" altLang="en-US" sz="2000">
                <a:cs typeface="Times New Roman" pitchFamily="18" charset="0"/>
              </a:rPr>
              <a:t> of the following three things:</a:t>
            </a:r>
          </a:p>
          <a:p>
            <a:pPr marL="0" indent="458788">
              <a:lnSpc>
                <a:spcPct val="90000"/>
              </a:lnSpc>
              <a:buFontTx/>
              <a:buAutoNum type="arabicParenR"/>
            </a:pPr>
            <a:r>
              <a:rPr lang="en-US" altLang="en-US" sz="2000">
                <a:cs typeface="Times New Roman" pitchFamily="18" charset="0"/>
              </a:rPr>
              <a:t>the open circuit voltage, </a:t>
            </a:r>
            <a:r>
              <a:rPr lang="en-US" altLang="en-US" sz="2000" i="1">
                <a:cs typeface="Times New Roman" pitchFamily="18" charset="0"/>
              </a:rPr>
              <a:t>v</a:t>
            </a:r>
            <a:r>
              <a:rPr lang="en-US" altLang="en-US" sz="2000" i="1" baseline="-25000">
                <a:cs typeface="Times New Roman" pitchFamily="18" charset="0"/>
              </a:rPr>
              <a:t>OC </a:t>
            </a:r>
            <a:r>
              <a:rPr lang="en-US" altLang="en-US" sz="2000" i="1">
                <a:cs typeface="Times New Roman" pitchFamily="18" charset="0"/>
              </a:rPr>
              <a:t>= v</a:t>
            </a:r>
            <a:r>
              <a:rPr lang="en-US" altLang="en-US" sz="2000" i="1" baseline="-25000">
                <a:cs typeface="Times New Roman" pitchFamily="18" charset="0"/>
              </a:rPr>
              <a:t>TH</a:t>
            </a:r>
            <a:r>
              <a:rPr lang="en-US" altLang="en-US" sz="2000">
                <a:cs typeface="Times New Roman" pitchFamily="18" charset="0"/>
              </a:rPr>
              <a:t>,</a:t>
            </a:r>
          </a:p>
          <a:p>
            <a:pPr marL="0" indent="458788">
              <a:lnSpc>
                <a:spcPct val="90000"/>
              </a:lnSpc>
              <a:buFontTx/>
              <a:buAutoNum type="arabicParenR"/>
            </a:pPr>
            <a:r>
              <a:rPr lang="en-US" altLang="en-US" sz="2000">
                <a:cs typeface="Times New Roman" pitchFamily="18" charset="0"/>
              </a:rPr>
              <a:t>the short-circuit current, </a:t>
            </a:r>
            <a:r>
              <a:rPr lang="en-US" altLang="en-US" sz="2000" i="1">
                <a:cs typeface="Times New Roman" pitchFamily="18" charset="0"/>
              </a:rPr>
              <a:t>i</a:t>
            </a:r>
            <a:r>
              <a:rPr lang="en-US" altLang="en-US" sz="2000" i="1" baseline="-25000">
                <a:cs typeface="Times New Roman" pitchFamily="18" charset="0"/>
              </a:rPr>
              <a:t>SC</a:t>
            </a:r>
            <a:r>
              <a:rPr lang="en-US" altLang="en-US" sz="2000">
                <a:cs typeface="Times New Roman" pitchFamily="18" charset="0"/>
              </a:rPr>
              <a:t>, and</a:t>
            </a:r>
          </a:p>
          <a:p>
            <a:pPr marL="0" indent="458788">
              <a:lnSpc>
                <a:spcPct val="90000"/>
              </a:lnSpc>
              <a:buFontTx/>
              <a:buAutoNum type="arabicParenR"/>
            </a:pPr>
            <a:r>
              <a:rPr lang="en-US" altLang="en-US" sz="2000">
                <a:cs typeface="Times New Roman" pitchFamily="18" charset="0"/>
              </a:rPr>
              <a:t>the equivalent resistance, </a:t>
            </a:r>
            <a:r>
              <a:rPr lang="en-US" altLang="en-US" sz="2000" i="1">
                <a:cs typeface="Times New Roman" pitchFamily="18" charset="0"/>
              </a:rPr>
              <a:t>R</a:t>
            </a:r>
            <a:r>
              <a:rPr lang="en-US" altLang="en-US" sz="2000" i="1" baseline="-25000">
                <a:cs typeface="Times New Roman" pitchFamily="18" charset="0"/>
              </a:rPr>
              <a:t>EQ </a:t>
            </a:r>
            <a:r>
              <a:rPr lang="en-US" altLang="en-US" sz="2000" i="1">
                <a:cs typeface="Times New Roman" pitchFamily="18" charset="0"/>
              </a:rPr>
              <a:t>= R</a:t>
            </a:r>
            <a:r>
              <a:rPr lang="en-US" altLang="en-US" sz="2000" i="1" baseline="-25000">
                <a:cs typeface="Times New Roman" pitchFamily="18" charset="0"/>
              </a:rPr>
              <a:t>TH</a:t>
            </a:r>
            <a:r>
              <a:rPr lang="en-US" altLang="en-US" sz="2000">
                <a:cs typeface="Times New Roman" pitchFamily="18" charset="0"/>
              </a:rPr>
              <a:t>.</a:t>
            </a:r>
          </a:p>
        </p:txBody>
      </p:sp>
      <p:graphicFrame>
        <p:nvGraphicFramePr>
          <p:cNvPr id="260100" name="Object 4"/>
          <p:cNvGraphicFramePr>
            <a:graphicFrameLocks noChangeAspect="1"/>
          </p:cNvGraphicFramePr>
          <p:nvPr/>
        </p:nvGraphicFramePr>
        <p:xfrm>
          <a:off x="5638800" y="2514600"/>
          <a:ext cx="3370263" cy="765175"/>
        </p:xfrm>
        <a:graphic>
          <a:graphicData uri="http://schemas.openxmlformats.org/presentationml/2006/ole">
            <mc:AlternateContent xmlns:mc="http://schemas.openxmlformats.org/markup-compatibility/2006">
              <mc:Choice xmlns:v="urn:schemas-microsoft-com:vml" Requires="v">
                <p:oleObj spid="_x0000_s260143" name="Equation" r:id="rId4" imgW="1854000" imgH="419040" progId="Equation.DSMT4">
                  <p:embed/>
                </p:oleObj>
              </mc:Choice>
              <mc:Fallback>
                <p:oleObj name="Equation" r:id="rId4" imgW="185400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514600"/>
                        <a:ext cx="3370263" cy="765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2" name="Object 6"/>
          <p:cNvGraphicFramePr>
            <a:graphicFrameLocks noChangeAspect="1"/>
          </p:cNvGraphicFramePr>
          <p:nvPr/>
        </p:nvGraphicFramePr>
        <p:xfrm>
          <a:off x="5791200" y="3309938"/>
          <a:ext cx="3187700" cy="3548062"/>
        </p:xfrm>
        <a:graphic>
          <a:graphicData uri="http://schemas.openxmlformats.org/presentationml/2006/ole">
            <mc:AlternateContent xmlns:mc="http://schemas.openxmlformats.org/markup-compatibility/2006">
              <mc:Choice xmlns:v="urn:schemas-microsoft-com:vml" Requires="v">
                <p:oleObj spid="_x0000_s260144" name="VISIO" r:id="rId6" imgW="3187080" imgH="3547800" progId="Visio.Drawing.6">
                  <p:embed/>
                </p:oleObj>
              </mc:Choice>
              <mc:Fallback>
                <p:oleObj name="VISIO" r:id="rId6" imgW="3187080" imgH="3547800"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309938"/>
                        <a:ext cx="3187700" cy="35480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0103" name="Object 7"/>
          <p:cNvGraphicFramePr>
            <a:graphicFrameLocks noChangeAspect="1"/>
          </p:cNvGraphicFramePr>
          <p:nvPr/>
        </p:nvGraphicFramePr>
        <p:xfrm>
          <a:off x="0" y="2895600"/>
          <a:ext cx="4953000" cy="2455863"/>
        </p:xfrm>
        <a:graphic>
          <a:graphicData uri="http://schemas.openxmlformats.org/presentationml/2006/ole">
            <mc:AlternateContent xmlns:mc="http://schemas.openxmlformats.org/markup-compatibility/2006">
              <mc:Choice xmlns:v="urn:schemas-microsoft-com:vml" Requires="v">
                <p:oleObj spid="_x0000_s260145" name="VISIO" r:id="rId8" imgW="6467040" imgH="3204720" progId="Visio.Drawing.6">
                  <p:embed/>
                </p:oleObj>
              </mc:Choice>
              <mc:Fallback>
                <p:oleObj name="VISIO" r:id="rId8" imgW="6467040" imgH="3204720" progId="Visio.Drawing.6">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895600"/>
                        <a:ext cx="4953000" cy="2455863"/>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0101" name="Text Box 5"/>
          <p:cNvSpPr txBox="1">
            <a:spLocks noChangeArrowheads="1"/>
          </p:cNvSpPr>
          <p:nvPr/>
        </p:nvSpPr>
        <p:spPr bwMode="auto">
          <a:xfrm>
            <a:off x="0" y="5080000"/>
            <a:ext cx="5715000" cy="1778000"/>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As an example, if we pick </a:t>
            </a:r>
            <a:r>
              <a:rPr lang="en-US" altLang="en-US" sz="1800" i="1">
                <a:solidFill>
                  <a:schemeClr val="bg1"/>
                </a:solidFill>
                <a:latin typeface="Arial" charset="0"/>
              </a:rPr>
              <a:t>v</a:t>
            </a:r>
            <a:r>
              <a:rPr lang="en-US" altLang="en-US" sz="1800" i="1" baseline="-25000">
                <a:solidFill>
                  <a:schemeClr val="bg1"/>
                </a:solidFill>
                <a:latin typeface="Arial" charset="0"/>
              </a:rPr>
              <a:t>OC</a:t>
            </a:r>
            <a:r>
              <a:rPr lang="en-US" altLang="en-US" sz="1800">
                <a:solidFill>
                  <a:schemeClr val="bg1"/>
                </a:solidFill>
                <a:latin typeface="Arial" charset="0"/>
              </a:rPr>
              <a:t> and </a:t>
            </a:r>
            <a:r>
              <a:rPr lang="en-US" altLang="en-US" sz="1800" i="1">
                <a:solidFill>
                  <a:schemeClr val="bg1"/>
                </a:solidFill>
                <a:latin typeface="Arial" charset="0"/>
              </a:rPr>
              <a:t>i</a:t>
            </a:r>
            <a:r>
              <a:rPr lang="en-US" altLang="en-US" sz="1800" i="1" baseline="-25000">
                <a:solidFill>
                  <a:schemeClr val="bg1"/>
                </a:solidFill>
                <a:latin typeface="Arial" charset="0"/>
              </a:rPr>
              <a:t>SC</a:t>
            </a:r>
            <a:r>
              <a:rPr lang="en-US" altLang="en-US" sz="1800">
                <a:solidFill>
                  <a:schemeClr val="bg1"/>
                </a:solidFill>
                <a:latin typeface="Arial" charset="0"/>
              </a:rPr>
              <a:t> with the reference polarities given here, we need to change the sign in the equation as shown.  This is a consequence of Ohm’s Law, which for resistor </a:t>
            </a:r>
            <a:r>
              <a:rPr lang="en-US" altLang="en-US" sz="1800" i="1">
                <a:solidFill>
                  <a:schemeClr val="bg1"/>
                </a:solidFill>
              </a:rPr>
              <a:t>R</a:t>
            </a:r>
            <a:r>
              <a:rPr lang="en-US" altLang="en-US" sz="1800" i="1" baseline="-25000">
                <a:solidFill>
                  <a:schemeClr val="bg1"/>
                </a:solidFill>
              </a:rPr>
              <a:t>EQ</a:t>
            </a:r>
            <a:r>
              <a:rPr lang="en-US" altLang="en-US" sz="1800">
                <a:solidFill>
                  <a:schemeClr val="bg1"/>
                </a:solidFill>
                <a:latin typeface="Arial" charset="0"/>
              </a:rPr>
              <a:t> requires a minus sign, since the voltage and current are in the active sign convention.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2362200" y="0"/>
            <a:ext cx="6781800" cy="1295400"/>
          </a:xfrm>
        </p:spPr>
        <p:txBody>
          <a:bodyPr/>
          <a:lstStyle/>
          <a:p>
            <a:r>
              <a:rPr lang="en-US" altLang="en-US" sz="4000"/>
              <a:t>Finding the Thévenin Equivalent – Note 4</a:t>
            </a:r>
          </a:p>
        </p:txBody>
      </p:sp>
      <p:sp>
        <p:nvSpPr>
          <p:cNvPr id="262147" name="Rectangle 3"/>
          <p:cNvSpPr>
            <a:spLocks noGrp="1" noChangeArrowheads="1"/>
          </p:cNvSpPr>
          <p:nvPr>
            <p:ph type="body" idx="1"/>
          </p:nvPr>
        </p:nvSpPr>
        <p:spPr>
          <a:xfrm>
            <a:off x="609600" y="1219200"/>
            <a:ext cx="7772400" cy="1600200"/>
          </a:xfrm>
          <a:noFill/>
          <a:ln/>
        </p:spPr>
        <p:txBody>
          <a:bodyPr lIns="91440" tIns="45720" rIns="91440" bIns="45720"/>
          <a:lstStyle/>
          <a:p>
            <a:pPr marL="0" indent="458788">
              <a:lnSpc>
                <a:spcPct val="90000"/>
              </a:lnSpc>
              <a:buFontTx/>
              <a:buNone/>
            </a:pPr>
            <a:r>
              <a:rPr lang="en-US" altLang="en-US" sz="2000">
                <a:cs typeface="Times New Roman" pitchFamily="18" charset="0"/>
              </a:rPr>
              <a:t>We can find the </a:t>
            </a:r>
            <a:r>
              <a:rPr lang="en-US" altLang="en-US" sz="2000"/>
              <a:t>Thévenin</a:t>
            </a:r>
            <a:r>
              <a:rPr lang="en-US" altLang="en-US" sz="2000">
                <a:cs typeface="Times New Roman" pitchFamily="18" charset="0"/>
              </a:rPr>
              <a:t> equivalent of a circuit by finding </a:t>
            </a:r>
            <a:r>
              <a:rPr lang="en-US" altLang="en-US" sz="2000" b="1" i="1">
                <a:cs typeface="Times New Roman" pitchFamily="18" charset="0"/>
              </a:rPr>
              <a:t>any two</a:t>
            </a:r>
            <a:r>
              <a:rPr lang="en-US" altLang="en-US" sz="2000">
                <a:cs typeface="Times New Roman" pitchFamily="18" charset="0"/>
              </a:rPr>
              <a:t> of the following three things:</a:t>
            </a:r>
          </a:p>
          <a:p>
            <a:pPr marL="0" indent="458788">
              <a:lnSpc>
                <a:spcPct val="90000"/>
              </a:lnSpc>
              <a:buFontTx/>
              <a:buAutoNum type="arabicParenR"/>
            </a:pPr>
            <a:r>
              <a:rPr lang="en-US" altLang="en-US" sz="2000">
                <a:cs typeface="Times New Roman" pitchFamily="18" charset="0"/>
              </a:rPr>
              <a:t>the open circuit voltage, </a:t>
            </a:r>
            <a:r>
              <a:rPr lang="en-US" altLang="en-US" sz="2000" i="1">
                <a:cs typeface="Times New Roman" pitchFamily="18" charset="0"/>
              </a:rPr>
              <a:t>v</a:t>
            </a:r>
            <a:r>
              <a:rPr lang="en-US" altLang="en-US" sz="2000" i="1" baseline="-25000">
                <a:cs typeface="Times New Roman" pitchFamily="18" charset="0"/>
              </a:rPr>
              <a:t>OC </a:t>
            </a:r>
            <a:r>
              <a:rPr lang="en-US" altLang="en-US" sz="2000" i="1">
                <a:cs typeface="Times New Roman" pitchFamily="18" charset="0"/>
              </a:rPr>
              <a:t>= v</a:t>
            </a:r>
            <a:r>
              <a:rPr lang="en-US" altLang="en-US" sz="2000" i="1" baseline="-25000">
                <a:cs typeface="Times New Roman" pitchFamily="18" charset="0"/>
              </a:rPr>
              <a:t>TH</a:t>
            </a:r>
            <a:r>
              <a:rPr lang="en-US" altLang="en-US" sz="2000">
                <a:cs typeface="Times New Roman" pitchFamily="18" charset="0"/>
              </a:rPr>
              <a:t>,</a:t>
            </a:r>
          </a:p>
          <a:p>
            <a:pPr marL="0" indent="458788">
              <a:lnSpc>
                <a:spcPct val="90000"/>
              </a:lnSpc>
              <a:buFontTx/>
              <a:buAutoNum type="arabicParenR"/>
            </a:pPr>
            <a:r>
              <a:rPr lang="en-US" altLang="en-US" sz="2000">
                <a:cs typeface="Times New Roman" pitchFamily="18" charset="0"/>
              </a:rPr>
              <a:t>the short-circuit current, </a:t>
            </a:r>
            <a:r>
              <a:rPr lang="en-US" altLang="en-US" sz="2000" i="1">
                <a:cs typeface="Times New Roman" pitchFamily="18" charset="0"/>
              </a:rPr>
              <a:t>i</a:t>
            </a:r>
            <a:r>
              <a:rPr lang="en-US" altLang="en-US" sz="2000" i="1" baseline="-25000">
                <a:cs typeface="Times New Roman" pitchFamily="18" charset="0"/>
              </a:rPr>
              <a:t>SC</a:t>
            </a:r>
            <a:r>
              <a:rPr lang="en-US" altLang="en-US" sz="2000">
                <a:cs typeface="Times New Roman" pitchFamily="18" charset="0"/>
              </a:rPr>
              <a:t>, and</a:t>
            </a:r>
          </a:p>
          <a:p>
            <a:pPr marL="0" indent="458788">
              <a:lnSpc>
                <a:spcPct val="90000"/>
              </a:lnSpc>
              <a:buFontTx/>
              <a:buAutoNum type="arabicParenR"/>
            </a:pPr>
            <a:r>
              <a:rPr lang="en-US" altLang="en-US" sz="2000">
                <a:cs typeface="Times New Roman" pitchFamily="18" charset="0"/>
              </a:rPr>
              <a:t>the equivalent resistance, </a:t>
            </a:r>
            <a:r>
              <a:rPr lang="en-US" altLang="en-US" sz="2000" i="1">
                <a:cs typeface="Times New Roman" pitchFamily="18" charset="0"/>
              </a:rPr>
              <a:t>R</a:t>
            </a:r>
            <a:r>
              <a:rPr lang="en-US" altLang="en-US" sz="2000" i="1" baseline="-25000">
                <a:cs typeface="Times New Roman" pitchFamily="18" charset="0"/>
              </a:rPr>
              <a:t>EQ </a:t>
            </a:r>
            <a:r>
              <a:rPr lang="en-US" altLang="en-US" sz="2000" i="1">
                <a:cs typeface="Times New Roman" pitchFamily="18" charset="0"/>
              </a:rPr>
              <a:t>= R</a:t>
            </a:r>
            <a:r>
              <a:rPr lang="en-US" altLang="en-US" sz="2000" i="1" baseline="-25000">
                <a:cs typeface="Times New Roman" pitchFamily="18" charset="0"/>
              </a:rPr>
              <a:t>TH</a:t>
            </a:r>
            <a:r>
              <a:rPr lang="en-US" altLang="en-US" sz="2000">
                <a:cs typeface="Times New Roman" pitchFamily="18" charset="0"/>
              </a:rPr>
              <a:t>.</a:t>
            </a:r>
          </a:p>
        </p:txBody>
      </p:sp>
      <p:graphicFrame>
        <p:nvGraphicFramePr>
          <p:cNvPr id="262148" name="Object 4"/>
          <p:cNvGraphicFramePr>
            <a:graphicFrameLocks noChangeAspect="1"/>
          </p:cNvGraphicFramePr>
          <p:nvPr/>
        </p:nvGraphicFramePr>
        <p:xfrm>
          <a:off x="5638800" y="2438400"/>
          <a:ext cx="3370263" cy="765175"/>
        </p:xfrm>
        <a:graphic>
          <a:graphicData uri="http://schemas.openxmlformats.org/presentationml/2006/ole">
            <mc:AlternateContent xmlns:mc="http://schemas.openxmlformats.org/markup-compatibility/2006">
              <mc:Choice xmlns:v="urn:schemas-microsoft-com:vml" Requires="v">
                <p:oleObj spid="_x0000_s262192" name="Equation" r:id="rId4" imgW="1854000" imgH="419040" progId="Equation.DSMT4">
                  <p:embed/>
                </p:oleObj>
              </mc:Choice>
              <mc:Fallback>
                <p:oleObj name="Equation" r:id="rId4" imgW="185400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438400"/>
                        <a:ext cx="3370263" cy="765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49" name="Text Box 5"/>
          <p:cNvSpPr txBox="1">
            <a:spLocks noChangeArrowheads="1"/>
          </p:cNvSpPr>
          <p:nvPr/>
        </p:nvSpPr>
        <p:spPr bwMode="auto">
          <a:xfrm>
            <a:off x="0" y="5080000"/>
            <a:ext cx="5715000" cy="1778000"/>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Be very careful here!  We have labeled the voltage across the resistance </a:t>
            </a:r>
            <a:r>
              <a:rPr lang="en-US" altLang="en-US" sz="1800" i="1">
                <a:solidFill>
                  <a:schemeClr val="bg1"/>
                </a:solidFill>
              </a:rPr>
              <a:t>R</a:t>
            </a:r>
            <a:r>
              <a:rPr lang="en-US" altLang="en-US" sz="1800" i="1" baseline="-25000">
                <a:solidFill>
                  <a:schemeClr val="bg1"/>
                </a:solidFill>
              </a:rPr>
              <a:t>EQ</a:t>
            </a:r>
            <a:r>
              <a:rPr lang="en-US" altLang="en-US" sz="1800">
                <a:solidFill>
                  <a:schemeClr val="bg1"/>
                </a:solidFill>
                <a:latin typeface="Arial" charset="0"/>
              </a:rPr>
              <a:t> as </a:t>
            </a:r>
            <a:r>
              <a:rPr lang="en-US" altLang="en-US" sz="1800" i="1">
                <a:solidFill>
                  <a:schemeClr val="bg1"/>
                </a:solidFill>
                <a:latin typeface="Arial" charset="0"/>
              </a:rPr>
              <a:t>v</a:t>
            </a:r>
            <a:r>
              <a:rPr lang="en-US" altLang="en-US" sz="1800" i="1" baseline="-25000">
                <a:solidFill>
                  <a:schemeClr val="bg1"/>
                </a:solidFill>
                <a:latin typeface="Arial" charset="0"/>
              </a:rPr>
              <a:t>OC</a:t>
            </a:r>
            <a:r>
              <a:rPr lang="en-US" altLang="en-US" sz="1800">
                <a:solidFill>
                  <a:schemeClr val="bg1"/>
                </a:solidFill>
                <a:latin typeface="Arial" charset="0"/>
              </a:rPr>
              <a:t>.  This is true only for this special case.  This </a:t>
            </a:r>
            <a:r>
              <a:rPr lang="en-US" altLang="en-US" sz="1800" i="1">
                <a:solidFill>
                  <a:schemeClr val="bg1"/>
                </a:solidFill>
              </a:rPr>
              <a:t>v</a:t>
            </a:r>
            <a:r>
              <a:rPr lang="en-US" altLang="en-US" sz="1800" i="1" baseline="-25000">
                <a:solidFill>
                  <a:schemeClr val="bg1"/>
                </a:solidFill>
              </a:rPr>
              <a:t>OC</a:t>
            </a:r>
            <a:r>
              <a:rPr lang="en-US" altLang="en-US" sz="1800">
                <a:solidFill>
                  <a:schemeClr val="bg1"/>
                </a:solidFill>
                <a:latin typeface="Arial" charset="0"/>
              </a:rPr>
              <a:t> is not the voltage at A with respect to B in this circuit.  In this circuit, that voltage is zero due to the short.  Due to the short, the voltage across </a:t>
            </a:r>
            <a:r>
              <a:rPr lang="en-US" altLang="en-US" sz="1800" i="1">
                <a:solidFill>
                  <a:schemeClr val="bg1"/>
                </a:solidFill>
              </a:rPr>
              <a:t>R</a:t>
            </a:r>
            <a:r>
              <a:rPr lang="en-US" altLang="en-US" sz="1800" i="1" baseline="-25000">
                <a:solidFill>
                  <a:schemeClr val="bg1"/>
                </a:solidFill>
              </a:rPr>
              <a:t>EQ</a:t>
            </a:r>
            <a:r>
              <a:rPr lang="en-US" altLang="en-US" sz="1800">
                <a:solidFill>
                  <a:schemeClr val="bg1"/>
                </a:solidFill>
                <a:latin typeface="Arial" charset="0"/>
              </a:rPr>
              <a:t> is </a:t>
            </a:r>
            <a:r>
              <a:rPr lang="en-US" altLang="en-US" sz="1800" i="1">
                <a:solidFill>
                  <a:schemeClr val="bg1"/>
                </a:solidFill>
              </a:rPr>
              <a:t>v</a:t>
            </a:r>
            <a:r>
              <a:rPr lang="en-US" altLang="en-US" sz="1800" i="1" baseline="-25000">
                <a:solidFill>
                  <a:schemeClr val="bg1"/>
                </a:solidFill>
              </a:rPr>
              <a:t>OC</a:t>
            </a:r>
            <a:r>
              <a:rPr lang="en-US" altLang="en-US" sz="1800">
                <a:solidFill>
                  <a:schemeClr val="bg1"/>
                </a:solidFill>
                <a:latin typeface="Arial" charset="0"/>
              </a:rPr>
              <a:t>.</a:t>
            </a:r>
          </a:p>
        </p:txBody>
      </p:sp>
      <p:graphicFrame>
        <p:nvGraphicFramePr>
          <p:cNvPr id="262150" name="Object 6"/>
          <p:cNvGraphicFramePr>
            <a:graphicFrameLocks noChangeAspect="1"/>
          </p:cNvGraphicFramePr>
          <p:nvPr/>
        </p:nvGraphicFramePr>
        <p:xfrm>
          <a:off x="5791200" y="3309938"/>
          <a:ext cx="3187700" cy="3548062"/>
        </p:xfrm>
        <a:graphic>
          <a:graphicData uri="http://schemas.openxmlformats.org/presentationml/2006/ole">
            <mc:AlternateContent xmlns:mc="http://schemas.openxmlformats.org/markup-compatibility/2006">
              <mc:Choice xmlns:v="urn:schemas-microsoft-com:vml" Requires="v">
                <p:oleObj spid="_x0000_s262193" name="VISIO" r:id="rId6" imgW="3187080" imgH="3547800" progId="Visio.Drawing.6">
                  <p:embed/>
                </p:oleObj>
              </mc:Choice>
              <mc:Fallback>
                <p:oleObj name="VISIO" r:id="rId6" imgW="3187080" imgH="3547800"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309938"/>
                        <a:ext cx="3187700" cy="35480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1" name="Object 7"/>
          <p:cNvGraphicFramePr>
            <a:graphicFrameLocks noChangeAspect="1"/>
          </p:cNvGraphicFramePr>
          <p:nvPr/>
        </p:nvGraphicFramePr>
        <p:xfrm>
          <a:off x="0" y="2667000"/>
          <a:ext cx="4953000" cy="2455863"/>
        </p:xfrm>
        <a:graphic>
          <a:graphicData uri="http://schemas.openxmlformats.org/presentationml/2006/ole">
            <mc:AlternateContent xmlns:mc="http://schemas.openxmlformats.org/markup-compatibility/2006">
              <mc:Choice xmlns:v="urn:schemas-microsoft-com:vml" Requires="v">
                <p:oleObj spid="_x0000_s262194" name="VISIO" r:id="rId8" imgW="6467040" imgH="3204720" progId="Visio.Drawing.6">
                  <p:embed/>
                </p:oleObj>
              </mc:Choice>
              <mc:Fallback>
                <p:oleObj name="VISIO" r:id="rId8" imgW="6467040" imgH="3204720" progId="Visio.Drawing.6">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667000"/>
                        <a:ext cx="4953000" cy="2455863"/>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52" name="Line 8"/>
          <p:cNvSpPr>
            <a:spLocks noChangeShapeType="1"/>
          </p:cNvSpPr>
          <p:nvPr/>
        </p:nvSpPr>
        <p:spPr bwMode="auto">
          <a:xfrm flipV="1">
            <a:off x="5715000" y="4724400"/>
            <a:ext cx="190500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685800" y="914400"/>
            <a:ext cx="7772400" cy="1676400"/>
          </a:xfrm>
        </p:spPr>
        <p:txBody>
          <a:bodyPr/>
          <a:lstStyle/>
          <a:p>
            <a:r>
              <a:rPr lang="en-US" altLang="en-US"/>
              <a:t/>
            </a:r>
            <a:br>
              <a:rPr lang="en-US" altLang="en-US"/>
            </a:br>
            <a:r>
              <a:rPr lang="en-US" altLang="en-US" u="sng"/>
              <a:t>Thévenin’s Theorem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600" y="304800"/>
            <a:ext cx="7772400" cy="762000"/>
          </a:xfrm>
        </p:spPr>
        <p:txBody>
          <a:bodyPr/>
          <a:lstStyle/>
          <a:p>
            <a:r>
              <a:rPr lang="en-US" altLang="en-US" sz="4000"/>
              <a:t>Notes</a:t>
            </a:r>
          </a:p>
        </p:txBody>
      </p:sp>
      <p:sp>
        <p:nvSpPr>
          <p:cNvPr id="264195" name="Rectangle 3"/>
          <p:cNvSpPr>
            <a:spLocks noGrp="1" noChangeArrowheads="1"/>
          </p:cNvSpPr>
          <p:nvPr>
            <p:ph type="body" idx="1"/>
          </p:nvPr>
        </p:nvSpPr>
        <p:spPr>
          <a:xfrm>
            <a:off x="152400" y="1143000"/>
            <a:ext cx="8686800" cy="3352800"/>
          </a:xfrm>
          <a:noFill/>
          <a:ln/>
        </p:spPr>
        <p:txBody>
          <a:bodyPr lIns="91440" tIns="45720" rIns="91440" bIns="45720"/>
          <a:lstStyle/>
          <a:p>
            <a:pPr marL="0" indent="458788">
              <a:lnSpc>
                <a:spcPct val="90000"/>
              </a:lnSpc>
              <a:spcBef>
                <a:spcPct val="0"/>
              </a:spcBef>
              <a:buFontTx/>
              <a:buAutoNum type="arabicPeriod"/>
            </a:pPr>
            <a:r>
              <a:rPr lang="en-US" altLang="en-US" sz="2000"/>
              <a:t>We can find the Thévenin equivalent of any circuit made up of voltage sources, current sources, and resistors.  The sources can be any combination of dependent and independent sources.  </a:t>
            </a:r>
          </a:p>
          <a:p>
            <a:pPr marL="0" indent="458788">
              <a:lnSpc>
                <a:spcPct val="90000"/>
              </a:lnSpc>
              <a:spcBef>
                <a:spcPct val="0"/>
              </a:spcBef>
              <a:buFontTx/>
              <a:buAutoNum type="arabicPeriod"/>
            </a:pPr>
            <a:r>
              <a:rPr lang="en-US" altLang="en-US" sz="2000"/>
              <a:t>We can find the values of the Thévenin equivalent by finding the open-circuit voltage and short-circuit current.  The reference polarities of these quantities are important. </a:t>
            </a:r>
          </a:p>
          <a:p>
            <a:pPr marL="0" indent="458788">
              <a:lnSpc>
                <a:spcPct val="90000"/>
              </a:lnSpc>
              <a:spcBef>
                <a:spcPct val="0"/>
              </a:spcBef>
              <a:buFontTx/>
              <a:buAutoNum type="arabicPeriod"/>
            </a:pPr>
            <a:r>
              <a:rPr lang="en-US" altLang="en-US" sz="2000"/>
              <a:t>To find the equivalent resistance, we need to set the independent sources equal to zero.  However, the dependent sources will remain.  This requires some care.  We will discuss finding the equivalent resistance with dependent sources in the fourth part of this module.  </a:t>
            </a:r>
          </a:p>
          <a:p>
            <a:pPr marL="0" indent="458788">
              <a:lnSpc>
                <a:spcPct val="90000"/>
              </a:lnSpc>
              <a:spcBef>
                <a:spcPct val="0"/>
              </a:spcBef>
              <a:buFontTx/>
              <a:buAutoNum type="arabicPeriod"/>
            </a:pPr>
            <a:r>
              <a:rPr lang="en-US" altLang="en-US" sz="2000">
                <a:cs typeface="Times New Roman" pitchFamily="18" charset="0"/>
              </a:rPr>
              <a:t>As with all equivalent circuits, the </a:t>
            </a:r>
            <a:r>
              <a:rPr lang="en-US" altLang="en-US" sz="2000"/>
              <a:t>Thévenin</a:t>
            </a:r>
            <a:r>
              <a:rPr lang="en-US" altLang="en-US" sz="2000">
                <a:cs typeface="Times New Roman" pitchFamily="18" charset="0"/>
              </a:rPr>
              <a:t> equivalent is equivalent only with respect to the things connected to it.</a:t>
            </a:r>
          </a:p>
        </p:txBody>
      </p:sp>
      <p:pic>
        <p:nvPicPr>
          <p:cNvPr id="264196" name="Picture 4" descr="bd19559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549775"/>
            <a:ext cx="3219450" cy="2157413"/>
          </a:xfrm>
          <a:prstGeom prst="rect">
            <a:avLst/>
          </a:prstGeom>
          <a:noFill/>
          <a:extLst>
            <a:ext uri="{909E8E84-426E-40DD-AFC4-6F175D3DCCD1}">
              <a14:hiddenFill xmlns:a14="http://schemas.microsoft.com/office/drawing/2010/main">
                <a:solidFill>
                  <a:srgbClr val="FFFFFF"/>
                </a:solidFill>
              </a14:hiddenFill>
            </a:ext>
          </a:extLst>
        </p:spPr>
      </p:pic>
      <p:pic>
        <p:nvPicPr>
          <p:cNvPr id="264197" name="Picture 5" descr="bd19572_"/>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548188"/>
            <a:ext cx="3200400" cy="2144712"/>
          </a:xfrm>
          <a:prstGeom prst="rect">
            <a:avLst/>
          </a:prstGeom>
          <a:noFill/>
          <a:extLst>
            <a:ext uri="{909E8E84-426E-40DD-AFC4-6F175D3DCCD1}">
              <a14:hiddenFill xmlns:a14="http://schemas.microsoft.com/office/drawing/2010/main">
                <a:solidFill>
                  <a:srgbClr val="FFFFFF"/>
                </a:solidFill>
              </a14:hiddenFill>
            </a:ext>
          </a:extLst>
        </p:spPr>
      </p:pic>
      <p:sp>
        <p:nvSpPr>
          <p:cNvPr id="264198" name="Text Box 6"/>
          <p:cNvSpPr txBox="1">
            <a:spLocks noChangeArrowheads="1"/>
          </p:cNvSpPr>
          <p:nvPr/>
        </p:nvSpPr>
        <p:spPr bwMode="auto">
          <a:xfrm>
            <a:off x="8077200" y="0"/>
            <a:ext cx="1066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Go back to </a:t>
            </a:r>
            <a:r>
              <a:rPr lang="en-US" altLang="en-US" sz="1400">
                <a:hlinkClick r:id="rId5" action="ppaction://hlinksldjump" tooltip="This takes you back to slide 2"/>
              </a:rPr>
              <a:t>Overview </a:t>
            </a:r>
            <a:r>
              <a:rPr lang="en-US" altLang="en-US" sz="1400"/>
              <a:t>slide.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371600" y="0"/>
            <a:ext cx="7772400" cy="838200"/>
          </a:xfrm>
        </p:spPr>
        <p:txBody>
          <a:bodyPr/>
          <a:lstStyle/>
          <a:p>
            <a:r>
              <a:rPr lang="en-US" altLang="en-US" sz="4000"/>
              <a:t>Example Problem</a:t>
            </a:r>
          </a:p>
        </p:txBody>
      </p:sp>
      <p:sp>
        <p:nvSpPr>
          <p:cNvPr id="266243" name="Rectangle 3"/>
          <p:cNvSpPr>
            <a:spLocks noGrp="1" noChangeArrowheads="1"/>
          </p:cNvSpPr>
          <p:nvPr>
            <p:ph type="body" idx="1"/>
          </p:nvPr>
        </p:nvSpPr>
        <p:spPr>
          <a:xfrm>
            <a:off x="609600" y="1143000"/>
            <a:ext cx="7772400" cy="2209800"/>
          </a:xfrm>
          <a:noFill/>
          <a:ln/>
        </p:spPr>
        <p:txBody>
          <a:bodyPr lIns="91440" tIns="45720" rIns="91440" bIns="45720"/>
          <a:lstStyle/>
          <a:p>
            <a:pPr marL="0" indent="458788">
              <a:lnSpc>
                <a:spcPct val="90000"/>
              </a:lnSpc>
              <a:buFontTx/>
              <a:buNone/>
            </a:pPr>
            <a:r>
              <a:rPr lang="en-US" altLang="en-US" sz="2400">
                <a:cs typeface="Times New Roman" pitchFamily="18" charset="0"/>
              </a:rPr>
              <a:t>We wish to find the </a:t>
            </a:r>
            <a:r>
              <a:rPr lang="en-US" altLang="en-US" sz="2400"/>
              <a:t>Thévenin</a:t>
            </a:r>
            <a:r>
              <a:rPr lang="en-US" altLang="en-US" sz="2400">
                <a:cs typeface="Times New Roman" pitchFamily="18" charset="0"/>
              </a:rPr>
              <a:t> equivalent of the circuit below, as seen from terminals A and B.  </a:t>
            </a:r>
          </a:p>
          <a:p>
            <a:pPr marL="0" indent="458788">
              <a:lnSpc>
                <a:spcPct val="90000"/>
              </a:lnSpc>
              <a:buFontTx/>
              <a:buNone/>
            </a:pPr>
            <a:r>
              <a:rPr lang="en-US" altLang="en-US" sz="1800">
                <a:cs typeface="Times New Roman" pitchFamily="18" charset="0"/>
              </a:rPr>
              <a:t>Note that there is an unstated assumption here; we assume that we will later connect something to these two terminals.  Having found the </a:t>
            </a:r>
            <a:r>
              <a:rPr lang="en-US" altLang="en-US" sz="1800"/>
              <a:t>Thévenin</a:t>
            </a:r>
            <a:r>
              <a:rPr lang="en-US" altLang="en-US" sz="1800">
                <a:cs typeface="Times New Roman" pitchFamily="18" charset="0"/>
              </a:rPr>
              <a:t> equivalent, we will be able to solve that circuit more easily by using that equivalent.  Note also that we solved this same circuit in the last part of this module; we can compare our answer here to what we got then.</a:t>
            </a:r>
          </a:p>
        </p:txBody>
      </p:sp>
      <p:graphicFrame>
        <p:nvGraphicFramePr>
          <p:cNvPr id="266244" name="Object 4"/>
          <p:cNvGraphicFramePr>
            <a:graphicFrameLocks noChangeAspect="1"/>
          </p:cNvGraphicFramePr>
          <p:nvPr/>
        </p:nvGraphicFramePr>
        <p:xfrm>
          <a:off x="914400" y="3581400"/>
          <a:ext cx="7343775" cy="3060700"/>
        </p:xfrm>
        <a:graphic>
          <a:graphicData uri="http://schemas.openxmlformats.org/presentationml/2006/ole">
            <mc:AlternateContent xmlns:mc="http://schemas.openxmlformats.org/markup-compatibility/2006">
              <mc:Choice xmlns:v="urn:schemas-microsoft-com:vml" Requires="v">
                <p:oleObj spid="_x0000_s266258" name="VISIO" r:id="rId4" imgW="7343640" imgH="3060720" progId="Visio.Drawing.6">
                  <p:embed/>
                </p:oleObj>
              </mc:Choice>
              <mc:Fallback>
                <p:oleObj name="VISIO" r:id="rId4" imgW="7343640" imgH="306072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581400"/>
                        <a:ext cx="7343775" cy="3060700"/>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371600" y="0"/>
            <a:ext cx="7772400" cy="762000"/>
          </a:xfrm>
        </p:spPr>
        <p:txBody>
          <a:bodyPr/>
          <a:lstStyle/>
          <a:p>
            <a:r>
              <a:rPr lang="en-US" altLang="en-US" sz="4000"/>
              <a:t>Example Problem – Step 1</a:t>
            </a:r>
          </a:p>
        </p:txBody>
      </p:sp>
      <p:sp>
        <p:nvSpPr>
          <p:cNvPr id="268291" name="Rectangle 3"/>
          <p:cNvSpPr>
            <a:spLocks noGrp="1" noChangeArrowheads="1"/>
          </p:cNvSpPr>
          <p:nvPr>
            <p:ph type="body" idx="1"/>
          </p:nvPr>
        </p:nvSpPr>
        <p:spPr>
          <a:xfrm>
            <a:off x="609600" y="914400"/>
            <a:ext cx="7772400" cy="2362200"/>
          </a:xfrm>
          <a:noFill/>
          <a:ln/>
        </p:spPr>
        <p:txBody>
          <a:bodyPr lIns="91440" tIns="45720" rIns="91440" bIns="45720"/>
          <a:lstStyle/>
          <a:p>
            <a:pPr marL="0" indent="458788">
              <a:lnSpc>
                <a:spcPct val="90000"/>
              </a:lnSpc>
              <a:buFontTx/>
              <a:buNone/>
            </a:pPr>
            <a:r>
              <a:rPr lang="en-US" altLang="en-US" sz="2400">
                <a:cs typeface="Times New Roman" pitchFamily="18" charset="0"/>
              </a:rPr>
              <a:t>We wish to find the open-circuit voltage </a:t>
            </a:r>
            <a:r>
              <a:rPr lang="en-US" altLang="en-US" sz="2400" i="1">
                <a:solidFill>
                  <a:srgbClr val="FF0000"/>
                </a:solidFill>
                <a:cs typeface="Times New Roman" pitchFamily="18" charset="0"/>
              </a:rPr>
              <a:t>v</a:t>
            </a:r>
            <a:r>
              <a:rPr lang="en-US" altLang="en-US" sz="2400" i="1" baseline="-25000">
                <a:solidFill>
                  <a:srgbClr val="FF0000"/>
                </a:solidFill>
                <a:cs typeface="Times New Roman" pitchFamily="18" charset="0"/>
              </a:rPr>
              <a:t>OC</a:t>
            </a:r>
            <a:r>
              <a:rPr lang="en-US" altLang="en-US" sz="2400">
                <a:cs typeface="Times New Roman" pitchFamily="18" charset="0"/>
              </a:rPr>
              <a:t> with the polarity defined in the circuit given below.  We have also defined the node voltage </a:t>
            </a:r>
            <a:r>
              <a:rPr lang="en-US" altLang="en-US" sz="2400" i="1">
                <a:solidFill>
                  <a:srgbClr val="FF0000"/>
                </a:solidFill>
                <a:cs typeface="Times New Roman" pitchFamily="18" charset="0"/>
              </a:rPr>
              <a:t>v</a:t>
            </a:r>
            <a:r>
              <a:rPr lang="en-US" altLang="en-US" sz="2400" i="1" baseline="-25000">
                <a:solidFill>
                  <a:srgbClr val="FF0000"/>
                </a:solidFill>
                <a:cs typeface="Times New Roman" pitchFamily="18" charset="0"/>
              </a:rPr>
              <a:t>C</a:t>
            </a:r>
            <a:r>
              <a:rPr lang="en-US" altLang="en-US" sz="2400">
                <a:cs typeface="Times New Roman" pitchFamily="18" charset="0"/>
              </a:rPr>
              <a:t>, which we will use to find </a:t>
            </a:r>
            <a:r>
              <a:rPr lang="en-US" altLang="en-US" sz="2400" i="1">
                <a:solidFill>
                  <a:srgbClr val="FF0000"/>
                </a:solidFill>
                <a:cs typeface="Times New Roman" pitchFamily="18" charset="0"/>
              </a:rPr>
              <a:t>v</a:t>
            </a:r>
            <a:r>
              <a:rPr lang="en-US" altLang="en-US" sz="2400" i="1" baseline="-25000">
                <a:solidFill>
                  <a:srgbClr val="FF0000"/>
                </a:solidFill>
                <a:cs typeface="Times New Roman" pitchFamily="18" charset="0"/>
              </a:rPr>
              <a:t>OC</a:t>
            </a:r>
            <a:r>
              <a:rPr lang="en-US" altLang="en-US" sz="2400">
                <a:cs typeface="Times New Roman" pitchFamily="18" charset="0"/>
              </a:rPr>
              <a:t>.  	</a:t>
            </a:r>
          </a:p>
          <a:p>
            <a:pPr marL="0" indent="458788">
              <a:lnSpc>
                <a:spcPct val="90000"/>
              </a:lnSpc>
              <a:buFontTx/>
              <a:buNone/>
            </a:pPr>
            <a:r>
              <a:rPr lang="en-US" altLang="en-US" sz="2400">
                <a:cs typeface="Times New Roman" pitchFamily="18" charset="0"/>
              </a:rPr>
              <a:t>In general, remember, we need to find two out of three of the quantities </a:t>
            </a:r>
            <a:r>
              <a:rPr lang="en-US" altLang="en-US" sz="2400" i="1">
                <a:solidFill>
                  <a:srgbClr val="FF0000"/>
                </a:solidFill>
                <a:cs typeface="Times New Roman" pitchFamily="18" charset="0"/>
              </a:rPr>
              <a:t>v</a:t>
            </a:r>
            <a:r>
              <a:rPr lang="en-US" altLang="en-US" sz="2400" i="1" baseline="-25000">
                <a:solidFill>
                  <a:srgbClr val="FF0000"/>
                </a:solidFill>
                <a:cs typeface="Times New Roman" pitchFamily="18" charset="0"/>
              </a:rPr>
              <a:t>OC</a:t>
            </a:r>
            <a:r>
              <a:rPr lang="en-US" altLang="en-US" sz="2400">
                <a:cs typeface="Times New Roman" pitchFamily="18" charset="0"/>
              </a:rPr>
              <a:t>, </a:t>
            </a:r>
            <a:r>
              <a:rPr lang="en-US" altLang="en-US" sz="2400" i="1">
                <a:solidFill>
                  <a:srgbClr val="FF0000"/>
                </a:solidFill>
                <a:cs typeface="Times New Roman" pitchFamily="18" charset="0"/>
              </a:rPr>
              <a:t>i</a:t>
            </a:r>
            <a:r>
              <a:rPr lang="en-US" altLang="en-US" sz="2400" i="1" baseline="-25000">
                <a:solidFill>
                  <a:srgbClr val="FF0000"/>
                </a:solidFill>
                <a:cs typeface="Times New Roman" pitchFamily="18" charset="0"/>
              </a:rPr>
              <a:t>SC</a:t>
            </a:r>
            <a:r>
              <a:rPr lang="en-US" altLang="en-US" sz="2400">
                <a:cs typeface="Times New Roman" pitchFamily="18" charset="0"/>
              </a:rPr>
              <a:t>, and </a:t>
            </a:r>
            <a:r>
              <a:rPr lang="en-US" altLang="en-US" sz="2400" i="1">
                <a:solidFill>
                  <a:srgbClr val="FF0000"/>
                </a:solidFill>
                <a:cs typeface="Times New Roman" pitchFamily="18" charset="0"/>
              </a:rPr>
              <a:t>R</a:t>
            </a:r>
            <a:r>
              <a:rPr lang="en-US" altLang="en-US" sz="2400" i="1" baseline="-25000">
                <a:solidFill>
                  <a:srgbClr val="FF0000"/>
                </a:solidFill>
                <a:cs typeface="Times New Roman" pitchFamily="18" charset="0"/>
              </a:rPr>
              <a:t>EQ</a:t>
            </a:r>
            <a:r>
              <a:rPr lang="en-US" altLang="en-US" sz="2400">
                <a:cs typeface="Times New Roman" pitchFamily="18" charset="0"/>
              </a:rPr>
              <a:t>.  In this problem we will find two, and then find the third just as a check.  In general, finding the third quantity is not required.</a:t>
            </a:r>
          </a:p>
        </p:txBody>
      </p:sp>
      <p:graphicFrame>
        <p:nvGraphicFramePr>
          <p:cNvPr id="268292" name="Object 4"/>
          <p:cNvGraphicFramePr>
            <a:graphicFrameLocks noChangeAspect="1"/>
          </p:cNvGraphicFramePr>
          <p:nvPr/>
        </p:nvGraphicFramePr>
        <p:xfrm>
          <a:off x="2438400" y="3763963"/>
          <a:ext cx="6705600" cy="3094037"/>
        </p:xfrm>
        <a:graphic>
          <a:graphicData uri="http://schemas.openxmlformats.org/presentationml/2006/ole">
            <mc:AlternateContent xmlns:mc="http://schemas.openxmlformats.org/markup-compatibility/2006">
              <mc:Choice xmlns:v="urn:schemas-microsoft-com:vml" Requires="v">
                <p:oleObj spid="_x0000_s268306" name="VISIO" r:id="rId4" imgW="7343640" imgH="3388680" progId="Visio.Drawing.6">
                  <p:embed/>
                </p:oleObj>
              </mc:Choice>
              <mc:Fallback>
                <p:oleObj name="VISIO" r:id="rId4" imgW="7343640" imgH="338868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763963"/>
                        <a:ext cx="6705600" cy="3094037"/>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Rectangle 6"/>
          <p:cNvSpPr>
            <a:spLocks noChangeArrowheads="1"/>
          </p:cNvSpPr>
          <p:nvPr/>
        </p:nvSpPr>
        <p:spPr bwMode="auto">
          <a:xfrm>
            <a:off x="762000" y="2209800"/>
            <a:ext cx="4343400" cy="1143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38" name="Rectangle 2"/>
          <p:cNvSpPr>
            <a:spLocks noGrp="1" noChangeArrowheads="1"/>
          </p:cNvSpPr>
          <p:nvPr>
            <p:ph type="title"/>
          </p:nvPr>
        </p:nvSpPr>
        <p:spPr>
          <a:xfrm>
            <a:off x="1371600" y="0"/>
            <a:ext cx="7772400" cy="838200"/>
          </a:xfrm>
        </p:spPr>
        <p:txBody>
          <a:bodyPr/>
          <a:lstStyle/>
          <a:p>
            <a:r>
              <a:rPr lang="en-US" altLang="en-US" sz="4000"/>
              <a:t>Example Problem – Step 2</a:t>
            </a:r>
          </a:p>
        </p:txBody>
      </p:sp>
      <p:sp>
        <p:nvSpPr>
          <p:cNvPr id="270339" name="Rectangle 3"/>
          <p:cNvSpPr>
            <a:spLocks noGrp="1" noChangeArrowheads="1"/>
          </p:cNvSpPr>
          <p:nvPr>
            <p:ph type="body" idx="1"/>
          </p:nvPr>
        </p:nvSpPr>
        <p:spPr>
          <a:xfrm>
            <a:off x="609600" y="914400"/>
            <a:ext cx="7772400" cy="1600200"/>
          </a:xfrm>
          <a:noFill/>
          <a:ln/>
        </p:spPr>
        <p:txBody>
          <a:bodyPr lIns="91440" tIns="45720" rIns="91440" bIns="45720"/>
          <a:lstStyle/>
          <a:p>
            <a:pPr marL="0" indent="458788">
              <a:buFontTx/>
              <a:buNone/>
            </a:pPr>
            <a:r>
              <a:rPr lang="en-US" altLang="en-US" sz="2800">
                <a:cs typeface="Times New Roman" pitchFamily="18" charset="0"/>
              </a:rPr>
              <a:t>We wish to find the node voltage </a:t>
            </a:r>
            <a:r>
              <a:rPr lang="en-US" altLang="en-US" sz="2800" i="1">
                <a:solidFill>
                  <a:srgbClr val="FF0000"/>
                </a:solidFill>
                <a:cs typeface="Times New Roman" pitchFamily="18" charset="0"/>
              </a:rPr>
              <a:t>v</a:t>
            </a:r>
            <a:r>
              <a:rPr lang="en-US" altLang="en-US" sz="2800" i="1" baseline="-25000">
                <a:solidFill>
                  <a:srgbClr val="FF0000"/>
                </a:solidFill>
                <a:cs typeface="Times New Roman" pitchFamily="18" charset="0"/>
              </a:rPr>
              <a:t>C</a:t>
            </a:r>
            <a:r>
              <a:rPr lang="en-US" altLang="en-US" sz="2800">
                <a:cs typeface="Times New Roman" pitchFamily="18" charset="0"/>
              </a:rPr>
              <a:t>, which we will use to find </a:t>
            </a:r>
            <a:r>
              <a:rPr lang="en-US" altLang="en-US" sz="2800" i="1">
                <a:solidFill>
                  <a:srgbClr val="FF0000"/>
                </a:solidFill>
                <a:cs typeface="Times New Roman" pitchFamily="18" charset="0"/>
              </a:rPr>
              <a:t>v</a:t>
            </a:r>
            <a:r>
              <a:rPr lang="en-US" altLang="en-US" sz="2800" i="1" baseline="-25000">
                <a:solidFill>
                  <a:srgbClr val="FF0000"/>
                </a:solidFill>
                <a:cs typeface="Times New Roman" pitchFamily="18" charset="0"/>
              </a:rPr>
              <a:t>OC</a:t>
            </a:r>
            <a:r>
              <a:rPr lang="en-US" altLang="en-US" sz="2800">
                <a:cs typeface="Times New Roman" pitchFamily="18" charset="0"/>
              </a:rPr>
              <a:t>.  Writing KCL at the node encircled with a dashed red line, we have</a:t>
            </a:r>
          </a:p>
        </p:txBody>
      </p:sp>
      <p:graphicFrame>
        <p:nvGraphicFramePr>
          <p:cNvPr id="270340" name="Object 4"/>
          <p:cNvGraphicFramePr>
            <a:graphicFrameLocks noChangeAspect="1"/>
          </p:cNvGraphicFramePr>
          <p:nvPr/>
        </p:nvGraphicFramePr>
        <p:xfrm>
          <a:off x="825500" y="2286000"/>
          <a:ext cx="4141788" cy="944563"/>
        </p:xfrm>
        <a:graphic>
          <a:graphicData uri="http://schemas.openxmlformats.org/presentationml/2006/ole">
            <mc:AlternateContent xmlns:mc="http://schemas.openxmlformats.org/markup-compatibility/2006">
              <mc:Choice xmlns:v="urn:schemas-microsoft-com:vml" Requires="v">
                <p:oleObj spid="_x0000_s270369" name="Equation" r:id="rId4" imgW="1892160" imgH="431640" progId="Equation.DSMT4">
                  <p:embed/>
                </p:oleObj>
              </mc:Choice>
              <mc:Fallback>
                <p:oleObj name="Equation" r:id="rId4" imgW="1892160" imgH="431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2286000"/>
                        <a:ext cx="4141788"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1" name="Object 5"/>
          <p:cNvGraphicFramePr>
            <a:graphicFrameLocks noChangeAspect="1"/>
          </p:cNvGraphicFramePr>
          <p:nvPr/>
        </p:nvGraphicFramePr>
        <p:xfrm>
          <a:off x="1800225" y="3462338"/>
          <a:ext cx="7343775" cy="3389312"/>
        </p:xfrm>
        <a:graphic>
          <a:graphicData uri="http://schemas.openxmlformats.org/presentationml/2006/ole">
            <mc:AlternateContent xmlns:mc="http://schemas.openxmlformats.org/markup-compatibility/2006">
              <mc:Choice xmlns:v="urn:schemas-microsoft-com:vml" Requires="v">
                <p:oleObj spid="_x0000_s270370" name="VISIO" r:id="rId6" imgW="7343640" imgH="3388680" progId="Visio.Drawing.6">
                  <p:embed/>
                </p:oleObj>
              </mc:Choice>
              <mc:Fallback>
                <p:oleObj name="VISIO" r:id="rId6" imgW="7343640" imgH="338868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3462338"/>
                        <a:ext cx="7343775" cy="338931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0" name="Rectangle 6"/>
          <p:cNvSpPr>
            <a:spLocks noChangeArrowheads="1"/>
          </p:cNvSpPr>
          <p:nvPr/>
        </p:nvSpPr>
        <p:spPr bwMode="auto">
          <a:xfrm>
            <a:off x="457200" y="1371600"/>
            <a:ext cx="7772400" cy="2133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386" name="Rectangle 2"/>
          <p:cNvSpPr>
            <a:spLocks noGrp="1" noChangeArrowheads="1"/>
          </p:cNvSpPr>
          <p:nvPr>
            <p:ph type="title"/>
          </p:nvPr>
        </p:nvSpPr>
        <p:spPr>
          <a:xfrm>
            <a:off x="1371600" y="0"/>
            <a:ext cx="7772400" cy="838200"/>
          </a:xfrm>
        </p:spPr>
        <p:txBody>
          <a:bodyPr/>
          <a:lstStyle/>
          <a:p>
            <a:r>
              <a:rPr lang="en-US" altLang="en-US" sz="4000"/>
              <a:t>Example Problem – Step 3</a:t>
            </a:r>
          </a:p>
        </p:txBody>
      </p:sp>
      <p:sp>
        <p:nvSpPr>
          <p:cNvPr id="272387" name="Rectangle 3"/>
          <p:cNvSpPr>
            <a:spLocks noGrp="1" noChangeArrowheads="1"/>
          </p:cNvSpPr>
          <p:nvPr>
            <p:ph type="body" idx="1"/>
          </p:nvPr>
        </p:nvSpPr>
        <p:spPr>
          <a:xfrm>
            <a:off x="609600" y="914400"/>
            <a:ext cx="7772400" cy="533400"/>
          </a:xfrm>
          <a:noFill/>
          <a:ln/>
        </p:spPr>
        <p:txBody>
          <a:bodyPr lIns="91440" tIns="45720" rIns="91440" bIns="45720"/>
          <a:lstStyle/>
          <a:p>
            <a:pPr marL="0" indent="458788">
              <a:buFontTx/>
              <a:buNone/>
            </a:pPr>
            <a:r>
              <a:rPr lang="en-US" altLang="en-US" sz="2800">
                <a:cs typeface="Times New Roman" pitchFamily="18" charset="0"/>
              </a:rPr>
              <a:t>Substituting in values, we have</a:t>
            </a:r>
          </a:p>
        </p:txBody>
      </p:sp>
      <p:graphicFrame>
        <p:nvGraphicFramePr>
          <p:cNvPr id="272388" name="Object 4"/>
          <p:cNvGraphicFramePr>
            <a:graphicFrameLocks noChangeAspect="1"/>
          </p:cNvGraphicFramePr>
          <p:nvPr/>
        </p:nvGraphicFramePr>
        <p:xfrm>
          <a:off x="533400" y="1447800"/>
          <a:ext cx="7645400" cy="1944688"/>
        </p:xfrm>
        <a:graphic>
          <a:graphicData uri="http://schemas.openxmlformats.org/presentationml/2006/ole">
            <mc:AlternateContent xmlns:mc="http://schemas.openxmlformats.org/markup-compatibility/2006">
              <mc:Choice xmlns:v="urn:schemas-microsoft-com:vml" Requires="v">
                <p:oleObj spid="_x0000_s272417" name="Equation" r:id="rId4" imgW="3492360" imgH="888840" progId="Equation.DSMT4">
                  <p:embed/>
                </p:oleObj>
              </mc:Choice>
              <mc:Fallback>
                <p:oleObj name="Equation" r:id="rId4" imgW="3492360" imgH="8888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47800"/>
                        <a:ext cx="7645400"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389" name="Object 5"/>
          <p:cNvGraphicFramePr>
            <a:graphicFrameLocks noChangeAspect="1"/>
          </p:cNvGraphicFramePr>
          <p:nvPr/>
        </p:nvGraphicFramePr>
        <p:xfrm>
          <a:off x="1800225" y="3462338"/>
          <a:ext cx="7343775" cy="3389312"/>
        </p:xfrm>
        <a:graphic>
          <a:graphicData uri="http://schemas.openxmlformats.org/presentationml/2006/ole">
            <mc:AlternateContent xmlns:mc="http://schemas.openxmlformats.org/markup-compatibility/2006">
              <mc:Choice xmlns:v="urn:schemas-microsoft-com:vml" Requires="v">
                <p:oleObj spid="_x0000_s272418" name="VISIO" r:id="rId6" imgW="7343640" imgH="3388680" progId="Visio.Drawing.6">
                  <p:embed/>
                </p:oleObj>
              </mc:Choice>
              <mc:Fallback>
                <p:oleObj name="VISIO" r:id="rId6" imgW="7343640" imgH="338868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3462338"/>
                        <a:ext cx="7343775" cy="338931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9" name="Rectangle 7"/>
          <p:cNvSpPr>
            <a:spLocks noChangeArrowheads="1"/>
          </p:cNvSpPr>
          <p:nvPr/>
        </p:nvSpPr>
        <p:spPr bwMode="auto">
          <a:xfrm>
            <a:off x="762000" y="1447800"/>
            <a:ext cx="5562600" cy="1447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34" name="Rectangle 2"/>
          <p:cNvSpPr>
            <a:spLocks noGrp="1" noChangeArrowheads="1"/>
          </p:cNvSpPr>
          <p:nvPr>
            <p:ph type="title"/>
          </p:nvPr>
        </p:nvSpPr>
        <p:spPr>
          <a:xfrm>
            <a:off x="1371600" y="0"/>
            <a:ext cx="7772400" cy="838200"/>
          </a:xfrm>
        </p:spPr>
        <p:txBody>
          <a:bodyPr/>
          <a:lstStyle/>
          <a:p>
            <a:r>
              <a:rPr lang="en-US" altLang="en-US" sz="4000"/>
              <a:t>Example Problem – Step 4</a:t>
            </a:r>
          </a:p>
        </p:txBody>
      </p:sp>
      <p:sp>
        <p:nvSpPr>
          <p:cNvPr id="274435" name="Rectangle 3"/>
          <p:cNvSpPr>
            <a:spLocks noGrp="1" noChangeArrowheads="1"/>
          </p:cNvSpPr>
          <p:nvPr>
            <p:ph type="body" idx="1"/>
          </p:nvPr>
        </p:nvSpPr>
        <p:spPr>
          <a:xfrm>
            <a:off x="609600" y="914400"/>
            <a:ext cx="7772400" cy="533400"/>
          </a:xfrm>
          <a:noFill/>
          <a:ln/>
        </p:spPr>
        <p:txBody>
          <a:bodyPr lIns="91440" tIns="45720" rIns="91440" bIns="45720"/>
          <a:lstStyle/>
          <a:p>
            <a:pPr marL="0" indent="458788">
              <a:buFontTx/>
              <a:buNone/>
            </a:pPr>
            <a:r>
              <a:rPr lang="en-US" altLang="en-US" sz="2800">
                <a:cs typeface="Times New Roman" pitchFamily="18" charset="0"/>
              </a:rPr>
              <a:t>Then, using VDR, we can find</a:t>
            </a:r>
          </a:p>
        </p:txBody>
      </p:sp>
      <p:graphicFrame>
        <p:nvGraphicFramePr>
          <p:cNvPr id="274436" name="Object 4"/>
          <p:cNvGraphicFramePr>
            <a:graphicFrameLocks noChangeAspect="1"/>
          </p:cNvGraphicFramePr>
          <p:nvPr/>
        </p:nvGraphicFramePr>
        <p:xfrm>
          <a:off x="838200" y="1447800"/>
          <a:ext cx="5449888" cy="1444625"/>
        </p:xfrm>
        <a:graphic>
          <a:graphicData uri="http://schemas.openxmlformats.org/presentationml/2006/ole">
            <mc:AlternateContent xmlns:mc="http://schemas.openxmlformats.org/markup-compatibility/2006">
              <mc:Choice xmlns:v="urn:schemas-microsoft-com:vml" Requires="v">
                <p:oleObj spid="_x0000_s274466" name="Equation" r:id="rId4" imgW="2489040" imgH="660240" progId="Equation.DSMT4">
                  <p:embed/>
                </p:oleObj>
              </mc:Choice>
              <mc:Fallback>
                <p:oleObj name="Equation" r:id="rId4" imgW="2489040" imgH="660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47800"/>
                        <a:ext cx="5449888"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7" name="Rectangle 5"/>
          <p:cNvSpPr>
            <a:spLocks noChangeArrowheads="1"/>
          </p:cNvSpPr>
          <p:nvPr/>
        </p:nvSpPr>
        <p:spPr bwMode="auto">
          <a:xfrm>
            <a:off x="609600" y="289560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458788" eaLnBrk="0" hangingPunct="0">
              <a:defRPr sz="2400">
                <a:solidFill>
                  <a:schemeClr val="tx1"/>
                </a:solidFill>
                <a:latin typeface="Times New Roman" pitchFamily="18" charset="0"/>
              </a:defRPr>
            </a:lvl1pPr>
            <a:lvl2pPr marL="1219200" indent="-533400" eaLnBrk="0" hangingPunct="0">
              <a:defRPr sz="2400">
                <a:solidFill>
                  <a:schemeClr val="tx1"/>
                </a:solidFill>
                <a:latin typeface="Times New Roman" pitchFamily="18" charset="0"/>
              </a:defRPr>
            </a:lvl2pPr>
            <a:lvl3pPr marL="1677988" indent="-457200" eaLnBrk="0" hangingPunct="0">
              <a:defRPr sz="2400">
                <a:solidFill>
                  <a:schemeClr val="tx1"/>
                </a:solidFill>
                <a:latin typeface="Times New Roman" pitchFamily="18" charset="0"/>
              </a:defRPr>
            </a:lvl3pPr>
            <a:lvl4pPr marL="2173288" indent="-381000" eaLnBrk="0" hangingPunct="0">
              <a:defRPr sz="2400">
                <a:solidFill>
                  <a:schemeClr val="tx1"/>
                </a:solidFill>
                <a:latin typeface="Times New Roman" pitchFamily="18" charset="0"/>
              </a:defRPr>
            </a:lvl4pPr>
            <a:lvl5pPr marL="2668588" indent="-381000" eaLnBrk="0" hangingPunct="0">
              <a:defRPr sz="2400">
                <a:solidFill>
                  <a:schemeClr val="tx1"/>
                </a:solidFill>
                <a:latin typeface="Times New Roman" pitchFamily="18" charset="0"/>
              </a:defRPr>
            </a:lvl5pPr>
            <a:lvl6pPr marL="3125788" indent="-381000" eaLnBrk="0" fontAlgn="base" hangingPunct="0">
              <a:spcBef>
                <a:spcPct val="0"/>
              </a:spcBef>
              <a:spcAft>
                <a:spcPct val="0"/>
              </a:spcAft>
              <a:defRPr sz="2400">
                <a:solidFill>
                  <a:schemeClr val="tx1"/>
                </a:solidFill>
                <a:latin typeface="Times New Roman" pitchFamily="18" charset="0"/>
              </a:defRPr>
            </a:lvl6pPr>
            <a:lvl7pPr marL="3582988" indent="-381000" eaLnBrk="0" fontAlgn="base" hangingPunct="0">
              <a:spcBef>
                <a:spcPct val="0"/>
              </a:spcBef>
              <a:spcAft>
                <a:spcPct val="0"/>
              </a:spcAft>
              <a:defRPr sz="2400">
                <a:solidFill>
                  <a:schemeClr val="tx1"/>
                </a:solidFill>
                <a:latin typeface="Times New Roman" pitchFamily="18" charset="0"/>
              </a:defRPr>
            </a:lvl7pPr>
            <a:lvl8pPr marL="4040188" indent="-381000" eaLnBrk="0" fontAlgn="base" hangingPunct="0">
              <a:spcBef>
                <a:spcPct val="0"/>
              </a:spcBef>
              <a:spcAft>
                <a:spcPct val="0"/>
              </a:spcAft>
              <a:defRPr sz="2400">
                <a:solidFill>
                  <a:schemeClr val="tx1"/>
                </a:solidFill>
                <a:latin typeface="Times New Roman" pitchFamily="18" charset="0"/>
              </a:defRPr>
            </a:lvl8pPr>
            <a:lvl9pPr marL="4497388" indent="-3810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2000">
                <a:latin typeface="Arial" charset="0"/>
                <a:cs typeface="Times New Roman" pitchFamily="18" charset="0"/>
              </a:rPr>
              <a:t>Note that when we solved this problem before, we got this same voltage.</a:t>
            </a:r>
          </a:p>
        </p:txBody>
      </p:sp>
      <p:graphicFrame>
        <p:nvGraphicFramePr>
          <p:cNvPr id="274438" name="Object 6"/>
          <p:cNvGraphicFramePr>
            <a:graphicFrameLocks noChangeAspect="1"/>
          </p:cNvGraphicFramePr>
          <p:nvPr/>
        </p:nvGraphicFramePr>
        <p:xfrm>
          <a:off x="1800225" y="3462338"/>
          <a:ext cx="7343775" cy="3389312"/>
        </p:xfrm>
        <a:graphic>
          <a:graphicData uri="http://schemas.openxmlformats.org/presentationml/2006/ole">
            <mc:AlternateContent xmlns:mc="http://schemas.openxmlformats.org/markup-compatibility/2006">
              <mc:Choice xmlns:v="urn:schemas-microsoft-com:vml" Requires="v">
                <p:oleObj spid="_x0000_s274467" name="VISIO" r:id="rId6" imgW="7343640" imgH="3388680" progId="Visio.Drawing.6">
                  <p:embed/>
                </p:oleObj>
              </mc:Choice>
              <mc:Fallback>
                <p:oleObj name="VISIO" r:id="rId6" imgW="7343640" imgH="3388680"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3462338"/>
                        <a:ext cx="7343775" cy="338931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371600" y="0"/>
            <a:ext cx="7772400" cy="914400"/>
          </a:xfrm>
        </p:spPr>
        <p:txBody>
          <a:bodyPr/>
          <a:lstStyle/>
          <a:p>
            <a:r>
              <a:rPr lang="en-US" altLang="en-US" sz="4000"/>
              <a:t>Example Problem – Step 5</a:t>
            </a:r>
          </a:p>
        </p:txBody>
      </p:sp>
      <p:sp>
        <p:nvSpPr>
          <p:cNvPr id="276483" name="Rectangle 3"/>
          <p:cNvSpPr>
            <a:spLocks noGrp="1" noChangeArrowheads="1"/>
          </p:cNvSpPr>
          <p:nvPr>
            <p:ph type="body" idx="1"/>
          </p:nvPr>
        </p:nvSpPr>
        <p:spPr>
          <a:xfrm>
            <a:off x="609600" y="914400"/>
            <a:ext cx="7772400" cy="1447800"/>
          </a:xfrm>
          <a:noFill/>
          <a:ln/>
        </p:spPr>
        <p:txBody>
          <a:bodyPr lIns="91440" tIns="45720" rIns="91440" bIns="45720"/>
          <a:lstStyle/>
          <a:p>
            <a:pPr marL="0" indent="458788">
              <a:buFontTx/>
              <a:buNone/>
            </a:pPr>
            <a:r>
              <a:rPr lang="en-US" altLang="en-US" sz="2400">
                <a:cs typeface="Times New Roman" pitchFamily="18" charset="0"/>
              </a:rPr>
              <a:t>Next, we will find the equivalent resistance, </a:t>
            </a:r>
            <a:r>
              <a:rPr lang="en-US" altLang="en-US" sz="2400" i="1">
                <a:solidFill>
                  <a:srgbClr val="FF0000"/>
                </a:solidFill>
                <a:cs typeface="Times New Roman" pitchFamily="18" charset="0"/>
              </a:rPr>
              <a:t>R</a:t>
            </a:r>
            <a:r>
              <a:rPr lang="en-US" altLang="en-US" sz="2400" i="1" baseline="-25000">
                <a:solidFill>
                  <a:srgbClr val="FF0000"/>
                </a:solidFill>
                <a:cs typeface="Times New Roman" pitchFamily="18" charset="0"/>
              </a:rPr>
              <a:t>EQ</a:t>
            </a:r>
            <a:r>
              <a:rPr lang="en-US" altLang="en-US" sz="2400">
                <a:cs typeface="Times New Roman" pitchFamily="18" charset="0"/>
              </a:rPr>
              <a:t>.  The first step in this solution is to set the independent sources equal to zero.  We then have the circuit below.</a:t>
            </a:r>
          </a:p>
        </p:txBody>
      </p:sp>
      <p:graphicFrame>
        <p:nvGraphicFramePr>
          <p:cNvPr id="276484" name="Object 4"/>
          <p:cNvGraphicFramePr>
            <a:graphicFrameLocks noChangeAspect="1"/>
          </p:cNvGraphicFramePr>
          <p:nvPr/>
        </p:nvGraphicFramePr>
        <p:xfrm>
          <a:off x="2927350" y="3468688"/>
          <a:ext cx="6216650" cy="3389312"/>
        </p:xfrm>
        <a:graphic>
          <a:graphicData uri="http://schemas.openxmlformats.org/presentationml/2006/ole">
            <mc:AlternateContent xmlns:mc="http://schemas.openxmlformats.org/markup-compatibility/2006">
              <mc:Choice xmlns:v="urn:schemas-microsoft-com:vml" Requires="v">
                <p:oleObj spid="_x0000_s276501" name="VISIO" r:id="rId4" imgW="6216120" imgH="3388680" progId="Visio.Drawing.6">
                  <p:embed/>
                </p:oleObj>
              </mc:Choice>
              <mc:Fallback>
                <p:oleObj name="VISIO" r:id="rId4" imgW="6216120" imgH="338868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3468688"/>
                        <a:ext cx="6216650" cy="338931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485" name="Text Box 5"/>
          <p:cNvSpPr txBox="1">
            <a:spLocks noChangeArrowheads="1"/>
          </p:cNvSpPr>
          <p:nvPr/>
        </p:nvSpPr>
        <p:spPr bwMode="auto">
          <a:xfrm>
            <a:off x="152400" y="3048000"/>
            <a:ext cx="2590800" cy="3416300"/>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a:t>Note that the voltage source becomes a short circuit, and the current source becomes an open circuit.  These represent zero-valued sources.</a:t>
            </a:r>
          </a:p>
        </p:txBody>
      </p:sp>
      <p:sp>
        <p:nvSpPr>
          <p:cNvPr id="276486" name="Line 6"/>
          <p:cNvSpPr>
            <a:spLocks noChangeShapeType="1"/>
          </p:cNvSpPr>
          <p:nvPr/>
        </p:nvSpPr>
        <p:spPr bwMode="auto">
          <a:xfrm>
            <a:off x="2133600" y="3733800"/>
            <a:ext cx="838200" cy="838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487" name="Line 7"/>
          <p:cNvSpPr>
            <a:spLocks noChangeShapeType="1"/>
          </p:cNvSpPr>
          <p:nvPr/>
        </p:nvSpPr>
        <p:spPr bwMode="auto">
          <a:xfrm>
            <a:off x="2209800" y="4876800"/>
            <a:ext cx="2514600" cy="533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4" name="Rectangle 6"/>
          <p:cNvSpPr>
            <a:spLocks noChangeArrowheads="1"/>
          </p:cNvSpPr>
          <p:nvPr/>
        </p:nvSpPr>
        <p:spPr bwMode="auto">
          <a:xfrm>
            <a:off x="0" y="2667000"/>
            <a:ext cx="9144000" cy="1143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0" name="Rectangle 2"/>
          <p:cNvSpPr>
            <a:spLocks noGrp="1" noChangeArrowheads="1"/>
          </p:cNvSpPr>
          <p:nvPr>
            <p:ph type="title"/>
          </p:nvPr>
        </p:nvSpPr>
        <p:spPr>
          <a:xfrm>
            <a:off x="1371600" y="0"/>
            <a:ext cx="7772400" cy="838200"/>
          </a:xfrm>
        </p:spPr>
        <p:txBody>
          <a:bodyPr/>
          <a:lstStyle/>
          <a:p>
            <a:r>
              <a:rPr lang="en-US" altLang="en-US" sz="4000"/>
              <a:t>Example Problem – Step 6</a:t>
            </a:r>
          </a:p>
        </p:txBody>
      </p:sp>
      <p:sp>
        <p:nvSpPr>
          <p:cNvPr id="278531" name="Rectangle 3"/>
          <p:cNvSpPr>
            <a:spLocks noGrp="1" noChangeArrowheads="1"/>
          </p:cNvSpPr>
          <p:nvPr>
            <p:ph type="body" idx="1"/>
          </p:nvPr>
        </p:nvSpPr>
        <p:spPr>
          <a:xfrm>
            <a:off x="609600" y="914400"/>
            <a:ext cx="7772400" cy="1447800"/>
          </a:xfrm>
          <a:noFill/>
          <a:ln/>
        </p:spPr>
        <p:txBody>
          <a:bodyPr lIns="91440" tIns="45720" rIns="91440" bIns="45720"/>
          <a:lstStyle/>
          <a:p>
            <a:pPr marL="0" indent="458788">
              <a:lnSpc>
                <a:spcPct val="90000"/>
              </a:lnSpc>
              <a:buFontTx/>
              <a:buNone/>
            </a:pPr>
            <a:r>
              <a:rPr lang="en-US" altLang="en-US" sz="2000">
                <a:cs typeface="Times New Roman" pitchFamily="18" charset="0"/>
              </a:rPr>
              <a:t>To find the equivalent resistance, </a:t>
            </a:r>
            <a:r>
              <a:rPr lang="en-US" altLang="en-US" sz="2000" i="1">
                <a:solidFill>
                  <a:srgbClr val="FF0000"/>
                </a:solidFill>
                <a:cs typeface="Times New Roman" pitchFamily="18" charset="0"/>
              </a:rPr>
              <a:t>R</a:t>
            </a:r>
            <a:r>
              <a:rPr lang="en-US" altLang="en-US" sz="2000" i="1" baseline="-25000">
                <a:solidFill>
                  <a:srgbClr val="FF0000"/>
                </a:solidFill>
                <a:cs typeface="Times New Roman" pitchFamily="18" charset="0"/>
              </a:rPr>
              <a:t>EQ</a:t>
            </a:r>
            <a:r>
              <a:rPr lang="en-US" altLang="en-US" sz="2000">
                <a:cs typeface="Times New Roman" pitchFamily="18" charset="0"/>
              </a:rPr>
              <a:t>, we simply combine resistances in parallel and in series.  The resistance between terminals A and B, which we are calling </a:t>
            </a:r>
            <a:r>
              <a:rPr lang="en-US" altLang="en-US" sz="2000" i="1">
                <a:solidFill>
                  <a:srgbClr val="FF0000"/>
                </a:solidFill>
                <a:cs typeface="Times New Roman" pitchFamily="18" charset="0"/>
              </a:rPr>
              <a:t>R</a:t>
            </a:r>
            <a:r>
              <a:rPr lang="en-US" altLang="en-US" sz="2000" i="1" baseline="-25000">
                <a:solidFill>
                  <a:srgbClr val="FF0000"/>
                </a:solidFill>
                <a:cs typeface="Times New Roman" pitchFamily="18" charset="0"/>
              </a:rPr>
              <a:t>EQ</a:t>
            </a:r>
            <a:r>
              <a:rPr lang="en-US" altLang="en-US" sz="2000">
                <a:cs typeface="Times New Roman" pitchFamily="18" charset="0"/>
              </a:rPr>
              <a:t>, is found be recognizing that </a:t>
            </a:r>
            <a:r>
              <a:rPr lang="en-US" altLang="en-US" sz="2000" i="1">
                <a:cs typeface="Times New Roman" pitchFamily="18" charset="0"/>
              </a:rPr>
              <a:t>R</a:t>
            </a:r>
            <a:r>
              <a:rPr lang="en-US" altLang="en-US" sz="2000" i="1" baseline="-25000">
                <a:cs typeface="Times New Roman" pitchFamily="18" charset="0"/>
              </a:rPr>
              <a:t>1</a:t>
            </a:r>
            <a:r>
              <a:rPr lang="en-US" altLang="en-US" sz="2000">
                <a:cs typeface="Times New Roman" pitchFamily="18" charset="0"/>
              </a:rPr>
              <a:t> and </a:t>
            </a:r>
            <a:r>
              <a:rPr lang="en-US" altLang="en-US" sz="2000" i="1">
                <a:cs typeface="Times New Roman" pitchFamily="18" charset="0"/>
              </a:rPr>
              <a:t>R</a:t>
            </a:r>
            <a:r>
              <a:rPr lang="en-US" altLang="en-US" sz="2000" i="1" baseline="-25000">
                <a:cs typeface="Times New Roman" pitchFamily="18" charset="0"/>
              </a:rPr>
              <a:t>3</a:t>
            </a:r>
            <a:r>
              <a:rPr lang="en-US" altLang="en-US" sz="2000">
                <a:cs typeface="Times New Roman" pitchFamily="18" charset="0"/>
              </a:rPr>
              <a:t> are in parallel.  That parallel combination is in series with </a:t>
            </a:r>
            <a:r>
              <a:rPr lang="en-US" altLang="en-US" sz="2000" i="1">
                <a:cs typeface="Times New Roman" pitchFamily="18" charset="0"/>
              </a:rPr>
              <a:t>R</a:t>
            </a:r>
            <a:r>
              <a:rPr lang="en-US" altLang="en-US" sz="2000" i="1" baseline="-25000">
                <a:cs typeface="Times New Roman" pitchFamily="18" charset="0"/>
              </a:rPr>
              <a:t>2</a:t>
            </a:r>
            <a:r>
              <a:rPr lang="en-US" altLang="en-US" sz="2000">
                <a:cs typeface="Times New Roman" pitchFamily="18" charset="0"/>
              </a:rPr>
              <a:t>.  That series combination is in parallel with </a:t>
            </a:r>
            <a:r>
              <a:rPr lang="en-US" altLang="en-US" sz="2000" i="1">
                <a:cs typeface="Times New Roman" pitchFamily="18" charset="0"/>
              </a:rPr>
              <a:t>R</a:t>
            </a:r>
            <a:r>
              <a:rPr lang="en-US" altLang="en-US" sz="2000" i="1" baseline="-25000">
                <a:cs typeface="Times New Roman" pitchFamily="18" charset="0"/>
              </a:rPr>
              <a:t>4</a:t>
            </a:r>
            <a:r>
              <a:rPr lang="en-US" altLang="en-US" sz="2000">
                <a:cs typeface="Times New Roman" pitchFamily="18" charset="0"/>
              </a:rPr>
              <a:t>.  We have</a:t>
            </a:r>
          </a:p>
        </p:txBody>
      </p:sp>
      <p:graphicFrame>
        <p:nvGraphicFramePr>
          <p:cNvPr id="278532" name="Object 4"/>
          <p:cNvGraphicFramePr>
            <a:graphicFrameLocks noChangeAspect="1"/>
          </p:cNvGraphicFramePr>
          <p:nvPr/>
        </p:nvGraphicFramePr>
        <p:xfrm>
          <a:off x="2927350" y="3468688"/>
          <a:ext cx="6216650" cy="3389312"/>
        </p:xfrm>
        <a:graphic>
          <a:graphicData uri="http://schemas.openxmlformats.org/presentationml/2006/ole">
            <mc:AlternateContent xmlns:mc="http://schemas.openxmlformats.org/markup-compatibility/2006">
              <mc:Choice xmlns:v="urn:schemas-microsoft-com:vml" Requires="v">
                <p:oleObj spid="_x0000_s278561" name="VISIO" r:id="rId4" imgW="6216120" imgH="3388680" progId="Visio.Drawing.6">
                  <p:embed/>
                </p:oleObj>
              </mc:Choice>
              <mc:Fallback>
                <p:oleObj name="VISIO" r:id="rId4" imgW="6216120" imgH="338868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3468688"/>
                        <a:ext cx="6216650" cy="338931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8533" name="Object 5"/>
          <p:cNvGraphicFramePr>
            <a:graphicFrameLocks noChangeAspect="1"/>
          </p:cNvGraphicFramePr>
          <p:nvPr/>
        </p:nvGraphicFramePr>
        <p:xfrm>
          <a:off x="0" y="2743200"/>
          <a:ext cx="8991600" cy="941388"/>
        </p:xfrm>
        <a:graphic>
          <a:graphicData uri="http://schemas.openxmlformats.org/presentationml/2006/ole">
            <mc:AlternateContent xmlns:mc="http://schemas.openxmlformats.org/markup-compatibility/2006">
              <mc:Choice xmlns:v="urn:schemas-microsoft-com:vml" Requires="v">
                <p:oleObj spid="_x0000_s278562" name="Equation" r:id="rId6" imgW="4851360" imgH="507960" progId="Equation.DSMT4">
                  <p:embed/>
                </p:oleObj>
              </mc:Choice>
              <mc:Fallback>
                <p:oleObj name="Equation" r:id="rId6" imgW="4851360" imgH="5079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43200"/>
                        <a:ext cx="899160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1371600" y="0"/>
            <a:ext cx="7772400" cy="1143000"/>
          </a:xfrm>
        </p:spPr>
        <p:txBody>
          <a:bodyPr/>
          <a:lstStyle/>
          <a:p>
            <a:r>
              <a:rPr lang="en-US" altLang="en-US" sz="4000"/>
              <a:t>Example Problem – Step 7 (Solution)</a:t>
            </a:r>
          </a:p>
        </p:txBody>
      </p:sp>
      <p:sp>
        <p:nvSpPr>
          <p:cNvPr id="280579" name="Rectangle 3"/>
          <p:cNvSpPr>
            <a:spLocks noGrp="1" noChangeArrowheads="1"/>
          </p:cNvSpPr>
          <p:nvPr>
            <p:ph type="body" idx="1"/>
          </p:nvPr>
        </p:nvSpPr>
        <p:spPr>
          <a:xfrm>
            <a:off x="533400" y="1143000"/>
            <a:ext cx="7772400" cy="1905000"/>
          </a:xfrm>
          <a:noFill/>
          <a:ln/>
        </p:spPr>
        <p:txBody>
          <a:bodyPr lIns="91440" tIns="45720" rIns="91440" bIns="45720"/>
          <a:lstStyle/>
          <a:p>
            <a:pPr marL="0" indent="458788">
              <a:buFontTx/>
              <a:buNone/>
            </a:pPr>
            <a:r>
              <a:rPr lang="en-US" altLang="en-US" sz="2400">
                <a:cs typeface="Times New Roman" pitchFamily="18" charset="0"/>
              </a:rPr>
              <a:t>To complete this problem, we would typically redraw the circuit, showing the complete </a:t>
            </a:r>
            <a:r>
              <a:rPr lang="en-US" altLang="en-US" sz="2400"/>
              <a:t>Thévenin</a:t>
            </a:r>
            <a:r>
              <a:rPr lang="en-US" altLang="en-US" sz="2400">
                <a:latin typeface="Times New Roman"/>
                <a:cs typeface="Times New Roman" pitchFamily="18" charset="0"/>
              </a:rPr>
              <a:t>’</a:t>
            </a:r>
            <a:r>
              <a:rPr lang="en-US" altLang="en-US" sz="2400">
                <a:cs typeface="Times New Roman" pitchFamily="18" charset="0"/>
              </a:rPr>
              <a:t>s equivalent, along with terminals A and B.  This has been done here.  This shows the proper polarity for the voltage source.</a:t>
            </a:r>
          </a:p>
        </p:txBody>
      </p:sp>
      <p:graphicFrame>
        <p:nvGraphicFramePr>
          <p:cNvPr id="280580" name="Object 4"/>
          <p:cNvGraphicFramePr>
            <a:graphicFrameLocks noChangeAspect="1"/>
          </p:cNvGraphicFramePr>
          <p:nvPr/>
        </p:nvGraphicFramePr>
        <p:xfrm>
          <a:off x="2362200" y="2811463"/>
          <a:ext cx="4495800" cy="3721100"/>
        </p:xfrm>
        <a:graphic>
          <a:graphicData uri="http://schemas.openxmlformats.org/presentationml/2006/ole">
            <mc:AlternateContent xmlns:mc="http://schemas.openxmlformats.org/markup-compatibility/2006">
              <mc:Choice xmlns:v="urn:schemas-microsoft-com:vml" Requires="v">
                <p:oleObj spid="_x0000_s280594" name="VISIO" r:id="rId4" imgW="4026240" imgH="3331440" progId="Visio.Drawing.6">
                  <p:embed/>
                </p:oleObj>
              </mc:Choice>
              <mc:Fallback>
                <p:oleObj name="VISIO" r:id="rId4" imgW="4026240" imgH="333144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811463"/>
                        <a:ext cx="4495800" cy="3721100"/>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30" name="Rectangle 6"/>
          <p:cNvSpPr>
            <a:spLocks noChangeArrowheads="1"/>
          </p:cNvSpPr>
          <p:nvPr/>
        </p:nvSpPr>
        <p:spPr bwMode="auto">
          <a:xfrm>
            <a:off x="533400" y="2438400"/>
            <a:ext cx="4343400" cy="990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26" name="Rectangle 2"/>
          <p:cNvSpPr>
            <a:spLocks noGrp="1" noChangeArrowheads="1"/>
          </p:cNvSpPr>
          <p:nvPr>
            <p:ph type="title"/>
          </p:nvPr>
        </p:nvSpPr>
        <p:spPr>
          <a:xfrm>
            <a:off x="1371600" y="0"/>
            <a:ext cx="7772400" cy="1143000"/>
          </a:xfrm>
        </p:spPr>
        <p:txBody>
          <a:bodyPr/>
          <a:lstStyle/>
          <a:p>
            <a:r>
              <a:rPr lang="en-US" altLang="en-US" sz="4000"/>
              <a:t>Example Problem – Step 8 </a:t>
            </a:r>
            <a:br>
              <a:rPr lang="en-US" altLang="en-US" sz="4000"/>
            </a:br>
            <a:r>
              <a:rPr lang="en-US" altLang="en-US" sz="4000"/>
              <a:t>(Check)</a:t>
            </a:r>
          </a:p>
        </p:txBody>
      </p:sp>
      <p:sp>
        <p:nvSpPr>
          <p:cNvPr id="282627" name="Rectangle 3"/>
          <p:cNvSpPr>
            <a:spLocks noGrp="1" noChangeArrowheads="1"/>
          </p:cNvSpPr>
          <p:nvPr>
            <p:ph type="body" idx="1"/>
          </p:nvPr>
        </p:nvSpPr>
        <p:spPr>
          <a:xfrm>
            <a:off x="533400" y="1143000"/>
            <a:ext cx="7772400" cy="1371600"/>
          </a:xfrm>
          <a:noFill/>
          <a:ln/>
        </p:spPr>
        <p:txBody>
          <a:bodyPr lIns="91440" tIns="45720" rIns="91440" bIns="45720"/>
          <a:lstStyle/>
          <a:p>
            <a:pPr marL="0" indent="458788">
              <a:buFontTx/>
              <a:buNone/>
            </a:pPr>
            <a:r>
              <a:rPr lang="en-US" altLang="en-US" sz="2000">
                <a:cs typeface="Times New Roman" pitchFamily="18" charset="0"/>
              </a:rPr>
              <a:t>Let</a:t>
            </a:r>
            <a:r>
              <a:rPr lang="en-US" altLang="en-US" sz="2000">
                <a:latin typeface="Times New Roman"/>
                <a:cs typeface="Times New Roman" pitchFamily="18" charset="0"/>
              </a:rPr>
              <a:t>’</a:t>
            </a:r>
            <a:r>
              <a:rPr lang="en-US" altLang="en-US" sz="2000">
                <a:cs typeface="Times New Roman" pitchFamily="18" charset="0"/>
              </a:rPr>
              <a:t>s check this solution, by finding the short-circuit current in the original circuit, and compare it to the short-circuit current in the </a:t>
            </a:r>
            <a:r>
              <a:rPr lang="en-US" altLang="en-US" sz="2000"/>
              <a:t>Thévenin</a:t>
            </a:r>
            <a:r>
              <a:rPr lang="en-US" altLang="en-US" sz="2000">
                <a:latin typeface="Times New Roman"/>
                <a:cs typeface="Times New Roman" pitchFamily="18" charset="0"/>
              </a:rPr>
              <a:t>’</a:t>
            </a:r>
            <a:r>
              <a:rPr lang="en-US" altLang="en-US" sz="2000">
                <a:cs typeface="Times New Roman" pitchFamily="18" charset="0"/>
              </a:rPr>
              <a:t>s equivalent.  We will start with the </a:t>
            </a:r>
            <a:r>
              <a:rPr lang="en-US" altLang="en-US" sz="2000"/>
              <a:t>Thévenin</a:t>
            </a:r>
            <a:r>
              <a:rPr lang="en-US" altLang="en-US" sz="2000">
                <a:latin typeface="Times New Roman"/>
                <a:cs typeface="Times New Roman" pitchFamily="18" charset="0"/>
              </a:rPr>
              <a:t>’</a:t>
            </a:r>
            <a:r>
              <a:rPr lang="en-US" altLang="en-US" sz="2000">
                <a:cs typeface="Times New Roman" pitchFamily="18" charset="0"/>
              </a:rPr>
              <a:t>s equivalent shown here.  We have</a:t>
            </a:r>
          </a:p>
        </p:txBody>
      </p:sp>
      <p:graphicFrame>
        <p:nvGraphicFramePr>
          <p:cNvPr id="282628" name="Object 4"/>
          <p:cNvGraphicFramePr>
            <a:graphicFrameLocks noChangeAspect="1"/>
          </p:cNvGraphicFramePr>
          <p:nvPr/>
        </p:nvGraphicFramePr>
        <p:xfrm>
          <a:off x="609600" y="2438400"/>
          <a:ext cx="4171950" cy="971550"/>
        </p:xfrm>
        <a:graphic>
          <a:graphicData uri="http://schemas.openxmlformats.org/presentationml/2006/ole">
            <mc:AlternateContent xmlns:mc="http://schemas.openxmlformats.org/markup-compatibility/2006">
              <mc:Choice xmlns:v="urn:schemas-microsoft-com:vml" Requires="v">
                <p:oleObj spid="_x0000_s282657" name="Equation" r:id="rId4" imgW="1904760" imgH="444240" progId="Equation.DSMT4">
                  <p:embed/>
                </p:oleObj>
              </mc:Choice>
              <mc:Fallback>
                <p:oleObj name="Equation" r:id="rId4" imgW="190476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438400"/>
                        <a:ext cx="41719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29" name="Object 5"/>
          <p:cNvGraphicFramePr>
            <a:graphicFrameLocks noChangeAspect="1"/>
          </p:cNvGraphicFramePr>
          <p:nvPr/>
        </p:nvGraphicFramePr>
        <p:xfrm>
          <a:off x="4572000" y="3276600"/>
          <a:ext cx="4384675" cy="3332163"/>
        </p:xfrm>
        <a:graphic>
          <a:graphicData uri="http://schemas.openxmlformats.org/presentationml/2006/ole">
            <mc:AlternateContent xmlns:mc="http://schemas.openxmlformats.org/markup-compatibility/2006">
              <mc:Choice xmlns:v="urn:schemas-microsoft-com:vml" Requires="v">
                <p:oleObj spid="_x0000_s282658" name="VISIO" r:id="rId6" imgW="4384440" imgH="3331440" progId="Visio.Drawing.6">
                  <p:embed/>
                </p:oleObj>
              </mc:Choice>
              <mc:Fallback>
                <p:oleObj name="VISIO" r:id="rId6" imgW="4384440" imgH="333144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276600"/>
                        <a:ext cx="4384675" cy="3332163"/>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81000" y="0"/>
            <a:ext cx="8610600" cy="1371600"/>
          </a:xfrm>
        </p:spPr>
        <p:txBody>
          <a:bodyPr/>
          <a:lstStyle/>
          <a:p>
            <a:r>
              <a:rPr lang="en-US" altLang="en-US" sz="4000"/>
              <a:t>Overview</a:t>
            </a:r>
            <a:br>
              <a:rPr lang="en-US" altLang="en-US" sz="4000"/>
            </a:br>
            <a:r>
              <a:rPr lang="en-US" altLang="en-US" sz="4000"/>
              <a:t> </a:t>
            </a:r>
            <a:r>
              <a:rPr lang="en-US" altLang="en-US" u="sng"/>
              <a:t>Thévenin’s Theorem</a:t>
            </a:r>
          </a:p>
        </p:txBody>
      </p:sp>
      <p:sp>
        <p:nvSpPr>
          <p:cNvPr id="229379" name="Rectangle 3"/>
          <p:cNvSpPr>
            <a:spLocks noGrp="1" noChangeArrowheads="1"/>
          </p:cNvSpPr>
          <p:nvPr>
            <p:ph type="body" idx="1"/>
          </p:nvPr>
        </p:nvSpPr>
        <p:spPr>
          <a:xfrm>
            <a:off x="762000" y="2362200"/>
            <a:ext cx="7772400" cy="4343400"/>
          </a:xfrm>
        </p:spPr>
        <p:txBody>
          <a:bodyPr/>
          <a:lstStyle/>
          <a:p>
            <a:pPr>
              <a:buFontTx/>
              <a:buNone/>
            </a:pPr>
            <a:r>
              <a:rPr lang="en-US" altLang="en-US"/>
              <a:t>In this part, we will cover the following topics:</a:t>
            </a:r>
          </a:p>
          <a:p>
            <a:r>
              <a:rPr lang="en-US" altLang="en-US">
                <a:hlinkClick r:id="rId3" action="ppaction://hlinksldjump" tooltip="Thévenin’s Theorem"/>
              </a:rPr>
              <a:t>Thévenin’s Theorem</a:t>
            </a:r>
            <a:endParaRPr lang="en-US" altLang="en-US"/>
          </a:p>
          <a:p>
            <a:r>
              <a:rPr lang="en-US" altLang="en-US">
                <a:hlinkClick r:id="rId4" action="ppaction://hlinksldjump" tooltip="Finding Thévenin’s equivalents"/>
              </a:rPr>
              <a:t>Finding Thévenin’s equivalents</a:t>
            </a:r>
            <a:endParaRPr lang="en-US" altLang="en-US"/>
          </a:p>
          <a:p>
            <a:r>
              <a:rPr lang="en-US" altLang="en-US">
                <a:hlinkClick r:id="rId5" action="ppaction://hlinksldjump" tooltip="Example of finding a Thévenin’s equivalent"/>
              </a:rPr>
              <a:t>Example of finding a Thévenin’s equivalent</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9" name="Rectangle 7"/>
          <p:cNvSpPr>
            <a:spLocks noChangeArrowheads="1"/>
          </p:cNvSpPr>
          <p:nvPr/>
        </p:nvSpPr>
        <p:spPr bwMode="auto">
          <a:xfrm>
            <a:off x="228600" y="1524000"/>
            <a:ext cx="7848600" cy="2286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4" name="Rectangle 2"/>
          <p:cNvSpPr>
            <a:spLocks noGrp="1" noChangeArrowheads="1"/>
          </p:cNvSpPr>
          <p:nvPr>
            <p:ph type="title"/>
          </p:nvPr>
        </p:nvSpPr>
        <p:spPr>
          <a:xfrm>
            <a:off x="1371600" y="0"/>
            <a:ext cx="7772400" cy="1143000"/>
          </a:xfrm>
        </p:spPr>
        <p:txBody>
          <a:bodyPr/>
          <a:lstStyle/>
          <a:p>
            <a:r>
              <a:rPr lang="en-US" altLang="en-US" sz="4000"/>
              <a:t>Example Problem – Step 9 </a:t>
            </a:r>
            <a:br>
              <a:rPr lang="en-US" altLang="en-US" sz="4000"/>
            </a:br>
            <a:r>
              <a:rPr lang="en-US" altLang="en-US" sz="4000"/>
              <a:t>(Check)</a:t>
            </a:r>
          </a:p>
        </p:txBody>
      </p:sp>
      <p:sp>
        <p:nvSpPr>
          <p:cNvPr id="284675" name="Rectangle 3"/>
          <p:cNvSpPr>
            <a:spLocks noGrp="1" noChangeArrowheads="1"/>
          </p:cNvSpPr>
          <p:nvPr>
            <p:ph type="body" idx="1"/>
          </p:nvPr>
        </p:nvSpPr>
        <p:spPr>
          <a:xfrm>
            <a:off x="228600" y="1143000"/>
            <a:ext cx="8077200" cy="914400"/>
          </a:xfrm>
          <a:noFill/>
          <a:ln/>
        </p:spPr>
        <p:txBody>
          <a:bodyPr lIns="91440" tIns="45720" rIns="91440" bIns="45720"/>
          <a:lstStyle/>
          <a:p>
            <a:pPr marL="0" indent="458788">
              <a:buFontTx/>
              <a:buNone/>
            </a:pPr>
            <a:r>
              <a:rPr lang="en-US" altLang="en-US" sz="2000" dirty="0">
                <a:cs typeface="Times New Roman" pitchFamily="18" charset="0"/>
              </a:rPr>
              <a:t>Let</a:t>
            </a:r>
            <a:r>
              <a:rPr lang="en-US" altLang="en-US" sz="2000" dirty="0">
                <a:latin typeface="Times New Roman"/>
                <a:cs typeface="Times New Roman" pitchFamily="18" charset="0"/>
              </a:rPr>
              <a:t>’</a:t>
            </a:r>
            <a:r>
              <a:rPr lang="en-US" altLang="en-US" sz="2000" dirty="0">
                <a:cs typeface="Times New Roman" pitchFamily="18" charset="0"/>
              </a:rPr>
              <a:t>s find the short-circuit current in the original circuit.  We have</a:t>
            </a:r>
          </a:p>
        </p:txBody>
      </p:sp>
      <p:graphicFrame>
        <p:nvGraphicFramePr>
          <p:cNvPr id="284676" name="Object 4"/>
          <p:cNvGraphicFramePr>
            <a:graphicFrameLocks noChangeAspect="1"/>
          </p:cNvGraphicFramePr>
          <p:nvPr/>
        </p:nvGraphicFramePr>
        <p:xfrm>
          <a:off x="381000" y="1676400"/>
          <a:ext cx="7645400" cy="1944688"/>
        </p:xfrm>
        <a:graphic>
          <a:graphicData uri="http://schemas.openxmlformats.org/presentationml/2006/ole">
            <mc:AlternateContent xmlns:mc="http://schemas.openxmlformats.org/markup-compatibility/2006">
              <mc:Choice xmlns:v="urn:schemas-microsoft-com:vml" Requires="v">
                <p:oleObj spid="_x0000_s284706" name="Equation" r:id="rId4" imgW="3492360" imgH="888840" progId="Equation.DSMT4">
                  <p:embed/>
                </p:oleObj>
              </mc:Choice>
              <mc:Fallback>
                <p:oleObj name="Equation" r:id="rId4" imgW="3492360" imgH="8888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76400"/>
                        <a:ext cx="7645400"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7" name="Object 5"/>
          <p:cNvGraphicFramePr>
            <a:graphicFrameLocks noChangeAspect="1"/>
          </p:cNvGraphicFramePr>
          <p:nvPr/>
        </p:nvGraphicFramePr>
        <p:xfrm>
          <a:off x="2286000" y="3727450"/>
          <a:ext cx="6750050" cy="3014663"/>
        </p:xfrm>
        <a:graphic>
          <a:graphicData uri="http://schemas.openxmlformats.org/presentationml/2006/ole">
            <mc:AlternateContent xmlns:mc="http://schemas.openxmlformats.org/markup-compatibility/2006">
              <mc:Choice xmlns:v="urn:schemas-microsoft-com:vml" Requires="v">
                <p:oleObj spid="_x0000_s284707" name="VISIO" r:id="rId6" imgW="7587720" imgH="3388680" progId="Visio.Drawing.6">
                  <p:embed/>
                </p:oleObj>
              </mc:Choice>
              <mc:Fallback>
                <p:oleObj name="VISIO" r:id="rId6" imgW="7587720" imgH="338868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727450"/>
                        <a:ext cx="6750050" cy="3014663"/>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4678" name="Text Box 6"/>
          <p:cNvSpPr txBox="1">
            <a:spLocks noChangeArrowheads="1"/>
          </p:cNvSpPr>
          <p:nvPr/>
        </p:nvSpPr>
        <p:spPr bwMode="auto">
          <a:xfrm>
            <a:off x="0" y="4038600"/>
            <a:ext cx="1920875" cy="230822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dirty="0">
                <a:solidFill>
                  <a:schemeClr val="bg1"/>
                </a:solidFill>
                <a:latin typeface="Arial" charset="0"/>
              </a:rPr>
              <a:t>Note that resistor </a:t>
            </a:r>
            <a:r>
              <a:rPr lang="en-US" altLang="en-US" sz="1800" i="1" dirty="0">
                <a:solidFill>
                  <a:schemeClr val="bg1"/>
                </a:solidFill>
                <a:latin typeface="Arial" charset="0"/>
              </a:rPr>
              <a:t>R</a:t>
            </a:r>
            <a:r>
              <a:rPr lang="en-US" altLang="en-US" sz="1800" i="1" baseline="-25000" dirty="0">
                <a:solidFill>
                  <a:schemeClr val="bg1"/>
                </a:solidFill>
                <a:latin typeface="Arial" charset="0"/>
              </a:rPr>
              <a:t>4</a:t>
            </a:r>
            <a:r>
              <a:rPr lang="en-US" altLang="en-US" sz="1800" dirty="0">
                <a:solidFill>
                  <a:schemeClr val="bg1"/>
                </a:solidFill>
                <a:latin typeface="Arial" charset="0"/>
              </a:rPr>
              <a:t> is neglected, since it has no voltage across it, and therefore no current through it.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7" name="Rectangle 7"/>
          <p:cNvSpPr>
            <a:spLocks noChangeArrowheads="1"/>
          </p:cNvSpPr>
          <p:nvPr/>
        </p:nvSpPr>
        <p:spPr bwMode="auto">
          <a:xfrm>
            <a:off x="685800" y="1752600"/>
            <a:ext cx="45720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2" name="Rectangle 2"/>
          <p:cNvSpPr>
            <a:spLocks noGrp="1" noChangeArrowheads="1"/>
          </p:cNvSpPr>
          <p:nvPr>
            <p:ph type="title"/>
          </p:nvPr>
        </p:nvSpPr>
        <p:spPr>
          <a:xfrm>
            <a:off x="1371600" y="0"/>
            <a:ext cx="7772400" cy="1143000"/>
          </a:xfrm>
        </p:spPr>
        <p:txBody>
          <a:bodyPr/>
          <a:lstStyle/>
          <a:p>
            <a:r>
              <a:rPr lang="en-US" altLang="en-US" sz="4000"/>
              <a:t>Example Problem – Step 10 </a:t>
            </a:r>
            <a:br>
              <a:rPr lang="en-US" altLang="en-US" sz="4000"/>
            </a:br>
            <a:r>
              <a:rPr lang="en-US" altLang="en-US" sz="4000"/>
              <a:t>(Check)</a:t>
            </a:r>
          </a:p>
        </p:txBody>
      </p:sp>
      <p:sp>
        <p:nvSpPr>
          <p:cNvPr id="286723" name="Rectangle 3"/>
          <p:cNvSpPr>
            <a:spLocks noGrp="1" noChangeArrowheads="1"/>
          </p:cNvSpPr>
          <p:nvPr>
            <p:ph type="body" idx="1"/>
          </p:nvPr>
        </p:nvSpPr>
        <p:spPr>
          <a:xfrm>
            <a:off x="381000" y="2667000"/>
            <a:ext cx="8305800" cy="685800"/>
          </a:xfrm>
          <a:noFill/>
          <a:ln/>
        </p:spPr>
        <p:txBody>
          <a:bodyPr lIns="91440" tIns="45720" rIns="91440" bIns="45720"/>
          <a:lstStyle/>
          <a:p>
            <a:pPr marL="0" indent="458788">
              <a:lnSpc>
                <a:spcPct val="90000"/>
              </a:lnSpc>
              <a:buFontTx/>
              <a:buNone/>
            </a:pPr>
            <a:r>
              <a:rPr lang="en-US" altLang="en-US" sz="2000" dirty="0">
                <a:cs typeface="Times New Roman" pitchFamily="18" charset="0"/>
              </a:rPr>
              <a:t>This is the same result that we found using the </a:t>
            </a:r>
            <a:r>
              <a:rPr lang="en-US" altLang="en-US" sz="2000" dirty="0"/>
              <a:t>Thévenin</a:t>
            </a:r>
            <a:r>
              <a:rPr lang="en-US" altLang="en-US" sz="2000" dirty="0">
                <a:latin typeface="Times New Roman"/>
                <a:cs typeface="Times New Roman" pitchFamily="18" charset="0"/>
              </a:rPr>
              <a:t>’</a:t>
            </a:r>
            <a:r>
              <a:rPr lang="en-US" altLang="en-US" sz="2000" dirty="0">
                <a:cs typeface="Times New Roman" pitchFamily="18" charset="0"/>
              </a:rPr>
              <a:t>s equivalent earlier.</a:t>
            </a:r>
          </a:p>
        </p:txBody>
      </p:sp>
      <p:graphicFrame>
        <p:nvGraphicFramePr>
          <p:cNvPr id="286724" name="Object 4"/>
          <p:cNvGraphicFramePr>
            <a:graphicFrameLocks noChangeAspect="1"/>
          </p:cNvGraphicFramePr>
          <p:nvPr/>
        </p:nvGraphicFramePr>
        <p:xfrm>
          <a:off x="762000" y="1752600"/>
          <a:ext cx="4225925" cy="915988"/>
        </p:xfrm>
        <a:graphic>
          <a:graphicData uri="http://schemas.openxmlformats.org/presentationml/2006/ole">
            <mc:AlternateContent xmlns:mc="http://schemas.openxmlformats.org/markup-compatibility/2006">
              <mc:Choice xmlns:v="urn:schemas-microsoft-com:vml" Requires="v">
                <p:oleObj spid="_x0000_s286754" name="Equation" r:id="rId4" imgW="1930320" imgH="419040" progId="Equation.DSMT4">
                  <p:embed/>
                </p:oleObj>
              </mc:Choice>
              <mc:Fallback>
                <p:oleObj name="Equation" r:id="rId4" imgW="193032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4225925"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5" name="Object 5"/>
          <p:cNvGraphicFramePr>
            <a:graphicFrameLocks noChangeAspect="1"/>
          </p:cNvGraphicFramePr>
          <p:nvPr/>
        </p:nvGraphicFramePr>
        <p:xfrm>
          <a:off x="1447800" y="3352800"/>
          <a:ext cx="7588250" cy="3389313"/>
        </p:xfrm>
        <a:graphic>
          <a:graphicData uri="http://schemas.openxmlformats.org/presentationml/2006/ole">
            <mc:AlternateContent xmlns:mc="http://schemas.openxmlformats.org/markup-compatibility/2006">
              <mc:Choice xmlns:v="urn:schemas-microsoft-com:vml" Requires="v">
                <p:oleObj spid="_x0000_s286755" name="VISIO" r:id="rId6" imgW="7587720" imgH="3388680" progId="Visio.Drawing.6">
                  <p:embed/>
                </p:oleObj>
              </mc:Choice>
              <mc:Fallback>
                <p:oleObj name="VISIO" r:id="rId6" imgW="7587720" imgH="338868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352800"/>
                        <a:ext cx="7588250" cy="3389313"/>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26" name="Rectangle 6"/>
          <p:cNvSpPr>
            <a:spLocks noChangeArrowheads="1"/>
          </p:cNvSpPr>
          <p:nvPr/>
        </p:nvSpPr>
        <p:spPr bwMode="auto">
          <a:xfrm>
            <a:off x="838200" y="914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458788" eaLnBrk="0" hangingPunct="0">
              <a:defRPr sz="2400">
                <a:solidFill>
                  <a:schemeClr val="tx1"/>
                </a:solidFill>
                <a:latin typeface="Times New Roman" pitchFamily="18" charset="0"/>
              </a:defRPr>
            </a:lvl1pPr>
            <a:lvl2pPr marL="1219200" indent="-533400" eaLnBrk="0" hangingPunct="0">
              <a:defRPr sz="2400">
                <a:solidFill>
                  <a:schemeClr val="tx1"/>
                </a:solidFill>
                <a:latin typeface="Times New Roman" pitchFamily="18" charset="0"/>
              </a:defRPr>
            </a:lvl2pPr>
            <a:lvl3pPr marL="1677988" indent="-457200" eaLnBrk="0" hangingPunct="0">
              <a:defRPr sz="2400">
                <a:solidFill>
                  <a:schemeClr val="tx1"/>
                </a:solidFill>
                <a:latin typeface="Times New Roman" pitchFamily="18" charset="0"/>
              </a:defRPr>
            </a:lvl3pPr>
            <a:lvl4pPr marL="2173288" indent="-381000" eaLnBrk="0" hangingPunct="0">
              <a:defRPr sz="2400">
                <a:solidFill>
                  <a:schemeClr val="tx1"/>
                </a:solidFill>
                <a:latin typeface="Times New Roman" pitchFamily="18" charset="0"/>
              </a:defRPr>
            </a:lvl4pPr>
            <a:lvl5pPr marL="2668588" indent="-381000" eaLnBrk="0" hangingPunct="0">
              <a:defRPr sz="2400">
                <a:solidFill>
                  <a:schemeClr val="tx1"/>
                </a:solidFill>
                <a:latin typeface="Times New Roman" pitchFamily="18" charset="0"/>
              </a:defRPr>
            </a:lvl5pPr>
            <a:lvl6pPr marL="3125788" indent="-381000" eaLnBrk="0" fontAlgn="base" hangingPunct="0">
              <a:spcBef>
                <a:spcPct val="0"/>
              </a:spcBef>
              <a:spcAft>
                <a:spcPct val="0"/>
              </a:spcAft>
              <a:defRPr sz="2400">
                <a:solidFill>
                  <a:schemeClr val="tx1"/>
                </a:solidFill>
                <a:latin typeface="Times New Roman" pitchFamily="18" charset="0"/>
              </a:defRPr>
            </a:lvl6pPr>
            <a:lvl7pPr marL="3582988" indent="-381000" eaLnBrk="0" fontAlgn="base" hangingPunct="0">
              <a:spcBef>
                <a:spcPct val="0"/>
              </a:spcBef>
              <a:spcAft>
                <a:spcPct val="0"/>
              </a:spcAft>
              <a:defRPr sz="2400">
                <a:solidFill>
                  <a:schemeClr val="tx1"/>
                </a:solidFill>
                <a:latin typeface="Times New Roman" pitchFamily="18" charset="0"/>
              </a:defRPr>
            </a:lvl7pPr>
            <a:lvl8pPr marL="4040188" indent="-381000" eaLnBrk="0" fontAlgn="base" hangingPunct="0">
              <a:spcBef>
                <a:spcPct val="0"/>
              </a:spcBef>
              <a:spcAft>
                <a:spcPct val="0"/>
              </a:spcAft>
              <a:defRPr sz="2400">
                <a:solidFill>
                  <a:schemeClr val="tx1"/>
                </a:solidFill>
                <a:latin typeface="Times New Roman" pitchFamily="18" charset="0"/>
              </a:defRPr>
            </a:lvl8pPr>
            <a:lvl9pPr marL="4497388" indent="-3810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2000" dirty="0">
                <a:latin typeface="Arial" charset="0"/>
                <a:cs typeface="Times New Roman" pitchFamily="18" charset="0"/>
              </a:rPr>
              <a:t>With this result, we can find the short-circuit current in the original circuit.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5" name="Rectangle 7"/>
          <p:cNvSpPr>
            <a:spLocks noChangeArrowheads="1"/>
          </p:cNvSpPr>
          <p:nvPr/>
        </p:nvSpPr>
        <p:spPr bwMode="auto">
          <a:xfrm>
            <a:off x="2895600" y="2133600"/>
            <a:ext cx="4038600" cy="1143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0" name="Rectangle 2"/>
          <p:cNvSpPr>
            <a:spLocks noGrp="1" noChangeArrowheads="1"/>
          </p:cNvSpPr>
          <p:nvPr>
            <p:ph type="title"/>
          </p:nvPr>
        </p:nvSpPr>
        <p:spPr>
          <a:xfrm>
            <a:off x="1371600" y="0"/>
            <a:ext cx="7772400" cy="1295400"/>
          </a:xfrm>
        </p:spPr>
        <p:txBody>
          <a:bodyPr/>
          <a:lstStyle/>
          <a:p>
            <a:r>
              <a:rPr lang="en-US" altLang="en-US" sz="4000"/>
              <a:t>Example Problem – 		 </a:t>
            </a:r>
            <a:br>
              <a:rPr lang="en-US" altLang="en-US" sz="4000"/>
            </a:br>
            <a:r>
              <a:rPr lang="en-US" altLang="en-US" sz="4000"/>
              <a:t>Step 11 (Check)</a:t>
            </a:r>
          </a:p>
        </p:txBody>
      </p:sp>
      <p:sp>
        <p:nvSpPr>
          <p:cNvPr id="288771" name="Rectangle 3"/>
          <p:cNvSpPr>
            <a:spLocks noGrp="1" noChangeArrowheads="1"/>
          </p:cNvSpPr>
          <p:nvPr>
            <p:ph type="body" idx="1"/>
          </p:nvPr>
        </p:nvSpPr>
        <p:spPr>
          <a:xfrm>
            <a:off x="381000" y="1219200"/>
            <a:ext cx="8305800" cy="1143000"/>
          </a:xfrm>
          <a:noFill/>
          <a:ln/>
        </p:spPr>
        <p:txBody>
          <a:bodyPr lIns="91440" tIns="45720" rIns="91440" bIns="45720"/>
          <a:lstStyle/>
          <a:p>
            <a:pPr marL="0" indent="458788">
              <a:buFontTx/>
              <a:buNone/>
            </a:pPr>
            <a:r>
              <a:rPr lang="en-US" altLang="en-US" sz="2000" dirty="0">
                <a:cs typeface="Times New Roman" pitchFamily="18" charset="0"/>
              </a:rPr>
              <a:t>This is important.  This shows that we could indeed have found any two of three of the quantities:  open-circuit voltage, short-circuit current, and equivalent resistance.</a:t>
            </a:r>
          </a:p>
        </p:txBody>
      </p:sp>
      <p:graphicFrame>
        <p:nvGraphicFramePr>
          <p:cNvPr id="288772" name="Object 4"/>
          <p:cNvGraphicFramePr>
            <a:graphicFrameLocks noChangeAspect="1"/>
          </p:cNvGraphicFramePr>
          <p:nvPr/>
        </p:nvGraphicFramePr>
        <p:xfrm>
          <a:off x="2959100" y="2182813"/>
          <a:ext cx="3948113" cy="971550"/>
        </p:xfrm>
        <a:graphic>
          <a:graphicData uri="http://schemas.openxmlformats.org/presentationml/2006/ole">
            <mc:AlternateContent xmlns:mc="http://schemas.openxmlformats.org/markup-compatibility/2006">
              <mc:Choice xmlns:v="urn:schemas-microsoft-com:vml" Requires="v">
                <p:oleObj spid="_x0000_s288802" name="Equation" r:id="rId4" imgW="1803240" imgH="444240" progId="Equation.DSMT4">
                  <p:embed/>
                </p:oleObj>
              </mc:Choice>
              <mc:Fallback>
                <p:oleObj name="Equation" r:id="rId4" imgW="180324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100" y="2182813"/>
                        <a:ext cx="3948113"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3" name="Object 5"/>
          <p:cNvGraphicFramePr>
            <a:graphicFrameLocks noChangeAspect="1"/>
          </p:cNvGraphicFramePr>
          <p:nvPr/>
        </p:nvGraphicFramePr>
        <p:xfrm>
          <a:off x="1447800" y="3352800"/>
          <a:ext cx="7588250" cy="3389313"/>
        </p:xfrm>
        <a:graphic>
          <a:graphicData uri="http://schemas.openxmlformats.org/presentationml/2006/ole">
            <mc:AlternateContent xmlns:mc="http://schemas.openxmlformats.org/markup-compatibility/2006">
              <mc:Choice xmlns:v="urn:schemas-microsoft-com:vml" Requires="v">
                <p:oleObj spid="_x0000_s288803" name="VISIO" r:id="rId6" imgW="7587720" imgH="3388680" progId="Visio.Drawing.6">
                  <p:embed/>
                </p:oleObj>
              </mc:Choice>
              <mc:Fallback>
                <p:oleObj name="VISIO" r:id="rId6" imgW="7587720" imgH="338868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352800"/>
                        <a:ext cx="7588250" cy="3389313"/>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8774" name="Text Box 6"/>
          <p:cNvSpPr txBox="1">
            <a:spLocks noChangeArrowheads="1"/>
          </p:cNvSpPr>
          <p:nvPr/>
        </p:nvSpPr>
        <p:spPr bwMode="auto">
          <a:xfrm>
            <a:off x="8077200" y="0"/>
            <a:ext cx="1066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Go back to </a:t>
            </a:r>
            <a:r>
              <a:rPr lang="en-US" altLang="en-US" sz="1400">
                <a:hlinkClick r:id="rId8" action="ppaction://hlinksldjump" tooltip="This takes you back to slide 2"/>
              </a:rPr>
              <a:t>Overview </a:t>
            </a:r>
            <a:r>
              <a:rPr lang="en-US" altLang="en-US" sz="1400"/>
              <a:t>slide.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2" name="Rectangle 6"/>
          <p:cNvSpPr>
            <a:spLocks noChangeArrowheads="1"/>
          </p:cNvSpPr>
          <p:nvPr/>
        </p:nvSpPr>
        <p:spPr bwMode="auto">
          <a:xfrm>
            <a:off x="6858000" y="4800600"/>
            <a:ext cx="1447800" cy="1600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818" name="Rectangle 2"/>
          <p:cNvSpPr>
            <a:spLocks noGrp="1" noChangeArrowheads="1"/>
          </p:cNvSpPr>
          <p:nvPr>
            <p:ph type="title"/>
          </p:nvPr>
        </p:nvSpPr>
        <p:spPr>
          <a:xfrm>
            <a:off x="1219200" y="152400"/>
            <a:ext cx="7772400" cy="1066800"/>
          </a:xfrm>
        </p:spPr>
        <p:txBody>
          <a:bodyPr/>
          <a:lstStyle/>
          <a:p>
            <a:r>
              <a:rPr lang="en-US" altLang="en-US" sz="3600" dirty="0"/>
              <a:t>What is the deal here?</a:t>
            </a:r>
            <a:br>
              <a:rPr lang="en-US" altLang="en-US" sz="3600" dirty="0"/>
            </a:br>
            <a:r>
              <a:rPr lang="en-US" altLang="en-US" sz="3600" dirty="0"/>
              <a:t>Is this worth all this trouble?</a:t>
            </a:r>
          </a:p>
        </p:txBody>
      </p:sp>
      <p:sp>
        <p:nvSpPr>
          <p:cNvPr id="290819" name="Rectangle 3"/>
          <p:cNvSpPr>
            <a:spLocks noGrp="1" noChangeArrowheads="1"/>
          </p:cNvSpPr>
          <p:nvPr>
            <p:ph type="body" idx="1"/>
          </p:nvPr>
        </p:nvSpPr>
        <p:spPr>
          <a:xfrm>
            <a:off x="533400" y="1371600"/>
            <a:ext cx="7924800" cy="5486400"/>
          </a:xfrm>
        </p:spPr>
        <p:txBody>
          <a:bodyPr/>
          <a:lstStyle/>
          <a:p>
            <a:r>
              <a:rPr lang="en-US" altLang="en-US" sz="2000" dirty="0"/>
              <a:t>This is a good question.  The deal here is that Thévenin’s Theorem is a very big deal.  It is difficult to convey the full power of it at this stage in your education.  However, you may be able to imagine that it is very useful to be able to take a very complicated circuit, and replace it with a pretty simple circuit.  In many cases, it is very definitely worth all this trouble.</a:t>
            </a:r>
          </a:p>
          <a:p>
            <a:r>
              <a:rPr lang="en-US" altLang="en-US" sz="2000" dirty="0"/>
              <a:t>There is one example you may have seen in electronics laboratories.  There, the signal generator outputs are typically labeled 50[</a:t>
            </a:r>
            <a:r>
              <a:rPr lang="en-US" altLang="en-US" sz="2000" dirty="0">
                <a:latin typeface="Symbol" pitchFamily="18" charset="2"/>
              </a:rPr>
              <a:t>W</a:t>
            </a:r>
            <a:r>
              <a:rPr lang="en-US" altLang="en-US" sz="2000" dirty="0"/>
              <a:t>].  This means that the Thévenin’s equivalent resistance, for the complicated</a:t>
            </a:r>
            <a:br>
              <a:rPr lang="en-US" altLang="en-US" sz="2000" dirty="0"/>
            </a:br>
            <a:r>
              <a:rPr lang="en-US" altLang="en-US" sz="2000" dirty="0"/>
              <a:t>circuit inside the generator, is 50[</a:t>
            </a:r>
            <a:r>
              <a:rPr lang="en-US" altLang="en-US" sz="2000" dirty="0">
                <a:latin typeface="Symbol" pitchFamily="18" charset="2"/>
              </a:rPr>
              <a:t>W</a:t>
            </a:r>
            <a:r>
              <a:rPr lang="en-US" altLang="en-US" sz="2000" dirty="0"/>
              <a:t>], as</a:t>
            </a:r>
            <a:br>
              <a:rPr lang="en-US" altLang="en-US" sz="2000" dirty="0"/>
            </a:br>
            <a:r>
              <a:rPr lang="en-US" altLang="en-US" sz="2000" dirty="0"/>
              <a:t>viewed from the output terminals.  Knowing </a:t>
            </a:r>
            <a:br>
              <a:rPr lang="en-US" altLang="en-US" sz="2000" dirty="0"/>
            </a:br>
            <a:r>
              <a:rPr lang="en-US" altLang="en-US" sz="2000" dirty="0"/>
              <a:t>this makes using the generator easier.  We </a:t>
            </a:r>
            <a:br>
              <a:rPr lang="en-US" altLang="en-US" sz="2000" dirty="0"/>
            </a:br>
            <a:r>
              <a:rPr lang="en-US" altLang="en-US" sz="2000" dirty="0"/>
              <a:t>view the generator as just an adjustable voltage</a:t>
            </a:r>
            <a:br>
              <a:rPr lang="en-US" altLang="en-US" sz="2000" dirty="0"/>
            </a:br>
            <a:r>
              <a:rPr lang="en-US" altLang="en-US" sz="2000" dirty="0"/>
              <a:t>source in series with a 50[</a:t>
            </a:r>
            <a:r>
              <a:rPr lang="en-US" altLang="en-US" sz="2000" dirty="0">
                <a:latin typeface="Symbol" pitchFamily="18" charset="2"/>
              </a:rPr>
              <a:t>W</a:t>
            </a:r>
            <a:r>
              <a:rPr lang="en-US" altLang="en-US" sz="2000" dirty="0"/>
              <a:t>] resistor.</a:t>
            </a:r>
          </a:p>
        </p:txBody>
      </p:sp>
      <p:pic>
        <p:nvPicPr>
          <p:cNvPr id="290820" name="Picture 4" descr="ag00007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876800"/>
            <a:ext cx="1235075" cy="1428750"/>
          </a:xfrm>
          <a:prstGeom prst="rect">
            <a:avLst/>
          </a:prstGeom>
          <a:noFill/>
          <a:extLst>
            <a:ext uri="{909E8E84-426E-40DD-AFC4-6F175D3DCCD1}">
              <a14:hiddenFill xmlns:a14="http://schemas.microsoft.com/office/drawing/2010/main">
                <a:solidFill>
                  <a:srgbClr val="FFFFFF"/>
                </a:solidFill>
              </a14:hiddenFill>
            </a:ext>
          </a:extLst>
        </p:spPr>
      </p:pic>
      <p:sp>
        <p:nvSpPr>
          <p:cNvPr id="290821" name="Text Box 5"/>
          <p:cNvSpPr txBox="1">
            <a:spLocks noChangeArrowheads="1"/>
          </p:cNvSpPr>
          <p:nvPr/>
        </p:nvSpPr>
        <p:spPr bwMode="auto">
          <a:xfrm>
            <a:off x="8077200" y="6127750"/>
            <a:ext cx="1066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Go back to </a:t>
            </a:r>
            <a:r>
              <a:rPr lang="en-US" altLang="en-US" sz="1400">
                <a:hlinkClick r:id="rId4" action="ppaction://hlinksldjump" tooltip="This takes you back to slide 2"/>
              </a:rPr>
              <a:t>Overview </a:t>
            </a:r>
            <a:r>
              <a:rPr lang="en-US" altLang="en-US" sz="1400"/>
              <a:t>slide.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0"/>
            <a:ext cx="8610600" cy="685800"/>
          </a:xfrm>
        </p:spPr>
        <p:txBody>
          <a:bodyPr/>
          <a:lstStyle/>
          <a:p>
            <a:r>
              <a:rPr lang="en-US" altLang="en-US" sz="4000"/>
              <a:t>Sample Problem #1</a:t>
            </a:r>
          </a:p>
        </p:txBody>
      </p:sp>
      <p:sp>
        <p:nvSpPr>
          <p:cNvPr id="292867" name="Rectangle 3"/>
          <p:cNvSpPr>
            <a:spLocks noChangeArrowheads="1"/>
          </p:cNvSpPr>
          <p:nvPr/>
        </p:nvSpPr>
        <p:spPr bwMode="auto">
          <a:xfrm>
            <a:off x="762000" y="838200"/>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latin typeface="Arial Unicode MS" pitchFamily="34" charset="-128"/>
                <a:cs typeface="Times New Roman" pitchFamily="18" charset="0"/>
              </a:rPr>
              <a:t>Find the Thévenin equivalent of the circuit shown, with respect to terminals a and b.  Draw the equivalent, labeling terminals a and b.    </a:t>
            </a:r>
            <a:endParaRPr lang="en-US" altLang="en-US">
              <a:latin typeface="Arial Unicode MS" pitchFamily="34" charset="-128"/>
            </a:endParaRPr>
          </a:p>
          <a:p>
            <a:pPr eaLnBrk="0" hangingPunct="0"/>
            <a:endParaRPr lang="en-US" altLang="en-US">
              <a:latin typeface="Arial Unicode MS" pitchFamily="34" charset="-128"/>
            </a:endParaRPr>
          </a:p>
        </p:txBody>
      </p:sp>
      <p:pic>
        <p:nvPicPr>
          <p:cNvPr id="292868" name="Picture 4" descr="3336_Quiz3_Summer2001_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153400" cy="4108450"/>
          </a:xfrm>
          <a:prstGeom prst="rect">
            <a:avLst/>
          </a:prstGeom>
          <a:noFill/>
          <a:extLst>
            <a:ext uri="{909E8E84-426E-40DD-AFC4-6F175D3DCCD1}">
              <a14:hiddenFill xmlns:a14="http://schemas.microsoft.com/office/drawing/2010/main">
                <a:solidFill>
                  <a:srgbClr val="FFFFFF"/>
                </a:solidFill>
              </a14:hiddenFill>
            </a:ext>
          </a:extLst>
        </p:spPr>
      </p:pic>
      <p:sp>
        <p:nvSpPr>
          <p:cNvPr id="292869" name="Text Box 5"/>
          <p:cNvSpPr txBox="1">
            <a:spLocks noChangeArrowheads="1"/>
          </p:cNvSpPr>
          <p:nvPr/>
        </p:nvSpPr>
        <p:spPr bwMode="auto">
          <a:xfrm>
            <a:off x="685800" y="63246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Unicode MS" pitchFamily="34" charset="-128"/>
              </a:rPr>
              <a:t>Soln:  </a:t>
            </a:r>
            <a:r>
              <a:rPr lang="en-US" altLang="en-US" i="1">
                <a:latin typeface="Arial Unicode MS" pitchFamily="34" charset="-128"/>
              </a:rPr>
              <a:t>v</a:t>
            </a:r>
            <a:r>
              <a:rPr lang="en-US" altLang="en-US" i="1" baseline="-25000">
                <a:latin typeface="Arial Unicode MS" pitchFamily="34" charset="-128"/>
              </a:rPr>
              <a:t>TH</a:t>
            </a:r>
            <a:r>
              <a:rPr lang="en-US" altLang="en-US">
                <a:latin typeface="Arial Unicode MS" pitchFamily="34" charset="-128"/>
              </a:rPr>
              <a:t> = 24.2[V], </a:t>
            </a:r>
            <a:r>
              <a:rPr lang="en-US" altLang="en-US" i="1">
                <a:latin typeface="Arial Unicode MS" pitchFamily="34" charset="-128"/>
              </a:rPr>
              <a:t>R</a:t>
            </a:r>
            <a:r>
              <a:rPr lang="en-US" altLang="en-US" i="1" baseline="-25000">
                <a:latin typeface="Arial Unicode MS" pitchFamily="34" charset="-128"/>
              </a:rPr>
              <a:t>TH</a:t>
            </a:r>
            <a:r>
              <a:rPr lang="en-US" altLang="en-US">
                <a:latin typeface="Arial Unicode MS" pitchFamily="34" charset="-128"/>
              </a:rPr>
              <a:t> = 16.2[k</a:t>
            </a:r>
            <a:r>
              <a:rPr lang="en-US" altLang="en-US">
                <a:latin typeface="Symbol" pitchFamily="18" charset="2"/>
              </a:rPr>
              <a:t>W</a:t>
            </a:r>
            <a:r>
              <a:rPr lang="en-US" altLang="en-US">
                <a:latin typeface="Arial Unicode MS"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dissolve">
                                      <p:cBhvr>
                                        <p:cTn id="7" dur="500"/>
                                        <p:tgtEl>
                                          <p:spTgt spid="292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Textbook Coverage</a:t>
            </a:r>
          </a:p>
        </p:txBody>
      </p:sp>
      <p:sp>
        <p:nvSpPr>
          <p:cNvPr id="231427" name="Rectangle 3"/>
          <p:cNvSpPr>
            <a:spLocks noGrp="1" noChangeArrowheads="1"/>
          </p:cNvSpPr>
          <p:nvPr>
            <p:ph type="body" idx="1"/>
          </p:nvPr>
        </p:nvSpPr>
        <p:spPr>
          <a:xfrm>
            <a:off x="685800" y="1981200"/>
            <a:ext cx="7772400" cy="4495800"/>
          </a:xfrm>
        </p:spPr>
        <p:txBody>
          <a:bodyPr/>
          <a:lstStyle/>
          <a:p>
            <a:pPr>
              <a:buFontTx/>
              <a:buNone/>
            </a:pPr>
            <a:r>
              <a:rPr lang="en-US" altLang="en-US" sz="2800"/>
              <a:t>This material is introduced in different ways in different textbooks.  Approximately this same material is covered in your textbook in the following sections:</a:t>
            </a:r>
          </a:p>
          <a:p>
            <a:r>
              <a:rPr lang="en-US" altLang="en-US" sz="2800" u="sng"/>
              <a:t>Electric Circuits 8</a:t>
            </a:r>
            <a:r>
              <a:rPr lang="en-US" altLang="en-US" sz="2800" u="sng" baseline="30000"/>
              <a:t>th</a:t>
            </a:r>
            <a:r>
              <a:rPr lang="en-US" altLang="en-US" sz="2800" u="sng"/>
              <a:t> Ed.</a:t>
            </a:r>
            <a:r>
              <a:rPr lang="en-US" altLang="en-US" sz="2800"/>
              <a:t> by Nilsson and Riedel:  Section 4.10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2362200" y="0"/>
            <a:ext cx="6781800" cy="762000"/>
          </a:xfrm>
        </p:spPr>
        <p:txBody>
          <a:bodyPr/>
          <a:lstStyle/>
          <a:p>
            <a:r>
              <a:rPr lang="en-US" altLang="en-US" sz="3200"/>
              <a:t>Thévenin’s Theorem Defined</a:t>
            </a:r>
          </a:p>
        </p:txBody>
      </p:sp>
      <p:sp>
        <p:nvSpPr>
          <p:cNvPr id="233475" name="Rectangle 3"/>
          <p:cNvSpPr>
            <a:spLocks noGrp="1" noChangeArrowheads="1"/>
          </p:cNvSpPr>
          <p:nvPr>
            <p:ph type="body" idx="1"/>
          </p:nvPr>
        </p:nvSpPr>
        <p:spPr>
          <a:xfrm>
            <a:off x="228600" y="762000"/>
            <a:ext cx="8686800" cy="3124200"/>
          </a:xfrm>
        </p:spPr>
        <p:txBody>
          <a:bodyPr/>
          <a:lstStyle/>
          <a:p>
            <a:pPr marL="0" indent="458788">
              <a:lnSpc>
                <a:spcPct val="90000"/>
              </a:lnSpc>
              <a:buFontTx/>
              <a:buNone/>
            </a:pPr>
            <a:r>
              <a:rPr lang="en-US" altLang="en-US" sz="2000"/>
              <a:t>Thévenin’s Theorem is another equivalent circuit. Thévenin’s Theorem</a:t>
            </a:r>
            <a:r>
              <a:rPr lang="en-US" altLang="en-US" sz="2000">
                <a:cs typeface="Times New Roman" pitchFamily="18" charset="0"/>
              </a:rPr>
              <a:t> can be stated as follows:</a:t>
            </a:r>
          </a:p>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a:t>
            </a:r>
            <a:br>
              <a:rPr lang="en-US" altLang="en-US" sz="2000">
                <a:cs typeface="Times New Roman" pitchFamily="18" charset="0"/>
              </a:rPr>
            </a:br>
            <a:r>
              <a:rPr lang="en-US" altLang="en-US" sz="2000">
                <a:cs typeface="Times New Roman" pitchFamily="18" charset="0"/>
              </a:rPr>
              <a:t>the open-circuit voltage for the </a:t>
            </a:r>
            <a:br>
              <a:rPr lang="en-US" altLang="en-US" sz="2000">
                <a:cs typeface="Times New Roman" pitchFamily="18" charset="0"/>
              </a:rPr>
            </a:br>
            <a:r>
              <a:rPr lang="en-US" altLang="en-US" sz="2000">
                <a:cs typeface="Times New Roman" pitchFamily="18" charset="0"/>
              </a:rPr>
              <a:t>two-terminal circuit, and the </a:t>
            </a:r>
            <a:br>
              <a:rPr lang="en-US" altLang="en-US" sz="2000">
                <a:cs typeface="Times New Roman" pitchFamily="18" charset="0"/>
              </a:rPr>
            </a:br>
            <a:r>
              <a:rPr lang="en-US" altLang="en-US" sz="2000">
                <a:cs typeface="Times New Roman" pitchFamily="18" charset="0"/>
              </a:rPr>
              <a:t>resistance is equal to the </a:t>
            </a:r>
            <a:br>
              <a:rPr lang="en-US" altLang="en-US" sz="2000">
                <a:cs typeface="Times New Roman" pitchFamily="18" charset="0"/>
              </a:rPr>
            </a:br>
            <a:r>
              <a:rPr lang="en-US" altLang="en-US" sz="2000">
                <a:cs typeface="Times New Roman" pitchFamily="18" charset="0"/>
              </a:rPr>
              <a:t>equivalent resistance of the circuit.</a:t>
            </a:r>
          </a:p>
        </p:txBody>
      </p:sp>
      <p:graphicFrame>
        <p:nvGraphicFramePr>
          <p:cNvPr id="233476" name="Object 4"/>
          <p:cNvGraphicFramePr>
            <a:graphicFrameLocks noChangeAspect="1"/>
          </p:cNvGraphicFramePr>
          <p:nvPr/>
        </p:nvGraphicFramePr>
        <p:xfrm>
          <a:off x="4854575" y="2667000"/>
          <a:ext cx="4289425" cy="927100"/>
        </p:xfrm>
        <a:graphic>
          <a:graphicData uri="http://schemas.openxmlformats.org/presentationml/2006/ole">
            <mc:AlternateContent xmlns:mc="http://schemas.openxmlformats.org/markup-compatibility/2006">
              <mc:Choice xmlns:v="urn:schemas-microsoft-com:vml" Requires="v">
                <p:oleObj spid="_x0000_s233504" name="Equation" r:id="rId4" imgW="3886200" imgH="838080" progId="Equation.DSMT4">
                  <p:embed/>
                </p:oleObj>
              </mc:Choice>
              <mc:Fallback>
                <p:oleObj name="Equation" r:id="rId4" imgW="3886200" imgH="8380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4575" y="26670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77" name="Object 5"/>
          <p:cNvGraphicFramePr>
            <a:graphicFrameLocks noChangeAspect="1"/>
          </p:cNvGraphicFramePr>
          <p:nvPr/>
        </p:nvGraphicFramePr>
        <p:xfrm>
          <a:off x="3276600" y="3846513"/>
          <a:ext cx="5867400" cy="3011487"/>
        </p:xfrm>
        <a:graphic>
          <a:graphicData uri="http://schemas.openxmlformats.org/presentationml/2006/ole">
            <mc:AlternateContent xmlns:mc="http://schemas.openxmlformats.org/markup-compatibility/2006">
              <mc:Choice xmlns:v="urn:schemas-microsoft-com:vml" Requires="v">
                <p:oleObj spid="_x0000_s233505" name="VISIO" r:id="rId6" imgW="6290280" imgH="3229560" progId="Visio.Drawing.6">
                  <p:embed/>
                </p:oleObj>
              </mc:Choice>
              <mc:Fallback>
                <p:oleObj name="VISIO" r:id="rId6" imgW="6290280" imgH="322956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846513"/>
                        <a:ext cx="5867400" cy="3011487"/>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2362200" y="0"/>
            <a:ext cx="6781800" cy="762000"/>
          </a:xfrm>
        </p:spPr>
        <p:txBody>
          <a:bodyPr/>
          <a:lstStyle/>
          <a:p>
            <a:r>
              <a:rPr lang="en-US" altLang="en-US"/>
              <a:t>Notation</a:t>
            </a:r>
            <a:endParaRPr lang="en-US" altLang="en-US" sz="4000"/>
          </a:p>
        </p:txBody>
      </p:sp>
      <p:sp>
        <p:nvSpPr>
          <p:cNvPr id="235523" name="Rectangle 3"/>
          <p:cNvSpPr>
            <a:spLocks noGrp="1" noChangeArrowheads="1"/>
          </p:cNvSpPr>
          <p:nvPr>
            <p:ph type="body" idx="1"/>
          </p:nvPr>
        </p:nvSpPr>
        <p:spPr>
          <a:xfrm>
            <a:off x="228600" y="914400"/>
            <a:ext cx="8686800" cy="1752600"/>
          </a:xfrm>
        </p:spPr>
        <p:txBody>
          <a:bodyPr/>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graphicFrame>
        <p:nvGraphicFramePr>
          <p:cNvPr id="235524" name="Object 4"/>
          <p:cNvGraphicFramePr>
            <a:graphicFrameLocks noChangeAspect="1"/>
          </p:cNvGraphicFramePr>
          <p:nvPr/>
        </p:nvGraphicFramePr>
        <p:xfrm>
          <a:off x="4854575" y="2667000"/>
          <a:ext cx="4289425" cy="927100"/>
        </p:xfrm>
        <a:graphic>
          <a:graphicData uri="http://schemas.openxmlformats.org/presentationml/2006/ole">
            <mc:AlternateContent xmlns:mc="http://schemas.openxmlformats.org/markup-compatibility/2006">
              <mc:Choice xmlns:v="urn:schemas-microsoft-com:vml" Requires="v">
                <p:oleObj spid="_x0000_s235555" name="Equation" r:id="rId4" imgW="3886200" imgH="838080" progId="Equation.DSMT4">
                  <p:embed/>
                </p:oleObj>
              </mc:Choice>
              <mc:Fallback>
                <p:oleObj name="Equation" r:id="rId4" imgW="3886200" imgH="8380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4575" y="26670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5" name="Object 5"/>
          <p:cNvGraphicFramePr>
            <a:graphicFrameLocks noChangeAspect="1"/>
          </p:cNvGraphicFramePr>
          <p:nvPr/>
        </p:nvGraphicFramePr>
        <p:xfrm>
          <a:off x="2854325" y="3629025"/>
          <a:ext cx="6289675" cy="3228975"/>
        </p:xfrm>
        <a:graphic>
          <a:graphicData uri="http://schemas.openxmlformats.org/presentationml/2006/ole">
            <mc:AlternateContent xmlns:mc="http://schemas.openxmlformats.org/markup-compatibility/2006">
              <mc:Choice xmlns:v="urn:schemas-microsoft-com:vml" Requires="v">
                <p:oleObj spid="_x0000_s235556" name="VISIO" r:id="rId6" imgW="6290280" imgH="3229560" progId="Visio.Drawing.6">
                  <p:embed/>
                </p:oleObj>
              </mc:Choice>
              <mc:Fallback>
                <p:oleObj name="VISIO" r:id="rId6" imgW="6290280" imgH="3229560"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325" y="3629025"/>
                        <a:ext cx="6289675" cy="3228975"/>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6" name="Text Box 6"/>
          <p:cNvSpPr txBox="1">
            <a:spLocks noChangeArrowheads="1"/>
          </p:cNvSpPr>
          <p:nvPr/>
        </p:nvSpPr>
        <p:spPr bwMode="auto">
          <a:xfrm>
            <a:off x="0" y="4689475"/>
            <a:ext cx="2819400" cy="2052638"/>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rPr>
              <a:t>We have used the symbol “~” to indicate equivalence here.  Some textbooks use a double-sided arrow (</a:t>
            </a:r>
            <a:r>
              <a:rPr lang="en-US" altLang="en-US" sz="1800">
                <a:solidFill>
                  <a:schemeClr val="bg1"/>
                </a:solidFill>
                <a:latin typeface="Symbol" pitchFamily="18" charset="2"/>
              </a:rPr>
              <a:t>Û</a:t>
            </a:r>
            <a:r>
              <a:rPr lang="en-US" altLang="en-US" sz="1800">
                <a:solidFill>
                  <a:schemeClr val="bg1"/>
                </a:solidFill>
              </a:rPr>
              <a:t> or </a:t>
            </a:r>
            <a:r>
              <a:rPr lang="en-US" altLang="en-US" sz="1800">
                <a:solidFill>
                  <a:schemeClr val="bg1"/>
                </a:solidFill>
                <a:latin typeface="Symbol" pitchFamily="18" charset="2"/>
              </a:rPr>
              <a:t>«</a:t>
            </a:r>
            <a:r>
              <a:rPr lang="en-US" altLang="en-US" sz="1800">
                <a:solidFill>
                  <a:schemeClr val="bg1"/>
                </a:solidFill>
              </a:rPr>
              <a:t>), or even a single-sided arrow (</a:t>
            </a:r>
            <a:r>
              <a:rPr lang="en-US" altLang="en-US" sz="1800">
                <a:solidFill>
                  <a:schemeClr val="bg1"/>
                </a:solidFill>
                <a:latin typeface="Symbol" pitchFamily="18" charset="2"/>
              </a:rPr>
              <a:t>Þ</a:t>
            </a:r>
            <a:r>
              <a:rPr lang="en-US" altLang="en-US" sz="1800">
                <a:solidFill>
                  <a:schemeClr val="bg1"/>
                </a:solidFill>
              </a:rPr>
              <a:t> or </a:t>
            </a:r>
            <a:r>
              <a:rPr lang="en-US" altLang="en-US" sz="1800">
                <a:solidFill>
                  <a:schemeClr val="bg1"/>
                </a:solidFill>
                <a:latin typeface="Symbol" pitchFamily="18" charset="2"/>
              </a:rPr>
              <a:t>®</a:t>
            </a:r>
            <a:r>
              <a:rPr lang="en-US" altLang="en-US" sz="1800">
                <a:solidFill>
                  <a:schemeClr val="bg1"/>
                </a:solidFill>
              </a:rPr>
              <a:t>), to indicate this same thing.</a:t>
            </a:r>
          </a:p>
        </p:txBody>
      </p:sp>
      <p:sp>
        <p:nvSpPr>
          <p:cNvPr id="235527" name="Rectangle 7"/>
          <p:cNvSpPr>
            <a:spLocks noChangeArrowheads="1"/>
          </p:cNvSpPr>
          <p:nvPr/>
        </p:nvSpPr>
        <p:spPr bwMode="auto">
          <a:xfrm>
            <a:off x="5410200" y="5105400"/>
            <a:ext cx="4572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8" name="Line 8"/>
          <p:cNvSpPr>
            <a:spLocks noChangeShapeType="1"/>
          </p:cNvSpPr>
          <p:nvPr/>
        </p:nvSpPr>
        <p:spPr bwMode="auto">
          <a:xfrm>
            <a:off x="2819400" y="4724400"/>
            <a:ext cx="25146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0" name="Object 2"/>
          <p:cNvGraphicFramePr>
            <a:graphicFrameLocks noChangeAspect="1"/>
          </p:cNvGraphicFramePr>
          <p:nvPr/>
        </p:nvGraphicFramePr>
        <p:xfrm>
          <a:off x="2435225" y="3538538"/>
          <a:ext cx="6708775" cy="3319462"/>
        </p:xfrm>
        <a:graphic>
          <a:graphicData uri="http://schemas.openxmlformats.org/presentationml/2006/ole">
            <mc:AlternateContent xmlns:mc="http://schemas.openxmlformats.org/markup-compatibility/2006">
              <mc:Choice xmlns:v="urn:schemas-microsoft-com:vml" Requires="v">
                <p:oleObj spid="_x0000_s237603" name="VISIO" r:id="rId4" imgW="6708600" imgH="3319200" progId="Visio.Drawing.6">
                  <p:embed/>
                </p:oleObj>
              </mc:Choice>
              <mc:Fallback>
                <p:oleObj name="VISIO" r:id="rId4" imgW="670860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225" y="3538538"/>
                        <a:ext cx="6708775" cy="33194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1" name="Rectangle 3"/>
          <p:cNvSpPr>
            <a:spLocks noGrp="1" noChangeArrowheads="1"/>
          </p:cNvSpPr>
          <p:nvPr>
            <p:ph type="title"/>
          </p:nvPr>
        </p:nvSpPr>
        <p:spPr>
          <a:xfrm>
            <a:off x="2362200" y="0"/>
            <a:ext cx="6781800" cy="762000"/>
          </a:xfrm>
        </p:spPr>
        <p:txBody>
          <a:bodyPr/>
          <a:lstStyle/>
          <a:p>
            <a:r>
              <a:rPr lang="en-US" altLang="en-US"/>
              <a:t>Note 1</a:t>
            </a:r>
            <a:endParaRPr lang="en-US" altLang="en-US" sz="4000"/>
          </a:p>
        </p:txBody>
      </p:sp>
      <p:graphicFrame>
        <p:nvGraphicFramePr>
          <p:cNvPr id="237572" name="Object 4"/>
          <p:cNvGraphicFramePr>
            <a:graphicFrameLocks noChangeAspect="1"/>
          </p:cNvGraphicFramePr>
          <p:nvPr/>
        </p:nvGraphicFramePr>
        <p:xfrm>
          <a:off x="4854575" y="2590800"/>
          <a:ext cx="4289425" cy="927100"/>
        </p:xfrm>
        <a:graphic>
          <a:graphicData uri="http://schemas.openxmlformats.org/presentationml/2006/ole">
            <mc:AlternateContent xmlns:mc="http://schemas.openxmlformats.org/markup-compatibility/2006">
              <mc:Choice xmlns:v="urn:schemas-microsoft-com:vml" Requires="v">
                <p:oleObj spid="_x0000_s237604" name="Equation" r:id="rId6" imgW="3886200" imgH="838080" progId="Equation.DSMT4">
                  <p:embed/>
                </p:oleObj>
              </mc:Choice>
              <mc:Fallback>
                <p:oleObj name="Equation" r:id="rId6" imgW="3886200" imgH="8380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4575" y="25908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73" name="Text Box 5"/>
          <p:cNvSpPr txBox="1">
            <a:spLocks noChangeArrowheads="1"/>
          </p:cNvSpPr>
          <p:nvPr/>
        </p:nvSpPr>
        <p:spPr bwMode="auto">
          <a:xfrm>
            <a:off x="0" y="2895600"/>
            <a:ext cx="2362200" cy="3700463"/>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We have introduced a term called the open-circuit voltage.  This is the voltage for the circuit that we are finding the equivalent of, with nothing connected to the circuit.  Connecting nothing means an open circuit.  This voltage is shown here.</a:t>
            </a:r>
          </a:p>
        </p:txBody>
      </p:sp>
      <p:sp>
        <p:nvSpPr>
          <p:cNvPr id="237574" name="Rectangle 6"/>
          <p:cNvSpPr>
            <a:spLocks noChangeArrowheads="1"/>
          </p:cNvSpPr>
          <p:nvPr/>
        </p:nvSpPr>
        <p:spPr bwMode="auto">
          <a:xfrm>
            <a:off x="4648200" y="4267200"/>
            <a:ext cx="457200" cy="2057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5" name="Line 7"/>
          <p:cNvSpPr>
            <a:spLocks noChangeShapeType="1"/>
          </p:cNvSpPr>
          <p:nvPr/>
        </p:nvSpPr>
        <p:spPr bwMode="auto">
          <a:xfrm>
            <a:off x="2209800" y="4267200"/>
            <a:ext cx="24384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76" name="Rectangle 8"/>
          <p:cNvSpPr>
            <a:spLocks noGrp="1" noChangeArrowheads="1"/>
          </p:cNvSpPr>
          <p:nvPr>
            <p:ph type="body" idx="1"/>
          </p:nvPr>
        </p:nvSpPr>
        <p:spPr>
          <a:xfrm>
            <a:off x="304800" y="838200"/>
            <a:ext cx="8534400" cy="1752600"/>
          </a:xfrm>
          <a:noFill/>
          <a:ln/>
        </p:spPr>
        <p:txBody>
          <a:bodyPr lIns="91440" tIns="45720" rIns="91440" bIns="45720"/>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618" name="Object 2"/>
          <p:cNvGraphicFramePr>
            <a:graphicFrameLocks noChangeAspect="1"/>
          </p:cNvGraphicFramePr>
          <p:nvPr/>
        </p:nvGraphicFramePr>
        <p:xfrm>
          <a:off x="2435225" y="3538538"/>
          <a:ext cx="6708775" cy="3319462"/>
        </p:xfrm>
        <a:graphic>
          <a:graphicData uri="http://schemas.openxmlformats.org/presentationml/2006/ole">
            <mc:AlternateContent xmlns:mc="http://schemas.openxmlformats.org/markup-compatibility/2006">
              <mc:Choice xmlns:v="urn:schemas-microsoft-com:vml" Requires="v">
                <p:oleObj spid="_x0000_s239650" name="VISIO" r:id="rId4" imgW="6708600" imgH="3319200" progId="Visio.Drawing.6">
                  <p:embed/>
                </p:oleObj>
              </mc:Choice>
              <mc:Fallback>
                <p:oleObj name="VISIO" r:id="rId4" imgW="670860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225" y="3538538"/>
                        <a:ext cx="6708775" cy="33194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19" name="Rectangle 3"/>
          <p:cNvSpPr>
            <a:spLocks noGrp="1" noChangeArrowheads="1"/>
          </p:cNvSpPr>
          <p:nvPr>
            <p:ph type="title"/>
          </p:nvPr>
        </p:nvSpPr>
        <p:spPr>
          <a:xfrm>
            <a:off x="2362200" y="0"/>
            <a:ext cx="6781800" cy="762000"/>
          </a:xfrm>
        </p:spPr>
        <p:txBody>
          <a:bodyPr/>
          <a:lstStyle/>
          <a:p>
            <a:r>
              <a:rPr lang="en-US" altLang="en-US"/>
              <a:t>Note 2</a:t>
            </a:r>
            <a:endParaRPr lang="en-US" altLang="en-US" sz="4000"/>
          </a:p>
        </p:txBody>
      </p:sp>
      <p:graphicFrame>
        <p:nvGraphicFramePr>
          <p:cNvPr id="239620" name="Object 4"/>
          <p:cNvGraphicFramePr>
            <a:graphicFrameLocks noChangeAspect="1"/>
          </p:cNvGraphicFramePr>
          <p:nvPr/>
        </p:nvGraphicFramePr>
        <p:xfrm>
          <a:off x="4854575" y="2590800"/>
          <a:ext cx="4289425" cy="927100"/>
        </p:xfrm>
        <a:graphic>
          <a:graphicData uri="http://schemas.openxmlformats.org/presentationml/2006/ole">
            <mc:AlternateContent xmlns:mc="http://schemas.openxmlformats.org/markup-compatibility/2006">
              <mc:Choice xmlns:v="urn:schemas-microsoft-com:vml" Requires="v">
                <p:oleObj spid="_x0000_s239651" name="Equation" r:id="rId6" imgW="3886200" imgH="838080" progId="Equation.DSMT4">
                  <p:embed/>
                </p:oleObj>
              </mc:Choice>
              <mc:Fallback>
                <p:oleObj name="Equation" r:id="rId6" imgW="3886200" imgH="8380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4575" y="25908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21" name="Text Box 5"/>
          <p:cNvSpPr txBox="1">
            <a:spLocks noChangeArrowheads="1"/>
          </p:cNvSpPr>
          <p:nvPr/>
        </p:nvSpPr>
        <p:spPr bwMode="auto">
          <a:xfrm>
            <a:off x="0" y="3157538"/>
            <a:ext cx="2362200" cy="3700462"/>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We have introduced a term called the equivalent resistance.  This is the resistance for the circuit that we are finding the equivalent of, with the independent sources set equal to zero.  Any dependent sources are left in place.</a:t>
            </a:r>
          </a:p>
        </p:txBody>
      </p:sp>
      <p:sp>
        <p:nvSpPr>
          <p:cNvPr id="239622" name="Line 6"/>
          <p:cNvSpPr>
            <a:spLocks noChangeShapeType="1"/>
          </p:cNvSpPr>
          <p:nvPr/>
        </p:nvSpPr>
        <p:spPr bwMode="auto">
          <a:xfrm>
            <a:off x="2209800" y="4267200"/>
            <a:ext cx="10668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3" name="Rectangle 7"/>
          <p:cNvSpPr>
            <a:spLocks noChangeArrowheads="1"/>
          </p:cNvSpPr>
          <p:nvPr/>
        </p:nvSpPr>
        <p:spPr bwMode="auto">
          <a:xfrm>
            <a:off x="304800" y="838200"/>
            <a:ext cx="8534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458788" eaLnBrk="0" hangingPunct="0">
              <a:defRPr sz="2400">
                <a:solidFill>
                  <a:schemeClr val="tx1"/>
                </a:solidFill>
                <a:latin typeface="Times New Roman" pitchFamily="18" charset="0"/>
              </a:defRPr>
            </a:lvl1pPr>
            <a:lvl2pPr marL="1219200" indent="-533400" eaLnBrk="0" hangingPunct="0">
              <a:defRPr sz="2400">
                <a:solidFill>
                  <a:schemeClr val="tx1"/>
                </a:solidFill>
                <a:latin typeface="Times New Roman" pitchFamily="18" charset="0"/>
              </a:defRPr>
            </a:lvl2pPr>
            <a:lvl3pPr marL="1677988" indent="-457200" eaLnBrk="0" hangingPunct="0">
              <a:defRPr sz="2400">
                <a:solidFill>
                  <a:schemeClr val="tx1"/>
                </a:solidFill>
                <a:latin typeface="Times New Roman" pitchFamily="18" charset="0"/>
              </a:defRPr>
            </a:lvl3pPr>
            <a:lvl4pPr marL="2173288" indent="-381000" eaLnBrk="0" hangingPunct="0">
              <a:defRPr sz="2400">
                <a:solidFill>
                  <a:schemeClr val="tx1"/>
                </a:solidFill>
                <a:latin typeface="Times New Roman" pitchFamily="18" charset="0"/>
              </a:defRPr>
            </a:lvl4pPr>
            <a:lvl5pPr marL="2668588" indent="-381000" eaLnBrk="0" hangingPunct="0">
              <a:defRPr sz="2400">
                <a:solidFill>
                  <a:schemeClr val="tx1"/>
                </a:solidFill>
                <a:latin typeface="Times New Roman" pitchFamily="18" charset="0"/>
              </a:defRPr>
            </a:lvl5pPr>
            <a:lvl6pPr marL="3125788" indent="-381000" eaLnBrk="0" fontAlgn="base" hangingPunct="0">
              <a:spcBef>
                <a:spcPct val="0"/>
              </a:spcBef>
              <a:spcAft>
                <a:spcPct val="0"/>
              </a:spcAft>
              <a:defRPr sz="2400">
                <a:solidFill>
                  <a:schemeClr val="tx1"/>
                </a:solidFill>
                <a:latin typeface="Times New Roman" pitchFamily="18" charset="0"/>
              </a:defRPr>
            </a:lvl6pPr>
            <a:lvl7pPr marL="3582988" indent="-381000" eaLnBrk="0" fontAlgn="base" hangingPunct="0">
              <a:spcBef>
                <a:spcPct val="0"/>
              </a:spcBef>
              <a:spcAft>
                <a:spcPct val="0"/>
              </a:spcAft>
              <a:defRPr sz="2400">
                <a:solidFill>
                  <a:schemeClr val="tx1"/>
                </a:solidFill>
                <a:latin typeface="Times New Roman" pitchFamily="18" charset="0"/>
              </a:defRPr>
            </a:lvl7pPr>
            <a:lvl8pPr marL="4040188" indent="-381000" eaLnBrk="0" fontAlgn="base" hangingPunct="0">
              <a:spcBef>
                <a:spcPct val="0"/>
              </a:spcBef>
              <a:spcAft>
                <a:spcPct val="0"/>
              </a:spcAft>
              <a:defRPr sz="2400">
                <a:solidFill>
                  <a:schemeClr val="tx1"/>
                </a:solidFill>
                <a:latin typeface="Times New Roman" pitchFamily="18" charset="0"/>
              </a:defRPr>
            </a:lvl8pPr>
            <a:lvl9pPr marL="4497388" indent="-381000" eaLnBrk="0" fontAlgn="base" hangingPunct="0">
              <a:spcBef>
                <a:spcPct val="0"/>
              </a:spcBef>
              <a:spcAft>
                <a:spcPct val="0"/>
              </a:spcAft>
              <a:defRPr sz="2400">
                <a:solidFill>
                  <a:schemeClr val="tx1"/>
                </a:solidFill>
                <a:latin typeface="Times New Roman" pitchFamily="18" charset="0"/>
              </a:defRPr>
            </a:lvl9pPr>
          </a:lstStyle>
          <a:p>
            <a:pPr>
              <a:spcBef>
                <a:spcPct val="20000"/>
              </a:spcBef>
            </a:pPr>
            <a:r>
              <a:rPr lang="en-US" altLang="en-US" sz="2000">
                <a:latin typeface="Arial" charset="0"/>
                <a:cs typeface="Times New Roman" pitchFamily="18" charset="0"/>
              </a:rPr>
              <a:t>Any circuit made up of resistors and sources, viewed from two terminals of that circuit, is equivalent to a voltage source in series with a resistance.  </a:t>
            </a:r>
          </a:p>
          <a:p>
            <a:pPr>
              <a:spcBef>
                <a:spcPct val="20000"/>
              </a:spcBef>
            </a:pPr>
            <a:r>
              <a:rPr lang="en-US" altLang="en-US" sz="2000">
                <a:latin typeface="Arial" charset="0"/>
                <a:cs typeface="Times New Roman" pitchFamily="18" charset="0"/>
              </a:rPr>
              <a:t>The voltage source is equal to the open-circuit voltage for the </a:t>
            </a:r>
            <a:br>
              <a:rPr lang="en-US" altLang="en-US" sz="2000">
                <a:latin typeface="Arial" charset="0"/>
                <a:cs typeface="Times New Roman" pitchFamily="18" charset="0"/>
              </a:rPr>
            </a:br>
            <a:r>
              <a:rPr lang="en-US" altLang="en-US" sz="2000">
                <a:latin typeface="Arial" charset="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666" name="Object 2"/>
          <p:cNvGraphicFramePr>
            <a:graphicFrameLocks noChangeAspect="1"/>
          </p:cNvGraphicFramePr>
          <p:nvPr/>
        </p:nvGraphicFramePr>
        <p:xfrm>
          <a:off x="2743200" y="3690938"/>
          <a:ext cx="6400800" cy="3167062"/>
        </p:xfrm>
        <a:graphic>
          <a:graphicData uri="http://schemas.openxmlformats.org/presentationml/2006/ole">
            <mc:AlternateContent xmlns:mc="http://schemas.openxmlformats.org/markup-compatibility/2006">
              <mc:Choice xmlns:v="urn:schemas-microsoft-com:vml" Requires="v">
                <p:oleObj spid="_x0000_s241700" name="VISIO" r:id="rId4" imgW="6708600" imgH="3319200" progId="Visio.Drawing.6">
                  <p:embed/>
                </p:oleObj>
              </mc:Choice>
              <mc:Fallback>
                <p:oleObj name="VISIO" r:id="rId4" imgW="6708600" imgH="331920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690938"/>
                        <a:ext cx="6400800" cy="3167062"/>
                      </a:xfrm>
                      <a:prstGeom prst="rect">
                        <a:avLst/>
                      </a:prstGeom>
                      <a:solidFill>
                        <a:srgbClr val="66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67" name="Rectangle 3"/>
          <p:cNvSpPr>
            <a:spLocks noGrp="1" noChangeArrowheads="1"/>
          </p:cNvSpPr>
          <p:nvPr>
            <p:ph type="title"/>
          </p:nvPr>
        </p:nvSpPr>
        <p:spPr>
          <a:xfrm>
            <a:off x="2362200" y="0"/>
            <a:ext cx="6781800" cy="762000"/>
          </a:xfrm>
        </p:spPr>
        <p:txBody>
          <a:bodyPr/>
          <a:lstStyle/>
          <a:p>
            <a:r>
              <a:rPr lang="en-US" altLang="en-US"/>
              <a:t>Note 3</a:t>
            </a:r>
            <a:endParaRPr lang="en-US" altLang="en-US" sz="4000"/>
          </a:p>
        </p:txBody>
      </p:sp>
      <p:graphicFrame>
        <p:nvGraphicFramePr>
          <p:cNvPr id="241668" name="Object 4"/>
          <p:cNvGraphicFramePr>
            <a:graphicFrameLocks noChangeAspect="1"/>
          </p:cNvGraphicFramePr>
          <p:nvPr/>
        </p:nvGraphicFramePr>
        <p:xfrm>
          <a:off x="4854575" y="2743200"/>
          <a:ext cx="4289425" cy="927100"/>
        </p:xfrm>
        <a:graphic>
          <a:graphicData uri="http://schemas.openxmlformats.org/presentationml/2006/ole">
            <mc:AlternateContent xmlns:mc="http://schemas.openxmlformats.org/markup-compatibility/2006">
              <mc:Choice xmlns:v="urn:schemas-microsoft-com:vml" Requires="v">
                <p:oleObj spid="_x0000_s241701" name="Equation" r:id="rId6" imgW="3886200" imgH="838080" progId="Equation.DSMT4">
                  <p:embed/>
                </p:oleObj>
              </mc:Choice>
              <mc:Fallback>
                <p:oleObj name="Equation" r:id="rId6" imgW="3886200" imgH="8380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4575" y="2743200"/>
                        <a:ext cx="4289425" cy="9271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69" name="Text Box 5"/>
          <p:cNvSpPr txBox="1">
            <a:spLocks noChangeArrowheads="1"/>
          </p:cNvSpPr>
          <p:nvPr/>
        </p:nvSpPr>
        <p:spPr bwMode="auto">
          <a:xfrm>
            <a:off x="0" y="3157538"/>
            <a:ext cx="2667000" cy="3700462"/>
          </a:xfrm>
          <a:prstGeom prst="rect">
            <a:avLst/>
          </a:prstGeom>
          <a:solidFill>
            <a:srgbClr val="66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a:solidFill>
                  <a:schemeClr val="bg1"/>
                </a:solidFill>
                <a:latin typeface="Arial" charset="0"/>
              </a:rPr>
              <a:t>The polarities of the source with respect to the terminals is important.  If the reference polarity for the open-circuit voltage is as given here (voltage drop from A to B), then the reference polarity for the voltage source must be as given here (voltage drop from A to B).  </a:t>
            </a:r>
          </a:p>
        </p:txBody>
      </p:sp>
      <p:sp>
        <p:nvSpPr>
          <p:cNvPr id="241670" name="Line 6"/>
          <p:cNvSpPr>
            <a:spLocks noChangeShapeType="1"/>
          </p:cNvSpPr>
          <p:nvPr/>
        </p:nvSpPr>
        <p:spPr bwMode="auto">
          <a:xfrm flipV="1">
            <a:off x="2590800" y="5562600"/>
            <a:ext cx="4114800" cy="762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71" name="Line 7"/>
          <p:cNvSpPr>
            <a:spLocks noChangeShapeType="1"/>
          </p:cNvSpPr>
          <p:nvPr/>
        </p:nvSpPr>
        <p:spPr bwMode="auto">
          <a:xfrm flipV="1">
            <a:off x="2590800" y="4572000"/>
            <a:ext cx="22860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72" name="Rectangle 8"/>
          <p:cNvSpPr>
            <a:spLocks noChangeArrowheads="1"/>
          </p:cNvSpPr>
          <p:nvPr/>
        </p:nvSpPr>
        <p:spPr bwMode="auto">
          <a:xfrm>
            <a:off x="4800600" y="4343400"/>
            <a:ext cx="533400" cy="1981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3" name="Rectangle 9"/>
          <p:cNvSpPr>
            <a:spLocks noGrp="1" noChangeArrowheads="1"/>
          </p:cNvSpPr>
          <p:nvPr>
            <p:ph type="body" idx="1"/>
          </p:nvPr>
        </p:nvSpPr>
        <p:spPr>
          <a:xfrm>
            <a:off x="304800" y="838200"/>
            <a:ext cx="8534400" cy="1752600"/>
          </a:xfrm>
          <a:noFill/>
          <a:ln/>
        </p:spPr>
        <p:txBody>
          <a:bodyPr lIns="91440" tIns="45720" rIns="91440" bIns="45720"/>
          <a:lstStyle/>
          <a:p>
            <a:pPr marL="0" indent="458788">
              <a:lnSpc>
                <a:spcPct val="90000"/>
              </a:lnSpc>
              <a:buFontTx/>
              <a:buNone/>
            </a:pPr>
            <a:r>
              <a:rPr lang="en-US" altLang="en-US" sz="2000">
                <a:cs typeface="Times New Roman" pitchFamily="18" charset="0"/>
              </a:rPr>
              <a:t>Any circuit made up of resistors and sources, viewed from two terminals of that circuit, is equivalent to a voltage source in series with a resistance.  </a:t>
            </a:r>
          </a:p>
          <a:p>
            <a:pPr marL="0" indent="458788">
              <a:lnSpc>
                <a:spcPct val="90000"/>
              </a:lnSpc>
              <a:buFontTx/>
              <a:buNone/>
            </a:pPr>
            <a:r>
              <a:rPr lang="en-US" altLang="en-US" sz="2000">
                <a:cs typeface="Times New Roman" pitchFamily="18" charset="0"/>
              </a:rPr>
              <a:t>The voltage source is equal to the open-circuit voltage for the </a:t>
            </a:r>
            <a:br>
              <a:rPr lang="en-US" altLang="en-US" sz="2000">
                <a:cs typeface="Times New Roman" pitchFamily="18" charset="0"/>
              </a:rPr>
            </a:br>
            <a:r>
              <a:rPr lang="en-US" altLang="en-US" sz="2000">
                <a:cs typeface="Times New Roman" pitchFamily="18" charset="0"/>
              </a:rPr>
              <a:t>two-terminal circuit, and the resistance is equal to the equivalent resistance of the circuit.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Office\Templates\Presentation Designs\Fireball.pot</Template>
  <TotalTime>2278</TotalTime>
  <Words>2312</Words>
  <Application>Microsoft Office PowerPoint</Application>
  <PresentationFormat>On-screen Show (4:3)</PresentationFormat>
  <Paragraphs>172</Paragraphs>
  <Slides>34</Slides>
  <Notes>31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Fireball</vt:lpstr>
      <vt:lpstr>VISIO</vt:lpstr>
      <vt:lpstr>Equation</vt:lpstr>
      <vt:lpstr>ECE 2201  Circuit Analysis I</vt:lpstr>
      <vt:lpstr> Thévenin’s Theorem</vt:lpstr>
      <vt:lpstr>Overview  Thévenin’s Theorem</vt:lpstr>
      <vt:lpstr>Textbook Coverage</vt:lpstr>
      <vt:lpstr>Thévenin’s Theorem Defined</vt:lpstr>
      <vt:lpstr>Notation</vt:lpstr>
      <vt:lpstr>Note 1</vt:lpstr>
      <vt:lpstr>Note 2</vt:lpstr>
      <vt:lpstr>Note 3</vt:lpstr>
      <vt:lpstr>Note 4</vt:lpstr>
      <vt:lpstr>Note 5</vt:lpstr>
      <vt:lpstr>Short-Circuit Current – 1</vt:lpstr>
      <vt:lpstr>Short-Circuit Current – 2</vt:lpstr>
      <vt:lpstr>Extra note</vt:lpstr>
      <vt:lpstr>Finding the Thévenin Equivalent</vt:lpstr>
      <vt:lpstr>Finding the Thévenin Equivalent – Note 1</vt:lpstr>
      <vt:lpstr>Finding the Thévenin Equivalent – Note 2</vt:lpstr>
      <vt:lpstr>Finding the Thévenin Equivalent – Note 3</vt:lpstr>
      <vt:lpstr>Finding the Thévenin Equivalent – Note 4</vt:lpstr>
      <vt:lpstr>Notes</vt:lpstr>
      <vt:lpstr>Example Problem</vt:lpstr>
      <vt:lpstr>Example Problem – Step 1</vt:lpstr>
      <vt:lpstr>Example Problem – Step 2</vt:lpstr>
      <vt:lpstr>Example Problem – Step 3</vt:lpstr>
      <vt:lpstr>Example Problem – Step 4</vt:lpstr>
      <vt:lpstr>Example Problem – Step 5</vt:lpstr>
      <vt:lpstr>Example Problem – Step 6</vt:lpstr>
      <vt:lpstr>Example Problem – Step 7 (Solution)</vt:lpstr>
      <vt:lpstr>Example Problem – Step 8  (Check)</vt:lpstr>
      <vt:lpstr>Example Problem – Step 9  (Check)</vt:lpstr>
      <vt:lpstr>Example Problem – Step 10  (Check)</vt:lpstr>
      <vt:lpstr>Example Problem –     Step 11 (Check)</vt:lpstr>
      <vt:lpstr>What is the deal here? Is this worth all this trouble?</vt:lpstr>
      <vt:lpstr>Sample Problem #1</vt:lpstr>
    </vt:vector>
  </TitlesOfParts>
  <Company>UH ECE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Thevenin's Theorem Lecture Set #8</dc:title>
  <dc:subject>Fundamentals of Circuits, ECE 2300, Chapter 1</dc:subject>
  <dc:creator>Dave Shattuck</dc:creator>
  <cp:lastModifiedBy>Shattuck, David P</cp:lastModifiedBy>
  <cp:revision>127</cp:revision>
  <cp:lastPrinted>1999-08-25T18:07:04Z</cp:lastPrinted>
  <dcterms:created xsi:type="dcterms:W3CDTF">1999-08-24T13:57:19Z</dcterms:created>
  <dcterms:modified xsi:type="dcterms:W3CDTF">2019-12-17T22:50:54Z</dcterms:modified>
</cp:coreProperties>
</file>