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60" r:id="rId5"/>
    <p:sldId id="280" r:id="rId6"/>
    <p:sldId id="261" r:id="rId7"/>
    <p:sldId id="279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0" r:id="rId17"/>
    <p:sldId id="272" r:id="rId18"/>
    <p:sldId id="276" r:id="rId19"/>
    <p:sldId id="277" r:id="rId20"/>
    <p:sldId id="278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–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–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16"/>
  </p:normalViewPr>
  <p:slideViewPr>
    <p:cSldViewPr snapToGrid="0" showGuides="1">
      <p:cViewPr varScale="1">
        <p:scale>
          <a:sx n="122" d="100"/>
          <a:sy n="122" d="100"/>
        </p:scale>
        <p:origin x="440" y="2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FC4F5-5E2A-5146-B957-4A73440467B3}" type="datetimeFigureOut">
              <a:rPr lang="en-US" smtClean="0"/>
              <a:t>9/7/23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D7D52-14D6-C24B-8472-71988E708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1352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FC4F5-5E2A-5146-B957-4A73440467B3}" type="datetimeFigureOut">
              <a:rPr lang="en-US" smtClean="0"/>
              <a:t>9/7/23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D7D52-14D6-C24B-8472-71988E708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422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FC4F5-5E2A-5146-B957-4A73440467B3}" type="datetimeFigureOut">
              <a:rPr lang="en-US" smtClean="0"/>
              <a:t>9/7/23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D7D52-14D6-C24B-8472-71988E708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631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FC4F5-5E2A-5146-B957-4A73440467B3}" type="datetimeFigureOut">
              <a:rPr lang="en-US" smtClean="0"/>
              <a:t>9/7/23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D7D52-14D6-C24B-8472-71988E708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220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FC4F5-5E2A-5146-B957-4A73440467B3}" type="datetimeFigureOut">
              <a:rPr lang="en-US" smtClean="0"/>
              <a:t>9/7/23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D7D52-14D6-C24B-8472-71988E708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0494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FC4F5-5E2A-5146-B957-4A73440467B3}" type="datetimeFigureOut">
              <a:rPr lang="en-US" smtClean="0"/>
              <a:t>9/7/23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D7D52-14D6-C24B-8472-71988E708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496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FC4F5-5E2A-5146-B957-4A73440467B3}" type="datetimeFigureOut">
              <a:rPr lang="en-US" smtClean="0"/>
              <a:t>9/7/23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D7D52-14D6-C24B-8472-71988E70893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439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FC4F5-5E2A-5146-B957-4A73440467B3}" type="datetimeFigureOut">
              <a:rPr lang="en-US" smtClean="0"/>
              <a:t>9/7/23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D7D52-14D6-C24B-8472-71988E708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098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FC4F5-5E2A-5146-B957-4A73440467B3}" type="datetimeFigureOut">
              <a:rPr lang="en-US" smtClean="0"/>
              <a:t>9/7/23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D7D52-14D6-C24B-8472-71988E708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153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FC4F5-5E2A-5146-B957-4A73440467B3}" type="datetimeFigureOut">
              <a:rPr lang="en-US" smtClean="0"/>
              <a:t>9/7/23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D7D52-14D6-C24B-8472-71988E708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493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A47FC4F5-5E2A-5146-B957-4A73440467B3}" type="datetimeFigureOut">
              <a:rPr lang="en-US" smtClean="0"/>
              <a:t>9/7/23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D7D52-14D6-C24B-8472-71988E708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213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A47FC4F5-5E2A-5146-B957-4A73440467B3}" type="datetimeFigureOut">
              <a:rPr lang="en-US" smtClean="0"/>
              <a:t>9/7/23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0F6D7D52-14D6-C24B-8472-71988E708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851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5D505CF6-5022-9D78-0A80-2F5B1773C9E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 bwMode="auto">
          <a:xfrm>
            <a:off x="1600200" y="2286000"/>
            <a:ext cx="8991600" cy="18288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3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INTRUSION DETECTION SYSTEMS USING MACHINE LEARNING</a:t>
            </a:r>
            <a:endParaRPr kumimoji="0" lang="en-US" altLang="zh-CN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CC400F-CEE5-07D0-88C0-433941D3B1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5194" y="4483290"/>
            <a:ext cx="6801612" cy="1329208"/>
          </a:xfrm>
        </p:spPr>
        <p:txBody>
          <a:bodyPr>
            <a:normAutofit/>
          </a:bodyPr>
          <a:lstStyle/>
          <a:p>
            <a:r>
              <a:rPr lang="en-US" dirty="0"/>
              <a:t>By SAJAL SAXENA</a:t>
            </a:r>
          </a:p>
        </p:txBody>
      </p:sp>
    </p:spTree>
    <p:extLst>
      <p:ext uri="{BB962C8B-B14F-4D97-AF65-F5344CB8AC3E}">
        <p14:creationId xmlns:p14="http://schemas.microsoft.com/office/powerpoint/2010/main" val="11637591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560BE7-75D9-EF1F-4755-A4519066B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72804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results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F7BB80-3D6C-E1A2-A7B5-1932BAA318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LazyPredict was used for evaluating model performances. </a:t>
            </a: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It</a:t>
            </a:r>
            <a:r>
              <a:rPr lang="en-US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is a python library that is used to run various machine learning models with their default parameters to provide a quick overview and evaluate the performances. 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2382CD-0194-B0CD-851F-D9139C58DC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7763" y="825321"/>
            <a:ext cx="6250769" cy="362544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ECFF078-6577-BE19-DA96-6C627C0B9D3C}"/>
              </a:ext>
            </a:extLst>
          </p:cNvPr>
          <p:cNvSpPr txBox="1"/>
          <p:nvPr/>
        </p:nvSpPr>
        <p:spPr>
          <a:xfrm>
            <a:off x="6431255" y="4450767"/>
            <a:ext cx="3983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Performance of various models on FM10</a:t>
            </a:r>
          </a:p>
        </p:txBody>
      </p:sp>
    </p:spTree>
    <p:extLst>
      <p:ext uri="{BB962C8B-B14F-4D97-AF65-F5344CB8AC3E}">
        <p14:creationId xmlns:p14="http://schemas.microsoft.com/office/powerpoint/2010/main" val="41705068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30BDC3-7D40-AE98-D848-BF6FCD45C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681103"/>
            <a:ext cx="3363974" cy="149579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Results</a:t>
            </a:r>
          </a:p>
        </p:txBody>
      </p:sp>
      <p:graphicFrame>
        <p:nvGraphicFramePr>
          <p:cNvPr id="25" name="Content Placeholder 3">
            <a:extLst>
              <a:ext uri="{FF2B5EF4-FFF2-40B4-BE49-F238E27FC236}">
                <a16:creationId xmlns:a16="http://schemas.microsoft.com/office/drawing/2014/main" id="{F0370DB3-1BB8-5FC0-7C52-6E033855CBE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619750" y="1756321"/>
          <a:ext cx="5607051" cy="33453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33937">
                  <a:extLst>
                    <a:ext uri="{9D8B030D-6E8A-4147-A177-3AD203B41FA5}">
                      <a16:colId xmlns:a16="http://schemas.microsoft.com/office/drawing/2014/main" val="3178542764"/>
                    </a:ext>
                  </a:extLst>
                </a:gridCol>
                <a:gridCol w="1760488">
                  <a:extLst>
                    <a:ext uri="{9D8B030D-6E8A-4147-A177-3AD203B41FA5}">
                      <a16:colId xmlns:a16="http://schemas.microsoft.com/office/drawing/2014/main" val="3297571909"/>
                    </a:ext>
                  </a:extLst>
                </a:gridCol>
                <a:gridCol w="921593">
                  <a:extLst>
                    <a:ext uri="{9D8B030D-6E8A-4147-A177-3AD203B41FA5}">
                      <a16:colId xmlns:a16="http://schemas.microsoft.com/office/drawing/2014/main" val="2558051469"/>
                    </a:ext>
                  </a:extLst>
                </a:gridCol>
                <a:gridCol w="783858">
                  <a:extLst>
                    <a:ext uri="{9D8B030D-6E8A-4147-A177-3AD203B41FA5}">
                      <a16:colId xmlns:a16="http://schemas.microsoft.com/office/drawing/2014/main" val="3806952001"/>
                    </a:ext>
                  </a:extLst>
                </a:gridCol>
                <a:gridCol w="1707175">
                  <a:extLst>
                    <a:ext uri="{9D8B030D-6E8A-4147-A177-3AD203B41FA5}">
                      <a16:colId xmlns:a16="http://schemas.microsoft.com/office/drawing/2014/main" val="534107432"/>
                    </a:ext>
                  </a:extLst>
                </a:gridCol>
              </a:tblGrid>
              <a:tr h="507383">
                <a:tc>
                  <a:txBody>
                    <a:bodyPr/>
                    <a:lstStyle/>
                    <a:p>
                      <a:endParaRPr lang="en-IN" sz="20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5097" marR="85097" marT="85097" marB="8509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00">
                          <a:effectLst/>
                        </a:rPr>
                        <a:t>CLASSIFIER</a:t>
                      </a:r>
                      <a:endParaRPr lang="en-IN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5097" marR="85097" marT="85097" marB="8509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00">
                          <a:effectLst/>
                        </a:rPr>
                        <a:t>DR</a:t>
                      </a:r>
                      <a:endParaRPr lang="en-IN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5097" marR="85097" marT="85097" marB="8509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00">
                          <a:effectLst/>
                        </a:rPr>
                        <a:t>FAR</a:t>
                      </a:r>
                      <a:endParaRPr lang="en-IN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5097" marR="85097" marT="85097" marB="8509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00">
                          <a:effectLst/>
                        </a:rPr>
                        <a:t>ACCURACY</a:t>
                      </a:r>
                      <a:endParaRPr lang="en-IN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5097" marR="85097" marT="85097" marB="85097" anchor="ctr"/>
                </a:tc>
                <a:extLst>
                  <a:ext uri="{0D108BD9-81ED-4DB2-BD59-A6C34878D82A}">
                    <a16:rowId xmlns:a16="http://schemas.microsoft.com/office/drawing/2014/main" val="2150068102"/>
                  </a:ext>
                </a:extLst>
              </a:tr>
              <a:tr h="507383">
                <a:tc>
                  <a:txBody>
                    <a:bodyPr/>
                    <a:lstStyle/>
                    <a:p>
                      <a:pPr algn="ctr"/>
                      <a:r>
                        <a:rPr lang="en-US" sz="2000" kern="100">
                          <a:effectLst/>
                        </a:rPr>
                        <a:t>1</a:t>
                      </a:r>
                      <a:endParaRPr lang="en-IN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5097" marR="85097" marT="85097" marB="8509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00">
                          <a:effectLst/>
                        </a:rPr>
                        <a:t>LightGBM</a:t>
                      </a:r>
                      <a:endParaRPr lang="en-IN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5097" marR="85097" marT="85097" marB="8509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kern="100">
                          <a:effectLst/>
                        </a:rPr>
                        <a:t>96.13</a:t>
                      </a:r>
                      <a:endParaRPr lang="en-IN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5097" marR="85097" marT="85097" marB="8509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kern="100">
                          <a:effectLst/>
                        </a:rPr>
                        <a:t>3.79</a:t>
                      </a:r>
                      <a:endParaRPr lang="en-IN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5097" marR="85097" marT="85097" marB="8509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kern="100">
                          <a:effectLst/>
                        </a:rPr>
                        <a:t>96.20</a:t>
                      </a:r>
                      <a:endParaRPr lang="en-IN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5097" marR="85097" marT="85097" marB="85097" anchor="ctr"/>
                </a:tc>
                <a:extLst>
                  <a:ext uri="{0D108BD9-81ED-4DB2-BD59-A6C34878D82A}">
                    <a16:rowId xmlns:a16="http://schemas.microsoft.com/office/drawing/2014/main" val="1918887350"/>
                  </a:ext>
                </a:extLst>
              </a:tr>
              <a:tr h="507383">
                <a:tc>
                  <a:txBody>
                    <a:bodyPr/>
                    <a:lstStyle/>
                    <a:p>
                      <a:pPr algn="ctr"/>
                      <a:r>
                        <a:rPr lang="en-US" sz="2000" kern="100">
                          <a:effectLst/>
                        </a:rPr>
                        <a:t>2</a:t>
                      </a:r>
                      <a:endParaRPr lang="en-IN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5097" marR="85097" marT="85097" marB="8509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00">
                          <a:effectLst/>
                        </a:rPr>
                        <a:t>Extra Trees</a:t>
                      </a:r>
                      <a:endParaRPr lang="en-IN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5097" marR="85097" marT="85097" marB="8509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kern="100">
                          <a:effectLst/>
                        </a:rPr>
                        <a:t>93.56</a:t>
                      </a:r>
                      <a:endParaRPr lang="en-IN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5097" marR="85097" marT="85097" marB="8509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kern="100">
                          <a:effectLst/>
                        </a:rPr>
                        <a:t>5.29</a:t>
                      </a:r>
                      <a:endParaRPr lang="en-IN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5097" marR="85097" marT="85097" marB="8509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kern="100">
                          <a:effectLst/>
                        </a:rPr>
                        <a:t>94.72</a:t>
                      </a:r>
                      <a:endParaRPr lang="en-IN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5097" marR="85097" marT="85097" marB="85097" anchor="ctr"/>
                </a:tc>
                <a:extLst>
                  <a:ext uri="{0D108BD9-81ED-4DB2-BD59-A6C34878D82A}">
                    <a16:rowId xmlns:a16="http://schemas.microsoft.com/office/drawing/2014/main" val="3559948657"/>
                  </a:ext>
                </a:extLst>
              </a:tr>
              <a:tr h="808445">
                <a:tc>
                  <a:txBody>
                    <a:bodyPr/>
                    <a:lstStyle/>
                    <a:p>
                      <a:pPr algn="ctr"/>
                      <a:r>
                        <a:rPr lang="en-US" sz="2000" kern="100">
                          <a:effectLst/>
                        </a:rPr>
                        <a:t>3</a:t>
                      </a:r>
                      <a:endParaRPr lang="en-IN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5097" marR="85097" marT="85097" marB="8509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00">
                          <a:effectLst/>
                        </a:rPr>
                        <a:t>Random Forest</a:t>
                      </a:r>
                      <a:endParaRPr lang="en-IN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5097" marR="85097" marT="85097" marB="8509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kern="100">
                          <a:effectLst/>
                        </a:rPr>
                        <a:t>92.27</a:t>
                      </a:r>
                      <a:endParaRPr lang="en-IN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5097" marR="85097" marT="85097" marB="8509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kern="100">
                          <a:effectLst/>
                        </a:rPr>
                        <a:t>6.35</a:t>
                      </a:r>
                      <a:endParaRPr lang="en-IN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5097" marR="85097" marT="85097" marB="8509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kern="100">
                          <a:effectLst/>
                        </a:rPr>
                        <a:t>93.67</a:t>
                      </a:r>
                      <a:endParaRPr lang="en-IN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5097" marR="85097" marT="85097" marB="85097" anchor="ctr"/>
                </a:tc>
                <a:extLst>
                  <a:ext uri="{0D108BD9-81ED-4DB2-BD59-A6C34878D82A}">
                    <a16:rowId xmlns:a16="http://schemas.microsoft.com/office/drawing/2014/main" val="2059597059"/>
                  </a:ext>
                </a:extLst>
              </a:tr>
              <a:tr h="507383">
                <a:tc>
                  <a:txBody>
                    <a:bodyPr/>
                    <a:lstStyle/>
                    <a:p>
                      <a:pPr algn="ctr"/>
                      <a:r>
                        <a:rPr lang="en-US" sz="2000" kern="100">
                          <a:effectLst/>
                        </a:rPr>
                        <a:t>4</a:t>
                      </a:r>
                      <a:endParaRPr lang="en-IN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5097" marR="85097" marT="85097" marB="8509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00">
                          <a:effectLst/>
                        </a:rPr>
                        <a:t>XGBoost</a:t>
                      </a:r>
                      <a:endParaRPr lang="en-IN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5097" marR="85097" marT="85097" marB="8509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kern="100">
                          <a:effectLst/>
                        </a:rPr>
                        <a:t>93.99</a:t>
                      </a:r>
                      <a:endParaRPr lang="en-IN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5097" marR="85097" marT="85097" marB="8509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kern="100">
                          <a:effectLst/>
                        </a:rPr>
                        <a:t>6.53</a:t>
                      </a:r>
                      <a:endParaRPr lang="en-IN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5097" marR="85097" marT="85097" marB="8509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kern="100">
                          <a:effectLst/>
                        </a:rPr>
                        <a:t>93.45</a:t>
                      </a:r>
                      <a:endParaRPr lang="en-IN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5097" marR="85097" marT="85097" marB="85097" anchor="ctr"/>
                </a:tc>
                <a:extLst>
                  <a:ext uri="{0D108BD9-81ED-4DB2-BD59-A6C34878D82A}">
                    <a16:rowId xmlns:a16="http://schemas.microsoft.com/office/drawing/2014/main" val="1010582284"/>
                  </a:ext>
                </a:extLst>
              </a:tr>
              <a:tr h="507383">
                <a:tc>
                  <a:txBody>
                    <a:bodyPr/>
                    <a:lstStyle/>
                    <a:p>
                      <a:pPr algn="ctr"/>
                      <a:r>
                        <a:rPr lang="en-US" sz="2000" kern="100">
                          <a:effectLst/>
                        </a:rPr>
                        <a:t>5</a:t>
                      </a:r>
                      <a:endParaRPr lang="en-IN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5097" marR="85097" marT="85097" marB="8509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00">
                          <a:effectLst/>
                        </a:rPr>
                        <a:t>Bagging</a:t>
                      </a:r>
                      <a:endParaRPr lang="en-IN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5097" marR="85097" marT="85097" marB="8509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kern="100">
                          <a:effectLst/>
                        </a:rPr>
                        <a:t>90.98</a:t>
                      </a:r>
                      <a:endParaRPr lang="en-IN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5097" marR="85097" marT="85097" marB="8509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kern="100">
                          <a:effectLst/>
                        </a:rPr>
                        <a:t>6.99</a:t>
                      </a:r>
                      <a:endParaRPr lang="en-IN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5097" marR="85097" marT="85097" marB="8509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kern="100">
                          <a:effectLst/>
                        </a:rPr>
                        <a:t>93.03</a:t>
                      </a:r>
                      <a:endParaRPr lang="en-IN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5097" marR="85097" marT="85097" marB="85097" anchor="ctr"/>
                </a:tc>
                <a:extLst>
                  <a:ext uri="{0D108BD9-81ED-4DB2-BD59-A6C34878D82A}">
                    <a16:rowId xmlns:a16="http://schemas.microsoft.com/office/drawing/2014/main" val="28074967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65893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18D16A-19B8-BB72-C19F-19B450BA3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79A226-E755-FDC1-90C1-F04871DCB4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6244" y="2083413"/>
            <a:ext cx="8779512" cy="3228592"/>
          </a:xfrm>
        </p:spPr>
        <p:txBody>
          <a:bodyPr>
            <a:normAutofit fontScale="85000" lnSpcReduction="10000"/>
          </a:bodyPr>
          <a:lstStyle/>
          <a:p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Intensive parameter tuning was performed on the most accurate classifier, LightGBM. The best results were obtained with the following parameters: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404040"/>
              </a:solidFill>
            </a:endParaRPr>
          </a:p>
          <a:p>
            <a:endParaRPr lang="en-US" dirty="0">
              <a:solidFill>
                <a:srgbClr val="404040"/>
              </a:solidFill>
            </a:endParaRPr>
          </a:p>
          <a:p>
            <a:endParaRPr lang="en-US" dirty="0">
              <a:solidFill>
                <a:srgbClr val="404040"/>
              </a:solidFill>
            </a:endParaRPr>
          </a:p>
          <a:p>
            <a:pPr marL="342900" lvl="0" indent="-342900">
              <a:lnSpc>
                <a:spcPct val="115000"/>
              </a:lnSpc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endParaRPr lang="en-US" sz="1800" kern="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US" sz="1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GBDT: Gradient Boosting Decision Tree is an ensemble learning machine learning algorithm that combines predictive power of decision trees with boosting algorithm. 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US" sz="1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GOSS: Gradient One Side Sampling is a data sampling strategy that prioritizes </a:t>
            </a:r>
            <a:r>
              <a:rPr lang="en-IN" sz="1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instances with high gradient magnitudes during training to improve model efficiency while maintaining predictive accuracy.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582538D-A4A3-BE57-A0E4-FD962CB7CC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6754203"/>
              </p:ext>
            </p:extLst>
          </p:nvPr>
        </p:nvGraphicFramePr>
        <p:xfrm>
          <a:off x="2231136" y="2716842"/>
          <a:ext cx="8039136" cy="1117600"/>
        </p:xfrm>
        <a:graphic>
          <a:graphicData uri="http://schemas.openxmlformats.org/drawingml/2006/table">
            <a:tbl>
              <a:tblPr firstRow="1" firstCol="1" bandRow="1">
                <a:tableStyleId>{B301B821-A1FF-4177-AEE7-76D212191A09}</a:tableStyleId>
              </a:tblPr>
              <a:tblGrid>
                <a:gridCol w="878560">
                  <a:extLst>
                    <a:ext uri="{9D8B030D-6E8A-4147-A177-3AD203B41FA5}">
                      <a16:colId xmlns:a16="http://schemas.microsoft.com/office/drawing/2014/main" val="532399099"/>
                    </a:ext>
                  </a:extLst>
                </a:gridCol>
                <a:gridCol w="1105466">
                  <a:extLst>
                    <a:ext uri="{9D8B030D-6E8A-4147-A177-3AD203B41FA5}">
                      <a16:colId xmlns:a16="http://schemas.microsoft.com/office/drawing/2014/main" val="2626179770"/>
                    </a:ext>
                  </a:extLst>
                </a:gridCol>
                <a:gridCol w="1312095">
                  <a:extLst>
                    <a:ext uri="{9D8B030D-6E8A-4147-A177-3AD203B41FA5}">
                      <a16:colId xmlns:a16="http://schemas.microsoft.com/office/drawing/2014/main" val="2604128932"/>
                    </a:ext>
                  </a:extLst>
                </a:gridCol>
                <a:gridCol w="1029661">
                  <a:extLst>
                    <a:ext uri="{9D8B030D-6E8A-4147-A177-3AD203B41FA5}">
                      <a16:colId xmlns:a16="http://schemas.microsoft.com/office/drawing/2014/main" val="4228757966"/>
                    </a:ext>
                  </a:extLst>
                </a:gridCol>
                <a:gridCol w="947854">
                  <a:extLst>
                    <a:ext uri="{9D8B030D-6E8A-4147-A177-3AD203B41FA5}">
                      <a16:colId xmlns:a16="http://schemas.microsoft.com/office/drawing/2014/main" val="2901466712"/>
                    </a:ext>
                  </a:extLst>
                </a:gridCol>
                <a:gridCol w="1103970">
                  <a:extLst>
                    <a:ext uri="{9D8B030D-6E8A-4147-A177-3AD203B41FA5}">
                      <a16:colId xmlns:a16="http://schemas.microsoft.com/office/drawing/2014/main" val="4201105495"/>
                    </a:ext>
                  </a:extLst>
                </a:gridCol>
                <a:gridCol w="869796">
                  <a:extLst>
                    <a:ext uri="{9D8B030D-6E8A-4147-A177-3AD203B41FA5}">
                      <a16:colId xmlns:a16="http://schemas.microsoft.com/office/drawing/2014/main" val="1337242943"/>
                    </a:ext>
                  </a:extLst>
                </a:gridCol>
                <a:gridCol w="791734">
                  <a:extLst>
                    <a:ext uri="{9D8B030D-6E8A-4147-A177-3AD203B41FA5}">
                      <a16:colId xmlns:a16="http://schemas.microsoft.com/office/drawing/2014/main" val="16506666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 dirty="0">
                          <a:effectLst/>
                        </a:rPr>
                        <a:t>METRIC</a:t>
                      </a:r>
                      <a:endParaRPr lang="en-IN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 dirty="0">
                          <a:effectLst/>
                        </a:rPr>
                        <a:t>BOOSTING TYPE</a:t>
                      </a:r>
                      <a:endParaRPr lang="en-IN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 dirty="0">
                          <a:effectLst/>
                        </a:rPr>
                        <a:t>DATA SAMPLING STRATEGY</a:t>
                      </a:r>
                      <a:endParaRPr lang="en-IN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>
                          <a:effectLst/>
                        </a:rPr>
                        <a:t>LEARNING RATE</a:t>
                      </a:r>
                      <a:endParaRPr lang="en-IN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>
                          <a:effectLst/>
                        </a:rPr>
                        <a:t>NUMBER OF ROUNDS</a:t>
                      </a:r>
                      <a:endParaRPr lang="en-IN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 dirty="0">
                          <a:effectLst/>
                        </a:rPr>
                        <a:t>ACCURACY</a:t>
                      </a:r>
                      <a:endParaRPr lang="en-IN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DR</a:t>
                      </a: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FAR</a:t>
                      </a:r>
                      <a:endParaRPr lang="en-IN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02614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>
                          <a:effectLst/>
                        </a:rPr>
                        <a:t>Binary_error</a:t>
                      </a:r>
                      <a:endParaRPr lang="en-IN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>
                          <a:effectLst/>
                        </a:rPr>
                        <a:t>Gbdt</a:t>
                      </a:r>
                      <a:endParaRPr lang="en-IN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>
                          <a:effectLst/>
                        </a:rPr>
                        <a:t>Goss</a:t>
                      </a:r>
                      <a:endParaRPr lang="en-IN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>
                          <a:effectLst/>
                        </a:rPr>
                        <a:t>0.05</a:t>
                      </a:r>
                      <a:endParaRPr lang="en-IN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>
                          <a:effectLst/>
                        </a:rPr>
                        <a:t>300</a:t>
                      </a:r>
                      <a:endParaRPr lang="en-IN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 dirty="0">
                          <a:effectLst/>
                        </a:rPr>
                        <a:t>96.20</a:t>
                      </a:r>
                      <a:endParaRPr lang="en-IN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kern="100" dirty="0">
                          <a:effectLst/>
                        </a:rPr>
                        <a:t>96.13</a:t>
                      </a:r>
                      <a:endParaRPr lang="en-IN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kern="100" dirty="0">
                          <a:effectLst/>
                        </a:rPr>
                        <a:t>3.79</a:t>
                      </a:r>
                      <a:endParaRPr lang="en-IN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50756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97130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95B44E2-38B7-3ADA-8FCC-6D0A30766F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94072" y="988741"/>
            <a:ext cx="4493272" cy="4880518"/>
          </a:xfrm>
          <a:noFill/>
          <a:ln>
            <a:noFill/>
          </a:ln>
        </p:spPr>
        <p:txBody>
          <a:bodyPr wrap="square">
            <a:normAutofit/>
          </a:bodyPr>
          <a:lstStyle/>
          <a:p>
            <a:pPr algn="l"/>
            <a:r>
              <a:rPr lang="en-US" sz="4000">
                <a:solidFill>
                  <a:schemeClr val="tx1"/>
                </a:solidFill>
              </a:rPr>
              <a:t>Network IDs using nsl-kdd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4C2DAE2-218D-4A25-B87E-0D127537D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38656" cy="6858000"/>
          </a:xfrm>
          <a:prstGeom prst="rect">
            <a:avLst/>
          </a:prstGeom>
          <a:solidFill>
            <a:schemeClr val="tx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ACAC028-8D8C-4611-B62E-B9FFDA14D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38656" y="0"/>
            <a:ext cx="465377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8242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30F670-E2BC-2160-CB8D-9EB3ADAC2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 dirty="0"/>
              <a:t>About the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074621-F124-20AF-9671-D9A4B64FE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6062" y="2291262"/>
            <a:ext cx="8779512" cy="2879256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dataset was provided by the Canadian Institute of Cybersecurity based at University of New Brunswick at Fredericton. 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NSL-KDD dataset was an improvement on the benchmark KDD'98 dataset.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It had removed redundant datapoints and duplicates from KDD'98. </a:t>
            </a:r>
          </a:p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dataset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has 43 features including binary labels ('Normal' and 'Anomaly'). </a:t>
            </a:r>
            <a:endParaRPr lang="en-US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KDDTrain_20Percent dataset is a subset of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KDDTrain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+ file and has 25192 observations. This was used in the model. </a:t>
            </a:r>
            <a:endParaRPr lang="en-US" dirty="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00887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30F670-E2BC-2160-CB8D-9EB3ADAC2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 dirty="0"/>
              <a:t>About the dataset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11B606B-4952-E015-23F6-C80DF778B4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0" y="1907555"/>
            <a:ext cx="5715000" cy="15113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DCF5AC7-4726-C414-E94E-CB3910764EC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1990" y="3604591"/>
            <a:ext cx="5731510" cy="15214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060D00A-879A-4088-4A27-693F0EFC1501}"/>
              </a:ext>
            </a:extLst>
          </p:cNvPr>
          <p:cNvSpPr txBox="1"/>
          <p:nvPr/>
        </p:nvSpPr>
        <p:spPr>
          <a:xfrm>
            <a:off x="5296829" y="5194737"/>
            <a:ext cx="18420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How the dataset looks</a:t>
            </a:r>
          </a:p>
        </p:txBody>
      </p:sp>
    </p:spTree>
    <p:extLst>
      <p:ext uri="{BB962C8B-B14F-4D97-AF65-F5344CB8AC3E}">
        <p14:creationId xmlns:p14="http://schemas.microsoft.com/office/powerpoint/2010/main" val="27193933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561BC5-58C5-F107-2505-D9B290793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235ABF-163E-0AF1-A613-09DA829634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6062" y="2291262"/>
            <a:ext cx="8779512" cy="2879256"/>
          </a:xfrm>
        </p:spPr>
        <p:txBody>
          <a:bodyPr>
            <a:normAutofit/>
          </a:bodyPr>
          <a:lstStyle/>
          <a:p>
            <a:r>
              <a:rPr lang="en-US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Basic data preprocessing like encoding of nominal features was performed. </a:t>
            </a:r>
          </a:p>
          <a:p>
            <a:pPr>
              <a:buSzPts val="1000"/>
              <a:tabLst>
                <a:tab pos="457200" algn="l"/>
              </a:tabLst>
            </a:pPr>
            <a:r>
              <a:rPr lang="en-US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 was normalized to bring the values in the range [0,1]. This was done using '</a:t>
            </a:r>
            <a:r>
              <a:rPr lang="en-US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min_max_scaler</a:t>
            </a:r>
            <a:r>
              <a:rPr lang="en-US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' from </a:t>
            </a:r>
            <a:r>
              <a:rPr lang="en-US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scikitlearn's</a:t>
            </a:r>
            <a:r>
              <a:rPr lang="en-US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preprocessing library. </a:t>
            </a:r>
          </a:p>
          <a:p>
            <a:pPr>
              <a:buSzPts val="1000"/>
              <a:tabLst>
                <a:tab pos="457200" algn="l"/>
              </a:tabLst>
            </a:pPr>
            <a:r>
              <a:rPr lang="en-US" kern="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8 features were selected: service, flag, </a:t>
            </a:r>
            <a:r>
              <a:rPr lang="en-US" kern="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src_bytes</a:t>
            </a:r>
            <a:r>
              <a:rPr lang="en-US" kern="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kern="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dst_bytes</a:t>
            </a:r>
            <a:r>
              <a:rPr lang="en-US" kern="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kern="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same_srv_rates</a:t>
            </a:r>
            <a:r>
              <a:rPr lang="en-US" kern="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kern="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diff_srv_rates</a:t>
            </a:r>
            <a:r>
              <a:rPr lang="en-US" kern="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kern="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dst_host_srv_count</a:t>
            </a:r>
            <a:r>
              <a:rPr lang="en-US" kern="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kern="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dst_host_same_srv_rate</a:t>
            </a:r>
            <a:r>
              <a:rPr lang="en-US" kern="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lang="en-IN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11392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561BC5-58C5-F107-2505-D9B290793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235ABF-163E-0AF1-A613-09DA829634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6244" y="1656138"/>
            <a:ext cx="8779512" cy="2879256"/>
          </a:xfrm>
        </p:spPr>
        <p:txBody>
          <a:bodyPr>
            <a:noAutofit/>
          </a:bodyPr>
          <a:lstStyle/>
          <a:p>
            <a:pPr marL="342900" lvl="0" indent="-342900" algn="just"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US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LazyPredict classifier was run with the normalized data. The top 5 most accurate models on the list were considered for further evaluation. </a:t>
            </a:r>
            <a:endParaRPr lang="en-IN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US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classifiers with highest accuracy were:</a:t>
            </a:r>
            <a:endParaRPr lang="en-IN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 algn="just">
              <a:buFont typeface="+mj-lt"/>
              <a:buAutoNum type="arabicPeriod"/>
            </a:pPr>
            <a:r>
              <a:rPr lang="en-US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LightGBM Classifier</a:t>
            </a:r>
            <a:endParaRPr lang="en-IN" sz="1800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 algn="just">
              <a:buFont typeface="+mj-lt"/>
              <a:buAutoNum type="arabicPeriod"/>
            </a:pPr>
            <a:r>
              <a:rPr lang="en-US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Random Forest Classifier</a:t>
            </a:r>
            <a:endParaRPr lang="en-IN" sz="1800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 algn="just">
              <a:buFont typeface="+mj-lt"/>
              <a:buAutoNum type="arabicPeriod"/>
            </a:pPr>
            <a:r>
              <a:rPr lang="en-US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XGBoost Classifier </a:t>
            </a:r>
            <a:endParaRPr lang="en-IN" sz="1800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 algn="just">
              <a:buFont typeface="+mj-lt"/>
              <a:buAutoNum type="arabicPeriod"/>
            </a:pPr>
            <a:r>
              <a:rPr lang="en-US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Bagging Classifier</a:t>
            </a:r>
            <a:endParaRPr lang="en-IN" sz="1800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 algn="just">
              <a:buFont typeface="+mj-lt"/>
              <a:buAutoNum type="arabicPeriod"/>
            </a:pPr>
            <a:r>
              <a:rPr lang="en-US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Extra Trees Classifier:</a:t>
            </a:r>
            <a:endParaRPr lang="en-IN" sz="1800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US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 LightGBM was found to give results with maximum accuracy, this classifier was used for intrusion detection. </a:t>
            </a:r>
            <a:endParaRPr lang="en-IN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62131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560BE7-75D9-EF1F-4755-A4519066B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72804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results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F7BB80-3D6C-E1A2-A7B5-1932BAA318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LazyPredict was used for evaluating model performances. </a:t>
            </a: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It</a:t>
            </a:r>
            <a:r>
              <a:rPr lang="en-US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is a python library that is used to run various machine learning models with their default parameters to provide a quick overview and evaluate the performances.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CFF078-6577-BE19-DA96-6C627C0B9D3C}"/>
              </a:ext>
            </a:extLst>
          </p:cNvPr>
          <p:cNvSpPr txBox="1"/>
          <p:nvPr/>
        </p:nvSpPr>
        <p:spPr>
          <a:xfrm>
            <a:off x="6179584" y="4160114"/>
            <a:ext cx="4487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Performance of various models on NSL-KDD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8D93B35-7A8B-EEF3-5AD6-553759262F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7391" y="833072"/>
            <a:ext cx="5731510" cy="3348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3367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30BDC3-7D40-AE98-D848-BF6FCD45C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681103"/>
            <a:ext cx="3363974" cy="149579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Results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4330D841-4436-2BD2-975A-127BE4D4C36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6764081"/>
              </p:ext>
            </p:extLst>
          </p:nvPr>
        </p:nvGraphicFramePr>
        <p:xfrm>
          <a:off x="6096000" y="1828800"/>
          <a:ext cx="5452532" cy="274206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40176">
                  <a:extLst>
                    <a:ext uri="{9D8B030D-6E8A-4147-A177-3AD203B41FA5}">
                      <a16:colId xmlns:a16="http://schemas.microsoft.com/office/drawing/2014/main" val="358258951"/>
                    </a:ext>
                  </a:extLst>
                </a:gridCol>
                <a:gridCol w="1845929">
                  <a:extLst>
                    <a:ext uri="{9D8B030D-6E8A-4147-A177-3AD203B41FA5}">
                      <a16:colId xmlns:a16="http://schemas.microsoft.com/office/drawing/2014/main" val="525252017"/>
                    </a:ext>
                  </a:extLst>
                </a:gridCol>
                <a:gridCol w="894419">
                  <a:extLst>
                    <a:ext uri="{9D8B030D-6E8A-4147-A177-3AD203B41FA5}">
                      <a16:colId xmlns:a16="http://schemas.microsoft.com/office/drawing/2014/main" val="3231009775"/>
                    </a:ext>
                  </a:extLst>
                </a:gridCol>
                <a:gridCol w="894419">
                  <a:extLst>
                    <a:ext uri="{9D8B030D-6E8A-4147-A177-3AD203B41FA5}">
                      <a16:colId xmlns:a16="http://schemas.microsoft.com/office/drawing/2014/main" val="448497159"/>
                    </a:ext>
                  </a:extLst>
                </a:gridCol>
                <a:gridCol w="1177589">
                  <a:extLst>
                    <a:ext uri="{9D8B030D-6E8A-4147-A177-3AD203B41FA5}">
                      <a16:colId xmlns:a16="http://schemas.microsoft.com/office/drawing/2014/main" val="3678086583"/>
                    </a:ext>
                  </a:extLst>
                </a:gridCol>
              </a:tblGrid>
              <a:tr h="678145">
                <a:tc>
                  <a:txBody>
                    <a:bodyPr/>
                    <a:lstStyle/>
                    <a:p>
                      <a:endParaRPr lang="en-IN" sz="14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>
                          <a:effectLst/>
                        </a:rPr>
                        <a:t>CLASSIFIER</a:t>
                      </a:r>
                      <a:endParaRPr lang="en-IN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>
                          <a:effectLst/>
                        </a:rPr>
                        <a:t>DR</a:t>
                      </a:r>
                      <a:endParaRPr lang="en-IN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>
                          <a:effectLst/>
                        </a:rPr>
                        <a:t>FAR</a:t>
                      </a:r>
                      <a:endParaRPr lang="en-IN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>
                          <a:effectLst/>
                        </a:rPr>
                        <a:t>ACCURACY</a:t>
                      </a:r>
                      <a:endParaRPr lang="en-IN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00" marR="50800" marT="50800" marB="50800" anchor="ctr"/>
                </a:tc>
                <a:extLst>
                  <a:ext uri="{0D108BD9-81ED-4DB2-BD59-A6C34878D82A}">
                    <a16:rowId xmlns:a16="http://schemas.microsoft.com/office/drawing/2014/main" val="87606715"/>
                  </a:ext>
                </a:extLst>
              </a:tr>
              <a:tr h="412784"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>
                          <a:effectLst/>
                        </a:rPr>
                        <a:t>1</a:t>
                      </a:r>
                      <a:endParaRPr lang="en-IN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>
                          <a:effectLst/>
                        </a:rPr>
                        <a:t>LightGBM</a:t>
                      </a:r>
                      <a:endParaRPr lang="en-IN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kern="100">
                          <a:effectLst/>
                        </a:rPr>
                        <a:t>99.80</a:t>
                      </a:r>
                      <a:endParaRPr lang="en-IN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kern="100">
                          <a:effectLst/>
                        </a:rPr>
                        <a:t>0.18</a:t>
                      </a:r>
                      <a:endParaRPr lang="en-IN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kern="100">
                          <a:effectLst/>
                        </a:rPr>
                        <a:t>99.81</a:t>
                      </a:r>
                      <a:endParaRPr lang="en-IN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00" marR="50800" marT="50800" marB="50800" anchor="ctr"/>
                </a:tc>
                <a:extLst>
                  <a:ext uri="{0D108BD9-81ED-4DB2-BD59-A6C34878D82A}">
                    <a16:rowId xmlns:a16="http://schemas.microsoft.com/office/drawing/2014/main" val="1384933075"/>
                  </a:ext>
                </a:extLst>
              </a:tr>
              <a:tr h="412784"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>
                          <a:effectLst/>
                        </a:rPr>
                        <a:t>2</a:t>
                      </a:r>
                      <a:endParaRPr lang="en-IN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>
                          <a:effectLst/>
                        </a:rPr>
                        <a:t>Random Forest</a:t>
                      </a:r>
                      <a:endParaRPr lang="en-IN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kern="100">
                          <a:effectLst/>
                        </a:rPr>
                        <a:t>99.77</a:t>
                      </a:r>
                      <a:endParaRPr lang="en-IN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kern="100">
                          <a:effectLst/>
                        </a:rPr>
                        <a:t>0.28</a:t>
                      </a:r>
                      <a:endParaRPr lang="en-IN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kern="100">
                          <a:effectLst/>
                        </a:rPr>
                        <a:t>99.70</a:t>
                      </a:r>
                      <a:endParaRPr lang="en-IN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00" marR="50800" marT="50800" marB="50800" anchor="ctr"/>
                </a:tc>
                <a:extLst>
                  <a:ext uri="{0D108BD9-81ED-4DB2-BD59-A6C34878D82A}">
                    <a16:rowId xmlns:a16="http://schemas.microsoft.com/office/drawing/2014/main" val="1640829167"/>
                  </a:ext>
                </a:extLst>
              </a:tr>
              <a:tr h="412784"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>
                          <a:effectLst/>
                        </a:rPr>
                        <a:t>3</a:t>
                      </a:r>
                      <a:endParaRPr lang="en-IN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>
                          <a:effectLst/>
                        </a:rPr>
                        <a:t>Bagging</a:t>
                      </a:r>
                      <a:endParaRPr lang="en-IN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kern="100">
                          <a:effectLst/>
                        </a:rPr>
                        <a:t>99.71</a:t>
                      </a:r>
                      <a:endParaRPr lang="en-IN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kern="100">
                          <a:effectLst/>
                        </a:rPr>
                        <a:t>0.29</a:t>
                      </a:r>
                      <a:endParaRPr lang="en-IN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kern="100">
                          <a:effectLst/>
                        </a:rPr>
                        <a:t>99.70</a:t>
                      </a:r>
                      <a:endParaRPr lang="en-IN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00" marR="50800" marT="50800" marB="50800" anchor="ctr"/>
                </a:tc>
                <a:extLst>
                  <a:ext uri="{0D108BD9-81ED-4DB2-BD59-A6C34878D82A}">
                    <a16:rowId xmlns:a16="http://schemas.microsoft.com/office/drawing/2014/main" val="311140784"/>
                  </a:ext>
                </a:extLst>
              </a:tr>
              <a:tr h="412784"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>
                          <a:effectLst/>
                        </a:rPr>
                        <a:t>4</a:t>
                      </a:r>
                      <a:endParaRPr lang="en-IN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>
                          <a:effectLst/>
                        </a:rPr>
                        <a:t>XGBoost</a:t>
                      </a:r>
                      <a:endParaRPr lang="en-IN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kern="100">
                          <a:effectLst/>
                        </a:rPr>
                        <a:t>99.51</a:t>
                      </a:r>
                      <a:endParaRPr lang="en-IN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kern="100">
                          <a:effectLst/>
                        </a:rPr>
                        <a:t>0.40</a:t>
                      </a:r>
                      <a:endParaRPr lang="en-IN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kern="100">
                          <a:effectLst/>
                        </a:rPr>
                        <a:t>99.60</a:t>
                      </a:r>
                      <a:endParaRPr lang="en-IN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00" marR="50800" marT="50800" marB="50800" anchor="ctr"/>
                </a:tc>
                <a:extLst>
                  <a:ext uri="{0D108BD9-81ED-4DB2-BD59-A6C34878D82A}">
                    <a16:rowId xmlns:a16="http://schemas.microsoft.com/office/drawing/2014/main" val="1912823268"/>
                  </a:ext>
                </a:extLst>
              </a:tr>
              <a:tr h="412784"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>
                          <a:effectLst/>
                        </a:rPr>
                        <a:t>5</a:t>
                      </a:r>
                      <a:endParaRPr lang="en-IN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00">
                          <a:effectLst/>
                        </a:rPr>
                        <a:t>Extra Trees</a:t>
                      </a:r>
                      <a:endParaRPr lang="en-IN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kern="100">
                          <a:effectLst/>
                        </a:rPr>
                        <a:t>99.48</a:t>
                      </a:r>
                      <a:endParaRPr lang="en-IN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kern="100">
                          <a:effectLst/>
                        </a:rPr>
                        <a:t>0.51</a:t>
                      </a:r>
                      <a:endParaRPr lang="en-IN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kern="100" dirty="0">
                          <a:effectLst/>
                        </a:rPr>
                        <a:t>99.48</a:t>
                      </a:r>
                      <a:endParaRPr lang="en-IN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00" marR="50800" marT="50800" marB="50800" anchor="ctr"/>
                </a:tc>
                <a:extLst>
                  <a:ext uri="{0D108BD9-81ED-4DB2-BD59-A6C34878D82A}">
                    <a16:rowId xmlns:a16="http://schemas.microsoft.com/office/drawing/2014/main" val="12787689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6070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879A6-51DA-A13F-6167-185F39960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94072" y="988741"/>
            <a:ext cx="4493272" cy="4880518"/>
          </a:xfrm>
          <a:noFill/>
          <a:ln>
            <a:noFill/>
          </a:ln>
        </p:spPr>
        <p:txBody>
          <a:bodyPr vert="horz" wrap="square" lIns="274320" tIns="182880" rIns="274320" bIns="182880" rtlCol="0" anchor="ctr" anchorCtr="1">
            <a:normAutofit/>
          </a:bodyPr>
          <a:lstStyle/>
          <a:p>
            <a:pPr algn="l"/>
            <a:r>
              <a:rPr lang="en-US" sz="4000" kern="1200" cap="all" spc="20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Host ids using </a:t>
            </a:r>
            <a:r>
              <a:rPr lang="en-US" sz="4000" kern="1200" cap="all" spc="200" baseline="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adfa-ld</a:t>
            </a:r>
            <a:r>
              <a:rPr lang="en-US" sz="4000" kern="1200" cap="all" spc="20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4C2DAE2-218D-4A25-B87E-0D127537D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38656" cy="6858000"/>
          </a:xfrm>
          <a:prstGeom prst="rect">
            <a:avLst/>
          </a:prstGeom>
          <a:solidFill>
            <a:schemeClr val="tx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ACAC028-8D8C-4611-B62E-B9FFDA14D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38656" y="0"/>
            <a:ext cx="465377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7368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7D3A4E0-C908-4EA9-ABDF-E82AD6BDEF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8CA2535-5C75-6835-839F-630E32AD10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2363323"/>
            <a:ext cx="8991600" cy="1692771"/>
          </a:xfrm>
        </p:spPr>
        <p:txBody>
          <a:bodyPr>
            <a:normAutofit/>
          </a:bodyPr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185151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560BE7-75D9-EF1F-4755-A4519066B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 dirty="0"/>
              <a:t>About the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CC96E5-3B45-9ACA-1733-7E78CFF5F1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6062" y="2291262"/>
            <a:ext cx="8779512" cy="2879256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Australian Defense Force Academy-Linux Dataset (ADFA-LD) consists of System Call traces which are labelled as 'Attack', ‘Training' and 'Validation’. 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system calls are obtained from Linux system. 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Each trace consists of integer system calls ranging from 3 to 340. </a:t>
            </a:r>
          </a:p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Distribution of traces:</a:t>
            </a: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404040"/>
              </a:solidFill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7135B5F-B6BF-6122-0855-98F0C50F07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4555848"/>
              </p:ext>
            </p:extLst>
          </p:nvPr>
        </p:nvGraphicFramePr>
        <p:xfrm>
          <a:off x="3905703" y="4262421"/>
          <a:ext cx="4380230" cy="751840"/>
        </p:xfrm>
        <a:graphic>
          <a:graphicData uri="http://schemas.openxmlformats.org/drawingml/2006/table">
            <a:tbl>
              <a:tblPr firstRow="1" firstCol="1" bandRow="1">
                <a:tableStyleId>{9DCAF9ED-07DC-4A11-8D7F-57B35C25682E}</a:tableStyleId>
              </a:tblPr>
              <a:tblGrid>
                <a:gridCol w="1840230">
                  <a:extLst>
                    <a:ext uri="{9D8B030D-6E8A-4147-A177-3AD203B41FA5}">
                      <a16:colId xmlns:a16="http://schemas.microsoft.com/office/drawing/2014/main" val="2874104621"/>
                    </a:ext>
                  </a:extLst>
                </a:gridCol>
                <a:gridCol w="908685">
                  <a:extLst>
                    <a:ext uri="{9D8B030D-6E8A-4147-A177-3AD203B41FA5}">
                      <a16:colId xmlns:a16="http://schemas.microsoft.com/office/drawing/2014/main" val="1386780860"/>
                    </a:ext>
                  </a:extLst>
                </a:gridCol>
                <a:gridCol w="1631315">
                  <a:extLst>
                    <a:ext uri="{9D8B030D-6E8A-4147-A177-3AD203B41FA5}">
                      <a16:colId xmlns:a16="http://schemas.microsoft.com/office/drawing/2014/main" val="900364937"/>
                    </a:ext>
                  </a:extLst>
                </a:gridCol>
              </a:tblGrid>
              <a:tr h="341630"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>
                          <a:effectLst/>
                        </a:rPr>
                        <a:t>NORMAL TRAINING</a:t>
                      </a:r>
                      <a:endParaRPr lang="en-IN" sz="1200" kern="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>
                          <a:effectLst/>
                        </a:rPr>
                        <a:t>ATTACK</a:t>
                      </a:r>
                      <a:endParaRPr lang="en-IN" sz="1200" kern="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 dirty="0">
                          <a:effectLst/>
                        </a:rPr>
                        <a:t>NORMAL VALIDATION</a:t>
                      </a:r>
                      <a:endParaRPr lang="en-IN" sz="1200" kern="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11998153"/>
                  </a:ext>
                </a:extLst>
              </a:tr>
              <a:tr h="176530"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>
                          <a:effectLst/>
                        </a:rPr>
                        <a:t>833</a:t>
                      </a:r>
                      <a:endParaRPr lang="en-IN" sz="1200" kern="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>
                          <a:effectLst/>
                        </a:rPr>
                        <a:t>746</a:t>
                      </a:r>
                      <a:endParaRPr lang="en-IN" sz="1200" kern="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 dirty="0">
                          <a:effectLst/>
                        </a:rPr>
                        <a:t>4372</a:t>
                      </a:r>
                      <a:endParaRPr lang="en-IN" sz="1200" kern="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800" marR="50800" marT="50800" marB="50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276551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58075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560BE7-75D9-EF1F-4755-A4519066B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 dirty="0"/>
              <a:t>About the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CC96E5-3B45-9ACA-1733-7E78CFF5F1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6062" y="2291262"/>
            <a:ext cx="8779512" cy="2879256"/>
          </a:xfrm>
        </p:spPr>
        <p:txBody>
          <a:bodyPr>
            <a:normAutofit/>
          </a:bodyPr>
          <a:lstStyle/>
          <a:p>
            <a:pPr algn="just"/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attack traces consist of 6 attack classes: 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571500" lvl="1" indent="-342900" algn="just" fontAlgn="ctr">
              <a:buFont typeface="+mj-lt"/>
              <a:buAutoNum type="arabicPeriod"/>
              <a:tabLst>
                <a:tab pos="457200" algn="l"/>
              </a:tabLst>
            </a:pPr>
            <a:r>
              <a:rPr lang="en-US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Adduser</a:t>
            </a:r>
            <a:endParaRPr lang="en-IN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71500" lvl="1" indent="-342900" algn="just" fontAlgn="ctr">
              <a:buFont typeface="+mj-lt"/>
              <a:buAutoNum type="arabicPeriod"/>
              <a:tabLst>
                <a:tab pos="457200" algn="l"/>
              </a:tabLst>
            </a:pPr>
            <a:r>
              <a:rPr lang="en-US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Hydra_FTP</a:t>
            </a:r>
            <a:endParaRPr lang="en-IN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71500" lvl="1" indent="-342900" algn="just" fontAlgn="ctr">
              <a:buFont typeface="+mj-lt"/>
              <a:buAutoNum type="arabicPeriod"/>
              <a:tabLst>
                <a:tab pos="457200" algn="l"/>
              </a:tabLst>
            </a:pPr>
            <a:r>
              <a:rPr lang="en-US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Hydra_SSH</a:t>
            </a:r>
            <a:endParaRPr lang="en-IN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71500" lvl="1" indent="-342900" algn="just" fontAlgn="ctr">
              <a:buFont typeface="+mj-lt"/>
              <a:buAutoNum type="arabicPeriod"/>
              <a:tabLst>
                <a:tab pos="457200" algn="l"/>
              </a:tabLst>
            </a:pPr>
            <a:r>
              <a:rPr lang="en-US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Java_Meterpreter</a:t>
            </a:r>
            <a:endParaRPr lang="en-IN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71500" lvl="1" indent="-342900" algn="just" fontAlgn="ctr">
              <a:buFont typeface="+mj-lt"/>
              <a:buAutoNum type="arabicPeriod"/>
              <a:tabLst>
                <a:tab pos="457200" algn="l"/>
              </a:tabLst>
            </a:pPr>
            <a:r>
              <a:rPr lang="en-US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Meterpreter</a:t>
            </a:r>
            <a:endParaRPr lang="en-IN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71500" lvl="1" indent="-342900" algn="just" fontAlgn="ctr">
              <a:buFont typeface="+mj-lt"/>
              <a:buAutoNum type="arabicPeriod"/>
              <a:tabLst>
                <a:tab pos="457200" algn="l"/>
              </a:tabLst>
            </a:pPr>
            <a:r>
              <a:rPr lang="en-US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Webshell</a:t>
            </a:r>
            <a:endParaRPr lang="en-IN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40404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F441E9-58E2-805D-EE75-C54BF625F3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1516" y="3287588"/>
            <a:ext cx="5731510" cy="62738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37DA81A-17D0-4227-E0D7-873E0781A881}"/>
              </a:ext>
            </a:extLst>
          </p:cNvPr>
          <p:cNvSpPr txBox="1"/>
          <p:nvPr/>
        </p:nvSpPr>
        <p:spPr>
          <a:xfrm>
            <a:off x="6913436" y="3963920"/>
            <a:ext cx="17876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 trace from the dataset. </a:t>
            </a:r>
          </a:p>
        </p:txBody>
      </p:sp>
    </p:spTree>
    <p:extLst>
      <p:ext uri="{BB962C8B-B14F-4D97-AF65-F5344CB8AC3E}">
        <p14:creationId xmlns:p14="http://schemas.microsoft.com/office/powerpoint/2010/main" val="561375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560BE7-75D9-EF1F-4755-A4519066B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 dirty="0"/>
              <a:t>classifiers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CC96E5-3B45-9ACA-1733-7E78CFF5F1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9680" y="1656138"/>
            <a:ext cx="9692640" cy="3953706"/>
          </a:xfrm>
        </p:spPr>
        <p:txBody>
          <a:bodyPr>
            <a:normAutofit/>
          </a:bodyPr>
          <a:lstStyle/>
          <a:p>
            <a:endParaRPr lang="en-IN" dirty="0">
              <a:effectLst/>
            </a:endParaRPr>
          </a:p>
          <a:p>
            <a:pPr marL="742950" lvl="1" indent="-285750" algn="just">
              <a:buFont typeface="+mj-lt"/>
              <a:buAutoNum type="arabicPeriod"/>
            </a:pPr>
            <a:r>
              <a:rPr lang="en-US" sz="12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LightGBM Classifier</a:t>
            </a:r>
            <a:r>
              <a:rPr lang="en-US" sz="12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Light gradient boosting machine gradient boosting framework for machine learning. It </a:t>
            </a:r>
            <a:r>
              <a:rPr lang="en-IN" sz="12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uses a leaf-wise tree growth strategy, where it grows the tree by expanding the leaf with the highest loss reduction. This can lead to faster convergence and improved performance.</a:t>
            </a:r>
            <a:endParaRPr lang="en-IN" sz="12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 algn="just">
              <a:buFont typeface="+mj-lt"/>
              <a:buAutoNum type="arabicPeriod"/>
            </a:pPr>
            <a:r>
              <a:rPr lang="en-US" sz="12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XGBoost Classifier</a:t>
            </a:r>
            <a:r>
              <a:rPr lang="en-US" sz="12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Extreme gradient boosting is a gradient boosting algorithm and is</a:t>
            </a:r>
            <a:r>
              <a:rPr lang="en-IN" sz="12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an ensemble learning method that combines the predictions of multiple weak learners (usually decision trees) to create a strong predictive model. It is like LightGBM but differs in the way it expands the tree and how it uses histogram-based approach. </a:t>
            </a:r>
            <a:endParaRPr lang="en-IN" sz="12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 algn="just">
              <a:buFont typeface="+mj-lt"/>
              <a:buAutoNum type="arabicPeriod"/>
            </a:pPr>
            <a:r>
              <a:rPr lang="en-US" sz="12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Bagging Classifier</a:t>
            </a:r>
            <a:r>
              <a:rPr lang="en-US" sz="12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IN" sz="12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 Bagging classifier is an ensemble meta-estimator that fits base classifiers each on random subsets of the original dataset and then aggregate their individual predictions (either by voting or by averaging) to form a final prediction. Such a meta-estimator can typically be used to reduce the variance of a black-box estimator (e.g., a decision tree), by introducing randomization into its construction procedure and then making an ensemble out of it.</a:t>
            </a:r>
            <a:endParaRPr lang="en-IN" sz="12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 algn="just">
              <a:buFont typeface="+mj-lt"/>
              <a:buAutoNum type="arabicPeriod"/>
            </a:pPr>
            <a:r>
              <a:rPr lang="en-US" sz="12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Extra Trees Classifier</a:t>
            </a:r>
            <a:r>
              <a:rPr lang="en-US" sz="12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IN" sz="12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 implements a meta estimator that fits several randomized decision trees (a.k.a. extra-trees) on various sub-samples of the dataset and uses averaging to improve the predictive accuracy and control over-fitting.</a:t>
            </a:r>
            <a:endParaRPr lang="en-IN" sz="12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 algn="just">
              <a:buFont typeface="+mj-lt"/>
              <a:buAutoNum type="arabicPeriod"/>
            </a:pPr>
            <a:r>
              <a:rPr lang="en-US" sz="12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Random Forest Classifier</a:t>
            </a:r>
            <a:r>
              <a:rPr lang="en-US" sz="12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It is a supervised machine learning algorithm that creates several decision trees and use voting mechanism to classify data provided to it. </a:t>
            </a:r>
            <a:endParaRPr lang="en-IN" sz="12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79728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560BE7-75D9-EF1F-4755-A4519066B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 dirty="0"/>
              <a:t>Methodology: 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CC96E5-3B45-9ACA-1733-7E78CFF5F1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6062" y="2291262"/>
            <a:ext cx="8779512" cy="2879256"/>
          </a:xfrm>
        </p:spPr>
        <p:txBody>
          <a:bodyPr>
            <a:normAutofit/>
          </a:bodyPr>
          <a:lstStyle/>
          <a:p>
            <a:pPr algn="just"/>
            <a:r>
              <a:rPr lang="en-US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There are three parts in an HIDS: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buNone/>
            </a:pPr>
            <a:r>
              <a:rPr lang="en-US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1.) Data Source (DS)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buNone/>
            </a:pPr>
            <a:r>
              <a:rPr lang="en-US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2.) Feature Retrieval (FR)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buNone/>
            </a:pPr>
            <a:r>
              <a:rPr lang="en-US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3.) Decision Engine (DE)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Data Source:</a:t>
            </a:r>
            <a:r>
              <a:rPr lang="en-US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DS for the implementation was ADFA-LD. </a:t>
            </a:r>
            <a:endParaRPr lang="en-US" dirty="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77892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560BE7-75D9-EF1F-4755-A4519066B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 dirty="0"/>
              <a:t>Methodology: </a:t>
            </a:r>
            <a:r>
              <a:rPr lang="en-US" dirty="0" err="1"/>
              <a:t>fr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CC96E5-3B45-9ACA-1733-7E78CFF5F1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6062" y="2291262"/>
            <a:ext cx="8779512" cy="2879256"/>
          </a:xfrm>
        </p:spPr>
        <p:txBody>
          <a:bodyPr>
            <a:normAutofit/>
          </a:bodyPr>
          <a:lstStyle/>
          <a:p>
            <a:pPr algn="just"/>
            <a:r>
              <a:rPr lang="en-US" sz="18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Feature Retrieval: </a:t>
            </a:r>
          </a:p>
          <a:p>
            <a:pPr lvl="1" algn="just"/>
            <a:r>
              <a:rPr lang="en-US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E</a:t>
            </a:r>
            <a:r>
              <a:rPr lang="en-US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xtracted the Feature Vectors from the traces</a:t>
            </a:r>
            <a:r>
              <a:rPr lang="en-IN" kern="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</a:p>
          <a:p>
            <a:pPr lvl="1" algn="just"/>
            <a:r>
              <a:rPr lang="en-US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These feature vectors were aimed to summarize the trace. </a:t>
            </a:r>
          </a:p>
        </p:txBody>
      </p:sp>
    </p:spTree>
    <p:extLst>
      <p:ext uri="{BB962C8B-B14F-4D97-AF65-F5344CB8AC3E}">
        <p14:creationId xmlns:p14="http://schemas.microsoft.com/office/powerpoint/2010/main" val="6897450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02C7B47-DF2D-46D9-9584-5C83FCA86F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48541E3-A59C-41D3-85D2-70F0E0E9B6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6196" y="804672"/>
            <a:ext cx="10579608" cy="5248656"/>
          </a:xfrm>
          <a:prstGeom prst="rect">
            <a:avLst/>
          </a:prstGeom>
          <a:solidFill>
            <a:srgbClr val="FFFFFF"/>
          </a:solidFill>
          <a:ln w="2540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560BE7-75D9-EF1F-4755-A4519066B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6836" y="1124712"/>
            <a:ext cx="7459800" cy="1147209"/>
          </a:xfrm>
          <a:solidFill>
            <a:srgbClr val="FFFFFF"/>
          </a:solidFill>
        </p:spPr>
        <p:txBody>
          <a:bodyPr>
            <a:normAutofit/>
          </a:bodyPr>
          <a:lstStyle/>
          <a:p>
            <a:pPr defTabSz="877824"/>
            <a:r>
              <a:rPr lang="en-US" sz="2688" kern="1200" cap="all" spc="192" baseline="0" dirty="0">
                <a:solidFill>
                  <a:srgbClr val="262626"/>
                </a:solidFill>
                <a:latin typeface="+mj-lt"/>
                <a:ea typeface="+mj-ea"/>
                <a:cs typeface="+mj-cs"/>
              </a:rPr>
              <a:t>Methodology: </a:t>
            </a:r>
            <a:r>
              <a:rPr lang="en-US" sz="2688" kern="1200" cap="all" spc="192" baseline="0" dirty="0" err="1">
                <a:solidFill>
                  <a:srgbClr val="262626"/>
                </a:solidFill>
                <a:latin typeface="+mj-lt"/>
                <a:ea typeface="+mj-ea"/>
                <a:cs typeface="+mj-cs"/>
              </a:rPr>
              <a:t>fr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CC96E5-3B45-9ACA-1733-7E78CFF5F1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740283" y="2739629"/>
            <a:ext cx="4122598" cy="2993659"/>
          </a:xfrm>
        </p:spPr>
        <p:txBody>
          <a:bodyPr>
            <a:normAutofit fontScale="92500" lnSpcReduction="10000"/>
          </a:bodyPr>
          <a:lstStyle/>
          <a:p>
            <a:pPr marL="438912" indent="-219456" algn="just" defTabSz="877824">
              <a:lnSpc>
                <a:spcPct val="90000"/>
              </a:lnSpc>
              <a:spcBef>
                <a:spcPts val="960"/>
              </a:spcBef>
            </a:pPr>
            <a:r>
              <a:rPr lang="en-US" sz="1728" kern="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1.) A single process P and processes P</a:t>
            </a:r>
            <a:r>
              <a:rPr lang="en-US" sz="1728" kern="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</a:t>
            </a:r>
            <a:endParaRPr lang="en-IN" sz="1728" kern="100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ea typeface="+mn-ea"/>
              <a:cs typeface="Times New Roman" panose="02020603050405020304" pitchFamily="18" charset="0"/>
            </a:endParaRPr>
          </a:p>
          <a:p>
            <a:pPr marL="438912" indent="-219456" algn="just" defTabSz="877824">
              <a:lnSpc>
                <a:spcPct val="90000"/>
              </a:lnSpc>
              <a:spcBef>
                <a:spcPts val="960"/>
              </a:spcBef>
            </a:pPr>
            <a:r>
              <a:rPr lang="en-US" sz="1728" kern="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2.) System calls S </a:t>
            </a:r>
            <a:endParaRPr lang="en-IN" sz="1728" kern="100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ea typeface="+mn-ea"/>
              <a:cs typeface="Times New Roman" panose="02020603050405020304" pitchFamily="18" charset="0"/>
            </a:endParaRPr>
          </a:p>
          <a:p>
            <a:pPr marL="438912" indent="-219456" algn="just" defTabSz="877824">
              <a:lnSpc>
                <a:spcPct val="90000"/>
              </a:lnSpc>
              <a:spcBef>
                <a:spcPts val="960"/>
              </a:spcBef>
            </a:pPr>
            <a:r>
              <a:rPr lang="en-US" sz="1728" kern="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3.) </a:t>
            </a:r>
            <a:r>
              <a:rPr lang="en-GB" sz="1728" kern="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 as a trace of Nth P</a:t>
            </a:r>
            <a:endParaRPr lang="en-IN" sz="1728" kern="100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ea typeface="+mn-ea"/>
              <a:cs typeface="Times New Roman" panose="02020603050405020304" pitchFamily="18" charset="0"/>
            </a:endParaRPr>
          </a:p>
          <a:p>
            <a:pPr marL="438912" indent="-219456" algn="just" defTabSz="877824">
              <a:lnSpc>
                <a:spcPct val="90000"/>
              </a:lnSpc>
              <a:spcBef>
                <a:spcPts val="960"/>
              </a:spcBef>
            </a:pPr>
            <a:r>
              <a:rPr lang="en-GB" sz="1728" kern="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4.) S</a:t>
            </a:r>
            <a:r>
              <a:rPr lang="en-GB" sz="1728" kern="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</a:t>
            </a:r>
            <a:r>
              <a:rPr lang="en-GB" sz="1728" kern="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=</a:t>
            </a:r>
            <a:r>
              <a:rPr lang="en-GB" sz="1728" kern="0" dirty="0" err="1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</a:t>
            </a:r>
            <a:r>
              <a:rPr lang="en-GB" sz="1728" kern="0" baseline="30000" dirty="0" err="1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th</a:t>
            </a:r>
            <a:r>
              <a:rPr lang="en-GB" sz="1728" kern="0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GB" sz="1728" kern="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System call in T</a:t>
            </a:r>
            <a:endParaRPr lang="en-IN" sz="1728" kern="100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ea typeface="+mn-ea"/>
              <a:cs typeface="Times New Roman" panose="02020603050405020304" pitchFamily="18" charset="0"/>
            </a:endParaRPr>
          </a:p>
          <a:p>
            <a:pPr marL="438912" indent="-219456" algn="just" defTabSz="877824">
              <a:lnSpc>
                <a:spcPct val="90000"/>
              </a:lnSpc>
              <a:spcBef>
                <a:spcPts val="960"/>
              </a:spcBef>
            </a:pPr>
            <a:r>
              <a:rPr lang="en-GB" sz="1728" kern="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5.) FV</a:t>
            </a:r>
            <a:r>
              <a:rPr lang="en-GB" sz="1728" kern="0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 </a:t>
            </a:r>
            <a:r>
              <a:rPr lang="en-GB" sz="1728" kern="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= min S</a:t>
            </a:r>
            <a:r>
              <a:rPr lang="en-GB" sz="1728" kern="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 </a:t>
            </a:r>
            <a:r>
              <a:rPr lang="en-GB" sz="1728" kern="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in trace T</a:t>
            </a:r>
            <a:endParaRPr lang="en-IN" sz="1728" kern="100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ea typeface="+mn-ea"/>
              <a:cs typeface="Times New Roman" panose="02020603050405020304" pitchFamily="18" charset="0"/>
            </a:endParaRPr>
          </a:p>
          <a:p>
            <a:pPr marL="438912" indent="-219456" algn="just" defTabSz="877824">
              <a:lnSpc>
                <a:spcPct val="90000"/>
              </a:lnSpc>
              <a:spcBef>
                <a:spcPts val="960"/>
              </a:spcBef>
            </a:pPr>
            <a:r>
              <a:rPr lang="en-GB" sz="1728" kern="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6.) FV</a:t>
            </a:r>
            <a:r>
              <a:rPr lang="en-GB" sz="1728" kern="0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 </a:t>
            </a:r>
            <a:r>
              <a:rPr lang="en-GB" sz="1728" kern="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= max S</a:t>
            </a:r>
            <a:r>
              <a:rPr lang="en-GB" sz="1728" kern="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 </a:t>
            </a:r>
            <a:r>
              <a:rPr lang="en-GB" sz="1728" kern="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in trace T</a:t>
            </a:r>
            <a:endParaRPr lang="en-IN" sz="1728" kern="100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ea typeface="+mn-ea"/>
              <a:cs typeface="Times New Roman" panose="02020603050405020304" pitchFamily="18" charset="0"/>
            </a:endParaRPr>
          </a:p>
          <a:p>
            <a:pPr marL="438912" indent="-219456" algn="just" defTabSz="877824">
              <a:lnSpc>
                <a:spcPct val="90000"/>
              </a:lnSpc>
              <a:spcBef>
                <a:spcPts val="960"/>
              </a:spcBef>
            </a:pPr>
            <a:r>
              <a:rPr lang="en-GB" sz="1728" kern="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7.) FV</a:t>
            </a:r>
            <a:r>
              <a:rPr lang="en-GB" sz="1728" kern="0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 </a:t>
            </a:r>
            <a:r>
              <a:rPr lang="en-GB" sz="1728" kern="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= most frequent S</a:t>
            </a:r>
            <a:r>
              <a:rPr lang="en-GB" sz="1728" kern="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 </a:t>
            </a:r>
            <a:r>
              <a:rPr lang="en-GB" sz="1728" kern="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in trace T</a:t>
            </a:r>
            <a:endParaRPr lang="en-IN" sz="1728" kern="100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ea typeface="+mn-ea"/>
              <a:cs typeface="Times New Roman" panose="02020603050405020304" pitchFamily="18" charset="0"/>
            </a:endParaRPr>
          </a:p>
          <a:p>
            <a:pPr marL="438912" indent="-219456" algn="just" defTabSz="877824">
              <a:lnSpc>
                <a:spcPct val="90000"/>
              </a:lnSpc>
              <a:spcBef>
                <a:spcPts val="960"/>
              </a:spcBef>
            </a:pPr>
            <a:r>
              <a:rPr lang="en-GB" sz="1728" kern="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8.) FV</a:t>
            </a:r>
            <a:r>
              <a:rPr lang="en-GB" sz="1728" kern="0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4 </a:t>
            </a:r>
            <a:r>
              <a:rPr lang="en-GB" sz="1728" kern="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= least frequent S</a:t>
            </a:r>
            <a:r>
              <a:rPr lang="en-GB" sz="1728" kern="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 </a:t>
            </a:r>
            <a:r>
              <a:rPr lang="en-GB" sz="1728" kern="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in trace T</a:t>
            </a:r>
            <a:endParaRPr lang="en-IN" sz="1728" kern="100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ea typeface="+mn-ea"/>
              <a:cs typeface="Times New Roman" panose="02020603050405020304" pitchFamily="18" charset="0"/>
            </a:endParaRPr>
          </a:p>
          <a:p>
            <a:pPr marL="457200" algn="just">
              <a:lnSpc>
                <a:spcPct val="90000"/>
              </a:lnSpc>
            </a:pP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3C3A4C-8316-AEAC-38F2-5520C49FF9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30589" y="2739629"/>
            <a:ext cx="4121127" cy="2993659"/>
          </a:xfrm>
        </p:spPr>
        <p:txBody>
          <a:bodyPr>
            <a:normAutofit fontScale="92500" lnSpcReduction="10000"/>
          </a:bodyPr>
          <a:lstStyle/>
          <a:p>
            <a:pPr marL="438912" indent="-219456" algn="just" defTabSz="877824">
              <a:lnSpc>
                <a:spcPct val="90000"/>
              </a:lnSpc>
              <a:spcBef>
                <a:spcPts val="960"/>
              </a:spcBef>
            </a:pPr>
            <a:r>
              <a:rPr lang="en-GB" sz="1700" kern="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9.) FV</a:t>
            </a:r>
            <a:r>
              <a:rPr lang="en-GB" sz="1700" kern="0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5 </a:t>
            </a:r>
            <a:r>
              <a:rPr lang="en-GB" sz="1700" kern="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= number of odd S</a:t>
            </a:r>
            <a:r>
              <a:rPr lang="en-GB" sz="1700" kern="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 </a:t>
            </a:r>
            <a:r>
              <a:rPr lang="en-GB" sz="1700" kern="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in trace T</a:t>
            </a:r>
            <a:endParaRPr lang="en-IN" sz="1700" kern="100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ea typeface="+mn-ea"/>
              <a:cs typeface="Times New Roman" panose="02020603050405020304" pitchFamily="18" charset="0"/>
            </a:endParaRPr>
          </a:p>
          <a:p>
            <a:pPr marL="438912" indent="-219456" algn="just" defTabSz="877824">
              <a:lnSpc>
                <a:spcPct val="90000"/>
              </a:lnSpc>
              <a:spcBef>
                <a:spcPts val="960"/>
              </a:spcBef>
            </a:pPr>
            <a:r>
              <a:rPr lang="en-GB" sz="1700" kern="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10.) FV</a:t>
            </a:r>
            <a:r>
              <a:rPr lang="en-GB" sz="1700" kern="0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6 </a:t>
            </a:r>
            <a:r>
              <a:rPr lang="en-GB" sz="1700" kern="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= number of even S</a:t>
            </a:r>
            <a:r>
              <a:rPr lang="en-GB" sz="1700" kern="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 </a:t>
            </a:r>
            <a:r>
              <a:rPr lang="en-GB" sz="1700" kern="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in trace T</a:t>
            </a:r>
            <a:endParaRPr lang="en-IN" sz="1700" kern="100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ea typeface="+mn-ea"/>
              <a:cs typeface="Times New Roman" panose="02020603050405020304" pitchFamily="18" charset="0"/>
            </a:endParaRPr>
          </a:p>
          <a:p>
            <a:pPr marL="438912" indent="-219456" algn="just" defTabSz="877824">
              <a:lnSpc>
                <a:spcPct val="90000"/>
              </a:lnSpc>
              <a:spcBef>
                <a:spcPts val="960"/>
              </a:spcBef>
            </a:pPr>
            <a:r>
              <a:rPr lang="en-GB" sz="1700" kern="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11.) FV</a:t>
            </a:r>
            <a:r>
              <a:rPr lang="en-GB" sz="1700" kern="0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7 </a:t>
            </a:r>
            <a:r>
              <a:rPr lang="en-GB" sz="1700" kern="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= average of S</a:t>
            </a:r>
            <a:r>
              <a:rPr lang="en-GB" sz="1700" kern="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 </a:t>
            </a:r>
            <a:r>
              <a:rPr lang="en-GB" sz="1700" kern="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in trace T</a:t>
            </a:r>
            <a:endParaRPr lang="en-IN" sz="1700" kern="100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ea typeface="+mn-ea"/>
              <a:cs typeface="Times New Roman" panose="02020603050405020304" pitchFamily="18" charset="0"/>
            </a:endParaRPr>
          </a:p>
          <a:p>
            <a:pPr marL="438912" indent="-219456" algn="just" defTabSz="877824">
              <a:lnSpc>
                <a:spcPct val="90000"/>
              </a:lnSpc>
              <a:spcBef>
                <a:spcPts val="960"/>
              </a:spcBef>
            </a:pPr>
            <a:r>
              <a:rPr lang="en-GB" sz="1700" kern="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12.) FV</a:t>
            </a:r>
            <a:r>
              <a:rPr lang="en-GB" sz="1700" kern="0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8 </a:t>
            </a:r>
            <a:r>
              <a:rPr lang="en-GB" sz="1700" kern="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= standard deviation of S</a:t>
            </a:r>
            <a:r>
              <a:rPr lang="en-GB" sz="1700" kern="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 </a:t>
            </a:r>
            <a:r>
              <a:rPr lang="en-GB" sz="1700" kern="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in trace T</a:t>
            </a:r>
            <a:endParaRPr lang="en-IN" sz="1700" kern="100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ea typeface="+mn-ea"/>
              <a:cs typeface="Times New Roman" panose="02020603050405020304" pitchFamily="18" charset="0"/>
            </a:endParaRPr>
          </a:p>
          <a:p>
            <a:pPr marL="438912" indent="-219456" algn="just" defTabSz="877824">
              <a:lnSpc>
                <a:spcPct val="90000"/>
              </a:lnSpc>
              <a:spcBef>
                <a:spcPts val="960"/>
              </a:spcBef>
            </a:pPr>
            <a:r>
              <a:rPr lang="en-GB" sz="1700" kern="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13.) FV</a:t>
            </a:r>
            <a:r>
              <a:rPr lang="en-GB" sz="1700" kern="0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9 </a:t>
            </a:r>
            <a:r>
              <a:rPr lang="en-GB" sz="1700" kern="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= number of S</a:t>
            </a:r>
            <a:r>
              <a:rPr lang="en-GB" sz="1700" kern="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 </a:t>
            </a:r>
            <a:r>
              <a:rPr lang="en-GB" sz="1700" kern="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in trace T</a:t>
            </a:r>
            <a:endParaRPr lang="en-IN" sz="1700" kern="100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ea typeface="+mn-ea"/>
              <a:cs typeface="Times New Roman" panose="02020603050405020304" pitchFamily="18" charset="0"/>
            </a:endParaRPr>
          </a:p>
          <a:p>
            <a:pPr marL="438912" indent="-219456" algn="just" defTabSz="877824">
              <a:lnSpc>
                <a:spcPct val="90000"/>
              </a:lnSpc>
              <a:spcBef>
                <a:spcPts val="960"/>
              </a:spcBef>
            </a:pPr>
            <a:r>
              <a:rPr lang="en-GB" sz="1700" kern="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14.) FV</a:t>
            </a:r>
            <a:r>
              <a:rPr lang="en-GB" sz="1700" kern="0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10 </a:t>
            </a:r>
            <a:r>
              <a:rPr lang="en-GB" sz="1700" kern="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= unique S</a:t>
            </a:r>
            <a:r>
              <a:rPr lang="en-GB" sz="1700" kern="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 </a:t>
            </a:r>
            <a:r>
              <a:rPr lang="en-GB" sz="1700" kern="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in trace T</a:t>
            </a:r>
            <a:endParaRPr lang="en-IN" sz="1700" kern="100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ea typeface="+mn-ea"/>
              <a:cs typeface="Times New Roman" panose="02020603050405020304" pitchFamily="18" charset="0"/>
            </a:endParaRPr>
          </a:p>
          <a:p>
            <a:pPr marL="438912" indent="-219456" algn="just" defTabSz="877824">
              <a:lnSpc>
                <a:spcPct val="90000"/>
              </a:lnSpc>
              <a:spcBef>
                <a:spcPts val="960"/>
              </a:spcBef>
            </a:pPr>
            <a:r>
              <a:rPr lang="en-GB" sz="1700" kern="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11.)FM10</a:t>
            </a:r>
            <a:r>
              <a:rPr lang="en-GB" sz="1700" kern="0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GB" sz="1700" kern="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= FV1∩FV2∩FV3∩FV4∩FV5∩FV6∩FV7∩FV8∩FV9∩FV10</a:t>
            </a:r>
            <a:endParaRPr lang="en-IN" sz="17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65328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560BE7-75D9-EF1F-4755-A4519066B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 dirty="0"/>
              <a:t>Methodology: 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CC96E5-3B45-9ACA-1733-7E78CFF5F1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6062" y="2291262"/>
            <a:ext cx="8779512" cy="2879256"/>
          </a:xfrm>
        </p:spPr>
        <p:txBody>
          <a:bodyPr>
            <a:normAutofit/>
          </a:bodyPr>
          <a:lstStyle/>
          <a:p>
            <a:pPr algn="just"/>
            <a:r>
              <a:rPr lang="en-US" sz="18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Decision Engine:</a:t>
            </a:r>
            <a:r>
              <a:rPr lang="en-US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In Decision Engine (DE), supervised learning algorithms were applied with the feature vector.</a:t>
            </a:r>
          </a:p>
          <a:p>
            <a:pPr algn="just"/>
            <a:r>
              <a:rPr lang="en-US" kern="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Main metrics used:</a:t>
            </a:r>
            <a:r>
              <a:rPr lang="en-US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</a:p>
          <a:p>
            <a:pPr lvl="1" algn="just"/>
            <a:r>
              <a:rPr lang="en-US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Detection Rate (DR) (Rate of detecting anomalous occurrences in the dataset) </a:t>
            </a:r>
          </a:p>
          <a:p>
            <a:pPr lvl="1" algn="just"/>
            <a:r>
              <a:rPr lang="en-US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False Alarm Rate (FAR) (Rate of falsely classifying a normal trace as anomalous) </a:t>
            </a:r>
            <a:endParaRPr lang="en-US" sz="1800" kern="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just"/>
            <a:r>
              <a:rPr lang="en-US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Training was done using </a:t>
            </a:r>
            <a:r>
              <a:rPr lang="en-US" sz="1800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sklearn's</a:t>
            </a:r>
            <a:r>
              <a:rPr lang="en-US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train_test_split</a:t>
            </a:r>
            <a:r>
              <a:rPr lang="en-US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(70-30 split).</a:t>
            </a:r>
          </a:p>
          <a:p>
            <a:pPr algn="just"/>
            <a:r>
              <a:rPr lang="en-US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model obtained after hyperparameter tuning was the model chosen by the DE for making predictions on the trace. </a:t>
            </a:r>
          </a:p>
          <a:p>
            <a:pPr marL="228600" lvl="1" indent="0" algn="just">
              <a:buNone/>
            </a:pPr>
            <a:endParaRPr lang="en-US" dirty="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0172993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{6C24DA1A-F904-C44A-BB91-546619C28785}tf10001120</Template>
  <TotalTime>3649</TotalTime>
  <Words>1178</Words>
  <Application>Microsoft Macintosh PowerPoint</Application>
  <PresentationFormat>Widescreen</PresentationFormat>
  <Paragraphs>178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Calibri Light</vt:lpstr>
      <vt:lpstr>Gill Sans MT</vt:lpstr>
      <vt:lpstr>Symbol</vt:lpstr>
      <vt:lpstr>Times New Roman</vt:lpstr>
      <vt:lpstr>Parcel</vt:lpstr>
      <vt:lpstr>INTRUSION DETECTION SYSTEMS USING MACHINE LEARNING</vt:lpstr>
      <vt:lpstr>Host ids using adfa-ld </vt:lpstr>
      <vt:lpstr>About the dataset</vt:lpstr>
      <vt:lpstr>About the dataset</vt:lpstr>
      <vt:lpstr>classifiers</vt:lpstr>
      <vt:lpstr>Methodology: DS</vt:lpstr>
      <vt:lpstr>Methodology: fr</vt:lpstr>
      <vt:lpstr>Methodology: fr</vt:lpstr>
      <vt:lpstr>Methodology: DE</vt:lpstr>
      <vt:lpstr>results</vt:lpstr>
      <vt:lpstr>Results</vt:lpstr>
      <vt:lpstr>Results</vt:lpstr>
      <vt:lpstr>Network IDs using nsl-kdd</vt:lpstr>
      <vt:lpstr>About the dataset</vt:lpstr>
      <vt:lpstr>About the dataset</vt:lpstr>
      <vt:lpstr>methodology</vt:lpstr>
      <vt:lpstr>methodology</vt:lpstr>
      <vt:lpstr>results</vt:lpstr>
      <vt:lpstr>Results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INTRUSION DETECTION SYSTEMS USING MACHINE LEARNING</dc:title>
  <dc:creator>Sajal Saxena [CCE - 2020]</dc:creator>
  <cp:lastModifiedBy>Sajal Saxena [CCE - 2020]</cp:lastModifiedBy>
  <cp:revision>8</cp:revision>
  <dcterms:created xsi:type="dcterms:W3CDTF">2023-09-07T06:32:09Z</dcterms:created>
  <dcterms:modified xsi:type="dcterms:W3CDTF">2023-09-09T19:21:09Z</dcterms:modified>
</cp:coreProperties>
</file>