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ny.gov/Government-Finance/New-York-State-ZIP-Codes-County-FIPS-Cross-Referen/juva-r6g2" TargetMode="External"/><Relationship Id="rId2" Type="http://schemas.openxmlformats.org/officeDocument/2006/relationships/hyperlink" Target="https://opendata.cityofnewyork.us/" TargetMode="External"/><Relationship Id="rId1" Type="http://schemas.openxmlformats.org/officeDocument/2006/relationships/slideLayout" Target="../slideLayouts/slideLayout2.xml"/><Relationship Id="rId6" Type="http://schemas.openxmlformats.org/officeDocument/2006/relationships/hyperlink" Target="https://en.wikipedia.org/wiki/New_York_City" TargetMode="External"/><Relationship Id="rId5" Type="http://schemas.openxmlformats.org/officeDocument/2006/relationships/hyperlink" Target="https://geo.nyu.edu/catalog/nyu_2451_34572" TargetMode="External"/><Relationship Id="rId4" Type="http://schemas.openxmlformats.org/officeDocument/2006/relationships/hyperlink" Target="https://data.cityofnewyork.us/Health/DOHMH-New-York-City-Restaurant-Inspection-Results/43nn-pn8j"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009B-CE07-42AC-BCA4-0A7627B26B47}"/>
              </a:ext>
            </a:extLst>
          </p:cNvPr>
          <p:cNvSpPr>
            <a:spLocks noGrp="1"/>
          </p:cNvSpPr>
          <p:nvPr>
            <p:ph type="ctrTitle"/>
          </p:nvPr>
        </p:nvSpPr>
        <p:spPr/>
        <p:txBody>
          <a:bodyPr>
            <a:normAutofit fontScale="90000"/>
          </a:bodyPr>
          <a:lstStyle/>
          <a:p>
            <a:pPr algn="ctr"/>
            <a:r>
              <a:rPr lang="en-US" b="1" dirty="0"/>
              <a:t>New York- Restaurant Inspection Score/Grade Prediction</a:t>
            </a:r>
            <a:br>
              <a:rPr lang="en-US" dirty="0"/>
            </a:br>
            <a:endParaRPr lang="en-US" dirty="0"/>
          </a:p>
        </p:txBody>
      </p:sp>
      <p:sp>
        <p:nvSpPr>
          <p:cNvPr id="3" name="Subtitle 2">
            <a:extLst>
              <a:ext uri="{FF2B5EF4-FFF2-40B4-BE49-F238E27FC236}">
                <a16:creationId xmlns:a16="http://schemas.microsoft.com/office/drawing/2014/main" id="{B38D3121-60C0-4168-AB4E-D11E3704FDE0}"/>
              </a:ext>
            </a:extLst>
          </p:cNvPr>
          <p:cNvSpPr>
            <a:spLocks noGrp="1"/>
          </p:cNvSpPr>
          <p:nvPr>
            <p:ph type="subTitle" idx="1"/>
          </p:nvPr>
        </p:nvSpPr>
        <p:spPr>
          <a:xfrm>
            <a:off x="490330" y="5552661"/>
            <a:ext cx="8931966" cy="284908"/>
          </a:xfrm>
        </p:spPr>
        <p:txBody>
          <a:bodyPr>
            <a:normAutofit fontScale="92500" lnSpcReduction="20000"/>
          </a:bodyPr>
          <a:lstStyle/>
          <a:p>
            <a:r>
              <a:rPr lang="en-US" dirty="0"/>
              <a:t>`</a:t>
            </a:r>
          </a:p>
        </p:txBody>
      </p:sp>
    </p:spTree>
    <p:extLst>
      <p:ext uri="{BB962C8B-B14F-4D97-AF65-F5344CB8AC3E}">
        <p14:creationId xmlns:p14="http://schemas.microsoft.com/office/powerpoint/2010/main" val="3292898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786C-67A4-4F91-8833-3622700CB51A}"/>
              </a:ext>
            </a:extLst>
          </p:cNvPr>
          <p:cNvSpPr>
            <a:spLocks noGrp="1"/>
          </p:cNvSpPr>
          <p:nvPr>
            <p:ph type="title"/>
          </p:nvPr>
        </p:nvSpPr>
        <p:spPr/>
        <p:txBody>
          <a:bodyPr/>
          <a:lstStyle/>
          <a:p>
            <a:r>
              <a:rPr lang="en-US" dirty="0"/>
              <a:t>MODELING AND EVALUATION (Binary CLASSIFICATION) </a:t>
            </a:r>
          </a:p>
        </p:txBody>
      </p:sp>
      <p:pic>
        <p:nvPicPr>
          <p:cNvPr id="4" name="Content Placeholder 3">
            <a:extLst>
              <a:ext uri="{FF2B5EF4-FFF2-40B4-BE49-F238E27FC236}">
                <a16:creationId xmlns:a16="http://schemas.microsoft.com/office/drawing/2014/main" id="{B1DE3258-F1DD-4D13-AD59-EBB7C2F3B368}"/>
              </a:ext>
            </a:extLst>
          </p:cNvPr>
          <p:cNvPicPr>
            <a:picLocks noGrp="1" noChangeAspect="1"/>
          </p:cNvPicPr>
          <p:nvPr>
            <p:ph idx="1"/>
          </p:nvPr>
        </p:nvPicPr>
        <p:blipFill>
          <a:blip r:embed="rId2"/>
          <a:stretch>
            <a:fillRect/>
          </a:stretch>
        </p:blipFill>
        <p:spPr>
          <a:xfrm>
            <a:off x="265042" y="2972593"/>
            <a:ext cx="11463131" cy="3322189"/>
          </a:xfrm>
          <a:prstGeom prst="rect">
            <a:avLst/>
          </a:prstGeom>
        </p:spPr>
      </p:pic>
    </p:spTree>
    <p:extLst>
      <p:ext uri="{BB962C8B-B14F-4D97-AF65-F5344CB8AC3E}">
        <p14:creationId xmlns:p14="http://schemas.microsoft.com/office/powerpoint/2010/main" val="189591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252C-7181-40FA-B034-831642EF43D9}"/>
              </a:ext>
            </a:extLst>
          </p:cNvPr>
          <p:cNvSpPr>
            <a:spLocks noGrp="1"/>
          </p:cNvSpPr>
          <p:nvPr>
            <p:ph type="title"/>
          </p:nvPr>
        </p:nvSpPr>
        <p:spPr/>
        <p:txBody>
          <a:bodyPr/>
          <a:lstStyle/>
          <a:p>
            <a:r>
              <a:rPr lang="en-US" dirty="0"/>
              <a:t>MODELING AND EVALUATION ( ADA-BOOST)</a:t>
            </a:r>
          </a:p>
        </p:txBody>
      </p:sp>
      <p:pic>
        <p:nvPicPr>
          <p:cNvPr id="4" name="Content Placeholder 3">
            <a:extLst>
              <a:ext uri="{FF2B5EF4-FFF2-40B4-BE49-F238E27FC236}">
                <a16:creationId xmlns:a16="http://schemas.microsoft.com/office/drawing/2014/main" id="{1525BC8C-9B6E-4E7A-8655-84F40ACA35B4}"/>
              </a:ext>
            </a:extLst>
          </p:cNvPr>
          <p:cNvPicPr>
            <a:picLocks noGrp="1" noChangeAspect="1"/>
          </p:cNvPicPr>
          <p:nvPr>
            <p:ph idx="1"/>
          </p:nvPr>
        </p:nvPicPr>
        <p:blipFill>
          <a:blip r:embed="rId2"/>
          <a:stretch>
            <a:fillRect/>
          </a:stretch>
        </p:blipFill>
        <p:spPr>
          <a:xfrm>
            <a:off x="450574" y="3225006"/>
            <a:ext cx="11317355" cy="3083029"/>
          </a:xfrm>
          <a:prstGeom prst="rect">
            <a:avLst/>
          </a:prstGeom>
        </p:spPr>
      </p:pic>
    </p:spTree>
    <p:extLst>
      <p:ext uri="{BB962C8B-B14F-4D97-AF65-F5344CB8AC3E}">
        <p14:creationId xmlns:p14="http://schemas.microsoft.com/office/powerpoint/2010/main" val="379017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E122-A7CF-4552-8A5D-9C7E4FB6B81E}"/>
              </a:ext>
            </a:extLst>
          </p:cNvPr>
          <p:cNvSpPr>
            <a:spLocks noGrp="1"/>
          </p:cNvSpPr>
          <p:nvPr>
            <p:ph type="title"/>
          </p:nvPr>
        </p:nvSpPr>
        <p:spPr/>
        <p:txBody>
          <a:bodyPr/>
          <a:lstStyle/>
          <a:p>
            <a:r>
              <a:rPr lang="en-US" dirty="0"/>
              <a:t>MODELING AND EVALUATION(NEURAL NETWORK)</a:t>
            </a:r>
          </a:p>
        </p:txBody>
      </p:sp>
      <p:pic>
        <p:nvPicPr>
          <p:cNvPr id="4" name="Content Placeholder 3">
            <a:extLst>
              <a:ext uri="{FF2B5EF4-FFF2-40B4-BE49-F238E27FC236}">
                <a16:creationId xmlns:a16="http://schemas.microsoft.com/office/drawing/2014/main" id="{0FB55774-F78B-4DAC-B128-03128809461E}"/>
              </a:ext>
            </a:extLst>
          </p:cNvPr>
          <p:cNvPicPr>
            <a:picLocks noGrp="1" noChangeAspect="1"/>
          </p:cNvPicPr>
          <p:nvPr>
            <p:ph idx="1"/>
          </p:nvPr>
        </p:nvPicPr>
        <p:blipFill>
          <a:blip r:embed="rId2"/>
          <a:stretch>
            <a:fillRect/>
          </a:stretch>
        </p:blipFill>
        <p:spPr>
          <a:xfrm>
            <a:off x="410816" y="2805906"/>
            <a:ext cx="11343861" cy="3621398"/>
          </a:xfrm>
          <a:prstGeom prst="rect">
            <a:avLst/>
          </a:prstGeom>
        </p:spPr>
      </p:pic>
    </p:spTree>
    <p:extLst>
      <p:ext uri="{BB962C8B-B14F-4D97-AF65-F5344CB8AC3E}">
        <p14:creationId xmlns:p14="http://schemas.microsoft.com/office/powerpoint/2010/main" val="34593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F789-93E5-4A57-8331-921F7173F805}"/>
              </a:ext>
            </a:extLst>
          </p:cNvPr>
          <p:cNvSpPr>
            <a:spLocks noGrp="1"/>
          </p:cNvSpPr>
          <p:nvPr>
            <p:ph type="title"/>
          </p:nvPr>
        </p:nvSpPr>
        <p:spPr/>
        <p:txBody>
          <a:bodyPr/>
          <a:lstStyle/>
          <a:p>
            <a:r>
              <a:rPr lang="en-US" dirty="0"/>
              <a:t>CONFUSION MATRICS </a:t>
            </a:r>
            <a:r>
              <a:rPr lang="en-US" dirty="0" err="1"/>
              <a:t>oF</a:t>
            </a:r>
            <a:r>
              <a:rPr lang="en-US" dirty="0"/>
              <a:t> TREE BASED MODELS</a:t>
            </a:r>
          </a:p>
        </p:txBody>
      </p:sp>
      <p:pic>
        <p:nvPicPr>
          <p:cNvPr id="4" name="Content Placeholder 3">
            <a:extLst>
              <a:ext uri="{FF2B5EF4-FFF2-40B4-BE49-F238E27FC236}">
                <a16:creationId xmlns:a16="http://schemas.microsoft.com/office/drawing/2014/main" id="{1E4AE1D4-E9D7-4BDB-A6A0-3B491D626C42}"/>
              </a:ext>
            </a:extLst>
          </p:cNvPr>
          <p:cNvPicPr>
            <a:picLocks noGrp="1" noChangeAspect="1"/>
          </p:cNvPicPr>
          <p:nvPr>
            <p:ph idx="1"/>
          </p:nvPr>
        </p:nvPicPr>
        <p:blipFill>
          <a:blip r:embed="rId2"/>
          <a:stretch>
            <a:fillRect/>
          </a:stretch>
        </p:blipFill>
        <p:spPr>
          <a:xfrm>
            <a:off x="3105150" y="2715419"/>
            <a:ext cx="5981700" cy="2609850"/>
          </a:xfrm>
          <a:prstGeom prst="rect">
            <a:avLst/>
          </a:prstGeom>
        </p:spPr>
      </p:pic>
    </p:spTree>
    <p:extLst>
      <p:ext uri="{BB962C8B-B14F-4D97-AF65-F5344CB8AC3E}">
        <p14:creationId xmlns:p14="http://schemas.microsoft.com/office/powerpoint/2010/main" val="230292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EBE5-ABCC-4FDF-AA8A-B31F04AAB92F}"/>
              </a:ext>
            </a:extLst>
          </p:cNvPr>
          <p:cNvSpPr>
            <a:spLocks noGrp="1"/>
          </p:cNvSpPr>
          <p:nvPr>
            <p:ph type="title"/>
          </p:nvPr>
        </p:nvSpPr>
        <p:spPr/>
        <p:txBody>
          <a:bodyPr/>
          <a:lstStyle/>
          <a:p>
            <a:r>
              <a:rPr lang="en-US" dirty="0"/>
              <a:t>RECCOMMENDATION </a:t>
            </a:r>
          </a:p>
        </p:txBody>
      </p:sp>
      <p:pic>
        <p:nvPicPr>
          <p:cNvPr id="4" name="Content Placeholder 3">
            <a:extLst>
              <a:ext uri="{FF2B5EF4-FFF2-40B4-BE49-F238E27FC236}">
                <a16:creationId xmlns:a16="http://schemas.microsoft.com/office/drawing/2014/main" id="{3A6E2867-D25D-4489-B991-545C37BD5259}"/>
              </a:ext>
            </a:extLst>
          </p:cNvPr>
          <p:cNvPicPr>
            <a:picLocks noGrp="1" noChangeAspect="1"/>
          </p:cNvPicPr>
          <p:nvPr>
            <p:ph idx="1"/>
          </p:nvPr>
        </p:nvPicPr>
        <p:blipFill>
          <a:blip r:embed="rId2"/>
          <a:stretch>
            <a:fillRect/>
          </a:stretch>
        </p:blipFill>
        <p:spPr>
          <a:xfrm>
            <a:off x="397566" y="2420144"/>
            <a:ext cx="11635408" cy="4285456"/>
          </a:xfrm>
          <a:prstGeom prst="rect">
            <a:avLst/>
          </a:prstGeom>
        </p:spPr>
      </p:pic>
    </p:spTree>
    <p:extLst>
      <p:ext uri="{BB962C8B-B14F-4D97-AF65-F5344CB8AC3E}">
        <p14:creationId xmlns:p14="http://schemas.microsoft.com/office/powerpoint/2010/main" val="302842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5A4D-C13E-4C29-8DEE-90269E79118F}"/>
              </a:ext>
            </a:extLst>
          </p:cNvPr>
          <p:cNvSpPr>
            <a:spLocks noGrp="1"/>
          </p:cNvSpPr>
          <p:nvPr>
            <p:ph type="title"/>
          </p:nvPr>
        </p:nvSpPr>
        <p:spPr/>
        <p:txBody>
          <a:bodyPr/>
          <a:lstStyle/>
          <a:p>
            <a:r>
              <a:rPr lang="en-US" b="1" dirty="0"/>
              <a:t>Conclusion and Recommendation </a:t>
            </a:r>
            <a:endParaRPr lang="en-US" dirty="0"/>
          </a:p>
        </p:txBody>
      </p:sp>
      <p:pic>
        <p:nvPicPr>
          <p:cNvPr id="4" name="Content Placeholder 3">
            <a:extLst>
              <a:ext uri="{FF2B5EF4-FFF2-40B4-BE49-F238E27FC236}">
                <a16:creationId xmlns:a16="http://schemas.microsoft.com/office/drawing/2014/main" id="{2FB01136-5A65-42F3-A07E-A42C3BA9AB1E}"/>
              </a:ext>
            </a:extLst>
          </p:cNvPr>
          <p:cNvPicPr>
            <a:picLocks noGrp="1" noChangeAspect="1"/>
          </p:cNvPicPr>
          <p:nvPr>
            <p:ph idx="1"/>
          </p:nvPr>
        </p:nvPicPr>
        <p:blipFill>
          <a:blip r:embed="rId2"/>
          <a:stretch>
            <a:fillRect/>
          </a:stretch>
        </p:blipFill>
        <p:spPr>
          <a:xfrm>
            <a:off x="344557" y="2910681"/>
            <a:ext cx="11463129" cy="3529876"/>
          </a:xfrm>
          <a:prstGeom prst="rect">
            <a:avLst/>
          </a:prstGeom>
        </p:spPr>
      </p:pic>
    </p:spTree>
    <p:extLst>
      <p:ext uri="{BB962C8B-B14F-4D97-AF65-F5344CB8AC3E}">
        <p14:creationId xmlns:p14="http://schemas.microsoft.com/office/powerpoint/2010/main" val="56056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9656-58F5-4359-9F3F-D4DD2571805B}"/>
              </a:ext>
            </a:extLst>
          </p:cNvPr>
          <p:cNvSpPr>
            <a:spLocks noGrp="1"/>
          </p:cNvSpPr>
          <p:nvPr>
            <p:ph type="title"/>
          </p:nvPr>
        </p:nvSpPr>
        <p:spPr/>
        <p:txBody>
          <a:bodyPr/>
          <a:lstStyle/>
          <a:p>
            <a:r>
              <a:rPr lang="en-US" dirty="0"/>
              <a:t>Problem STATMENT</a:t>
            </a:r>
          </a:p>
        </p:txBody>
      </p:sp>
      <p:sp>
        <p:nvSpPr>
          <p:cNvPr id="3" name="Content Placeholder 2">
            <a:extLst>
              <a:ext uri="{FF2B5EF4-FFF2-40B4-BE49-F238E27FC236}">
                <a16:creationId xmlns:a16="http://schemas.microsoft.com/office/drawing/2014/main" id="{E77093BB-3455-4473-9765-376533664F6B}"/>
              </a:ext>
            </a:extLst>
          </p:cNvPr>
          <p:cNvSpPr>
            <a:spLocks noGrp="1"/>
          </p:cNvSpPr>
          <p:nvPr>
            <p:ph idx="1"/>
          </p:nvPr>
        </p:nvSpPr>
        <p:spPr/>
        <p:txBody>
          <a:bodyPr/>
          <a:lstStyle/>
          <a:p>
            <a:r>
              <a:rPr lang="en-US" dirty="0"/>
              <a:t>New York is the one of the biggest cities in the east coast of the United States of America. There are thousands of different kinds of food outlets and restaurants are available. Grading of food market, restaurants are very challenging for the department of public health. Different type of cuisines is available in NY, so grading of restaurant are very difficult. Restaurant management need to complete all the pre-requests for the grade evaluation, this tool will help them to predict their restaurant score prior to application of Restaurant Inspection, this prediction will help restaurant management to target better grade</a:t>
            </a:r>
          </a:p>
          <a:p>
            <a:endParaRPr lang="en-US" dirty="0"/>
          </a:p>
        </p:txBody>
      </p:sp>
    </p:spTree>
    <p:extLst>
      <p:ext uri="{BB962C8B-B14F-4D97-AF65-F5344CB8AC3E}">
        <p14:creationId xmlns:p14="http://schemas.microsoft.com/office/powerpoint/2010/main" val="80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B273-A02F-4A49-A378-0C32E201F9B1}"/>
              </a:ext>
            </a:extLst>
          </p:cNvPr>
          <p:cNvSpPr>
            <a:spLocks noGrp="1"/>
          </p:cNvSpPr>
          <p:nvPr>
            <p:ph type="title"/>
          </p:nvPr>
        </p:nvSpPr>
        <p:spPr/>
        <p:txBody>
          <a:bodyPr/>
          <a:lstStyle/>
          <a:p>
            <a:r>
              <a:rPr lang="en-US" dirty="0"/>
              <a:t>Data SOURCES</a:t>
            </a:r>
            <a:br>
              <a:rPr lang="en-US" dirty="0"/>
            </a:br>
            <a:endParaRPr lang="en-US" dirty="0"/>
          </a:p>
        </p:txBody>
      </p:sp>
      <p:sp>
        <p:nvSpPr>
          <p:cNvPr id="3" name="Content Placeholder 2">
            <a:extLst>
              <a:ext uri="{FF2B5EF4-FFF2-40B4-BE49-F238E27FC236}">
                <a16:creationId xmlns:a16="http://schemas.microsoft.com/office/drawing/2014/main" id="{EB4F50A7-A0D6-4733-97FB-36315C4F1096}"/>
              </a:ext>
            </a:extLst>
          </p:cNvPr>
          <p:cNvSpPr>
            <a:spLocks noGrp="1"/>
          </p:cNvSpPr>
          <p:nvPr>
            <p:ph idx="1"/>
          </p:nvPr>
        </p:nvSpPr>
        <p:spPr/>
        <p:txBody>
          <a:bodyPr>
            <a:normAutofit lnSpcReduction="10000"/>
          </a:bodyPr>
          <a:lstStyle/>
          <a:p>
            <a:r>
              <a:rPr lang="en-US" dirty="0"/>
              <a:t> </a:t>
            </a:r>
            <a:r>
              <a:rPr lang="en-US" u="sng" dirty="0">
                <a:hlinkClick r:id="rId2"/>
              </a:rPr>
              <a:t>NY </a:t>
            </a:r>
            <a:r>
              <a:rPr lang="en-US" u="sng" dirty="0" err="1">
                <a:hlinkClick r:id="rId2"/>
              </a:rPr>
              <a:t>OpenData</a:t>
            </a:r>
            <a:r>
              <a:rPr lang="en-US" dirty="0"/>
              <a:t> this source provides all the Open Data about NY; Open Data is free public data published by New York City agencies and other partners. </a:t>
            </a:r>
          </a:p>
          <a:p>
            <a:pPr lvl="0" fontAlgn="base"/>
            <a:r>
              <a:rPr lang="en-US" u="sng" dirty="0">
                <a:hlinkClick r:id="rId3"/>
              </a:rPr>
              <a:t>NY CITY Locations</a:t>
            </a:r>
            <a:r>
              <a:rPr lang="en-US" dirty="0"/>
              <a:t> this set of data will provide A listing of NYS counties with accompanying Federal Information Processing System (FIPS) and US Postal Service ZIP codes sourced from the NYS GIS Clearinghouse</a:t>
            </a:r>
          </a:p>
          <a:p>
            <a:pPr lvl="0" fontAlgn="base"/>
            <a:r>
              <a:rPr lang="en-US" u="sng" dirty="0">
                <a:hlinkClick r:id="rId4"/>
              </a:rPr>
              <a:t>Restaurant Score - Graded By DOHMS</a:t>
            </a:r>
            <a:r>
              <a:rPr lang="en-US" dirty="0"/>
              <a:t> </a:t>
            </a:r>
          </a:p>
          <a:p>
            <a:pPr lvl="0" fontAlgn="base"/>
            <a:r>
              <a:rPr lang="en-US" b="1" dirty="0"/>
              <a:t>Yelp Data</a:t>
            </a:r>
            <a:r>
              <a:rPr lang="en-US" dirty="0"/>
              <a:t>, with yelp API we are collecting all location details, this will help us to plot the data in NY MAP.</a:t>
            </a:r>
          </a:p>
          <a:p>
            <a:pPr lvl="0"/>
            <a:r>
              <a:rPr lang="en-US" dirty="0"/>
              <a:t>NY Neighborhood data -</a:t>
            </a:r>
            <a:r>
              <a:rPr lang="en-US" u="sng" dirty="0">
                <a:hlinkClick r:id="rId5"/>
              </a:rPr>
              <a:t>https://geo.nyu.edu/catalog/nyu_2451_34572</a:t>
            </a:r>
            <a:endParaRPr lang="en-US" dirty="0"/>
          </a:p>
          <a:p>
            <a:pPr lvl="0"/>
            <a:r>
              <a:rPr lang="en-US" dirty="0"/>
              <a:t>NY Demographics Data – </a:t>
            </a:r>
            <a:r>
              <a:rPr lang="en-US" u="sng" dirty="0">
                <a:hlinkClick r:id="rId6"/>
              </a:rPr>
              <a:t>https://en.wikipedia.org/wiki/New_York_City</a:t>
            </a:r>
            <a:endParaRPr lang="en-US" dirty="0"/>
          </a:p>
          <a:p>
            <a:pPr lvl="0"/>
            <a:r>
              <a:rPr lang="en-US" dirty="0"/>
              <a:t>NY Population Data - </a:t>
            </a:r>
            <a:r>
              <a:rPr lang="en-US" u="sng" dirty="0">
                <a:hlinkClick r:id="rId6"/>
              </a:rPr>
              <a:t>https://en.wikipedia.org/wiki/New_York_City</a:t>
            </a:r>
            <a:endParaRPr lang="en-US" dirty="0"/>
          </a:p>
          <a:p>
            <a:pPr lvl="0"/>
            <a:r>
              <a:rPr lang="en-US" dirty="0"/>
              <a:t>NY Cuisine Data – https://en.wikipedia.org/wiki/Cuisine_of_New_York_City</a:t>
            </a:r>
          </a:p>
          <a:p>
            <a:endParaRPr lang="en-US" dirty="0"/>
          </a:p>
        </p:txBody>
      </p:sp>
    </p:spTree>
    <p:extLst>
      <p:ext uri="{BB962C8B-B14F-4D97-AF65-F5344CB8AC3E}">
        <p14:creationId xmlns:p14="http://schemas.microsoft.com/office/powerpoint/2010/main" val="82182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88AC-2EF8-41F9-A504-ABAE3FCE9769}"/>
              </a:ext>
            </a:extLst>
          </p:cNvPr>
          <p:cNvSpPr>
            <a:spLocks noGrp="1"/>
          </p:cNvSpPr>
          <p:nvPr>
            <p:ph type="title"/>
          </p:nvPr>
        </p:nvSpPr>
        <p:spPr/>
        <p:txBody>
          <a:bodyPr/>
          <a:lstStyle/>
          <a:p>
            <a:r>
              <a:rPr lang="en-US" dirty="0"/>
              <a:t>NY NEIGHBORHOODS </a:t>
            </a:r>
          </a:p>
        </p:txBody>
      </p:sp>
      <p:pic>
        <p:nvPicPr>
          <p:cNvPr id="4" name="Content Placeholder 3">
            <a:extLst>
              <a:ext uri="{FF2B5EF4-FFF2-40B4-BE49-F238E27FC236}">
                <a16:creationId xmlns:a16="http://schemas.microsoft.com/office/drawing/2014/main" id="{29801EC4-E91B-4A40-AE42-4BE37CCDE11A}"/>
              </a:ext>
            </a:extLst>
          </p:cNvPr>
          <p:cNvPicPr>
            <a:picLocks noGrp="1"/>
          </p:cNvPicPr>
          <p:nvPr>
            <p:ph idx="1"/>
          </p:nvPr>
        </p:nvPicPr>
        <p:blipFill>
          <a:blip r:embed="rId2"/>
          <a:stretch>
            <a:fillRect/>
          </a:stretch>
        </p:blipFill>
        <p:spPr>
          <a:xfrm>
            <a:off x="1816772" y="2181225"/>
            <a:ext cx="8558455" cy="3678238"/>
          </a:xfrm>
          <a:prstGeom prst="rect">
            <a:avLst/>
          </a:prstGeom>
        </p:spPr>
      </p:pic>
    </p:spTree>
    <p:extLst>
      <p:ext uri="{BB962C8B-B14F-4D97-AF65-F5344CB8AC3E}">
        <p14:creationId xmlns:p14="http://schemas.microsoft.com/office/powerpoint/2010/main" val="195963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7E6E-162E-402C-AEAF-F869A33CD579}"/>
              </a:ext>
            </a:extLst>
          </p:cNvPr>
          <p:cNvSpPr>
            <a:spLocks noGrp="1"/>
          </p:cNvSpPr>
          <p:nvPr>
            <p:ph type="title"/>
          </p:nvPr>
        </p:nvSpPr>
        <p:spPr/>
        <p:txBody>
          <a:bodyPr/>
          <a:lstStyle/>
          <a:p>
            <a:r>
              <a:rPr lang="en-US" dirty="0"/>
              <a:t>NY Data – YELP Data INTEGERATION</a:t>
            </a:r>
          </a:p>
        </p:txBody>
      </p:sp>
      <p:pic>
        <p:nvPicPr>
          <p:cNvPr id="4" name="Content Placeholder 3">
            <a:extLst>
              <a:ext uri="{FF2B5EF4-FFF2-40B4-BE49-F238E27FC236}">
                <a16:creationId xmlns:a16="http://schemas.microsoft.com/office/drawing/2014/main" id="{44ABC274-7860-480C-B169-35D519F4E5CA}"/>
              </a:ext>
            </a:extLst>
          </p:cNvPr>
          <p:cNvPicPr>
            <a:picLocks noGrp="1"/>
          </p:cNvPicPr>
          <p:nvPr>
            <p:ph idx="1"/>
          </p:nvPr>
        </p:nvPicPr>
        <p:blipFill>
          <a:blip r:embed="rId2"/>
          <a:stretch>
            <a:fillRect/>
          </a:stretch>
        </p:blipFill>
        <p:spPr>
          <a:xfrm>
            <a:off x="1568577" y="2181225"/>
            <a:ext cx="9054846" cy="3678238"/>
          </a:xfrm>
          <a:prstGeom prst="rect">
            <a:avLst/>
          </a:prstGeom>
        </p:spPr>
      </p:pic>
    </p:spTree>
    <p:extLst>
      <p:ext uri="{BB962C8B-B14F-4D97-AF65-F5344CB8AC3E}">
        <p14:creationId xmlns:p14="http://schemas.microsoft.com/office/powerpoint/2010/main" val="227002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3ACD-B31F-48C9-9BA7-277EE36BB541}"/>
              </a:ext>
            </a:extLst>
          </p:cNvPr>
          <p:cNvSpPr>
            <a:spLocks noGrp="1"/>
          </p:cNvSpPr>
          <p:nvPr>
            <p:ph type="title"/>
          </p:nvPr>
        </p:nvSpPr>
        <p:spPr/>
        <p:txBody>
          <a:bodyPr/>
          <a:lstStyle/>
          <a:p>
            <a:r>
              <a:rPr lang="en-US" dirty="0"/>
              <a:t>Interesting FACTS found DURING Exploratory DATA ANALYSIS </a:t>
            </a:r>
          </a:p>
        </p:txBody>
      </p:sp>
      <p:pic>
        <p:nvPicPr>
          <p:cNvPr id="4" name="Content Placeholder 3">
            <a:extLst>
              <a:ext uri="{FF2B5EF4-FFF2-40B4-BE49-F238E27FC236}">
                <a16:creationId xmlns:a16="http://schemas.microsoft.com/office/drawing/2014/main" id="{CDD6379B-2A52-4580-B086-A4C2D81A6231}"/>
              </a:ext>
            </a:extLst>
          </p:cNvPr>
          <p:cNvPicPr>
            <a:picLocks noGrp="1"/>
          </p:cNvPicPr>
          <p:nvPr>
            <p:ph idx="1"/>
          </p:nvPr>
        </p:nvPicPr>
        <p:blipFill>
          <a:blip r:embed="rId2"/>
          <a:stretch>
            <a:fillRect/>
          </a:stretch>
        </p:blipFill>
        <p:spPr>
          <a:xfrm>
            <a:off x="2862262" y="2453481"/>
            <a:ext cx="6467475" cy="3133725"/>
          </a:xfrm>
          <a:prstGeom prst="rect">
            <a:avLst/>
          </a:prstGeom>
        </p:spPr>
      </p:pic>
    </p:spTree>
    <p:extLst>
      <p:ext uri="{BB962C8B-B14F-4D97-AF65-F5344CB8AC3E}">
        <p14:creationId xmlns:p14="http://schemas.microsoft.com/office/powerpoint/2010/main" val="298546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3369-8452-47C3-BAEE-331C304A3773}"/>
              </a:ext>
            </a:extLst>
          </p:cNvPr>
          <p:cNvSpPr>
            <a:spLocks noGrp="1"/>
          </p:cNvSpPr>
          <p:nvPr>
            <p:ph type="title"/>
          </p:nvPr>
        </p:nvSpPr>
        <p:spPr/>
        <p:txBody>
          <a:bodyPr/>
          <a:lstStyle/>
          <a:p>
            <a:r>
              <a:rPr lang="en-US" dirty="0"/>
              <a:t>MODELING AND EVALUATION (CLASSIFICATON MODELS)</a:t>
            </a:r>
          </a:p>
        </p:txBody>
      </p:sp>
      <p:pic>
        <p:nvPicPr>
          <p:cNvPr id="4" name="Content Placeholder 3">
            <a:extLst>
              <a:ext uri="{FF2B5EF4-FFF2-40B4-BE49-F238E27FC236}">
                <a16:creationId xmlns:a16="http://schemas.microsoft.com/office/drawing/2014/main" id="{1D5B6DCE-7506-48F4-92C0-7C2D890BE9A5}"/>
              </a:ext>
            </a:extLst>
          </p:cNvPr>
          <p:cNvPicPr>
            <a:picLocks noGrp="1" noChangeAspect="1"/>
          </p:cNvPicPr>
          <p:nvPr>
            <p:ph idx="1"/>
          </p:nvPr>
        </p:nvPicPr>
        <p:blipFill>
          <a:blip r:embed="rId2"/>
          <a:stretch>
            <a:fillRect/>
          </a:stretch>
        </p:blipFill>
        <p:spPr>
          <a:xfrm>
            <a:off x="3190875" y="3015456"/>
            <a:ext cx="5810250" cy="2009775"/>
          </a:xfrm>
          <a:prstGeom prst="rect">
            <a:avLst/>
          </a:prstGeom>
        </p:spPr>
      </p:pic>
    </p:spTree>
    <p:extLst>
      <p:ext uri="{BB962C8B-B14F-4D97-AF65-F5344CB8AC3E}">
        <p14:creationId xmlns:p14="http://schemas.microsoft.com/office/powerpoint/2010/main" val="400039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CE47-1C6E-4AB4-9C4D-3969E25B50EE}"/>
              </a:ext>
            </a:extLst>
          </p:cNvPr>
          <p:cNvSpPr>
            <a:spLocks noGrp="1"/>
          </p:cNvSpPr>
          <p:nvPr>
            <p:ph type="title"/>
          </p:nvPr>
        </p:nvSpPr>
        <p:spPr/>
        <p:txBody>
          <a:bodyPr/>
          <a:lstStyle/>
          <a:p>
            <a:r>
              <a:rPr lang="en-US" dirty="0"/>
              <a:t>MODELING AND EVALUATION (IMBALANCED CLASS-OVERSAMPLING)</a:t>
            </a:r>
          </a:p>
        </p:txBody>
      </p:sp>
      <p:pic>
        <p:nvPicPr>
          <p:cNvPr id="4" name="Content Placeholder 3">
            <a:extLst>
              <a:ext uri="{FF2B5EF4-FFF2-40B4-BE49-F238E27FC236}">
                <a16:creationId xmlns:a16="http://schemas.microsoft.com/office/drawing/2014/main" id="{2B01B69E-FB2A-42B5-BB17-4913D2616632}"/>
              </a:ext>
            </a:extLst>
          </p:cNvPr>
          <p:cNvPicPr>
            <a:picLocks noGrp="1" noChangeAspect="1"/>
          </p:cNvPicPr>
          <p:nvPr>
            <p:ph idx="1"/>
          </p:nvPr>
        </p:nvPicPr>
        <p:blipFill>
          <a:blip r:embed="rId2"/>
          <a:stretch>
            <a:fillRect/>
          </a:stretch>
        </p:blipFill>
        <p:spPr>
          <a:xfrm>
            <a:off x="848139" y="2820194"/>
            <a:ext cx="10098157" cy="3739632"/>
          </a:xfrm>
          <a:prstGeom prst="rect">
            <a:avLst/>
          </a:prstGeom>
        </p:spPr>
      </p:pic>
    </p:spTree>
    <p:extLst>
      <p:ext uri="{BB962C8B-B14F-4D97-AF65-F5344CB8AC3E}">
        <p14:creationId xmlns:p14="http://schemas.microsoft.com/office/powerpoint/2010/main" val="151401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31DB-AD48-4718-8170-BEC56323F266}"/>
              </a:ext>
            </a:extLst>
          </p:cNvPr>
          <p:cNvSpPr>
            <a:spLocks noGrp="1"/>
          </p:cNvSpPr>
          <p:nvPr>
            <p:ph type="title"/>
          </p:nvPr>
        </p:nvSpPr>
        <p:spPr/>
        <p:txBody>
          <a:bodyPr/>
          <a:lstStyle/>
          <a:p>
            <a:r>
              <a:rPr lang="en-US" dirty="0"/>
              <a:t>MODELING AND EVALUATION (MULTI CLASSIFICATION)</a:t>
            </a:r>
          </a:p>
        </p:txBody>
      </p:sp>
      <p:pic>
        <p:nvPicPr>
          <p:cNvPr id="4" name="Content Placeholder 3">
            <a:extLst>
              <a:ext uri="{FF2B5EF4-FFF2-40B4-BE49-F238E27FC236}">
                <a16:creationId xmlns:a16="http://schemas.microsoft.com/office/drawing/2014/main" id="{9A59A3BC-99C2-4AC8-A2D5-C3FA3986070F}"/>
              </a:ext>
            </a:extLst>
          </p:cNvPr>
          <p:cNvPicPr>
            <a:picLocks noGrp="1" noChangeAspect="1"/>
          </p:cNvPicPr>
          <p:nvPr>
            <p:ph idx="1"/>
          </p:nvPr>
        </p:nvPicPr>
        <p:blipFill>
          <a:blip r:embed="rId2"/>
          <a:stretch>
            <a:fillRect/>
          </a:stretch>
        </p:blipFill>
        <p:spPr>
          <a:xfrm>
            <a:off x="172278" y="3020218"/>
            <a:ext cx="11438530" cy="3135625"/>
          </a:xfrm>
          <a:prstGeom prst="rect">
            <a:avLst/>
          </a:prstGeom>
        </p:spPr>
      </p:pic>
    </p:spTree>
    <p:extLst>
      <p:ext uri="{BB962C8B-B14F-4D97-AF65-F5344CB8AC3E}">
        <p14:creationId xmlns:p14="http://schemas.microsoft.com/office/powerpoint/2010/main" val="36642066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23</TotalTime>
  <Words>359</Words>
  <Application>Microsoft Office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New York- Restaurant Inspection Score/Grade Prediction </vt:lpstr>
      <vt:lpstr>Problem STATMENT</vt:lpstr>
      <vt:lpstr>Data SOURCES </vt:lpstr>
      <vt:lpstr>NY NEIGHBORHOODS </vt:lpstr>
      <vt:lpstr>NY Data – YELP Data INTEGERATION</vt:lpstr>
      <vt:lpstr>Interesting FACTS found DURING Exploratory DATA ANALYSIS </vt:lpstr>
      <vt:lpstr>MODELING AND EVALUATION (CLASSIFICATON MODELS)</vt:lpstr>
      <vt:lpstr>MODELING AND EVALUATION (IMBALANCED CLASS-OVERSAMPLING)</vt:lpstr>
      <vt:lpstr>MODELING AND EVALUATION (MULTI CLASSIFICATION)</vt:lpstr>
      <vt:lpstr>MODELING AND EVALUATION (Binary CLASSIFICATION) </vt:lpstr>
      <vt:lpstr>MODELING AND EVALUATION ( ADA-BOOST)</vt:lpstr>
      <vt:lpstr>MODELING AND EVALUATION(NEURAL NETWORK)</vt:lpstr>
      <vt:lpstr>CONFUSION MATRICS oF TREE BASED MODELS</vt:lpstr>
      <vt:lpstr>RECCOMMENDATION </vt:lpstr>
      <vt:lpstr>Conclusion and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Restaurant Inspection Score/Grade Prediction</dc:title>
  <dc:creator>mulakkal</dc:creator>
  <cp:lastModifiedBy>mulakkal</cp:lastModifiedBy>
  <cp:revision>3</cp:revision>
  <dcterms:created xsi:type="dcterms:W3CDTF">2019-06-01T16:56:58Z</dcterms:created>
  <dcterms:modified xsi:type="dcterms:W3CDTF">2019-06-01T17:20:09Z</dcterms:modified>
</cp:coreProperties>
</file>