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Telegraf Bold" charset="1" panose="00000800000000000000"/>
      <p:regular r:id="rId12"/>
    </p:embeddedFont>
    <p:embeddedFont>
      <p:font typeface="Telegraf Bold Bold" charset="1" panose="00000A00000000000000"/>
      <p:regular r:id="rId13"/>
    </p:embeddedFont>
    <p:embeddedFont>
      <p:font typeface="Quicksand" charset="1" panose="00000600000000000000"/>
      <p:regular r:id="rId14"/>
    </p:embeddedFont>
    <p:embeddedFont>
      <p:font typeface="Quicksand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0.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9.pn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 Id="rId4" Target="../media/image9.png" Type="http://schemas.openxmlformats.org/officeDocument/2006/relationships/image"/><Relationship Id="rId5"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6.pn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9999"/>
          </a:blip>
          <a:srcRect l="0" t="0" r="240" b="12679"/>
          <a:stretch>
            <a:fillRect/>
          </a:stretch>
        </p:blipFill>
        <p:spPr>
          <a:xfrm flipH="false" flipV="false" rot="0">
            <a:off x="8443667" y="1485170"/>
            <a:ext cx="8871302" cy="776514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8953824" y="1508529"/>
            <a:ext cx="8308722" cy="7749771"/>
          </a:xfrm>
          <a:prstGeom prst="rect">
            <a:avLst/>
          </a:prstGeom>
        </p:spPr>
      </p:pic>
      <p:grpSp>
        <p:nvGrpSpPr>
          <p:cNvPr name="Group 4" id="4"/>
          <p:cNvGrpSpPr>
            <a:grpSpLocks noChangeAspect="true"/>
          </p:cNvGrpSpPr>
          <p:nvPr/>
        </p:nvGrpSpPr>
        <p:grpSpPr>
          <a:xfrm rot="0">
            <a:off x="10228234" y="5024845"/>
            <a:ext cx="495300" cy="495300"/>
            <a:chOff x="0" y="0"/>
            <a:chExt cx="6355080" cy="6355080"/>
          </a:xfrm>
        </p:grpSpPr>
        <p:sp>
          <p:nvSpPr>
            <p:cNvPr name="Freeform 5" id="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6" id="6"/>
          <p:cNvGrpSpPr/>
          <p:nvPr/>
        </p:nvGrpSpPr>
        <p:grpSpPr>
          <a:xfrm rot="0">
            <a:off x="732892" y="1445901"/>
            <a:ext cx="9198931" cy="8299718"/>
            <a:chOff x="0" y="0"/>
            <a:chExt cx="12265241" cy="11066291"/>
          </a:xfrm>
        </p:grpSpPr>
        <p:sp>
          <p:nvSpPr>
            <p:cNvPr name="TextBox 7" id="7"/>
            <p:cNvSpPr txBox="true"/>
            <p:nvPr/>
          </p:nvSpPr>
          <p:spPr>
            <a:xfrm rot="0">
              <a:off x="0" y="171450"/>
              <a:ext cx="12265241" cy="6773249"/>
            </a:xfrm>
            <a:prstGeom prst="rect">
              <a:avLst/>
            </a:prstGeom>
          </p:spPr>
          <p:txBody>
            <a:bodyPr anchor="t" rtlCol="false" tIns="0" lIns="0" bIns="0" rIns="0">
              <a:spAutoFit/>
            </a:bodyPr>
            <a:lstStyle/>
            <a:p>
              <a:pPr>
                <a:lnSpc>
                  <a:spcPts val="9568"/>
                </a:lnSpc>
              </a:pPr>
              <a:r>
                <a:rPr lang="en-US" sz="10400">
                  <a:solidFill>
                    <a:srgbClr val="F6F6F6"/>
                  </a:solidFill>
                  <a:latin typeface="Telegraf Bold"/>
                </a:rPr>
                <a:t>Why Do Programmers Do What They Do?</a:t>
              </a:r>
            </a:p>
          </p:txBody>
        </p:sp>
        <p:sp>
          <p:nvSpPr>
            <p:cNvPr name="TextBox 8" id="8"/>
            <p:cNvSpPr txBox="true"/>
            <p:nvPr/>
          </p:nvSpPr>
          <p:spPr>
            <a:xfrm rot="0">
              <a:off x="24730" y="7386890"/>
              <a:ext cx="12240511" cy="3679402"/>
            </a:xfrm>
            <a:prstGeom prst="rect">
              <a:avLst/>
            </a:prstGeom>
          </p:spPr>
          <p:txBody>
            <a:bodyPr anchor="t" rtlCol="false" tIns="0" lIns="0" bIns="0" rIns="0">
              <a:spAutoFit/>
            </a:bodyPr>
            <a:lstStyle/>
            <a:p>
              <a:pPr>
                <a:lnSpc>
                  <a:spcPts val="5040"/>
                </a:lnSpc>
              </a:pPr>
              <a:r>
                <a:rPr lang="en-US" sz="3600" spc="72">
                  <a:solidFill>
                    <a:srgbClr val="F6F6F6"/>
                  </a:solidFill>
                  <a:latin typeface="Telegraf Bold"/>
                </a:rPr>
                <a:t>A Theory of Influences on Security Practices</a:t>
              </a:r>
            </a:p>
            <a:p>
              <a:pPr>
                <a:lnSpc>
                  <a:spcPts val="3919"/>
                </a:lnSpc>
              </a:pPr>
              <a:r>
                <a:rPr lang="en-US" sz="2800" spc="56">
                  <a:solidFill>
                    <a:srgbClr val="F6F6F6"/>
                  </a:solidFill>
                  <a:latin typeface="Telegraf"/>
                </a:rPr>
                <a:t>Lavanya Sajwan</a:t>
              </a:r>
            </a:p>
            <a:p>
              <a:pPr>
                <a:lnSpc>
                  <a:spcPts val="3919"/>
                </a:lnSpc>
              </a:pPr>
            </a:p>
            <a:p>
              <a:pPr>
                <a:lnSpc>
                  <a:spcPts val="3919"/>
                </a:lnSpc>
              </a:pPr>
              <a:r>
                <a:rPr lang="en-US" sz="2800" spc="56">
                  <a:solidFill>
                    <a:srgbClr val="F6F6F6"/>
                  </a:solidFill>
                  <a:latin typeface="Telegraf"/>
                </a:rPr>
                <a:t>Supervisors: James Noble, Craig Anslow</a:t>
              </a:r>
            </a:p>
          </p:txBody>
        </p:sp>
      </p:grpSp>
      <p:pic>
        <p:nvPicPr>
          <p:cNvPr name="Picture 9" id="9"/>
          <p:cNvPicPr>
            <a:picLocks noChangeAspect="true"/>
          </p:cNvPicPr>
          <p:nvPr/>
        </p:nvPicPr>
        <p:blipFill>
          <a:blip r:embed="rId4"/>
          <a:srcRect l="0" t="0" r="0" b="0"/>
          <a:stretch>
            <a:fillRect/>
          </a:stretch>
        </p:blipFill>
        <p:spPr>
          <a:xfrm flipH="false" flipV="false" rot="1694643">
            <a:off x="16038644" y="7825141"/>
            <a:ext cx="1343134" cy="671567"/>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B8A7"/>
        </a:solidFill>
      </p:bgPr>
    </p:bg>
    <p:spTree>
      <p:nvGrpSpPr>
        <p:cNvPr id="1" name=""/>
        <p:cNvGrpSpPr/>
        <p:nvPr/>
      </p:nvGrpSpPr>
      <p:grpSpPr>
        <a:xfrm>
          <a:off x="0" y="0"/>
          <a:ext cx="0" cy="0"/>
          <a:chOff x="0" y="0"/>
          <a:chExt cx="0" cy="0"/>
        </a:xfrm>
      </p:grpSpPr>
      <p:grpSp>
        <p:nvGrpSpPr>
          <p:cNvPr name="Group 2" id="2"/>
          <p:cNvGrpSpPr/>
          <p:nvPr/>
        </p:nvGrpSpPr>
        <p:grpSpPr>
          <a:xfrm rot="0">
            <a:off x="2294060" y="772805"/>
            <a:ext cx="13699880" cy="2212520"/>
            <a:chOff x="0" y="0"/>
            <a:chExt cx="18266507" cy="2950026"/>
          </a:xfrm>
        </p:grpSpPr>
        <p:sp>
          <p:nvSpPr>
            <p:cNvPr name="TextBox 3" id="3"/>
            <p:cNvSpPr txBox="true"/>
            <p:nvPr/>
          </p:nvSpPr>
          <p:spPr>
            <a:xfrm rot="0">
              <a:off x="0" y="2289203"/>
              <a:ext cx="18266507" cy="660823"/>
            </a:xfrm>
            <a:prstGeom prst="rect">
              <a:avLst/>
            </a:prstGeom>
          </p:spPr>
          <p:txBody>
            <a:bodyPr anchor="t" rtlCol="false" tIns="0" lIns="0" bIns="0" rIns="0">
              <a:spAutoFit/>
            </a:bodyPr>
            <a:lstStyle/>
            <a:p>
              <a:pPr>
                <a:lnSpc>
                  <a:spcPts val="3919"/>
                </a:lnSpc>
              </a:pPr>
            </a:p>
          </p:txBody>
        </p:sp>
        <p:sp>
          <p:nvSpPr>
            <p:cNvPr name="TextBox 4" id="4"/>
            <p:cNvSpPr txBox="true"/>
            <p:nvPr/>
          </p:nvSpPr>
          <p:spPr>
            <a:xfrm rot="0">
              <a:off x="0" y="-9525"/>
              <a:ext cx="18266507" cy="1950085"/>
            </a:xfrm>
            <a:prstGeom prst="rect">
              <a:avLst/>
            </a:prstGeom>
          </p:spPr>
          <p:txBody>
            <a:bodyPr anchor="t" rtlCol="false" tIns="0" lIns="0" bIns="0" rIns="0">
              <a:spAutoFit/>
            </a:bodyPr>
            <a:lstStyle/>
            <a:p>
              <a:pPr>
                <a:lnSpc>
                  <a:spcPts val="10560"/>
                </a:lnSpc>
              </a:pPr>
              <a:r>
                <a:rPr lang="en-US" sz="9600">
                  <a:solidFill>
                    <a:srgbClr val="F4592F"/>
                  </a:solidFill>
                  <a:latin typeface="Telegraf Bold"/>
                </a:rPr>
                <a:t>The Emergent Theory</a:t>
              </a:r>
            </a:p>
          </p:txBody>
        </p:sp>
      </p:grpSp>
      <p:pic>
        <p:nvPicPr>
          <p:cNvPr name="Picture 5" id="5"/>
          <p:cNvPicPr>
            <a:picLocks noChangeAspect="true"/>
          </p:cNvPicPr>
          <p:nvPr/>
        </p:nvPicPr>
        <p:blipFill>
          <a:blip r:embed="rId2"/>
          <a:srcRect l="77853" t="0" r="0" b="440"/>
          <a:stretch>
            <a:fillRect/>
          </a:stretch>
        </p:blipFill>
        <p:spPr>
          <a:xfrm flipH="false" flipV="false" rot="0">
            <a:off x="6606238" y="2745627"/>
            <a:ext cx="5083119" cy="6483972"/>
          </a:xfrm>
          <a:prstGeom prst="rect">
            <a:avLst/>
          </a:prstGeom>
        </p:spPr>
      </p:pic>
      <p:pic>
        <p:nvPicPr>
          <p:cNvPr name="Picture 6" id="6"/>
          <p:cNvPicPr>
            <a:picLocks noChangeAspect="true"/>
          </p:cNvPicPr>
          <p:nvPr/>
        </p:nvPicPr>
        <p:blipFill>
          <a:blip r:embed="rId3">
            <a:alphaModFix amt="25000"/>
          </a:blip>
          <a:srcRect l="0" t="138" r="0" b="0"/>
          <a:stretch>
            <a:fillRect/>
          </a:stretch>
        </p:blipFill>
        <p:spPr>
          <a:xfrm flipH="false" flipV="false" rot="3308605">
            <a:off x="5603905" y="-2736442"/>
            <a:ext cx="19471048" cy="20101909"/>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030328">
            <a:off x="15169161" y="8367341"/>
            <a:ext cx="2215000" cy="2351834"/>
          </a:xfrm>
          <a:prstGeom prst="rect">
            <a:avLst/>
          </a:prstGeom>
        </p:spPr>
      </p:pic>
      <p:pic>
        <p:nvPicPr>
          <p:cNvPr name="Picture 8" id="8"/>
          <p:cNvPicPr>
            <a:picLocks noChangeAspect="true"/>
          </p:cNvPicPr>
          <p:nvPr/>
        </p:nvPicPr>
        <p:blipFill>
          <a:blip r:embed="rId5"/>
          <a:srcRect l="0" t="0" r="0" b="0"/>
          <a:stretch>
            <a:fillRect/>
          </a:stretch>
        </p:blipFill>
        <p:spPr>
          <a:xfrm flipH="false" flipV="false" rot="9778037">
            <a:off x="-1179459" y="3638881"/>
            <a:ext cx="3304028" cy="1652014"/>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2294060" y="772805"/>
            <a:ext cx="13699880" cy="2212520"/>
            <a:chOff x="0" y="0"/>
            <a:chExt cx="18266507" cy="2950026"/>
          </a:xfrm>
        </p:grpSpPr>
        <p:sp>
          <p:nvSpPr>
            <p:cNvPr name="TextBox 3" id="3"/>
            <p:cNvSpPr txBox="true"/>
            <p:nvPr/>
          </p:nvSpPr>
          <p:spPr>
            <a:xfrm rot="0">
              <a:off x="0" y="2289203"/>
              <a:ext cx="18266507" cy="660823"/>
            </a:xfrm>
            <a:prstGeom prst="rect">
              <a:avLst/>
            </a:prstGeom>
          </p:spPr>
          <p:txBody>
            <a:bodyPr anchor="t" rtlCol="false" tIns="0" lIns="0" bIns="0" rIns="0">
              <a:spAutoFit/>
            </a:bodyPr>
            <a:lstStyle/>
            <a:p>
              <a:pPr algn="ctr">
                <a:lnSpc>
                  <a:spcPts val="3919"/>
                </a:lnSpc>
              </a:pPr>
              <a:r>
                <a:rPr lang="en-US" sz="2800" spc="56">
                  <a:solidFill>
                    <a:srgbClr val="0050F5"/>
                  </a:solidFill>
                  <a:latin typeface="Telegraf Bold"/>
                </a:rPr>
                <a:t>The Relationships Between Categories</a:t>
              </a:r>
            </a:p>
          </p:txBody>
        </p:sp>
        <p:sp>
          <p:nvSpPr>
            <p:cNvPr name="TextBox 4" id="4"/>
            <p:cNvSpPr txBox="true"/>
            <p:nvPr/>
          </p:nvSpPr>
          <p:spPr>
            <a:xfrm rot="0">
              <a:off x="0" y="-9525"/>
              <a:ext cx="18266507" cy="1950085"/>
            </a:xfrm>
            <a:prstGeom prst="rect">
              <a:avLst/>
            </a:prstGeom>
          </p:spPr>
          <p:txBody>
            <a:bodyPr anchor="t" rtlCol="false" tIns="0" lIns="0" bIns="0" rIns="0">
              <a:spAutoFit/>
            </a:bodyPr>
            <a:lstStyle/>
            <a:p>
              <a:pPr>
                <a:lnSpc>
                  <a:spcPts val="10560"/>
                </a:lnSpc>
              </a:pPr>
              <a:r>
                <a:rPr lang="en-US" sz="9600">
                  <a:solidFill>
                    <a:srgbClr val="0050F5"/>
                  </a:solidFill>
                  <a:latin typeface="Telegraf Bold"/>
                </a:rPr>
                <a:t>The Emergent Theory</a:t>
              </a:r>
            </a:p>
          </p:txBody>
        </p:sp>
      </p:grpSp>
      <p:grpSp>
        <p:nvGrpSpPr>
          <p:cNvPr name="Group 5" id="5"/>
          <p:cNvGrpSpPr/>
          <p:nvPr/>
        </p:nvGrpSpPr>
        <p:grpSpPr>
          <a:xfrm rot="-10800000">
            <a:off x="4114800" y="4152370"/>
            <a:ext cx="10058400" cy="1140469"/>
            <a:chOff x="0" y="0"/>
            <a:chExt cx="3785870" cy="429260"/>
          </a:xfrm>
        </p:grpSpPr>
        <p:sp>
          <p:nvSpPr>
            <p:cNvPr name="Freeform 6" id="6"/>
            <p:cNvSpPr/>
            <p:nvPr/>
          </p:nvSpPr>
          <p:spPr>
            <a:xfrm>
              <a:off x="0" y="-5080"/>
              <a:ext cx="3785870" cy="434340"/>
            </a:xfrm>
            <a:custGeom>
              <a:avLst/>
              <a:gdLst/>
              <a:ahLst/>
              <a:cxnLst/>
              <a:rect r="r" b="b" t="t" l="l"/>
              <a:pathLst>
                <a:path h="434340" w="378587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grpSp>
        <p:nvGrpSpPr>
          <p:cNvPr name="Group 7" id="7"/>
          <p:cNvGrpSpPr/>
          <p:nvPr/>
        </p:nvGrpSpPr>
        <p:grpSpPr>
          <a:xfrm rot="-10800000">
            <a:off x="4114800" y="5862287"/>
            <a:ext cx="10058400" cy="1140469"/>
            <a:chOff x="0" y="0"/>
            <a:chExt cx="3785870" cy="429260"/>
          </a:xfrm>
        </p:grpSpPr>
        <p:sp>
          <p:nvSpPr>
            <p:cNvPr name="Freeform 8" id="8"/>
            <p:cNvSpPr/>
            <p:nvPr/>
          </p:nvSpPr>
          <p:spPr>
            <a:xfrm>
              <a:off x="0" y="-5080"/>
              <a:ext cx="3785870" cy="434340"/>
            </a:xfrm>
            <a:custGeom>
              <a:avLst/>
              <a:gdLst/>
              <a:ahLst/>
              <a:cxnLst/>
              <a:rect r="r" b="b" t="t" l="l"/>
              <a:pathLst>
                <a:path h="434340" w="378587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grpSp>
        <p:nvGrpSpPr>
          <p:cNvPr name="Group 9" id="9"/>
          <p:cNvGrpSpPr/>
          <p:nvPr/>
        </p:nvGrpSpPr>
        <p:grpSpPr>
          <a:xfrm rot="0">
            <a:off x="3993954" y="7674975"/>
            <a:ext cx="10058400" cy="1140469"/>
            <a:chOff x="0" y="0"/>
            <a:chExt cx="3785870" cy="429260"/>
          </a:xfrm>
        </p:grpSpPr>
        <p:sp>
          <p:nvSpPr>
            <p:cNvPr name="Freeform 10" id="10"/>
            <p:cNvSpPr/>
            <p:nvPr/>
          </p:nvSpPr>
          <p:spPr>
            <a:xfrm>
              <a:off x="0" y="-5080"/>
              <a:ext cx="3785870" cy="434340"/>
            </a:xfrm>
            <a:custGeom>
              <a:avLst/>
              <a:gdLst/>
              <a:ahLst/>
              <a:cxnLst/>
              <a:rect r="r" b="b" t="t" l="l"/>
              <a:pathLst>
                <a:path h="434340" w="378587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F4592F"/>
            </a:solidFill>
          </p:spPr>
        </p:sp>
      </p:grpSp>
      <p:sp>
        <p:nvSpPr>
          <p:cNvPr name="TextBox 11" id="11"/>
          <p:cNvSpPr txBox="true"/>
          <p:nvPr/>
        </p:nvSpPr>
        <p:spPr>
          <a:xfrm rot="0">
            <a:off x="6672783" y="4057120"/>
            <a:ext cx="4942433" cy="519430"/>
          </a:xfrm>
          <a:prstGeom prst="rect">
            <a:avLst/>
          </a:prstGeom>
        </p:spPr>
        <p:txBody>
          <a:bodyPr anchor="t" rtlCol="false" tIns="0" lIns="0" bIns="0" rIns="0">
            <a:spAutoFit/>
          </a:bodyPr>
          <a:lstStyle/>
          <a:p>
            <a:pPr algn="ctr">
              <a:lnSpc>
                <a:spcPts val="3919"/>
              </a:lnSpc>
              <a:spcBef>
                <a:spcPct val="0"/>
              </a:spcBef>
            </a:pPr>
            <a:r>
              <a:rPr lang="en-US" sz="2800" spc="56">
                <a:solidFill>
                  <a:srgbClr val="000000"/>
                </a:solidFill>
                <a:latin typeface="Telegraf"/>
              </a:rPr>
              <a:t>Trends inform Organisations</a:t>
            </a:r>
          </a:p>
        </p:txBody>
      </p:sp>
      <p:sp>
        <p:nvSpPr>
          <p:cNvPr name="TextBox 12" id="12"/>
          <p:cNvSpPr txBox="true"/>
          <p:nvPr/>
        </p:nvSpPr>
        <p:spPr>
          <a:xfrm rot="0">
            <a:off x="6599709" y="5767037"/>
            <a:ext cx="5088582" cy="519430"/>
          </a:xfrm>
          <a:prstGeom prst="rect">
            <a:avLst/>
          </a:prstGeom>
        </p:spPr>
        <p:txBody>
          <a:bodyPr anchor="t" rtlCol="false" tIns="0" lIns="0" bIns="0" rIns="0">
            <a:spAutoFit/>
          </a:bodyPr>
          <a:lstStyle/>
          <a:p>
            <a:pPr algn="ctr">
              <a:lnSpc>
                <a:spcPts val="3919"/>
              </a:lnSpc>
              <a:spcBef>
                <a:spcPct val="0"/>
              </a:spcBef>
            </a:pPr>
            <a:r>
              <a:rPr lang="en-US" sz="2800" spc="56">
                <a:solidFill>
                  <a:srgbClr val="000000"/>
                </a:solidFill>
                <a:latin typeface="Telegraf"/>
              </a:rPr>
              <a:t>Organisations impact Culture</a:t>
            </a:r>
          </a:p>
        </p:txBody>
      </p:sp>
      <p:sp>
        <p:nvSpPr>
          <p:cNvPr name="TextBox 13" id="13"/>
          <p:cNvSpPr txBox="true"/>
          <p:nvPr/>
        </p:nvSpPr>
        <p:spPr>
          <a:xfrm rot="0">
            <a:off x="6406455" y="7579725"/>
            <a:ext cx="5475089" cy="519430"/>
          </a:xfrm>
          <a:prstGeom prst="rect">
            <a:avLst/>
          </a:prstGeom>
        </p:spPr>
        <p:txBody>
          <a:bodyPr anchor="t" rtlCol="false" tIns="0" lIns="0" bIns="0" rIns="0">
            <a:spAutoFit/>
          </a:bodyPr>
          <a:lstStyle/>
          <a:p>
            <a:pPr algn="ctr">
              <a:lnSpc>
                <a:spcPts val="3919"/>
              </a:lnSpc>
              <a:spcBef>
                <a:spcPct val="0"/>
              </a:spcBef>
            </a:pPr>
            <a:r>
              <a:rPr lang="en-US" sz="2800" spc="56">
                <a:solidFill>
                  <a:srgbClr val="000000"/>
                </a:solidFill>
                <a:latin typeface="Telegraf"/>
              </a:rPr>
              <a:t>Culture influence Organisations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blip>
          <a:srcRect l="0" t="0" r="35292" b="0"/>
          <a:stretch>
            <a:fillRect/>
          </a:stretch>
        </p:blipFill>
        <p:spPr>
          <a:xfrm flipH="false" flipV="false" rot="-10800000">
            <a:off x="9894832" y="2150479"/>
            <a:ext cx="8393168" cy="13409802"/>
          </a:xfrm>
          <a:prstGeom prst="rect">
            <a:avLst/>
          </a:prstGeom>
        </p:spPr>
      </p:pic>
      <p:grpSp>
        <p:nvGrpSpPr>
          <p:cNvPr name="Group 3" id="3"/>
          <p:cNvGrpSpPr/>
          <p:nvPr/>
        </p:nvGrpSpPr>
        <p:grpSpPr>
          <a:xfrm rot="0">
            <a:off x="2294060" y="772805"/>
            <a:ext cx="13699880" cy="2212520"/>
            <a:chOff x="0" y="0"/>
            <a:chExt cx="18266507" cy="2950026"/>
          </a:xfrm>
        </p:grpSpPr>
        <p:sp>
          <p:nvSpPr>
            <p:cNvPr name="TextBox 4" id="4"/>
            <p:cNvSpPr txBox="true"/>
            <p:nvPr/>
          </p:nvSpPr>
          <p:spPr>
            <a:xfrm rot="0">
              <a:off x="0" y="2289203"/>
              <a:ext cx="18266507" cy="660823"/>
            </a:xfrm>
            <a:prstGeom prst="rect">
              <a:avLst/>
            </a:prstGeom>
          </p:spPr>
          <p:txBody>
            <a:bodyPr anchor="t" rtlCol="false" tIns="0" lIns="0" bIns="0" rIns="0">
              <a:spAutoFit/>
            </a:bodyPr>
            <a:lstStyle/>
            <a:p>
              <a:pPr algn="ctr">
                <a:lnSpc>
                  <a:spcPts val="3919"/>
                </a:lnSpc>
              </a:pPr>
              <a:r>
                <a:rPr lang="en-US" sz="2800" spc="56">
                  <a:solidFill>
                    <a:srgbClr val="F6F6F6"/>
                  </a:solidFill>
                  <a:latin typeface="Telegraf Bold"/>
                </a:rPr>
                <a:t>Chosen Methodology</a:t>
              </a:r>
            </a:p>
          </p:txBody>
        </p:sp>
        <p:sp>
          <p:nvSpPr>
            <p:cNvPr name="TextBox 5" id="5"/>
            <p:cNvSpPr txBox="true"/>
            <p:nvPr/>
          </p:nvSpPr>
          <p:spPr>
            <a:xfrm rot="0">
              <a:off x="0" y="-9525"/>
              <a:ext cx="18266507" cy="1950085"/>
            </a:xfrm>
            <a:prstGeom prst="rect">
              <a:avLst/>
            </a:prstGeom>
          </p:spPr>
          <p:txBody>
            <a:bodyPr anchor="t" rtlCol="false" tIns="0" lIns="0" bIns="0" rIns="0">
              <a:spAutoFit/>
            </a:bodyPr>
            <a:lstStyle/>
            <a:p>
              <a:pPr algn="ctr">
                <a:lnSpc>
                  <a:spcPts val="10560"/>
                </a:lnSpc>
              </a:pPr>
              <a:r>
                <a:rPr lang="en-US" sz="9600">
                  <a:solidFill>
                    <a:srgbClr val="F6F6F6"/>
                  </a:solidFill>
                  <a:latin typeface="Telegraf Bold"/>
                </a:rPr>
                <a:t>Evaluation</a:t>
              </a:r>
            </a:p>
          </p:txBody>
        </p:sp>
      </p:grpSp>
      <p:grpSp>
        <p:nvGrpSpPr>
          <p:cNvPr name="Group 6" id="6"/>
          <p:cNvGrpSpPr>
            <a:grpSpLocks noChangeAspect="true"/>
          </p:cNvGrpSpPr>
          <p:nvPr/>
        </p:nvGrpSpPr>
        <p:grpSpPr>
          <a:xfrm rot="0">
            <a:off x="11339366" y="3861326"/>
            <a:ext cx="711853" cy="711853"/>
            <a:chOff x="0" y="0"/>
            <a:chExt cx="6355080" cy="6355080"/>
          </a:xfrm>
        </p:grpSpPr>
        <p:sp>
          <p:nvSpPr>
            <p:cNvPr name="Freeform 7" id="7"/>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pic>
        <p:nvPicPr>
          <p:cNvPr name="Picture 8" id="8"/>
          <p:cNvPicPr>
            <a:picLocks noChangeAspect="true"/>
          </p:cNvPicPr>
          <p:nvPr/>
        </p:nvPicPr>
        <p:blipFill>
          <a:blip r:embed="rId3"/>
          <a:srcRect l="0" t="0" r="0" b="0"/>
          <a:stretch>
            <a:fillRect/>
          </a:stretch>
        </p:blipFill>
        <p:spPr>
          <a:xfrm flipH="false" flipV="false" rot="0">
            <a:off x="11035729" y="3364027"/>
            <a:ext cx="4028206" cy="6294071"/>
          </a:xfrm>
          <a:prstGeom prst="rect">
            <a:avLst/>
          </a:prstGeom>
        </p:spPr>
      </p:pic>
      <p:sp>
        <p:nvSpPr>
          <p:cNvPr name="TextBox 9" id="9"/>
          <p:cNvSpPr txBox="true"/>
          <p:nvPr/>
        </p:nvSpPr>
        <p:spPr>
          <a:xfrm rot="0">
            <a:off x="444263" y="4496979"/>
            <a:ext cx="12122179" cy="2266950"/>
          </a:xfrm>
          <a:prstGeom prst="rect">
            <a:avLst/>
          </a:prstGeom>
        </p:spPr>
        <p:txBody>
          <a:bodyPr anchor="t" rtlCol="false" tIns="0" lIns="0" bIns="0" rIns="0">
            <a:spAutoFit/>
          </a:bodyPr>
          <a:lstStyle/>
          <a:p>
            <a:pPr marL="1554480" indent="-777240" lvl="1">
              <a:lnSpc>
                <a:spcPts val="8640"/>
              </a:lnSpc>
              <a:buFont typeface="Arial"/>
              <a:buChar char="•"/>
            </a:pPr>
            <a:r>
              <a:rPr lang="en-US" sz="7200">
                <a:solidFill>
                  <a:srgbClr val="F6F6F6"/>
                </a:solidFill>
                <a:latin typeface="Telegraf"/>
              </a:rPr>
              <a:t>Ethnography</a:t>
            </a:r>
          </a:p>
          <a:p>
            <a:pPr marL="1554480" indent="-777240" lvl="1">
              <a:lnSpc>
                <a:spcPts val="8640"/>
              </a:lnSpc>
              <a:buFont typeface="Arial"/>
              <a:buChar char="•"/>
            </a:pPr>
            <a:r>
              <a:rPr lang="en-US" sz="7200">
                <a:solidFill>
                  <a:srgbClr val="F6F6F6"/>
                </a:solidFill>
                <a:latin typeface="Telegraf"/>
              </a:rPr>
              <a:t>Phenomenology</a:t>
            </a:r>
          </a:p>
        </p:txBody>
      </p:sp>
      <p:grpSp>
        <p:nvGrpSpPr>
          <p:cNvPr name="Group 10" id="10"/>
          <p:cNvGrpSpPr/>
          <p:nvPr/>
        </p:nvGrpSpPr>
        <p:grpSpPr>
          <a:xfrm rot="-4060376">
            <a:off x="14925297" y="8899632"/>
            <a:ext cx="818713" cy="550477"/>
            <a:chOff x="0" y="0"/>
            <a:chExt cx="1930400" cy="1297940"/>
          </a:xfrm>
        </p:grpSpPr>
        <p:sp>
          <p:nvSpPr>
            <p:cNvPr name="Freeform 11" id="11"/>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F4592F"/>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blip>
          <a:srcRect l="0" t="0" r="35292" b="0"/>
          <a:stretch>
            <a:fillRect/>
          </a:stretch>
        </p:blipFill>
        <p:spPr>
          <a:xfrm flipH="false" flipV="false" rot="-10800000">
            <a:off x="9894832" y="2150479"/>
            <a:ext cx="8393168" cy="13409802"/>
          </a:xfrm>
          <a:prstGeom prst="rect">
            <a:avLst/>
          </a:prstGeom>
        </p:spPr>
      </p:pic>
      <p:grpSp>
        <p:nvGrpSpPr>
          <p:cNvPr name="Group 3" id="3"/>
          <p:cNvGrpSpPr/>
          <p:nvPr/>
        </p:nvGrpSpPr>
        <p:grpSpPr>
          <a:xfrm rot="0">
            <a:off x="2294060" y="772805"/>
            <a:ext cx="13699880" cy="2212520"/>
            <a:chOff x="0" y="0"/>
            <a:chExt cx="18266507" cy="2950026"/>
          </a:xfrm>
        </p:grpSpPr>
        <p:sp>
          <p:nvSpPr>
            <p:cNvPr name="TextBox 4" id="4"/>
            <p:cNvSpPr txBox="true"/>
            <p:nvPr/>
          </p:nvSpPr>
          <p:spPr>
            <a:xfrm rot="0">
              <a:off x="0" y="2289203"/>
              <a:ext cx="18266507" cy="660823"/>
            </a:xfrm>
            <a:prstGeom prst="rect">
              <a:avLst/>
            </a:prstGeom>
          </p:spPr>
          <p:txBody>
            <a:bodyPr anchor="t" rtlCol="false" tIns="0" lIns="0" bIns="0" rIns="0">
              <a:spAutoFit/>
            </a:bodyPr>
            <a:lstStyle/>
            <a:p>
              <a:pPr algn="ctr">
                <a:lnSpc>
                  <a:spcPts val="3919"/>
                </a:lnSpc>
              </a:pPr>
              <a:r>
                <a:rPr lang="en-US" sz="2800" spc="56">
                  <a:solidFill>
                    <a:srgbClr val="F6F6F6"/>
                  </a:solidFill>
                  <a:latin typeface="Telegraf Bold"/>
                </a:rPr>
                <a:t>internal Methodology Processes</a:t>
              </a:r>
            </a:p>
          </p:txBody>
        </p:sp>
        <p:sp>
          <p:nvSpPr>
            <p:cNvPr name="TextBox 5" id="5"/>
            <p:cNvSpPr txBox="true"/>
            <p:nvPr/>
          </p:nvSpPr>
          <p:spPr>
            <a:xfrm rot="0">
              <a:off x="0" y="-9525"/>
              <a:ext cx="18266507" cy="1950085"/>
            </a:xfrm>
            <a:prstGeom prst="rect">
              <a:avLst/>
            </a:prstGeom>
          </p:spPr>
          <p:txBody>
            <a:bodyPr anchor="t" rtlCol="false" tIns="0" lIns="0" bIns="0" rIns="0">
              <a:spAutoFit/>
            </a:bodyPr>
            <a:lstStyle/>
            <a:p>
              <a:pPr algn="ctr">
                <a:lnSpc>
                  <a:spcPts val="10560"/>
                </a:lnSpc>
              </a:pPr>
              <a:r>
                <a:rPr lang="en-US" sz="9600">
                  <a:solidFill>
                    <a:srgbClr val="F6F6F6"/>
                  </a:solidFill>
                  <a:latin typeface="Telegraf Bold"/>
                </a:rPr>
                <a:t>Evaluation</a:t>
              </a:r>
            </a:p>
          </p:txBody>
        </p:sp>
      </p:grpSp>
      <p:grpSp>
        <p:nvGrpSpPr>
          <p:cNvPr name="Group 6" id="6"/>
          <p:cNvGrpSpPr>
            <a:grpSpLocks noChangeAspect="true"/>
          </p:cNvGrpSpPr>
          <p:nvPr/>
        </p:nvGrpSpPr>
        <p:grpSpPr>
          <a:xfrm rot="0">
            <a:off x="11339366" y="3861326"/>
            <a:ext cx="711853" cy="711853"/>
            <a:chOff x="0" y="0"/>
            <a:chExt cx="6355080" cy="6355080"/>
          </a:xfrm>
        </p:grpSpPr>
        <p:sp>
          <p:nvSpPr>
            <p:cNvPr name="Freeform 7" id="7"/>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sp>
        <p:nvSpPr>
          <p:cNvPr name="TextBox 8" id="8"/>
          <p:cNvSpPr txBox="true"/>
          <p:nvPr/>
        </p:nvSpPr>
        <p:spPr>
          <a:xfrm rot="0">
            <a:off x="444263" y="4496979"/>
            <a:ext cx="12122179" cy="2266950"/>
          </a:xfrm>
          <a:prstGeom prst="rect">
            <a:avLst/>
          </a:prstGeom>
        </p:spPr>
        <p:txBody>
          <a:bodyPr anchor="t" rtlCol="false" tIns="0" lIns="0" bIns="0" rIns="0">
            <a:spAutoFit/>
          </a:bodyPr>
          <a:lstStyle/>
          <a:p>
            <a:pPr marL="1554480" indent="-777240" lvl="1">
              <a:lnSpc>
                <a:spcPts val="8640"/>
              </a:lnSpc>
              <a:buFont typeface="Arial"/>
              <a:buChar char="•"/>
            </a:pPr>
            <a:r>
              <a:rPr lang="en-US" sz="7200">
                <a:solidFill>
                  <a:srgbClr val="F6F6F6"/>
                </a:solidFill>
                <a:latin typeface="Telegraf"/>
              </a:rPr>
              <a:t>Recruitment</a:t>
            </a:r>
          </a:p>
          <a:p>
            <a:pPr marL="1554480" indent="-777240" lvl="1">
              <a:lnSpc>
                <a:spcPts val="8640"/>
              </a:lnSpc>
              <a:buFont typeface="Arial"/>
              <a:buChar char="•"/>
            </a:pPr>
            <a:r>
              <a:rPr lang="en-US" sz="7200">
                <a:solidFill>
                  <a:srgbClr val="F6F6F6"/>
                </a:solidFill>
                <a:latin typeface="Telegraf"/>
              </a:rPr>
              <a:t>Data Collection</a:t>
            </a:r>
          </a:p>
        </p:txBody>
      </p:sp>
      <p:grpSp>
        <p:nvGrpSpPr>
          <p:cNvPr name="Group 9" id="9"/>
          <p:cNvGrpSpPr/>
          <p:nvPr/>
        </p:nvGrpSpPr>
        <p:grpSpPr>
          <a:xfrm rot="-4060376">
            <a:off x="14925297" y="8899632"/>
            <a:ext cx="818713" cy="550477"/>
            <a:chOff x="0" y="0"/>
            <a:chExt cx="1930400" cy="1297940"/>
          </a:xfrm>
        </p:grpSpPr>
        <p:sp>
          <p:nvSpPr>
            <p:cNvPr name="Freeform 10" id="10"/>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F4592F"/>
            </a:solidFill>
          </p:spPr>
        </p:sp>
      </p:grpSp>
      <p:pic>
        <p:nvPicPr>
          <p:cNvPr name="Picture 11" id="11"/>
          <p:cNvPicPr>
            <a:picLocks noChangeAspect="true"/>
          </p:cNvPicPr>
          <p:nvPr/>
        </p:nvPicPr>
        <p:blipFill>
          <a:blip r:embed="rId3"/>
          <a:srcRect l="0" t="0" r="0" b="0"/>
          <a:stretch>
            <a:fillRect/>
          </a:stretch>
        </p:blipFill>
        <p:spPr>
          <a:xfrm flipH="false" flipV="false" rot="0">
            <a:off x="12111771" y="3861326"/>
            <a:ext cx="3959290" cy="6015496"/>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7964631">
            <a:off x="11118723" y="6922878"/>
            <a:ext cx="1864991" cy="932496"/>
          </a:xfrm>
          <a:prstGeom prst="rect">
            <a:avLst/>
          </a:prstGeom>
        </p:spPr>
      </p:pic>
      <p:grpSp>
        <p:nvGrpSpPr>
          <p:cNvPr name="Group 13" id="13"/>
          <p:cNvGrpSpPr>
            <a:grpSpLocks noChangeAspect="true"/>
          </p:cNvGrpSpPr>
          <p:nvPr/>
        </p:nvGrpSpPr>
        <p:grpSpPr>
          <a:xfrm rot="0">
            <a:off x="15334653" y="3969603"/>
            <a:ext cx="495300" cy="495300"/>
            <a:chOff x="0" y="0"/>
            <a:chExt cx="6355080" cy="6355080"/>
          </a:xfrm>
        </p:grpSpPr>
        <p:sp>
          <p:nvSpPr>
            <p:cNvPr name="Freeform 14" id="14"/>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grpSp>
        <p:nvGrpSpPr>
          <p:cNvPr name="Group 15" id="15"/>
          <p:cNvGrpSpPr/>
          <p:nvPr/>
        </p:nvGrpSpPr>
        <p:grpSpPr>
          <a:xfrm rot="-4060376">
            <a:off x="16596997" y="7631932"/>
            <a:ext cx="818713" cy="550477"/>
            <a:chOff x="0" y="0"/>
            <a:chExt cx="1930400" cy="1297940"/>
          </a:xfrm>
        </p:grpSpPr>
        <p:sp>
          <p:nvSpPr>
            <p:cNvPr name="Freeform 16" id="16"/>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0050F5"/>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3527835">
            <a:off x="8319850" y="-936658"/>
            <a:ext cx="2215000" cy="2351834"/>
          </a:xfrm>
          <a:prstGeom prst="rect">
            <a:avLst/>
          </a:prstGeom>
        </p:spPr>
      </p:pic>
      <p:sp>
        <p:nvSpPr>
          <p:cNvPr name="AutoShape 3" id="3"/>
          <p:cNvSpPr/>
          <p:nvPr/>
        </p:nvSpPr>
        <p:spPr>
          <a:xfrm rot="0">
            <a:off x="0" y="0"/>
            <a:ext cx="9144000" cy="5143500"/>
          </a:xfrm>
          <a:prstGeom prst="rect">
            <a:avLst/>
          </a:prstGeom>
          <a:solidFill>
            <a:srgbClr val="0050F5"/>
          </a:solidFill>
        </p:spPr>
      </p:sp>
      <p:pic>
        <p:nvPicPr>
          <p:cNvPr name="Picture 4" id="4"/>
          <p:cNvPicPr>
            <a:picLocks noChangeAspect="true"/>
          </p:cNvPicPr>
          <p:nvPr/>
        </p:nvPicPr>
        <p:blipFill>
          <a:blip r:embed="rId3"/>
          <a:srcRect l="0" t="0" r="0" b="0"/>
          <a:stretch>
            <a:fillRect/>
          </a:stretch>
        </p:blipFill>
        <p:spPr>
          <a:xfrm flipH="false" flipV="false" rot="7964631">
            <a:off x="14643028" y="4425398"/>
            <a:ext cx="1864991" cy="93249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9778037">
            <a:off x="-1157878" y="5597543"/>
            <a:ext cx="1864991" cy="932496"/>
          </a:xfrm>
          <a:prstGeom prst="rect">
            <a:avLst/>
          </a:prstGeom>
        </p:spPr>
      </p:pic>
      <p:sp>
        <p:nvSpPr>
          <p:cNvPr name="AutoShape 6" id="6"/>
          <p:cNvSpPr/>
          <p:nvPr/>
        </p:nvSpPr>
        <p:spPr>
          <a:xfrm rot="0">
            <a:off x="9144000" y="5143500"/>
            <a:ext cx="9144000" cy="5143500"/>
          </a:xfrm>
          <a:prstGeom prst="rect">
            <a:avLst/>
          </a:prstGeom>
          <a:solidFill>
            <a:srgbClr val="F4592F"/>
          </a:solidFill>
        </p:spPr>
      </p:sp>
      <p:sp>
        <p:nvSpPr>
          <p:cNvPr name="TextBox 7" id="7"/>
          <p:cNvSpPr txBox="true"/>
          <p:nvPr/>
        </p:nvSpPr>
        <p:spPr>
          <a:xfrm rot="0">
            <a:off x="7293789" y="1332819"/>
            <a:ext cx="1440914" cy="1068740"/>
          </a:xfrm>
          <a:prstGeom prst="rect">
            <a:avLst/>
          </a:prstGeom>
        </p:spPr>
        <p:txBody>
          <a:bodyPr anchor="t" rtlCol="false" tIns="0" lIns="0" bIns="0" rIns="0">
            <a:spAutoFit/>
          </a:bodyPr>
          <a:lstStyle/>
          <a:p>
            <a:pPr algn="r">
              <a:lnSpc>
                <a:spcPts val="8000"/>
              </a:lnSpc>
            </a:pPr>
            <a:r>
              <a:rPr lang="en-US" sz="8000" spc="-384">
                <a:solidFill>
                  <a:srgbClr val="FFFFFF"/>
                </a:solidFill>
                <a:latin typeface="Quicksand"/>
              </a:rPr>
              <a:t>01</a:t>
            </a:r>
          </a:p>
        </p:txBody>
      </p:sp>
      <p:sp>
        <p:nvSpPr>
          <p:cNvPr name="TextBox 8" id="8"/>
          <p:cNvSpPr txBox="true"/>
          <p:nvPr/>
        </p:nvSpPr>
        <p:spPr>
          <a:xfrm rot="0">
            <a:off x="16756291" y="6451429"/>
            <a:ext cx="1440914" cy="1068740"/>
          </a:xfrm>
          <a:prstGeom prst="rect">
            <a:avLst/>
          </a:prstGeom>
        </p:spPr>
        <p:txBody>
          <a:bodyPr anchor="t" rtlCol="false" tIns="0" lIns="0" bIns="0" rIns="0">
            <a:spAutoFit/>
          </a:bodyPr>
          <a:lstStyle/>
          <a:p>
            <a:pPr algn="r">
              <a:lnSpc>
                <a:spcPts val="8000"/>
              </a:lnSpc>
            </a:pPr>
            <a:r>
              <a:rPr lang="en-US" sz="8000" spc="-384">
                <a:solidFill>
                  <a:srgbClr val="FFFFFF"/>
                </a:solidFill>
                <a:latin typeface="Quicksand"/>
              </a:rPr>
              <a:t>04</a:t>
            </a:r>
          </a:p>
        </p:txBody>
      </p:sp>
      <p:grpSp>
        <p:nvGrpSpPr>
          <p:cNvPr name="Group 9" id="9"/>
          <p:cNvGrpSpPr/>
          <p:nvPr/>
        </p:nvGrpSpPr>
        <p:grpSpPr>
          <a:xfrm rot="0">
            <a:off x="772407" y="1028700"/>
            <a:ext cx="6835410" cy="3120349"/>
            <a:chOff x="0" y="0"/>
            <a:chExt cx="9113880" cy="4160465"/>
          </a:xfrm>
        </p:grpSpPr>
        <p:sp>
          <p:nvSpPr>
            <p:cNvPr name="TextBox 10" id="10"/>
            <p:cNvSpPr txBox="true"/>
            <p:nvPr/>
          </p:nvSpPr>
          <p:spPr>
            <a:xfrm rot="0">
              <a:off x="0" y="-76200"/>
              <a:ext cx="9113880" cy="685800"/>
            </a:xfrm>
            <a:prstGeom prst="rect">
              <a:avLst/>
            </a:prstGeom>
          </p:spPr>
          <p:txBody>
            <a:bodyPr anchor="t" rtlCol="false" tIns="0" lIns="0" bIns="0" rIns="0">
              <a:spAutoFit/>
            </a:bodyPr>
            <a:lstStyle/>
            <a:p>
              <a:pPr>
                <a:lnSpc>
                  <a:spcPts val="3900"/>
                </a:lnSpc>
              </a:pPr>
              <a:r>
                <a:rPr lang="en-US" sz="3000" spc="120">
                  <a:solidFill>
                    <a:srgbClr val="FFFFFF"/>
                  </a:solidFill>
                  <a:latin typeface="Telegraf Bold"/>
                </a:rPr>
                <a:t>FIT</a:t>
              </a:r>
            </a:p>
          </p:txBody>
        </p:sp>
        <p:sp>
          <p:nvSpPr>
            <p:cNvPr name="TextBox 11" id="11"/>
            <p:cNvSpPr txBox="true"/>
            <p:nvPr/>
          </p:nvSpPr>
          <p:spPr>
            <a:xfrm rot="0">
              <a:off x="0" y="858042"/>
              <a:ext cx="9113880" cy="3302423"/>
            </a:xfrm>
            <a:prstGeom prst="rect">
              <a:avLst/>
            </a:prstGeom>
          </p:spPr>
          <p:txBody>
            <a:bodyPr anchor="t" rtlCol="false" tIns="0" lIns="0" bIns="0" rIns="0">
              <a:spAutoFit/>
            </a:bodyPr>
            <a:lstStyle/>
            <a:p>
              <a:pPr algn="just">
                <a:lnSpc>
                  <a:spcPts val="3919"/>
                </a:lnSpc>
              </a:pPr>
              <a:r>
                <a:rPr lang="en-US" sz="2800" spc="56">
                  <a:solidFill>
                    <a:srgbClr val="FFFFFF"/>
                  </a:solidFill>
                  <a:latin typeface="Telegraf"/>
                </a:rPr>
                <a:t>"Fit refers to the emergence of conceptual codes and categories from the data rather than the use of preconceived codes or categories from extant theory"</a:t>
              </a:r>
            </a:p>
          </p:txBody>
        </p:sp>
      </p:grpSp>
      <p:grpSp>
        <p:nvGrpSpPr>
          <p:cNvPr name="Group 12" id="12"/>
          <p:cNvGrpSpPr/>
          <p:nvPr/>
        </p:nvGrpSpPr>
        <p:grpSpPr>
          <a:xfrm rot="0">
            <a:off x="10084077" y="5655459"/>
            <a:ext cx="6814426" cy="4423110"/>
            <a:chOff x="0" y="0"/>
            <a:chExt cx="9085901" cy="5897480"/>
          </a:xfrm>
        </p:grpSpPr>
        <p:sp>
          <p:nvSpPr>
            <p:cNvPr name="TextBox 13" id="13"/>
            <p:cNvSpPr txBox="true"/>
            <p:nvPr/>
          </p:nvSpPr>
          <p:spPr>
            <a:xfrm rot="0">
              <a:off x="0" y="-66675"/>
              <a:ext cx="9085901" cy="647900"/>
            </a:xfrm>
            <a:prstGeom prst="rect">
              <a:avLst/>
            </a:prstGeom>
          </p:spPr>
          <p:txBody>
            <a:bodyPr anchor="t" rtlCol="false" tIns="0" lIns="0" bIns="0" rIns="0">
              <a:spAutoFit/>
            </a:bodyPr>
            <a:lstStyle/>
            <a:p>
              <a:pPr>
                <a:lnSpc>
                  <a:spcPts val="3718"/>
                </a:lnSpc>
              </a:pPr>
              <a:r>
                <a:rPr lang="en-US" sz="2860" spc="114">
                  <a:solidFill>
                    <a:srgbClr val="FFFFFF"/>
                  </a:solidFill>
                  <a:latin typeface="Telegraf Bold"/>
                </a:rPr>
                <a:t>MODIFIABILITY</a:t>
              </a:r>
            </a:p>
          </p:txBody>
        </p:sp>
        <p:sp>
          <p:nvSpPr>
            <p:cNvPr name="TextBox 14" id="14"/>
            <p:cNvSpPr txBox="true"/>
            <p:nvPr/>
          </p:nvSpPr>
          <p:spPr>
            <a:xfrm rot="0">
              <a:off x="0" y="823195"/>
              <a:ext cx="9085901" cy="5074285"/>
            </a:xfrm>
            <a:prstGeom prst="rect">
              <a:avLst/>
            </a:prstGeom>
          </p:spPr>
          <p:txBody>
            <a:bodyPr anchor="t" rtlCol="false" tIns="0" lIns="0" bIns="0" rIns="0">
              <a:spAutoFit/>
            </a:bodyPr>
            <a:lstStyle/>
            <a:p>
              <a:pPr algn="just">
                <a:lnSpc>
                  <a:spcPts val="3779"/>
                </a:lnSpc>
              </a:pPr>
              <a:r>
                <a:rPr lang="en-US" sz="2700" spc="54">
                  <a:solidFill>
                    <a:srgbClr val="FFFFFF"/>
                  </a:solidFill>
                  <a:latin typeface="Telegraf"/>
                </a:rPr>
                <a:t>"Modifiability refers to the theory’s ability to be continually modified as new data emerge to produce new categories, properties or dimensions of the theory. This living quality of grounded theory ensures its continuing relevance and value to the social world from which it has emerged."</a:t>
              </a:r>
            </a:p>
          </p:txBody>
        </p:sp>
      </p:grpSp>
      <p:sp>
        <p:nvSpPr>
          <p:cNvPr name="TextBox 15" id="15"/>
          <p:cNvSpPr txBox="true"/>
          <p:nvPr/>
        </p:nvSpPr>
        <p:spPr>
          <a:xfrm rot="0">
            <a:off x="16756291" y="1332819"/>
            <a:ext cx="1440914" cy="1068740"/>
          </a:xfrm>
          <a:prstGeom prst="rect">
            <a:avLst/>
          </a:prstGeom>
        </p:spPr>
        <p:txBody>
          <a:bodyPr anchor="t" rtlCol="false" tIns="0" lIns="0" bIns="0" rIns="0">
            <a:spAutoFit/>
          </a:bodyPr>
          <a:lstStyle/>
          <a:p>
            <a:pPr algn="r">
              <a:lnSpc>
                <a:spcPts val="8000"/>
              </a:lnSpc>
            </a:pPr>
            <a:r>
              <a:rPr lang="en-US" sz="8000" spc="-384">
                <a:solidFill>
                  <a:srgbClr val="F4592F"/>
                </a:solidFill>
                <a:latin typeface="Quicksand"/>
              </a:rPr>
              <a:t>02</a:t>
            </a:r>
          </a:p>
        </p:txBody>
      </p:sp>
      <p:sp>
        <p:nvSpPr>
          <p:cNvPr name="TextBox 16" id="16"/>
          <p:cNvSpPr txBox="true"/>
          <p:nvPr/>
        </p:nvSpPr>
        <p:spPr>
          <a:xfrm rot="0">
            <a:off x="7293789" y="6451429"/>
            <a:ext cx="1440914" cy="1068740"/>
          </a:xfrm>
          <a:prstGeom prst="rect">
            <a:avLst/>
          </a:prstGeom>
        </p:spPr>
        <p:txBody>
          <a:bodyPr anchor="t" rtlCol="false" tIns="0" lIns="0" bIns="0" rIns="0">
            <a:spAutoFit/>
          </a:bodyPr>
          <a:lstStyle/>
          <a:p>
            <a:pPr algn="r">
              <a:lnSpc>
                <a:spcPts val="8000"/>
              </a:lnSpc>
            </a:pPr>
            <a:r>
              <a:rPr lang="en-US" sz="8000" spc="-384">
                <a:solidFill>
                  <a:srgbClr val="0050F5"/>
                </a:solidFill>
                <a:latin typeface="Quicksand"/>
              </a:rPr>
              <a:t>03</a:t>
            </a:r>
          </a:p>
        </p:txBody>
      </p:sp>
      <p:grpSp>
        <p:nvGrpSpPr>
          <p:cNvPr name="Group 17" id="17"/>
          <p:cNvGrpSpPr/>
          <p:nvPr/>
        </p:nvGrpSpPr>
        <p:grpSpPr>
          <a:xfrm rot="0">
            <a:off x="10084077" y="1028700"/>
            <a:ext cx="6814426" cy="2625049"/>
            <a:chOff x="0" y="0"/>
            <a:chExt cx="9085901" cy="3500065"/>
          </a:xfrm>
        </p:grpSpPr>
        <p:sp>
          <p:nvSpPr>
            <p:cNvPr name="TextBox 18" id="18"/>
            <p:cNvSpPr txBox="true"/>
            <p:nvPr/>
          </p:nvSpPr>
          <p:spPr>
            <a:xfrm rot="0">
              <a:off x="0" y="-76200"/>
              <a:ext cx="9085901" cy="685800"/>
            </a:xfrm>
            <a:prstGeom prst="rect">
              <a:avLst/>
            </a:prstGeom>
          </p:spPr>
          <p:txBody>
            <a:bodyPr anchor="t" rtlCol="false" tIns="0" lIns="0" bIns="0" rIns="0">
              <a:spAutoFit/>
            </a:bodyPr>
            <a:lstStyle/>
            <a:p>
              <a:pPr>
                <a:lnSpc>
                  <a:spcPts val="3900"/>
                </a:lnSpc>
              </a:pPr>
              <a:r>
                <a:rPr lang="en-US" sz="3000" spc="120">
                  <a:solidFill>
                    <a:srgbClr val="F4592F"/>
                  </a:solidFill>
                  <a:latin typeface="Telegraf Bold"/>
                </a:rPr>
                <a:t>WORK</a:t>
              </a:r>
            </a:p>
          </p:txBody>
        </p:sp>
        <p:sp>
          <p:nvSpPr>
            <p:cNvPr name="TextBox 19" id="19"/>
            <p:cNvSpPr txBox="true"/>
            <p:nvPr/>
          </p:nvSpPr>
          <p:spPr>
            <a:xfrm rot="0">
              <a:off x="0" y="858042"/>
              <a:ext cx="9085901" cy="2642023"/>
            </a:xfrm>
            <a:prstGeom prst="rect">
              <a:avLst/>
            </a:prstGeom>
          </p:spPr>
          <p:txBody>
            <a:bodyPr anchor="t" rtlCol="false" tIns="0" lIns="0" bIns="0" rIns="0">
              <a:spAutoFit/>
            </a:bodyPr>
            <a:lstStyle/>
            <a:p>
              <a:pPr algn="just">
                <a:lnSpc>
                  <a:spcPts val="3919"/>
                </a:lnSpc>
              </a:pPr>
              <a:r>
                <a:rPr lang="en-US" sz="2800" spc="56">
                  <a:solidFill>
                    <a:srgbClr val="F4592F"/>
                  </a:solidFill>
                  <a:latin typeface="Telegraf"/>
                </a:rPr>
                <a:t>"Work refers to the ability of the grounded theory to explain and interpret behaviour in a substantive area and to predict future behaviour."</a:t>
              </a:r>
            </a:p>
          </p:txBody>
        </p:sp>
      </p:grpSp>
      <p:grpSp>
        <p:nvGrpSpPr>
          <p:cNvPr name="Group 20" id="20"/>
          <p:cNvGrpSpPr/>
          <p:nvPr/>
        </p:nvGrpSpPr>
        <p:grpSpPr>
          <a:xfrm rot="0">
            <a:off x="772407" y="5655459"/>
            <a:ext cx="6835410" cy="4559944"/>
            <a:chOff x="0" y="0"/>
            <a:chExt cx="9113880" cy="6079926"/>
          </a:xfrm>
        </p:grpSpPr>
        <p:sp>
          <p:nvSpPr>
            <p:cNvPr name="TextBox 21" id="21"/>
            <p:cNvSpPr txBox="true"/>
            <p:nvPr/>
          </p:nvSpPr>
          <p:spPr>
            <a:xfrm rot="0">
              <a:off x="0" y="-66675"/>
              <a:ext cx="9113880" cy="636794"/>
            </a:xfrm>
            <a:prstGeom prst="rect">
              <a:avLst/>
            </a:prstGeom>
          </p:spPr>
          <p:txBody>
            <a:bodyPr anchor="t" rtlCol="false" tIns="0" lIns="0" bIns="0" rIns="0">
              <a:spAutoFit/>
            </a:bodyPr>
            <a:lstStyle/>
            <a:p>
              <a:pPr>
                <a:lnSpc>
                  <a:spcPts val="3647"/>
                </a:lnSpc>
              </a:pPr>
              <a:r>
                <a:rPr lang="en-US" sz="2805" spc="112">
                  <a:solidFill>
                    <a:srgbClr val="0050F5"/>
                  </a:solidFill>
                  <a:latin typeface="Telegraf Bold"/>
                </a:rPr>
                <a:t>RELEVANCE</a:t>
              </a:r>
            </a:p>
          </p:txBody>
        </p:sp>
        <p:sp>
          <p:nvSpPr>
            <p:cNvPr name="TextBox 22" id="22"/>
            <p:cNvSpPr txBox="true"/>
            <p:nvPr/>
          </p:nvSpPr>
          <p:spPr>
            <a:xfrm rot="0">
              <a:off x="0" y="796302"/>
              <a:ext cx="9113880" cy="5283623"/>
            </a:xfrm>
            <a:prstGeom prst="rect">
              <a:avLst/>
            </a:prstGeom>
          </p:spPr>
          <p:txBody>
            <a:bodyPr anchor="t" rtlCol="false" tIns="0" lIns="0" bIns="0" rIns="0">
              <a:spAutoFit/>
            </a:bodyPr>
            <a:lstStyle/>
            <a:p>
              <a:pPr algn="just">
                <a:lnSpc>
                  <a:spcPts val="3919"/>
                </a:lnSpc>
              </a:pPr>
              <a:r>
                <a:rPr lang="en-US" sz="2799" spc="55">
                  <a:solidFill>
                    <a:srgbClr val="0050F5"/>
                  </a:solidFill>
                  <a:latin typeface="Telegraf"/>
                </a:rPr>
                <a:t>"Relevance refers to the theory’s focus on a core concern or process that emerges in a substantive area. Its conceptual grounding in the data indicates the significance and relevance of this core concern or process thereby ensuring its relevance."</a:t>
              </a:r>
            </a:p>
          </p:txBody>
        </p:sp>
      </p:grpSp>
      <p:pic>
        <p:nvPicPr>
          <p:cNvPr name="Picture 23" id="23"/>
          <p:cNvPicPr>
            <a:picLocks noChangeAspect="true"/>
          </p:cNvPicPr>
          <p:nvPr/>
        </p:nvPicPr>
        <p:blipFill>
          <a:blip r:embed="rId5"/>
          <a:srcRect l="0" t="0" r="0" b="0"/>
          <a:stretch>
            <a:fillRect/>
          </a:stretch>
        </p:blipFill>
        <p:spPr>
          <a:xfrm flipH="false" flipV="false" rot="1030328">
            <a:off x="6186289" y="8709738"/>
            <a:ext cx="2215000" cy="2351834"/>
          </a:xfrm>
          <a:prstGeom prst="rect">
            <a:avLst/>
          </a:prstGeom>
        </p:spPr>
      </p:pic>
      <p:grpSp>
        <p:nvGrpSpPr>
          <p:cNvPr name="Group 24" id="24"/>
          <p:cNvGrpSpPr>
            <a:grpSpLocks noChangeAspect="true"/>
          </p:cNvGrpSpPr>
          <p:nvPr/>
        </p:nvGrpSpPr>
        <p:grpSpPr>
          <a:xfrm rot="0">
            <a:off x="16538843" y="9927340"/>
            <a:ext cx="719320" cy="719320"/>
            <a:chOff x="0" y="0"/>
            <a:chExt cx="6355080" cy="6355080"/>
          </a:xfrm>
        </p:grpSpPr>
        <p:sp>
          <p:nvSpPr>
            <p:cNvPr name="Freeform 25" id="25"/>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grpSp>
        <p:nvGrpSpPr>
          <p:cNvPr name="Group 26" id="26"/>
          <p:cNvGrpSpPr>
            <a:grpSpLocks noChangeAspect="true"/>
          </p:cNvGrpSpPr>
          <p:nvPr/>
        </p:nvGrpSpPr>
        <p:grpSpPr>
          <a:xfrm rot="0">
            <a:off x="-355927" y="478091"/>
            <a:ext cx="711853" cy="711853"/>
            <a:chOff x="0" y="0"/>
            <a:chExt cx="6355080" cy="6355080"/>
          </a:xfrm>
        </p:grpSpPr>
        <p:sp>
          <p:nvSpPr>
            <p:cNvPr name="Freeform 27" id="27"/>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4592F"/>
            </a:solidFill>
          </p:spPr>
        </p:sp>
      </p:grpSp>
      <p:grpSp>
        <p:nvGrpSpPr>
          <p:cNvPr name="Group 28" id="28"/>
          <p:cNvGrpSpPr/>
          <p:nvPr/>
        </p:nvGrpSpPr>
        <p:grpSpPr>
          <a:xfrm rot="8961417">
            <a:off x="9706407" y="6006745"/>
            <a:ext cx="342860" cy="230528"/>
            <a:chOff x="0" y="0"/>
            <a:chExt cx="1930400" cy="1297940"/>
          </a:xfrm>
        </p:grpSpPr>
        <p:sp>
          <p:nvSpPr>
            <p:cNvPr name="Freeform 29" id="29"/>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0050F5"/>
            </a:solidFill>
          </p:spPr>
        </p:sp>
      </p:grpSp>
      <p:grpSp>
        <p:nvGrpSpPr>
          <p:cNvPr name="Group 30" id="30"/>
          <p:cNvGrpSpPr/>
          <p:nvPr/>
        </p:nvGrpSpPr>
        <p:grpSpPr>
          <a:xfrm rot="-4060376">
            <a:off x="6163975" y="3728099"/>
            <a:ext cx="818713" cy="550477"/>
            <a:chOff x="0" y="0"/>
            <a:chExt cx="1930400" cy="1297940"/>
          </a:xfrm>
        </p:grpSpPr>
        <p:sp>
          <p:nvSpPr>
            <p:cNvPr name="Freeform 31" id="31"/>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F4592F"/>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TextBox 2" id="2"/>
          <p:cNvSpPr txBox="true"/>
          <p:nvPr/>
        </p:nvSpPr>
        <p:spPr>
          <a:xfrm rot="0">
            <a:off x="2413248" y="213772"/>
            <a:ext cx="13461504" cy="2798445"/>
          </a:xfrm>
          <a:prstGeom prst="rect">
            <a:avLst/>
          </a:prstGeom>
        </p:spPr>
        <p:txBody>
          <a:bodyPr anchor="t" rtlCol="false" tIns="0" lIns="0" bIns="0" rIns="0">
            <a:spAutoFit/>
          </a:bodyPr>
          <a:lstStyle/>
          <a:p>
            <a:pPr algn="ctr">
              <a:lnSpc>
                <a:spcPts val="10560"/>
              </a:lnSpc>
            </a:pPr>
            <a:r>
              <a:rPr lang="en-US" sz="9600">
                <a:solidFill>
                  <a:srgbClr val="0050F5"/>
                </a:solidFill>
                <a:latin typeface="Telegraf Bold"/>
              </a:rPr>
              <a:t>Implications for Practice</a:t>
            </a:r>
          </a:p>
        </p:txBody>
      </p:sp>
      <p:grpSp>
        <p:nvGrpSpPr>
          <p:cNvPr name="Group 3" id="3"/>
          <p:cNvGrpSpPr>
            <a:grpSpLocks noChangeAspect="true"/>
          </p:cNvGrpSpPr>
          <p:nvPr/>
        </p:nvGrpSpPr>
        <p:grpSpPr>
          <a:xfrm rot="0">
            <a:off x="16535455" y="8614709"/>
            <a:ext cx="495300" cy="495300"/>
            <a:chOff x="0" y="0"/>
            <a:chExt cx="6355080" cy="6355080"/>
          </a:xfrm>
        </p:grpSpPr>
        <p:sp>
          <p:nvSpPr>
            <p:cNvPr name="Freeform 4" id="4"/>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name="Picture 5" id="5"/>
          <p:cNvPicPr>
            <a:picLocks noChangeAspect="true"/>
          </p:cNvPicPr>
          <p:nvPr/>
        </p:nvPicPr>
        <p:blipFill>
          <a:blip r:embed="rId2"/>
          <a:srcRect l="0" t="0" r="0" b="0"/>
          <a:stretch>
            <a:fillRect/>
          </a:stretch>
        </p:blipFill>
        <p:spPr>
          <a:xfrm flipH="false" flipV="false" rot="1694643">
            <a:off x="16059100" y="1532083"/>
            <a:ext cx="3136394" cy="1568197"/>
          </a:xfrm>
          <a:prstGeom prst="rect">
            <a:avLst/>
          </a:prstGeom>
        </p:spPr>
      </p:pic>
      <p:grpSp>
        <p:nvGrpSpPr>
          <p:cNvPr name="Group 6" id="6"/>
          <p:cNvGrpSpPr/>
          <p:nvPr/>
        </p:nvGrpSpPr>
        <p:grpSpPr>
          <a:xfrm rot="8100000">
            <a:off x="2020506" y="1514817"/>
            <a:ext cx="785485" cy="528135"/>
            <a:chOff x="0" y="0"/>
            <a:chExt cx="1930400" cy="1297940"/>
          </a:xfrm>
        </p:grpSpPr>
        <p:sp>
          <p:nvSpPr>
            <p:cNvPr name="Freeform 7" id="7"/>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CCDCFF"/>
            </a:solidFill>
          </p:spPr>
        </p:sp>
      </p:grpSp>
      <p:sp>
        <p:nvSpPr>
          <p:cNvPr name="TextBox 8" id="8"/>
          <p:cNvSpPr txBox="true"/>
          <p:nvPr/>
        </p:nvSpPr>
        <p:spPr>
          <a:xfrm rot="0">
            <a:off x="1542126" y="3672840"/>
            <a:ext cx="15203748" cy="4457700"/>
          </a:xfrm>
          <a:prstGeom prst="rect">
            <a:avLst/>
          </a:prstGeom>
        </p:spPr>
        <p:txBody>
          <a:bodyPr anchor="t" rtlCol="false" tIns="0" lIns="0" bIns="0" rIns="0">
            <a:spAutoFit/>
          </a:bodyPr>
          <a:lstStyle/>
          <a:p>
            <a:pPr marL="1554480" indent="-777240" lvl="1">
              <a:lnSpc>
                <a:spcPts val="8640"/>
              </a:lnSpc>
              <a:buFont typeface="Arial"/>
              <a:buChar char="•"/>
            </a:pPr>
            <a:r>
              <a:rPr lang="en-US" sz="7200">
                <a:solidFill>
                  <a:srgbClr val="F4592F"/>
                </a:solidFill>
                <a:latin typeface="Telegraf"/>
              </a:rPr>
              <a:t>Coporate Hackathons</a:t>
            </a:r>
          </a:p>
          <a:p>
            <a:pPr marL="1554480" indent="-777240" lvl="1">
              <a:lnSpc>
                <a:spcPts val="8640"/>
              </a:lnSpc>
              <a:buFont typeface="Arial"/>
              <a:buChar char="•"/>
            </a:pPr>
            <a:r>
              <a:rPr lang="en-US" sz="7200">
                <a:solidFill>
                  <a:srgbClr val="F4592F"/>
                </a:solidFill>
                <a:latin typeface="Telegraf"/>
              </a:rPr>
              <a:t>Active Technical Training</a:t>
            </a:r>
          </a:p>
          <a:p>
            <a:pPr marL="1554480" indent="-777240" lvl="1">
              <a:lnSpc>
                <a:spcPts val="8640"/>
              </a:lnSpc>
              <a:buFont typeface="Arial"/>
              <a:buChar char="•"/>
            </a:pPr>
            <a:r>
              <a:rPr lang="en-US" sz="7200">
                <a:solidFill>
                  <a:srgbClr val="F4592F"/>
                </a:solidFill>
                <a:latin typeface="Telegraf"/>
              </a:rPr>
              <a:t>Explicitly define project managment methodologies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grpSp>
        <p:nvGrpSpPr>
          <p:cNvPr name="Group 2" id="2"/>
          <p:cNvGrpSpPr/>
          <p:nvPr/>
        </p:nvGrpSpPr>
        <p:grpSpPr>
          <a:xfrm rot="0">
            <a:off x="9788511" y="841041"/>
            <a:ext cx="9144000" cy="8604917"/>
            <a:chOff x="0" y="0"/>
            <a:chExt cx="12192000" cy="11473223"/>
          </a:xfrm>
        </p:grpSpPr>
        <p:sp>
          <p:nvSpPr>
            <p:cNvPr name="TextBox 3" id="3"/>
            <p:cNvSpPr txBox="true"/>
            <p:nvPr/>
          </p:nvSpPr>
          <p:spPr>
            <a:xfrm rot="0">
              <a:off x="85089" y="-9525"/>
              <a:ext cx="12105794" cy="5506085"/>
            </a:xfrm>
            <a:prstGeom prst="rect">
              <a:avLst/>
            </a:prstGeom>
          </p:spPr>
          <p:txBody>
            <a:bodyPr anchor="t" rtlCol="false" tIns="0" lIns="0" bIns="0" rIns="0">
              <a:spAutoFit/>
            </a:bodyPr>
            <a:lstStyle/>
            <a:p>
              <a:pPr>
                <a:lnSpc>
                  <a:spcPts val="10560"/>
                </a:lnSpc>
              </a:pPr>
              <a:r>
                <a:rPr lang="en-US" sz="9600">
                  <a:solidFill>
                    <a:srgbClr val="F6F6F6"/>
                  </a:solidFill>
                  <a:latin typeface="Telegraf Bold"/>
                </a:rPr>
                <a:t>Limitations and Future Work</a:t>
              </a:r>
            </a:p>
          </p:txBody>
        </p:sp>
        <p:sp>
          <p:nvSpPr>
            <p:cNvPr name="TextBox 4" id="4"/>
            <p:cNvSpPr txBox="true"/>
            <p:nvPr/>
          </p:nvSpPr>
          <p:spPr>
            <a:xfrm rot="0">
              <a:off x="0" y="5831883"/>
              <a:ext cx="12192000" cy="5641340"/>
            </a:xfrm>
            <a:prstGeom prst="rect">
              <a:avLst/>
            </a:prstGeom>
          </p:spPr>
          <p:txBody>
            <a:bodyPr anchor="t" rtlCol="false" tIns="0" lIns="0" bIns="0" rIns="0">
              <a:spAutoFit/>
            </a:bodyPr>
            <a:lstStyle/>
            <a:p>
              <a:pPr marL="1036320" indent="-518160" lvl="1">
                <a:lnSpc>
                  <a:spcPts val="6719"/>
                </a:lnSpc>
                <a:buFont typeface="Arial"/>
                <a:buChar char="•"/>
              </a:pPr>
              <a:r>
                <a:rPr lang="en-US" sz="4800">
                  <a:solidFill>
                    <a:srgbClr val="F6F6F6"/>
                  </a:solidFill>
                  <a:latin typeface="Telegraf"/>
                </a:rPr>
                <a:t>Gender imbalance</a:t>
              </a:r>
            </a:p>
            <a:p>
              <a:pPr marL="1036320" indent="-518160" lvl="1">
                <a:lnSpc>
                  <a:spcPts val="6719"/>
                </a:lnSpc>
                <a:buFont typeface="Arial"/>
                <a:buChar char="•"/>
              </a:pPr>
              <a:r>
                <a:rPr lang="en-US" sz="4800">
                  <a:solidFill>
                    <a:srgbClr val="F6F6F6"/>
                  </a:solidFill>
                  <a:latin typeface="Telegraf"/>
                </a:rPr>
                <a:t>NDA's</a:t>
              </a:r>
            </a:p>
            <a:p>
              <a:pPr marL="1036320" indent="-518160" lvl="1">
                <a:lnSpc>
                  <a:spcPts val="6719"/>
                </a:lnSpc>
                <a:buFont typeface="Arial"/>
                <a:buChar char="•"/>
              </a:pPr>
              <a:r>
                <a:rPr lang="en-US" sz="4800">
                  <a:solidFill>
                    <a:srgbClr val="F6F6F6"/>
                  </a:solidFill>
                  <a:latin typeface="Telegraf"/>
                </a:rPr>
                <a:t>Narrowing scope</a:t>
              </a:r>
            </a:p>
            <a:p>
              <a:pPr marL="1036320" indent="-518160" lvl="1">
                <a:lnSpc>
                  <a:spcPts val="6719"/>
                </a:lnSpc>
                <a:buFont typeface="Arial"/>
                <a:buChar char="•"/>
              </a:pPr>
              <a:r>
                <a:rPr lang="en-US" sz="4800">
                  <a:solidFill>
                    <a:srgbClr val="F6F6F6"/>
                  </a:solidFill>
                  <a:latin typeface="Telegraf"/>
                </a:rPr>
                <a:t>A study on corporate Hackathons</a:t>
              </a:r>
            </a:p>
          </p:txBody>
        </p:sp>
      </p:grpSp>
      <p:pic>
        <p:nvPicPr>
          <p:cNvPr name="Picture 5" id="5"/>
          <p:cNvPicPr>
            <a:picLocks noChangeAspect="true"/>
          </p:cNvPicPr>
          <p:nvPr/>
        </p:nvPicPr>
        <p:blipFill>
          <a:blip r:embed="rId2">
            <a:alphaModFix amt="19999"/>
          </a:blip>
          <a:srcRect l="0" t="0" r="240" b="12679"/>
          <a:stretch>
            <a:fillRect/>
          </a:stretch>
        </p:blipFill>
        <p:spPr>
          <a:xfrm flipH="false" flipV="false" rot="0">
            <a:off x="1028700" y="1143174"/>
            <a:ext cx="8463903" cy="7408549"/>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2340225" y="1028700"/>
            <a:ext cx="5446499" cy="8229600"/>
          </a:xfrm>
          <a:prstGeom prst="rect">
            <a:avLst/>
          </a:prstGeom>
        </p:spPr>
      </p:pic>
      <p:grpSp>
        <p:nvGrpSpPr>
          <p:cNvPr name="Group 7" id="7"/>
          <p:cNvGrpSpPr>
            <a:grpSpLocks noChangeAspect="true"/>
          </p:cNvGrpSpPr>
          <p:nvPr/>
        </p:nvGrpSpPr>
        <p:grpSpPr>
          <a:xfrm rot="0">
            <a:off x="1422635" y="5143500"/>
            <a:ext cx="495300" cy="495300"/>
            <a:chOff x="0" y="0"/>
            <a:chExt cx="6355080" cy="6355080"/>
          </a:xfrm>
        </p:grpSpPr>
        <p:sp>
          <p:nvSpPr>
            <p:cNvPr name="Freeform 8" id="8"/>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9" id="9"/>
          <p:cNvPicPr>
            <a:picLocks noChangeAspect="true"/>
          </p:cNvPicPr>
          <p:nvPr/>
        </p:nvPicPr>
        <p:blipFill>
          <a:blip r:embed="rId4"/>
          <a:srcRect l="0" t="0" r="0" b="0"/>
          <a:stretch>
            <a:fillRect/>
          </a:stretch>
        </p:blipFill>
        <p:spPr>
          <a:xfrm flipH="false" flipV="false" rot="665562">
            <a:off x="8097413" y="7168663"/>
            <a:ext cx="1343134" cy="671567"/>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B8A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138" r="0" b="0"/>
          <a:stretch>
            <a:fillRect/>
          </a:stretch>
        </p:blipFill>
        <p:spPr>
          <a:xfrm flipH="false" flipV="false" rot="3308605">
            <a:off x="-899912" y="2152047"/>
            <a:ext cx="19471048" cy="20101909"/>
          </a:xfrm>
          <a:prstGeom prst="rect">
            <a:avLst/>
          </a:prstGeom>
        </p:spPr>
      </p:pic>
      <p:sp>
        <p:nvSpPr>
          <p:cNvPr name="TextBox 3" id="3"/>
          <p:cNvSpPr txBox="true"/>
          <p:nvPr/>
        </p:nvSpPr>
        <p:spPr>
          <a:xfrm rot="0">
            <a:off x="736842" y="363527"/>
            <a:ext cx="16814316" cy="3661128"/>
          </a:xfrm>
          <a:prstGeom prst="rect">
            <a:avLst/>
          </a:prstGeom>
        </p:spPr>
        <p:txBody>
          <a:bodyPr anchor="t" rtlCol="false" tIns="0" lIns="0" bIns="0" rIns="0">
            <a:spAutoFit/>
          </a:bodyPr>
          <a:lstStyle/>
          <a:p>
            <a:pPr algn="ctr">
              <a:lnSpc>
                <a:spcPts val="9329"/>
              </a:lnSpc>
              <a:spcBef>
                <a:spcPct val="0"/>
              </a:spcBef>
            </a:pPr>
            <a:r>
              <a:rPr lang="en-US" sz="8481">
                <a:solidFill>
                  <a:srgbClr val="0050F5"/>
                </a:solidFill>
                <a:latin typeface="Telegraf Bold"/>
              </a:rPr>
              <a:t>Security is growing space and support for programmers needs to match this</a:t>
            </a:r>
          </a:p>
        </p:txBody>
      </p:sp>
      <p:pic>
        <p:nvPicPr>
          <p:cNvPr name="Picture 4" id="4"/>
          <p:cNvPicPr>
            <a:picLocks noChangeAspect="true"/>
          </p:cNvPicPr>
          <p:nvPr/>
        </p:nvPicPr>
        <p:blipFill>
          <a:blip r:embed="rId3"/>
          <a:srcRect l="0" t="0" r="0" b="0"/>
          <a:stretch>
            <a:fillRect/>
          </a:stretch>
        </p:blipFill>
        <p:spPr>
          <a:xfrm flipH="false" flipV="false" rot="0">
            <a:off x="239218" y="4343310"/>
            <a:ext cx="17809564" cy="5053464"/>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grpSp>
        <p:nvGrpSpPr>
          <p:cNvPr name="Group 2" id="2"/>
          <p:cNvGrpSpPr/>
          <p:nvPr/>
        </p:nvGrpSpPr>
        <p:grpSpPr>
          <a:xfrm rot="0">
            <a:off x="4304024" y="3656378"/>
            <a:ext cx="9679952" cy="2593244"/>
            <a:chOff x="0" y="0"/>
            <a:chExt cx="12906603" cy="3457659"/>
          </a:xfrm>
        </p:grpSpPr>
        <p:sp>
          <p:nvSpPr>
            <p:cNvPr name="TextBox 3" id="3"/>
            <p:cNvSpPr txBox="true"/>
            <p:nvPr/>
          </p:nvSpPr>
          <p:spPr>
            <a:xfrm rot="0">
              <a:off x="0" y="190500"/>
              <a:ext cx="12906603" cy="2245360"/>
            </a:xfrm>
            <a:prstGeom prst="rect">
              <a:avLst/>
            </a:prstGeom>
          </p:spPr>
          <p:txBody>
            <a:bodyPr anchor="t" rtlCol="false" tIns="0" lIns="0" bIns="0" rIns="0">
              <a:spAutoFit/>
            </a:bodyPr>
            <a:lstStyle/>
            <a:p>
              <a:pPr algn="ctr">
                <a:lnSpc>
                  <a:spcPts val="11040"/>
                </a:lnSpc>
              </a:pPr>
              <a:r>
                <a:rPr lang="en-US" sz="12000">
                  <a:solidFill>
                    <a:srgbClr val="FFFFFF"/>
                  </a:solidFill>
                  <a:latin typeface="Telegraf Bold Bold"/>
                </a:rPr>
                <a:t>Thank You!</a:t>
              </a:r>
            </a:p>
          </p:txBody>
        </p:sp>
        <p:sp>
          <p:nvSpPr>
            <p:cNvPr name="TextBox 4" id="4"/>
            <p:cNvSpPr txBox="true"/>
            <p:nvPr/>
          </p:nvSpPr>
          <p:spPr>
            <a:xfrm rot="0">
              <a:off x="0" y="2785321"/>
              <a:ext cx="12906603" cy="672338"/>
            </a:xfrm>
            <a:prstGeom prst="rect">
              <a:avLst/>
            </a:prstGeom>
          </p:spPr>
          <p:txBody>
            <a:bodyPr anchor="t" rtlCol="false" tIns="0" lIns="0" bIns="0" rIns="0">
              <a:spAutoFit/>
            </a:bodyPr>
            <a:lstStyle/>
            <a:p>
              <a:pPr algn="ctr">
                <a:lnSpc>
                  <a:spcPts val="3312"/>
                </a:lnSpc>
              </a:pPr>
              <a:r>
                <a:rPr lang="en-US" sz="3600">
                  <a:solidFill>
                    <a:srgbClr val="FFFFFF"/>
                  </a:solidFill>
                  <a:latin typeface="Telegraf"/>
                </a:rPr>
                <a:t>Questions?</a:t>
              </a:r>
            </a:p>
          </p:txBody>
        </p:sp>
      </p:grpSp>
      <p:grpSp>
        <p:nvGrpSpPr>
          <p:cNvPr name="Group 5" id="5"/>
          <p:cNvGrpSpPr>
            <a:grpSpLocks noChangeAspect="true"/>
          </p:cNvGrpSpPr>
          <p:nvPr/>
        </p:nvGrpSpPr>
        <p:grpSpPr>
          <a:xfrm rot="0">
            <a:off x="1980293" y="1893476"/>
            <a:ext cx="782573" cy="782573"/>
            <a:chOff x="0" y="0"/>
            <a:chExt cx="6355080" cy="6355080"/>
          </a:xfrm>
        </p:grpSpPr>
        <p:sp>
          <p:nvSpPr>
            <p:cNvPr name="Freeform 6" id="6"/>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7" id="7"/>
          <p:cNvPicPr>
            <a:picLocks noChangeAspect="true"/>
          </p:cNvPicPr>
          <p:nvPr/>
        </p:nvPicPr>
        <p:blipFill>
          <a:blip r:embed="rId2"/>
          <a:srcRect l="0" t="0" r="0" b="0"/>
          <a:stretch>
            <a:fillRect/>
          </a:stretch>
        </p:blipFill>
        <p:spPr>
          <a:xfrm flipH="false" flipV="false" rot="406439">
            <a:off x="-1046395" y="6656837"/>
            <a:ext cx="4150190" cy="2075095"/>
          </a:xfrm>
          <a:prstGeom prst="rect">
            <a:avLst/>
          </a:prstGeom>
        </p:spPr>
      </p:pic>
      <p:grpSp>
        <p:nvGrpSpPr>
          <p:cNvPr name="Group 8" id="8"/>
          <p:cNvGrpSpPr/>
          <p:nvPr/>
        </p:nvGrpSpPr>
        <p:grpSpPr>
          <a:xfrm rot="8100000">
            <a:off x="16497178" y="1185552"/>
            <a:ext cx="2105763" cy="1415848"/>
            <a:chOff x="0" y="0"/>
            <a:chExt cx="1930400" cy="1297940"/>
          </a:xfrm>
        </p:grpSpPr>
        <p:sp>
          <p:nvSpPr>
            <p:cNvPr name="Freeform 9" id="9"/>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F6F6F6"/>
            </a:solidFill>
          </p:spPr>
        </p:sp>
      </p:grpSp>
      <p:pic>
        <p:nvPicPr>
          <p:cNvPr name="Picture 10" id="10"/>
          <p:cNvPicPr>
            <a:picLocks noChangeAspect="true"/>
          </p:cNvPicPr>
          <p:nvPr/>
        </p:nvPicPr>
        <p:blipFill>
          <a:blip r:embed="rId3"/>
          <a:srcRect l="0" t="0" r="0" b="0"/>
          <a:stretch>
            <a:fillRect/>
          </a:stretch>
        </p:blipFill>
        <p:spPr>
          <a:xfrm flipH="false" flipV="false" rot="1102570">
            <a:off x="8781662" y="8619603"/>
            <a:ext cx="2002337" cy="2126034"/>
          </a:xfrm>
          <a:prstGeom prst="rect">
            <a:avLst/>
          </a:prstGeom>
        </p:spPr>
      </p:pic>
      <p:sp>
        <p:nvSpPr>
          <p:cNvPr name="TextBox 11" id="11"/>
          <p:cNvSpPr txBox="true"/>
          <p:nvPr/>
        </p:nvSpPr>
        <p:spPr>
          <a:xfrm rot="0">
            <a:off x="13017626" y="7408456"/>
            <a:ext cx="5100340" cy="2679065"/>
          </a:xfrm>
          <a:prstGeom prst="rect">
            <a:avLst/>
          </a:prstGeom>
        </p:spPr>
        <p:txBody>
          <a:bodyPr anchor="t" rtlCol="false" tIns="0" lIns="0" bIns="0" rIns="0">
            <a:spAutoFit/>
          </a:bodyPr>
          <a:lstStyle/>
          <a:p>
            <a:pPr algn="r">
              <a:lnSpc>
                <a:spcPts val="3520"/>
              </a:lnSpc>
            </a:pPr>
            <a:r>
              <a:rPr lang="en-US" sz="3200">
                <a:solidFill>
                  <a:srgbClr val="FFFFFF"/>
                </a:solidFill>
                <a:latin typeface="Telegraf Bold"/>
              </a:rPr>
              <a:t>Lavanya Sajwan</a:t>
            </a:r>
          </a:p>
          <a:p>
            <a:pPr algn="r">
              <a:lnSpc>
                <a:spcPts val="3520"/>
              </a:lnSpc>
            </a:pPr>
            <a:r>
              <a:rPr lang="en-US" sz="3200">
                <a:solidFill>
                  <a:srgbClr val="FFFFFF"/>
                </a:solidFill>
                <a:latin typeface="Telegraf"/>
              </a:rPr>
              <a:t>sajwanlava@myvuw.ac.nz</a:t>
            </a:r>
          </a:p>
          <a:p>
            <a:pPr algn="r">
              <a:lnSpc>
                <a:spcPts val="3520"/>
              </a:lnSpc>
            </a:pPr>
          </a:p>
          <a:p>
            <a:pPr algn="r">
              <a:lnSpc>
                <a:spcPts val="3520"/>
              </a:lnSpc>
            </a:pPr>
          </a:p>
          <a:p>
            <a:pPr algn="r">
              <a:lnSpc>
                <a:spcPts val="3520"/>
              </a:lnSpc>
              <a:spcBef>
                <a:spcPct val="0"/>
              </a:spcBef>
            </a:pPr>
            <a:r>
              <a:rPr lang="en-US" sz="3200">
                <a:solidFill>
                  <a:srgbClr val="FFFFFF"/>
                </a:solidFill>
                <a:latin typeface="Telegraf Bold"/>
              </a:rPr>
              <a:t>Supervisors: </a:t>
            </a:r>
          </a:p>
          <a:p>
            <a:pPr algn="r">
              <a:lnSpc>
                <a:spcPts val="3520"/>
              </a:lnSpc>
              <a:spcBef>
                <a:spcPct val="0"/>
              </a:spcBef>
            </a:pPr>
            <a:r>
              <a:rPr lang="en-US" sz="3200">
                <a:solidFill>
                  <a:srgbClr val="FFFFFF"/>
                </a:solidFill>
                <a:latin typeface="Telegraf"/>
              </a:rPr>
              <a:t>James Noble, Craig Anslow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097061" y="2293532"/>
            <a:ext cx="12093877" cy="7391778"/>
          </a:xfrm>
          <a:prstGeom prst="rect">
            <a:avLst/>
          </a:prstGeom>
        </p:spPr>
      </p:pic>
      <p:sp>
        <p:nvSpPr>
          <p:cNvPr name="TextBox 3" id="3"/>
          <p:cNvSpPr txBox="true"/>
          <p:nvPr/>
        </p:nvSpPr>
        <p:spPr>
          <a:xfrm rot="0">
            <a:off x="4229078" y="5186781"/>
            <a:ext cx="3134320" cy="1510030"/>
          </a:xfrm>
          <a:prstGeom prst="rect">
            <a:avLst/>
          </a:prstGeom>
        </p:spPr>
        <p:txBody>
          <a:bodyPr anchor="t" rtlCol="false" tIns="0" lIns="0" bIns="0" rIns="0">
            <a:spAutoFit/>
          </a:bodyPr>
          <a:lstStyle/>
          <a:p>
            <a:pPr>
              <a:lnSpc>
                <a:spcPts val="3919"/>
              </a:lnSpc>
            </a:pPr>
            <a:r>
              <a:rPr lang="en-US" sz="2800">
                <a:solidFill>
                  <a:srgbClr val="F6F6F6"/>
                </a:solidFill>
                <a:latin typeface="Telegraf Bold"/>
              </a:rPr>
              <a:t>Lack of Qualitiative Research</a:t>
            </a:r>
          </a:p>
        </p:txBody>
      </p:sp>
      <p:sp>
        <p:nvSpPr>
          <p:cNvPr name="TextBox 4" id="4"/>
          <p:cNvSpPr txBox="true"/>
          <p:nvPr/>
        </p:nvSpPr>
        <p:spPr>
          <a:xfrm rot="0">
            <a:off x="7893862" y="5434431"/>
            <a:ext cx="2502718" cy="1014730"/>
          </a:xfrm>
          <a:prstGeom prst="rect">
            <a:avLst/>
          </a:prstGeom>
        </p:spPr>
        <p:txBody>
          <a:bodyPr anchor="t" rtlCol="false" tIns="0" lIns="0" bIns="0" rIns="0">
            <a:spAutoFit/>
          </a:bodyPr>
          <a:lstStyle/>
          <a:p>
            <a:pPr algn="ctr">
              <a:lnSpc>
                <a:spcPts val="3919"/>
              </a:lnSpc>
            </a:pPr>
            <a:r>
              <a:rPr lang="en-US" sz="2800">
                <a:solidFill>
                  <a:srgbClr val="F6F6F6"/>
                </a:solidFill>
                <a:latin typeface="Telegraf Bold"/>
              </a:rPr>
              <a:t>Programmers Blamed</a:t>
            </a:r>
          </a:p>
        </p:txBody>
      </p:sp>
      <p:sp>
        <p:nvSpPr>
          <p:cNvPr name="TextBox 5" id="5"/>
          <p:cNvSpPr txBox="true"/>
          <p:nvPr/>
        </p:nvSpPr>
        <p:spPr>
          <a:xfrm rot="0">
            <a:off x="11112125" y="5434431"/>
            <a:ext cx="2946797" cy="1014730"/>
          </a:xfrm>
          <a:prstGeom prst="rect">
            <a:avLst/>
          </a:prstGeom>
        </p:spPr>
        <p:txBody>
          <a:bodyPr anchor="t" rtlCol="false" tIns="0" lIns="0" bIns="0" rIns="0">
            <a:spAutoFit/>
          </a:bodyPr>
          <a:lstStyle/>
          <a:p>
            <a:pPr algn="r">
              <a:lnSpc>
                <a:spcPts val="3919"/>
              </a:lnSpc>
            </a:pPr>
            <a:r>
              <a:rPr lang="en-US" sz="2800">
                <a:solidFill>
                  <a:srgbClr val="F6F6F6"/>
                </a:solidFill>
                <a:latin typeface="Telegraf Bold"/>
              </a:rPr>
              <a:t>Lack of Understanding</a:t>
            </a:r>
          </a:p>
        </p:txBody>
      </p:sp>
      <p:sp>
        <p:nvSpPr>
          <p:cNvPr name="TextBox 6" id="6"/>
          <p:cNvSpPr txBox="true"/>
          <p:nvPr/>
        </p:nvSpPr>
        <p:spPr>
          <a:xfrm rot="0">
            <a:off x="3472903" y="350537"/>
            <a:ext cx="11344636" cy="1733550"/>
          </a:xfrm>
          <a:prstGeom prst="rect">
            <a:avLst/>
          </a:prstGeom>
        </p:spPr>
        <p:txBody>
          <a:bodyPr anchor="t" rtlCol="false" tIns="0" lIns="0" bIns="0" rIns="0">
            <a:spAutoFit/>
          </a:bodyPr>
          <a:lstStyle/>
          <a:p>
            <a:pPr algn="ctr">
              <a:lnSpc>
                <a:spcPts val="12000"/>
              </a:lnSpc>
            </a:pPr>
            <a:r>
              <a:rPr lang="en-US" sz="12000" spc="-576">
                <a:solidFill>
                  <a:srgbClr val="202F50"/>
                </a:solidFill>
                <a:latin typeface="Telegraf Bold"/>
              </a:rPr>
              <a:t>The Problem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535455" y="8614709"/>
            <a:ext cx="495300" cy="495300"/>
            <a:chOff x="0" y="0"/>
            <a:chExt cx="6355080" cy="6355080"/>
          </a:xfrm>
        </p:grpSpPr>
        <p:sp>
          <p:nvSpPr>
            <p:cNvPr name="Freeform 3" id="3"/>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50F5"/>
            </a:solidFill>
          </p:spPr>
        </p:sp>
      </p:grpSp>
      <p:pic>
        <p:nvPicPr>
          <p:cNvPr name="Picture 4" id="4"/>
          <p:cNvPicPr>
            <a:picLocks noChangeAspect="true"/>
          </p:cNvPicPr>
          <p:nvPr/>
        </p:nvPicPr>
        <p:blipFill>
          <a:blip r:embed="rId2"/>
          <a:srcRect l="0" t="0" r="0" b="0"/>
          <a:stretch>
            <a:fillRect/>
          </a:stretch>
        </p:blipFill>
        <p:spPr>
          <a:xfrm flipH="false" flipV="false" rot="0">
            <a:off x="5873207" y="3222581"/>
            <a:ext cx="6541586" cy="5887428"/>
          </a:xfrm>
          <a:prstGeom prst="rect">
            <a:avLst/>
          </a:prstGeom>
        </p:spPr>
      </p:pic>
      <p:sp>
        <p:nvSpPr>
          <p:cNvPr name="TextBox 5" id="5"/>
          <p:cNvSpPr txBox="true"/>
          <p:nvPr/>
        </p:nvSpPr>
        <p:spPr>
          <a:xfrm rot="0">
            <a:off x="2413248" y="738343"/>
            <a:ext cx="13461504" cy="1464945"/>
          </a:xfrm>
          <a:prstGeom prst="rect">
            <a:avLst/>
          </a:prstGeom>
        </p:spPr>
        <p:txBody>
          <a:bodyPr anchor="t" rtlCol="false" tIns="0" lIns="0" bIns="0" rIns="0">
            <a:spAutoFit/>
          </a:bodyPr>
          <a:lstStyle/>
          <a:p>
            <a:pPr algn="ctr">
              <a:lnSpc>
                <a:spcPts val="10560"/>
              </a:lnSpc>
            </a:pPr>
            <a:r>
              <a:rPr lang="en-US" sz="9600">
                <a:solidFill>
                  <a:srgbClr val="F6F6F6"/>
                </a:solidFill>
                <a:latin typeface="Telegraf Bold"/>
              </a:rPr>
              <a:t>What is Security?</a:t>
            </a:r>
          </a:p>
        </p:txBody>
      </p:sp>
      <p:pic>
        <p:nvPicPr>
          <p:cNvPr name="Picture 6" id="6"/>
          <p:cNvPicPr>
            <a:picLocks noChangeAspect="true"/>
          </p:cNvPicPr>
          <p:nvPr/>
        </p:nvPicPr>
        <p:blipFill>
          <a:blip r:embed="rId3"/>
          <a:srcRect l="0" t="0" r="0" b="0"/>
          <a:stretch>
            <a:fillRect/>
          </a:stretch>
        </p:blipFill>
        <p:spPr>
          <a:xfrm flipH="false" flipV="false" rot="0">
            <a:off x="8111288" y="5143500"/>
            <a:ext cx="2065424" cy="2704722"/>
          </a:xfrm>
          <a:prstGeom prst="rect">
            <a:avLst/>
          </a:prstGeom>
        </p:spPr>
      </p:pic>
      <p:sp>
        <p:nvSpPr>
          <p:cNvPr name="TextBox 7" id="7"/>
          <p:cNvSpPr txBox="true"/>
          <p:nvPr/>
        </p:nvSpPr>
        <p:spPr>
          <a:xfrm rot="0">
            <a:off x="6783838" y="2681561"/>
            <a:ext cx="4720323" cy="541020"/>
          </a:xfrm>
          <a:prstGeom prst="rect">
            <a:avLst/>
          </a:prstGeom>
        </p:spPr>
        <p:txBody>
          <a:bodyPr anchor="t" rtlCol="false" tIns="0" lIns="0" bIns="0" rIns="0">
            <a:spAutoFit/>
          </a:bodyPr>
          <a:lstStyle/>
          <a:p>
            <a:pPr algn="ctr">
              <a:lnSpc>
                <a:spcPts val="3960"/>
              </a:lnSpc>
            </a:pPr>
            <a:r>
              <a:rPr lang="en-US" sz="3600">
                <a:solidFill>
                  <a:srgbClr val="F6F6F6"/>
                </a:solidFill>
                <a:latin typeface="Telegraf Bold"/>
              </a:rPr>
              <a:t>CONFIDENTIALITY</a:t>
            </a:r>
          </a:p>
        </p:txBody>
      </p:sp>
      <p:sp>
        <p:nvSpPr>
          <p:cNvPr name="TextBox 8" id="8"/>
          <p:cNvSpPr txBox="true"/>
          <p:nvPr/>
        </p:nvSpPr>
        <p:spPr>
          <a:xfrm rot="0">
            <a:off x="4459671" y="8987790"/>
            <a:ext cx="2827072" cy="541020"/>
          </a:xfrm>
          <a:prstGeom prst="rect">
            <a:avLst/>
          </a:prstGeom>
        </p:spPr>
        <p:txBody>
          <a:bodyPr anchor="t" rtlCol="false" tIns="0" lIns="0" bIns="0" rIns="0">
            <a:spAutoFit/>
          </a:bodyPr>
          <a:lstStyle/>
          <a:p>
            <a:pPr algn="ctr">
              <a:lnSpc>
                <a:spcPts val="3960"/>
              </a:lnSpc>
            </a:pPr>
            <a:r>
              <a:rPr lang="en-US" sz="3600">
                <a:solidFill>
                  <a:srgbClr val="F6F6F6"/>
                </a:solidFill>
                <a:latin typeface="Telegraf Bold"/>
              </a:rPr>
              <a:t>INTEGRITY</a:t>
            </a:r>
          </a:p>
        </p:txBody>
      </p:sp>
      <p:sp>
        <p:nvSpPr>
          <p:cNvPr name="TextBox 9" id="9"/>
          <p:cNvSpPr txBox="true"/>
          <p:nvPr/>
        </p:nvSpPr>
        <p:spPr>
          <a:xfrm rot="0">
            <a:off x="10558156" y="8987790"/>
            <a:ext cx="3713275" cy="541020"/>
          </a:xfrm>
          <a:prstGeom prst="rect">
            <a:avLst/>
          </a:prstGeom>
        </p:spPr>
        <p:txBody>
          <a:bodyPr anchor="t" rtlCol="false" tIns="0" lIns="0" bIns="0" rIns="0">
            <a:spAutoFit/>
          </a:bodyPr>
          <a:lstStyle/>
          <a:p>
            <a:pPr algn="ctr">
              <a:lnSpc>
                <a:spcPts val="3960"/>
              </a:lnSpc>
            </a:pPr>
            <a:r>
              <a:rPr lang="en-US" sz="3600">
                <a:solidFill>
                  <a:srgbClr val="F6F6F6"/>
                </a:solidFill>
                <a:latin typeface="Telegraf Bold"/>
              </a:rPr>
              <a:t>AVAILABILITY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155" t="4062" r="8293" b="3720"/>
          <a:stretch>
            <a:fillRect/>
          </a:stretch>
        </p:blipFill>
        <p:spPr>
          <a:xfrm flipH="false" flipV="false" rot="0">
            <a:off x="9658714" y="0"/>
            <a:ext cx="7600586"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102570">
            <a:off x="794723" y="7143848"/>
            <a:ext cx="3237049" cy="3437022"/>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1694643">
            <a:off x="16059100" y="1532083"/>
            <a:ext cx="3136394" cy="1568197"/>
          </a:xfrm>
          <a:prstGeom prst="rect">
            <a:avLst/>
          </a:prstGeom>
        </p:spPr>
      </p:pic>
      <p:grpSp>
        <p:nvGrpSpPr>
          <p:cNvPr name="Group 5" id="5"/>
          <p:cNvGrpSpPr/>
          <p:nvPr/>
        </p:nvGrpSpPr>
        <p:grpSpPr>
          <a:xfrm rot="8100000">
            <a:off x="2020506" y="1514817"/>
            <a:ext cx="785485" cy="528135"/>
            <a:chOff x="0" y="0"/>
            <a:chExt cx="1930400" cy="1297940"/>
          </a:xfrm>
        </p:grpSpPr>
        <p:sp>
          <p:nvSpPr>
            <p:cNvPr name="Freeform 6" id="6"/>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CCDCFF"/>
            </a:solidFill>
          </p:spPr>
        </p:sp>
      </p:grpSp>
      <p:sp>
        <p:nvSpPr>
          <p:cNvPr name="TextBox 7" id="7"/>
          <p:cNvSpPr txBox="true"/>
          <p:nvPr/>
        </p:nvSpPr>
        <p:spPr>
          <a:xfrm rot="0">
            <a:off x="457738" y="3388360"/>
            <a:ext cx="9028658" cy="3205480"/>
          </a:xfrm>
          <a:prstGeom prst="rect">
            <a:avLst/>
          </a:prstGeom>
        </p:spPr>
        <p:txBody>
          <a:bodyPr anchor="t" rtlCol="false" tIns="0" lIns="0" bIns="0" rIns="0">
            <a:spAutoFit/>
          </a:bodyPr>
          <a:lstStyle/>
          <a:p>
            <a:pPr algn="r">
              <a:lnSpc>
                <a:spcPts val="14560"/>
              </a:lnSpc>
            </a:pPr>
            <a:r>
              <a:rPr lang="en-US" sz="10400" spc="208">
                <a:solidFill>
                  <a:srgbClr val="0050F5"/>
                </a:solidFill>
                <a:latin typeface="Telegraf Bold"/>
              </a:rPr>
              <a:t>Methodology</a:t>
            </a:r>
          </a:p>
          <a:p>
            <a:pPr algn="r">
              <a:lnSpc>
                <a:spcPts val="10080"/>
              </a:lnSpc>
              <a:spcBef>
                <a:spcPct val="0"/>
              </a:spcBef>
            </a:pPr>
            <a:r>
              <a:rPr lang="en-US" sz="7200" spc="144">
                <a:solidFill>
                  <a:srgbClr val="0050F5"/>
                </a:solidFill>
                <a:latin typeface="Telegraf"/>
              </a:rPr>
              <a:t>Grounded Theory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blip>
          <a:srcRect l="0" t="138" r="0" b="0"/>
          <a:stretch>
            <a:fillRect/>
          </a:stretch>
        </p:blipFill>
        <p:spPr>
          <a:xfrm flipH="false" flipV="false" rot="3308605">
            <a:off x="-2895584" y="-8698169"/>
            <a:ext cx="19471048" cy="2010190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654337" y="4846874"/>
            <a:ext cx="5031630" cy="477547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212654" y="5949632"/>
            <a:ext cx="3445676" cy="3672716"/>
          </a:xfrm>
          <a:prstGeom prst="rect">
            <a:avLst/>
          </a:prstGeom>
        </p:spPr>
      </p:pic>
      <p:sp>
        <p:nvSpPr>
          <p:cNvPr name="TextBox 5" id="5"/>
          <p:cNvSpPr txBox="true"/>
          <p:nvPr/>
        </p:nvSpPr>
        <p:spPr>
          <a:xfrm rot="0">
            <a:off x="4629671" y="-67945"/>
            <a:ext cx="9028658" cy="1888490"/>
          </a:xfrm>
          <a:prstGeom prst="rect">
            <a:avLst/>
          </a:prstGeom>
        </p:spPr>
        <p:txBody>
          <a:bodyPr anchor="t" rtlCol="false" tIns="0" lIns="0" bIns="0" rIns="0">
            <a:spAutoFit/>
          </a:bodyPr>
          <a:lstStyle/>
          <a:p>
            <a:pPr algn="ctr">
              <a:lnSpc>
                <a:spcPts val="14560"/>
              </a:lnSpc>
              <a:spcBef>
                <a:spcPct val="0"/>
              </a:spcBef>
            </a:pPr>
            <a:r>
              <a:rPr lang="en-US" sz="10400" spc="208">
                <a:solidFill>
                  <a:srgbClr val="F6F6F6"/>
                </a:solidFill>
                <a:latin typeface="Telegraf Bold"/>
              </a:rPr>
              <a:t>Methodology</a:t>
            </a:r>
          </a:p>
        </p:txBody>
      </p:sp>
      <p:sp>
        <p:nvSpPr>
          <p:cNvPr name="TextBox 6" id="6"/>
          <p:cNvSpPr txBox="true"/>
          <p:nvPr/>
        </p:nvSpPr>
        <p:spPr>
          <a:xfrm rot="0">
            <a:off x="3082910" y="2829160"/>
            <a:ext cx="12122179" cy="1171575"/>
          </a:xfrm>
          <a:prstGeom prst="rect">
            <a:avLst/>
          </a:prstGeom>
        </p:spPr>
        <p:txBody>
          <a:bodyPr anchor="t" rtlCol="false" tIns="0" lIns="0" bIns="0" rIns="0">
            <a:spAutoFit/>
          </a:bodyPr>
          <a:lstStyle/>
          <a:p>
            <a:pPr algn="ctr">
              <a:lnSpc>
                <a:spcPts val="8640"/>
              </a:lnSpc>
            </a:pPr>
            <a:r>
              <a:rPr lang="en-US" sz="7200">
                <a:solidFill>
                  <a:srgbClr val="F6F6F6"/>
                </a:solidFill>
                <a:latin typeface="Telegraf"/>
              </a:rPr>
              <a:t>Recruitment and Interviews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102570">
            <a:off x="794723" y="7143848"/>
            <a:ext cx="3237049" cy="343702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694643">
            <a:off x="16059100" y="1532083"/>
            <a:ext cx="3136394" cy="1568197"/>
          </a:xfrm>
          <a:prstGeom prst="rect">
            <a:avLst/>
          </a:prstGeom>
        </p:spPr>
      </p:pic>
      <p:grpSp>
        <p:nvGrpSpPr>
          <p:cNvPr name="Group 4" id="4"/>
          <p:cNvGrpSpPr/>
          <p:nvPr/>
        </p:nvGrpSpPr>
        <p:grpSpPr>
          <a:xfrm rot="8100000">
            <a:off x="2020506" y="1514817"/>
            <a:ext cx="785485" cy="528135"/>
            <a:chOff x="0" y="0"/>
            <a:chExt cx="1930400" cy="1297940"/>
          </a:xfrm>
        </p:grpSpPr>
        <p:sp>
          <p:nvSpPr>
            <p:cNvPr name="Freeform 5" id="5"/>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CCDCFF"/>
            </a:solidFill>
          </p:spPr>
        </p:sp>
      </p:grpSp>
      <p:pic>
        <p:nvPicPr>
          <p:cNvPr name="Picture 6" id="6"/>
          <p:cNvPicPr>
            <a:picLocks noChangeAspect="true"/>
          </p:cNvPicPr>
          <p:nvPr/>
        </p:nvPicPr>
        <p:blipFill>
          <a:blip r:embed="rId4"/>
          <a:srcRect l="2894" t="2472" r="878" b="1872"/>
          <a:stretch>
            <a:fillRect/>
          </a:stretch>
        </p:blipFill>
        <p:spPr>
          <a:xfrm flipH="false" flipV="false" rot="0">
            <a:off x="3856996" y="3046322"/>
            <a:ext cx="10574009" cy="6686802"/>
          </a:xfrm>
          <a:prstGeom prst="rect">
            <a:avLst/>
          </a:prstGeom>
        </p:spPr>
      </p:pic>
      <p:sp>
        <p:nvSpPr>
          <p:cNvPr name="TextBox 7" id="7"/>
          <p:cNvSpPr txBox="true"/>
          <p:nvPr/>
        </p:nvSpPr>
        <p:spPr>
          <a:xfrm rot="0">
            <a:off x="4629671" y="-67945"/>
            <a:ext cx="9028658" cy="1888490"/>
          </a:xfrm>
          <a:prstGeom prst="rect">
            <a:avLst/>
          </a:prstGeom>
        </p:spPr>
        <p:txBody>
          <a:bodyPr anchor="t" rtlCol="false" tIns="0" lIns="0" bIns="0" rIns="0">
            <a:spAutoFit/>
          </a:bodyPr>
          <a:lstStyle/>
          <a:p>
            <a:pPr algn="ctr">
              <a:lnSpc>
                <a:spcPts val="14560"/>
              </a:lnSpc>
              <a:spcBef>
                <a:spcPct val="0"/>
              </a:spcBef>
            </a:pPr>
            <a:r>
              <a:rPr lang="en-US" sz="10400" spc="208">
                <a:solidFill>
                  <a:srgbClr val="0050F5"/>
                </a:solidFill>
                <a:latin typeface="Telegraf Bold"/>
              </a:rPr>
              <a:t>Methodology</a:t>
            </a:r>
          </a:p>
        </p:txBody>
      </p:sp>
      <p:sp>
        <p:nvSpPr>
          <p:cNvPr name="TextBox 8" id="8"/>
          <p:cNvSpPr txBox="true"/>
          <p:nvPr/>
        </p:nvSpPr>
        <p:spPr>
          <a:xfrm rot="0">
            <a:off x="4439841" y="1487034"/>
            <a:ext cx="9408319" cy="1303020"/>
          </a:xfrm>
          <a:prstGeom prst="rect">
            <a:avLst/>
          </a:prstGeom>
        </p:spPr>
        <p:txBody>
          <a:bodyPr anchor="t" rtlCol="false" tIns="0" lIns="0" bIns="0" rIns="0">
            <a:spAutoFit/>
          </a:bodyPr>
          <a:lstStyle/>
          <a:p>
            <a:pPr algn="ctr">
              <a:lnSpc>
                <a:spcPts val="10080"/>
              </a:lnSpc>
              <a:spcBef>
                <a:spcPct val="0"/>
              </a:spcBef>
            </a:pPr>
            <a:r>
              <a:rPr lang="en-US" sz="7200" spc="144">
                <a:solidFill>
                  <a:srgbClr val="0050F5"/>
                </a:solidFill>
                <a:latin typeface="Telegraf"/>
              </a:rPr>
              <a:t>Participant Summary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B8A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521383" y="5045189"/>
            <a:ext cx="495300" cy="495300"/>
            <a:chOff x="0" y="0"/>
            <a:chExt cx="6355080" cy="6355080"/>
          </a:xfrm>
        </p:grpSpPr>
        <p:sp>
          <p:nvSpPr>
            <p:cNvPr name="Freeform 3" id="3"/>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6F6F6"/>
            </a:solidFill>
          </p:spPr>
        </p:sp>
      </p:grpSp>
      <p:pic>
        <p:nvPicPr>
          <p:cNvPr name="Picture 4" id="4"/>
          <p:cNvPicPr>
            <a:picLocks noChangeAspect="true"/>
          </p:cNvPicPr>
          <p:nvPr/>
        </p:nvPicPr>
        <p:blipFill>
          <a:blip r:embed="rId2">
            <a:alphaModFix amt="25000"/>
          </a:blip>
          <a:srcRect l="0" t="138" r="0" b="0"/>
          <a:stretch>
            <a:fillRect/>
          </a:stretch>
        </p:blipFill>
        <p:spPr>
          <a:xfrm flipH="false" flipV="false" rot="3308605">
            <a:off x="1108820" y="-15999128"/>
            <a:ext cx="19471048" cy="20101909"/>
          </a:xfrm>
          <a:prstGeom prst="rect">
            <a:avLst/>
          </a:prstGeom>
        </p:spPr>
      </p:pic>
      <p:grpSp>
        <p:nvGrpSpPr>
          <p:cNvPr name="Group 5" id="5"/>
          <p:cNvGrpSpPr/>
          <p:nvPr/>
        </p:nvGrpSpPr>
        <p:grpSpPr>
          <a:xfrm rot="0">
            <a:off x="2294060" y="772805"/>
            <a:ext cx="13699880" cy="2212520"/>
            <a:chOff x="0" y="0"/>
            <a:chExt cx="18266507" cy="2950026"/>
          </a:xfrm>
        </p:grpSpPr>
        <p:sp>
          <p:nvSpPr>
            <p:cNvPr name="TextBox 6" id="6"/>
            <p:cNvSpPr txBox="true"/>
            <p:nvPr/>
          </p:nvSpPr>
          <p:spPr>
            <a:xfrm rot="0">
              <a:off x="0" y="2289203"/>
              <a:ext cx="18266507" cy="660823"/>
            </a:xfrm>
            <a:prstGeom prst="rect">
              <a:avLst/>
            </a:prstGeom>
          </p:spPr>
          <p:txBody>
            <a:bodyPr anchor="t" rtlCol="false" tIns="0" lIns="0" bIns="0" rIns="0">
              <a:spAutoFit/>
            </a:bodyPr>
            <a:lstStyle/>
            <a:p>
              <a:pPr>
                <a:lnSpc>
                  <a:spcPts val="3919"/>
                </a:lnSpc>
              </a:pPr>
            </a:p>
          </p:txBody>
        </p:sp>
        <p:sp>
          <p:nvSpPr>
            <p:cNvPr name="TextBox 7" id="7"/>
            <p:cNvSpPr txBox="true"/>
            <p:nvPr/>
          </p:nvSpPr>
          <p:spPr>
            <a:xfrm rot="0">
              <a:off x="0" y="-9525"/>
              <a:ext cx="18266507" cy="1950085"/>
            </a:xfrm>
            <a:prstGeom prst="rect">
              <a:avLst/>
            </a:prstGeom>
          </p:spPr>
          <p:txBody>
            <a:bodyPr anchor="t" rtlCol="false" tIns="0" lIns="0" bIns="0" rIns="0">
              <a:spAutoFit/>
            </a:bodyPr>
            <a:lstStyle/>
            <a:p>
              <a:pPr>
                <a:lnSpc>
                  <a:spcPts val="10560"/>
                </a:lnSpc>
              </a:pPr>
              <a:r>
                <a:rPr lang="en-US" sz="9600">
                  <a:solidFill>
                    <a:srgbClr val="0050F5"/>
                  </a:solidFill>
                  <a:latin typeface="Telegraf Bold"/>
                </a:rPr>
                <a:t>The Emergent Theory</a:t>
              </a:r>
            </a:p>
          </p:txBody>
        </p:sp>
      </p:grpSp>
      <p:pic>
        <p:nvPicPr>
          <p:cNvPr name="Picture 8" id="8"/>
          <p:cNvPicPr>
            <a:picLocks noChangeAspect="true"/>
          </p:cNvPicPr>
          <p:nvPr/>
        </p:nvPicPr>
        <p:blipFill>
          <a:blip r:embed="rId3"/>
          <a:srcRect l="0" t="0" r="0" b="0"/>
          <a:stretch>
            <a:fillRect/>
          </a:stretch>
        </p:blipFill>
        <p:spPr>
          <a:xfrm flipH="false" flipV="false" rot="0">
            <a:off x="239218" y="3280595"/>
            <a:ext cx="17809564" cy="5053464"/>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50F5"/>
        </a:solidFill>
      </p:bgPr>
    </p:bg>
    <p:spTree>
      <p:nvGrpSpPr>
        <p:cNvPr id="1" name=""/>
        <p:cNvGrpSpPr/>
        <p:nvPr/>
      </p:nvGrpSpPr>
      <p:grpSpPr>
        <a:xfrm>
          <a:off x="0" y="0"/>
          <a:ext cx="0" cy="0"/>
          <a:chOff x="0" y="0"/>
          <a:chExt cx="0" cy="0"/>
        </a:xfrm>
      </p:grpSpPr>
      <p:grpSp>
        <p:nvGrpSpPr>
          <p:cNvPr name="Group 2" id="2"/>
          <p:cNvGrpSpPr/>
          <p:nvPr/>
        </p:nvGrpSpPr>
        <p:grpSpPr>
          <a:xfrm rot="0">
            <a:off x="2294060" y="772805"/>
            <a:ext cx="13699880" cy="2212520"/>
            <a:chOff x="0" y="0"/>
            <a:chExt cx="18266507" cy="2950026"/>
          </a:xfrm>
        </p:grpSpPr>
        <p:sp>
          <p:nvSpPr>
            <p:cNvPr name="TextBox 3" id="3"/>
            <p:cNvSpPr txBox="true"/>
            <p:nvPr/>
          </p:nvSpPr>
          <p:spPr>
            <a:xfrm rot="0">
              <a:off x="0" y="2289203"/>
              <a:ext cx="18266507" cy="660823"/>
            </a:xfrm>
            <a:prstGeom prst="rect">
              <a:avLst/>
            </a:prstGeom>
          </p:spPr>
          <p:txBody>
            <a:bodyPr anchor="t" rtlCol="false" tIns="0" lIns="0" bIns="0" rIns="0">
              <a:spAutoFit/>
            </a:bodyPr>
            <a:lstStyle/>
            <a:p>
              <a:pPr>
                <a:lnSpc>
                  <a:spcPts val="3919"/>
                </a:lnSpc>
              </a:pPr>
            </a:p>
          </p:txBody>
        </p:sp>
        <p:sp>
          <p:nvSpPr>
            <p:cNvPr name="TextBox 4" id="4"/>
            <p:cNvSpPr txBox="true"/>
            <p:nvPr/>
          </p:nvSpPr>
          <p:spPr>
            <a:xfrm rot="0">
              <a:off x="0" y="-9525"/>
              <a:ext cx="18266507" cy="1950085"/>
            </a:xfrm>
            <a:prstGeom prst="rect">
              <a:avLst/>
            </a:prstGeom>
          </p:spPr>
          <p:txBody>
            <a:bodyPr anchor="t" rtlCol="false" tIns="0" lIns="0" bIns="0" rIns="0">
              <a:spAutoFit/>
            </a:bodyPr>
            <a:lstStyle/>
            <a:p>
              <a:pPr>
                <a:lnSpc>
                  <a:spcPts val="10560"/>
                </a:lnSpc>
              </a:pPr>
              <a:r>
                <a:rPr lang="en-US" sz="9600">
                  <a:solidFill>
                    <a:srgbClr val="F6F6F6"/>
                  </a:solidFill>
                  <a:latin typeface="Telegraf Bold"/>
                </a:rPr>
                <a:t>The Emergent Theory</a:t>
              </a:r>
            </a:p>
          </p:txBody>
        </p:sp>
      </p:grpSp>
      <p:pic>
        <p:nvPicPr>
          <p:cNvPr name="Picture 5" id="5"/>
          <p:cNvPicPr>
            <a:picLocks noChangeAspect="true"/>
          </p:cNvPicPr>
          <p:nvPr/>
        </p:nvPicPr>
        <p:blipFill>
          <a:blip r:embed="rId2"/>
          <a:srcRect l="0" t="0" r="77820" b="0"/>
          <a:stretch>
            <a:fillRect/>
          </a:stretch>
        </p:blipFill>
        <p:spPr>
          <a:xfrm flipH="false" flipV="false" rot="0">
            <a:off x="6598644" y="2745627"/>
            <a:ext cx="5090713" cy="6512673"/>
          </a:xfrm>
          <a:prstGeom prst="rect">
            <a:avLst/>
          </a:prstGeom>
        </p:spPr>
      </p:pic>
      <p:pic>
        <p:nvPicPr>
          <p:cNvPr name="Picture 6" id="6"/>
          <p:cNvPicPr>
            <a:picLocks noChangeAspect="true"/>
          </p:cNvPicPr>
          <p:nvPr/>
        </p:nvPicPr>
        <p:blipFill>
          <a:blip r:embed="rId3">
            <a:alphaModFix amt="9999"/>
          </a:blip>
          <a:srcRect l="0" t="0" r="35292" b="0"/>
          <a:stretch>
            <a:fillRect/>
          </a:stretch>
        </p:blipFill>
        <p:spPr>
          <a:xfrm flipH="false" flipV="false" rot="5658904">
            <a:off x="2313197" y="-1794676"/>
            <a:ext cx="12648684" cy="2020885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592F"/>
        </a:solidFill>
      </p:bgPr>
    </p:bg>
    <p:spTree>
      <p:nvGrpSpPr>
        <p:cNvPr id="1" name=""/>
        <p:cNvGrpSpPr/>
        <p:nvPr/>
      </p:nvGrpSpPr>
      <p:grpSpPr>
        <a:xfrm>
          <a:off x="0" y="0"/>
          <a:ext cx="0" cy="0"/>
          <a:chOff x="0" y="0"/>
          <a:chExt cx="0" cy="0"/>
        </a:xfrm>
      </p:grpSpPr>
      <p:grpSp>
        <p:nvGrpSpPr>
          <p:cNvPr name="Group 2" id="2"/>
          <p:cNvGrpSpPr/>
          <p:nvPr/>
        </p:nvGrpSpPr>
        <p:grpSpPr>
          <a:xfrm rot="0">
            <a:off x="2294060" y="772805"/>
            <a:ext cx="13699880" cy="2212520"/>
            <a:chOff x="0" y="0"/>
            <a:chExt cx="18266507" cy="2950026"/>
          </a:xfrm>
        </p:grpSpPr>
        <p:sp>
          <p:nvSpPr>
            <p:cNvPr name="TextBox 3" id="3"/>
            <p:cNvSpPr txBox="true"/>
            <p:nvPr/>
          </p:nvSpPr>
          <p:spPr>
            <a:xfrm rot="0">
              <a:off x="0" y="2289203"/>
              <a:ext cx="18266507" cy="660823"/>
            </a:xfrm>
            <a:prstGeom prst="rect">
              <a:avLst/>
            </a:prstGeom>
          </p:spPr>
          <p:txBody>
            <a:bodyPr anchor="t" rtlCol="false" tIns="0" lIns="0" bIns="0" rIns="0">
              <a:spAutoFit/>
            </a:bodyPr>
            <a:lstStyle/>
            <a:p>
              <a:pPr>
                <a:lnSpc>
                  <a:spcPts val="3919"/>
                </a:lnSpc>
              </a:pPr>
            </a:p>
          </p:txBody>
        </p:sp>
        <p:sp>
          <p:nvSpPr>
            <p:cNvPr name="TextBox 4" id="4"/>
            <p:cNvSpPr txBox="true"/>
            <p:nvPr/>
          </p:nvSpPr>
          <p:spPr>
            <a:xfrm rot="0">
              <a:off x="0" y="-9525"/>
              <a:ext cx="18266507" cy="1950085"/>
            </a:xfrm>
            <a:prstGeom prst="rect">
              <a:avLst/>
            </a:prstGeom>
          </p:spPr>
          <p:txBody>
            <a:bodyPr anchor="t" rtlCol="false" tIns="0" lIns="0" bIns="0" rIns="0">
              <a:spAutoFit/>
            </a:bodyPr>
            <a:lstStyle/>
            <a:p>
              <a:pPr>
                <a:lnSpc>
                  <a:spcPts val="10560"/>
                </a:lnSpc>
              </a:pPr>
              <a:r>
                <a:rPr lang="en-US" sz="9600">
                  <a:solidFill>
                    <a:srgbClr val="F6F6F6"/>
                  </a:solidFill>
                  <a:latin typeface="Telegraf Bold"/>
                </a:rPr>
                <a:t>The Emergent Theory</a:t>
              </a:r>
            </a:p>
          </p:txBody>
        </p:sp>
      </p:grpSp>
      <p:pic>
        <p:nvPicPr>
          <p:cNvPr name="Picture 5" id="5"/>
          <p:cNvPicPr>
            <a:picLocks noChangeAspect="true"/>
          </p:cNvPicPr>
          <p:nvPr/>
        </p:nvPicPr>
        <p:blipFill>
          <a:blip r:embed="rId2"/>
          <a:srcRect l="39225" t="0" r="38595" b="0"/>
          <a:stretch>
            <a:fillRect/>
          </a:stretch>
        </p:blipFill>
        <p:spPr>
          <a:xfrm flipH="false" flipV="false" rot="0">
            <a:off x="6598644" y="2745627"/>
            <a:ext cx="5090713" cy="6512673"/>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694643">
            <a:off x="-684302" y="1584356"/>
            <a:ext cx="2139195" cy="1069598"/>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8424938">
            <a:off x="17542351" y="7140323"/>
            <a:ext cx="3486597" cy="1743299"/>
          </a:xfrm>
          <a:prstGeom prst="rect">
            <a:avLst/>
          </a:prstGeom>
        </p:spPr>
      </p:pic>
      <p:pic>
        <p:nvPicPr>
          <p:cNvPr name="Picture 8" id="8"/>
          <p:cNvPicPr>
            <a:picLocks noChangeAspect="true"/>
          </p:cNvPicPr>
          <p:nvPr/>
        </p:nvPicPr>
        <p:blipFill>
          <a:blip r:embed="rId4">
            <a:alphaModFix amt="9999"/>
          </a:blip>
          <a:srcRect l="0" t="138" r="0" b="0"/>
          <a:stretch>
            <a:fillRect/>
          </a:stretch>
        </p:blipFill>
        <p:spPr>
          <a:xfrm flipH="false" flipV="false" rot="3308605">
            <a:off x="-2895584" y="-8698169"/>
            <a:ext cx="19471048" cy="20101909"/>
          </a:xfrm>
          <a:prstGeom prst="rect">
            <a:avLst/>
          </a:prstGeom>
        </p:spPr>
      </p:pic>
      <p:grpSp>
        <p:nvGrpSpPr>
          <p:cNvPr name="Group 9" id="9"/>
          <p:cNvGrpSpPr>
            <a:grpSpLocks noChangeAspect="true"/>
          </p:cNvGrpSpPr>
          <p:nvPr/>
        </p:nvGrpSpPr>
        <p:grpSpPr>
          <a:xfrm rot="0">
            <a:off x="1981191" y="8475727"/>
            <a:ext cx="782573" cy="782573"/>
            <a:chOff x="0" y="0"/>
            <a:chExt cx="6355080" cy="6355080"/>
          </a:xfrm>
        </p:grpSpPr>
        <p:sp>
          <p:nvSpPr>
            <p:cNvPr name="Freeform 10" id="10"/>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DAELHca9gNU</dc:identifier>
  <dcterms:modified xsi:type="dcterms:W3CDTF">2011-08-01T06:04:30Z</dcterms:modified>
  <cp:revision>1</cp:revision>
  <dc:title>Why do Programmers Do What They Do?</dc:title>
</cp:coreProperties>
</file>