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3" r:id="rId3"/>
    <p:sldId id="257" r:id="rId4"/>
    <p:sldId id="258" r:id="rId5"/>
    <p:sldId id="274" r:id="rId6"/>
    <p:sldId id="259" r:id="rId7"/>
    <p:sldId id="260" r:id="rId8"/>
    <p:sldId id="261" r:id="rId9"/>
    <p:sldId id="262" r:id="rId10"/>
    <p:sldId id="263" r:id="rId11"/>
    <p:sldId id="264" r:id="rId12"/>
    <p:sldId id="266" r:id="rId13"/>
    <p:sldId id="268" r:id="rId14"/>
    <p:sldId id="267" r:id="rId15"/>
    <p:sldId id="272"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Quicksand" pitchFamily="2" charset="77"/>
      <p:regular r:id="rId22"/>
    </p:embeddedFont>
    <p:embeddedFont>
      <p:font typeface="Telegraf" pitchFamily="2" charset="77"/>
      <p:regular r:id="rId23"/>
    </p:embeddedFont>
    <p:embeddedFont>
      <p:font typeface="Telegraf Bold" pitchFamily="2" charset="77"/>
      <p:regular r:id="rId24"/>
      <p:bold r:id="rId25"/>
    </p:embeddedFont>
    <p:embeddedFont>
      <p:font typeface="Telegraf Bold Bold" pitchFamily="2" charset="77"/>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94650" autoAdjust="0"/>
  </p:normalViewPr>
  <p:slideViewPr>
    <p:cSldViewPr>
      <p:cViewPr>
        <p:scale>
          <a:sx n="49" d="100"/>
          <a:sy n="49" d="100"/>
        </p:scale>
        <p:origin x="88" y="1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bbc.com/news/business-40159202"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blip>
          <a:srcRect r="240" b="12679"/>
          <a:stretch>
            <a:fillRect/>
          </a:stretch>
        </p:blipFill>
        <p:spPr>
          <a:xfrm>
            <a:off x="8443667" y="1485170"/>
            <a:ext cx="8871302" cy="7765149"/>
          </a:xfrm>
          <a:prstGeom prst="rect">
            <a:avLst/>
          </a:prstGeom>
        </p:spPr>
      </p:pic>
      <p:pic>
        <p:nvPicPr>
          <p:cNvPr id="3" name="Picture 3"/>
          <p:cNvPicPr>
            <a:picLocks noChangeAspect="1"/>
          </p:cNvPicPr>
          <p:nvPr/>
        </p:nvPicPr>
        <p:blipFill>
          <a:blip r:embed="rId3"/>
          <a:srcRect/>
          <a:stretch>
            <a:fillRect/>
          </a:stretch>
        </p:blipFill>
        <p:spPr>
          <a:xfrm>
            <a:off x="8953824" y="1508529"/>
            <a:ext cx="8308722" cy="7749771"/>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6" name="Group 6"/>
          <p:cNvGrpSpPr/>
          <p:nvPr/>
        </p:nvGrpSpPr>
        <p:grpSpPr>
          <a:xfrm>
            <a:off x="732892" y="1445901"/>
            <a:ext cx="9198931" cy="8299718"/>
            <a:chOff x="0" y="0"/>
            <a:chExt cx="12265241" cy="11066291"/>
          </a:xfrm>
        </p:grpSpPr>
        <p:sp>
          <p:nvSpPr>
            <p:cNvPr id="7" name="TextBox 7"/>
            <p:cNvSpPr txBox="1"/>
            <p:nvPr/>
          </p:nvSpPr>
          <p:spPr>
            <a:xfrm>
              <a:off x="0" y="171450"/>
              <a:ext cx="12265241" cy="6773249"/>
            </a:xfrm>
            <a:prstGeom prst="rect">
              <a:avLst/>
            </a:prstGeom>
          </p:spPr>
          <p:txBody>
            <a:bodyPr lIns="0" tIns="0" rIns="0" bIns="0" rtlCol="0" anchor="t">
              <a:spAutoFit/>
            </a:bodyPr>
            <a:lstStyle/>
            <a:p>
              <a:pPr>
                <a:lnSpc>
                  <a:spcPts val="9568"/>
                </a:lnSpc>
              </a:pPr>
              <a:r>
                <a:rPr lang="en-US" sz="10400">
                  <a:solidFill>
                    <a:srgbClr val="F6F6F6"/>
                  </a:solidFill>
                  <a:latin typeface="Telegraf Bold"/>
                </a:rPr>
                <a:t>Why Do Programmers Do What They Do?</a:t>
              </a:r>
            </a:p>
          </p:txBody>
        </p:sp>
        <p:sp>
          <p:nvSpPr>
            <p:cNvPr id="8" name="TextBox 8"/>
            <p:cNvSpPr txBox="1"/>
            <p:nvPr/>
          </p:nvSpPr>
          <p:spPr>
            <a:xfrm>
              <a:off x="24730" y="7386890"/>
              <a:ext cx="12240511" cy="3679402"/>
            </a:xfrm>
            <a:prstGeom prst="rect">
              <a:avLst/>
            </a:prstGeom>
          </p:spPr>
          <p:txBody>
            <a:bodyPr lIns="0" tIns="0" rIns="0" bIns="0" rtlCol="0" anchor="t">
              <a:spAutoFit/>
            </a:bodyPr>
            <a:lstStyle/>
            <a:p>
              <a:pPr>
                <a:lnSpc>
                  <a:spcPts val="5040"/>
                </a:lnSpc>
              </a:pPr>
              <a:r>
                <a:rPr lang="en-US" sz="3600" spc="72">
                  <a:solidFill>
                    <a:srgbClr val="F6F6F6"/>
                  </a:solidFill>
                  <a:latin typeface="Telegraf Bold"/>
                </a:rPr>
                <a:t>A Theory of Influences on Security Practices</a:t>
              </a:r>
            </a:p>
            <a:p>
              <a:pPr>
                <a:lnSpc>
                  <a:spcPts val="3919"/>
                </a:lnSpc>
              </a:pPr>
              <a:r>
                <a:rPr lang="en-US" sz="2800" spc="56">
                  <a:solidFill>
                    <a:srgbClr val="F6F6F6"/>
                  </a:solidFill>
                  <a:latin typeface="Telegraf"/>
                </a:rPr>
                <a:t>Lavanya Sajwan</a:t>
              </a:r>
            </a:p>
            <a:p>
              <a:pPr>
                <a:lnSpc>
                  <a:spcPts val="3919"/>
                </a:lnSpc>
              </a:pPr>
              <a:endParaRPr lang="en-US" sz="2800" spc="56">
                <a:solidFill>
                  <a:srgbClr val="F6F6F6"/>
                </a:solidFill>
                <a:latin typeface="Telegraf"/>
              </a:endParaRPr>
            </a:p>
            <a:p>
              <a:pPr>
                <a:lnSpc>
                  <a:spcPts val="3919"/>
                </a:lnSpc>
              </a:pPr>
              <a:r>
                <a:rPr lang="en-US" sz="2800" spc="56">
                  <a:solidFill>
                    <a:srgbClr val="F6F6F6"/>
                  </a:solidFill>
                  <a:latin typeface="Telegraf"/>
                </a:rPr>
                <a:t>Supervisors: James Noble, Craig Anslow</a:t>
              </a:r>
            </a:p>
          </p:txBody>
        </p:sp>
      </p:grpSp>
      <p:pic>
        <p:nvPicPr>
          <p:cNvPr id="9" name="Picture 9"/>
          <p:cNvPicPr>
            <a:picLocks noChangeAspect="1"/>
          </p:cNvPicPr>
          <p:nvPr/>
        </p:nvPicPr>
        <p:blipFill>
          <a:blip r:embed="rId4"/>
          <a:srcRect/>
          <a:stretch>
            <a:fillRect/>
          </a:stretch>
        </p:blipFill>
        <p:spPr>
          <a:xfrm rot="1694643">
            <a:off x="16038644" y="7825141"/>
            <a:ext cx="1343134" cy="6715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The Emergent Theory</a:t>
              </a:r>
            </a:p>
          </p:txBody>
        </p:sp>
      </p:grpSp>
      <p:pic>
        <p:nvPicPr>
          <p:cNvPr id="5" name="Picture 5"/>
          <p:cNvPicPr>
            <a:picLocks noChangeAspect="1"/>
          </p:cNvPicPr>
          <p:nvPr/>
        </p:nvPicPr>
        <p:blipFill>
          <a:blip r:embed="rId2"/>
          <a:srcRect l="39225" r="38595"/>
          <a:stretch>
            <a:fillRect/>
          </a:stretch>
        </p:blipFill>
        <p:spPr>
          <a:xfrm>
            <a:off x="6598644" y="2745627"/>
            <a:ext cx="5090713" cy="6512673"/>
          </a:xfrm>
          <a:prstGeom prst="rect">
            <a:avLst/>
          </a:prstGeom>
        </p:spPr>
      </p:pic>
      <p:pic>
        <p:nvPicPr>
          <p:cNvPr id="6" name="Picture 6"/>
          <p:cNvPicPr>
            <a:picLocks noChangeAspect="1"/>
          </p:cNvPicPr>
          <p:nvPr/>
        </p:nvPicPr>
        <p:blipFill>
          <a:blip r:embed="rId3"/>
          <a:srcRect/>
          <a:stretch>
            <a:fillRect/>
          </a:stretch>
        </p:blipFill>
        <p:spPr>
          <a:xfrm rot="1694643">
            <a:off x="-684302" y="1584356"/>
            <a:ext cx="2139195" cy="1069598"/>
          </a:xfrm>
          <a:prstGeom prst="rect">
            <a:avLst/>
          </a:prstGeom>
        </p:spPr>
      </p:pic>
      <p:pic>
        <p:nvPicPr>
          <p:cNvPr id="7" name="Picture 7"/>
          <p:cNvPicPr>
            <a:picLocks noChangeAspect="1"/>
          </p:cNvPicPr>
          <p:nvPr/>
        </p:nvPicPr>
        <p:blipFill>
          <a:blip r:embed="rId3"/>
          <a:srcRect/>
          <a:stretch>
            <a:fillRect/>
          </a:stretch>
        </p:blipFill>
        <p:spPr>
          <a:xfrm rot="8424938">
            <a:off x="17542351" y="7140323"/>
            <a:ext cx="3486597" cy="1743299"/>
          </a:xfrm>
          <a:prstGeom prst="rect">
            <a:avLst/>
          </a:prstGeom>
        </p:spPr>
      </p:pic>
      <p:pic>
        <p:nvPicPr>
          <p:cNvPr id="8" name="Picture 8"/>
          <p:cNvPicPr>
            <a:picLocks noChangeAspect="1"/>
          </p:cNvPicPr>
          <p:nvPr/>
        </p:nvPicPr>
        <p:blipFill>
          <a:blip r:embed="rId4">
            <a:alphaModFix amt="9999"/>
          </a:blip>
          <a:srcRect t="138"/>
          <a:stretch>
            <a:fillRect/>
          </a:stretch>
        </p:blipFill>
        <p:spPr>
          <a:xfrm rot="3308605">
            <a:off x="-2895584" y="-8698169"/>
            <a:ext cx="19471048" cy="20101909"/>
          </a:xfrm>
          <a:prstGeom prst="rect">
            <a:avLst/>
          </a:prstGeom>
        </p:spPr>
      </p:pic>
      <p:grpSp>
        <p:nvGrpSpPr>
          <p:cNvPr id="9" name="Group 9"/>
          <p:cNvGrpSpPr>
            <a:grpSpLocks noChangeAspect="1"/>
          </p:cNvGrpSpPr>
          <p:nvPr/>
        </p:nvGrpSpPr>
        <p:grpSpPr>
          <a:xfrm>
            <a:off x="1981191" y="8475727"/>
            <a:ext cx="782573" cy="782573"/>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B8A7"/>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4592F"/>
                  </a:solidFill>
                  <a:latin typeface="Telegraf Bold"/>
                </a:rPr>
                <a:t>The Emergent Theory</a:t>
              </a:r>
            </a:p>
          </p:txBody>
        </p:sp>
      </p:grpSp>
      <p:pic>
        <p:nvPicPr>
          <p:cNvPr id="5" name="Picture 5"/>
          <p:cNvPicPr>
            <a:picLocks noChangeAspect="1"/>
          </p:cNvPicPr>
          <p:nvPr/>
        </p:nvPicPr>
        <p:blipFill>
          <a:blip r:embed="rId2"/>
          <a:srcRect l="77853" b="440"/>
          <a:stretch>
            <a:fillRect/>
          </a:stretch>
        </p:blipFill>
        <p:spPr>
          <a:xfrm>
            <a:off x="6606238" y="2745627"/>
            <a:ext cx="5083119" cy="6483972"/>
          </a:xfrm>
          <a:prstGeom prst="rect">
            <a:avLst/>
          </a:prstGeom>
        </p:spPr>
      </p:pic>
      <p:pic>
        <p:nvPicPr>
          <p:cNvPr id="6" name="Picture 6"/>
          <p:cNvPicPr>
            <a:picLocks noChangeAspect="1"/>
          </p:cNvPicPr>
          <p:nvPr/>
        </p:nvPicPr>
        <p:blipFill>
          <a:blip r:embed="rId3">
            <a:alphaModFix amt="25000"/>
          </a:blip>
          <a:srcRect t="138"/>
          <a:stretch>
            <a:fillRect/>
          </a:stretch>
        </p:blipFill>
        <p:spPr>
          <a:xfrm rot="3308605">
            <a:off x="5603905" y="-2736442"/>
            <a:ext cx="19471048" cy="20101909"/>
          </a:xfrm>
          <a:prstGeom prst="rect">
            <a:avLst/>
          </a:prstGeom>
        </p:spPr>
      </p:pic>
      <p:pic>
        <p:nvPicPr>
          <p:cNvPr id="7" name="Picture 7"/>
          <p:cNvPicPr>
            <a:picLocks noChangeAspect="1"/>
          </p:cNvPicPr>
          <p:nvPr/>
        </p:nvPicPr>
        <p:blipFill>
          <a:blip r:embed="rId4"/>
          <a:srcRect/>
          <a:stretch>
            <a:fillRect/>
          </a:stretch>
        </p:blipFill>
        <p:spPr>
          <a:xfrm rot="1030328">
            <a:off x="15169161" y="8367341"/>
            <a:ext cx="2215000" cy="2351834"/>
          </a:xfrm>
          <a:prstGeom prst="rect">
            <a:avLst/>
          </a:prstGeom>
        </p:spPr>
      </p:pic>
      <p:pic>
        <p:nvPicPr>
          <p:cNvPr id="8" name="Picture 8"/>
          <p:cNvPicPr>
            <a:picLocks noChangeAspect="1"/>
          </p:cNvPicPr>
          <p:nvPr/>
        </p:nvPicPr>
        <p:blipFill>
          <a:blip r:embed="rId5"/>
          <a:srcRect/>
          <a:stretch>
            <a:fillRect/>
          </a:stretch>
        </p:blipFill>
        <p:spPr>
          <a:xfrm rot="9778037">
            <a:off x="-1179459" y="3638881"/>
            <a:ext cx="3304028" cy="16520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527835">
            <a:off x="8319850" y="-936658"/>
            <a:ext cx="2215000" cy="2351834"/>
          </a:xfrm>
          <a:prstGeom prst="rect">
            <a:avLst/>
          </a:prstGeom>
        </p:spPr>
      </p:pic>
      <p:sp>
        <p:nvSpPr>
          <p:cNvPr id="3" name="AutoShape 3"/>
          <p:cNvSpPr/>
          <p:nvPr/>
        </p:nvSpPr>
        <p:spPr>
          <a:xfrm>
            <a:off x="0" y="0"/>
            <a:ext cx="9144000" cy="5143500"/>
          </a:xfrm>
          <a:prstGeom prst="rect">
            <a:avLst/>
          </a:prstGeom>
          <a:solidFill>
            <a:srgbClr val="0050F5"/>
          </a:solidFill>
        </p:spPr>
      </p:sp>
      <p:pic>
        <p:nvPicPr>
          <p:cNvPr id="4" name="Picture 4"/>
          <p:cNvPicPr>
            <a:picLocks noChangeAspect="1"/>
          </p:cNvPicPr>
          <p:nvPr/>
        </p:nvPicPr>
        <p:blipFill>
          <a:blip r:embed="rId3"/>
          <a:srcRect/>
          <a:stretch>
            <a:fillRect/>
          </a:stretch>
        </p:blipFill>
        <p:spPr>
          <a:xfrm rot="7964631">
            <a:off x="14643028" y="4425398"/>
            <a:ext cx="1864991" cy="932496"/>
          </a:xfrm>
          <a:prstGeom prst="rect">
            <a:avLst/>
          </a:prstGeom>
        </p:spPr>
      </p:pic>
      <p:pic>
        <p:nvPicPr>
          <p:cNvPr id="5" name="Picture 5"/>
          <p:cNvPicPr>
            <a:picLocks noChangeAspect="1"/>
          </p:cNvPicPr>
          <p:nvPr/>
        </p:nvPicPr>
        <p:blipFill>
          <a:blip r:embed="rId4"/>
          <a:srcRect/>
          <a:stretch>
            <a:fillRect/>
          </a:stretch>
        </p:blipFill>
        <p:spPr>
          <a:xfrm rot="9778037">
            <a:off x="-1157878" y="5597543"/>
            <a:ext cx="1864991" cy="932496"/>
          </a:xfrm>
          <a:prstGeom prst="rect">
            <a:avLst/>
          </a:prstGeom>
        </p:spPr>
      </p:pic>
      <p:sp>
        <p:nvSpPr>
          <p:cNvPr id="6" name="AutoShape 6"/>
          <p:cNvSpPr/>
          <p:nvPr/>
        </p:nvSpPr>
        <p:spPr>
          <a:xfrm>
            <a:off x="9144000" y="5143500"/>
            <a:ext cx="9144000" cy="5143500"/>
          </a:xfrm>
          <a:prstGeom prst="rect">
            <a:avLst/>
          </a:prstGeom>
          <a:solidFill>
            <a:srgbClr val="F4592F"/>
          </a:solidFill>
        </p:spPr>
      </p:sp>
      <p:sp>
        <p:nvSpPr>
          <p:cNvPr id="7" name="TextBox 7"/>
          <p:cNvSpPr txBox="1"/>
          <p:nvPr/>
        </p:nvSpPr>
        <p:spPr>
          <a:xfrm>
            <a:off x="7293789" y="1332819"/>
            <a:ext cx="1440914" cy="1068740"/>
          </a:xfrm>
          <a:prstGeom prst="rect">
            <a:avLst/>
          </a:prstGeom>
        </p:spPr>
        <p:txBody>
          <a:bodyPr lIns="0" tIns="0" rIns="0" bIns="0" rtlCol="0" anchor="t">
            <a:spAutoFit/>
          </a:bodyPr>
          <a:lstStyle/>
          <a:p>
            <a:pPr algn="r">
              <a:lnSpc>
                <a:spcPts val="8000"/>
              </a:lnSpc>
            </a:pPr>
            <a:r>
              <a:rPr lang="en-US" sz="8000" spc="-384">
                <a:solidFill>
                  <a:srgbClr val="FFFFFF"/>
                </a:solidFill>
                <a:latin typeface="Quicksand"/>
              </a:rPr>
              <a:t>01</a:t>
            </a:r>
          </a:p>
        </p:txBody>
      </p:sp>
      <p:sp>
        <p:nvSpPr>
          <p:cNvPr id="8" name="TextBox 8"/>
          <p:cNvSpPr txBox="1"/>
          <p:nvPr/>
        </p:nvSpPr>
        <p:spPr>
          <a:xfrm>
            <a:off x="16756291" y="6451429"/>
            <a:ext cx="1440914" cy="1068740"/>
          </a:xfrm>
          <a:prstGeom prst="rect">
            <a:avLst/>
          </a:prstGeom>
        </p:spPr>
        <p:txBody>
          <a:bodyPr lIns="0" tIns="0" rIns="0" bIns="0" rtlCol="0" anchor="t">
            <a:spAutoFit/>
          </a:bodyPr>
          <a:lstStyle/>
          <a:p>
            <a:pPr algn="r">
              <a:lnSpc>
                <a:spcPts val="8000"/>
              </a:lnSpc>
            </a:pPr>
            <a:r>
              <a:rPr lang="en-US" sz="8000" spc="-384">
                <a:solidFill>
                  <a:srgbClr val="FFFFFF"/>
                </a:solidFill>
                <a:latin typeface="Quicksand"/>
              </a:rPr>
              <a:t>04</a:t>
            </a:r>
          </a:p>
        </p:txBody>
      </p:sp>
      <p:grpSp>
        <p:nvGrpSpPr>
          <p:cNvPr id="9" name="Group 9"/>
          <p:cNvGrpSpPr/>
          <p:nvPr/>
        </p:nvGrpSpPr>
        <p:grpSpPr>
          <a:xfrm>
            <a:off x="772407" y="1028700"/>
            <a:ext cx="6835410" cy="3120349"/>
            <a:chOff x="0" y="0"/>
            <a:chExt cx="9113880" cy="4160465"/>
          </a:xfrm>
        </p:grpSpPr>
        <p:sp>
          <p:nvSpPr>
            <p:cNvPr id="10" name="TextBox 10"/>
            <p:cNvSpPr txBox="1"/>
            <p:nvPr/>
          </p:nvSpPr>
          <p:spPr>
            <a:xfrm>
              <a:off x="0" y="-76200"/>
              <a:ext cx="9113880" cy="685800"/>
            </a:xfrm>
            <a:prstGeom prst="rect">
              <a:avLst/>
            </a:prstGeom>
          </p:spPr>
          <p:txBody>
            <a:bodyPr lIns="0" tIns="0" rIns="0" bIns="0" rtlCol="0" anchor="t">
              <a:spAutoFit/>
            </a:bodyPr>
            <a:lstStyle/>
            <a:p>
              <a:pPr>
                <a:lnSpc>
                  <a:spcPts val="3900"/>
                </a:lnSpc>
              </a:pPr>
              <a:r>
                <a:rPr lang="en-US" sz="3000" spc="120">
                  <a:solidFill>
                    <a:srgbClr val="FFFFFF"/>
                  </a:solidFill>
                  <a:latin typeface="Telegraf Bold"/>
                </a:rPr>
                <a:t>FIT</a:t>
              </a:r>
            </a:p>
          </p:txBody>
        </p:sp>
        <p:sp>
          <p:nvSpPr>
            <p:cNvPr id="11" name="TextBox 11"/>
            <p:cNvSpPr txBox="1"/>
            <p:nvPr/>
          </p:nvSpPr>
          <p:spPr>
            <a:xfrm>
              <a:off x="0" y="858042"/>
              <a:ext cx="9113880" cy="3302423"/>
            </a:xfrm>
            <a:prstGeom prst="rect">
              <a:avLst/>
            </a:prstGeom>
          </p:spPr>
          <p:txBody>
            <a:bodyPr lIns="0" tIns="0" rIns="0" bIns="0" rtlCol="0" anchor="t">
              <a:spAutoFit/>
            </a:bodyPr>
            <a:lstStyle/>
            <a:p>
              <a:pPr algn="just">
                <a:lnSpc>
                  <a:spcPts val="3919"/>
                </a:lnSpc>
              </a:pPr>
              <a:r>
                <a:rPr lang="en-US" sz="2800" spc="56">
                  <a:solidFill>
                    <a:srgbClr val="FFFFFF"/>
                  </a:solidFill>
                  <a:latin typeface="Telegraf"/>
                </a:rPr>
                <a:t>"Fit refers to the emergence of conceptual codes and categories from the data rather than the use of preconceived codes or categories from extant theory"</a:t>
              </a:r>
            </a:p>
          </p:txBody>
        </p:sp>
      </p:grpSp>
      <p:grpSp>
        <p:nvGrpSpPr>
          <p:cNvPr id="12" name="Group 12"/>
          <p:cNvGrpSpPr/>
          <p:nvPr/>
        </p:nvGrpSpPr>
        <p:grpSpPr>
          <a:xfrm>
            <a:off x="10084077" y="5655459"/>
            <a:ext cx="6814426" cy="4423110"/>
            <a:chOff x="0" y="0"/>
            <a:chExt cx="9085901" cy="5897480"/>
          </a:xfrm>
        </p:grpSpPr>
        <p:sp>
          <p:nvSpPr>
            <p:cNvPr id="13" name="TextBox 13"/>
            <p:cNvSpPr txBox="1"/>
            <p:nvPr/>
          </p:nvSpPr>
          <p:spPr>
            <a:xfrm>
              <a:off x="0" y="-66675"/>
              <a:ext cx="9085901" cy="647900"/>
            </a:xfrm>
            <a:prstGeom prst="rect">
              <a:avLst/>
            </a:prstGeom>
          </p:spPr>
          <p:txBody>
            <a:bodyPr lIns="0" tIns="0" rIns="0" bIns="0" rtlCol="0" anchor="t">
              <a:spAutoFit/>
            </a:bodyPr>
            <a:lstStyle/>
            <a:p>
              <a:pPr>
                <a:lnSpc>
                  <a:spcPts val="3718"/>
                </a:lnSpc>
              </a:pPr>
              <a:r>
                <a:rPr lang="en-US" sz="2860" spc="114">
                  <a:solidFill>
                    <a:srgbClr val="FFFFFF"/>
                  </a:solidFill>
                  <a:latin typeface="Telegraf Bold"/>
                </a:rPr>
                <a:t>MODIFIABILITY</a:t>
              </a:r>
            </a:p>
          </p:txBody>
        </p:sp>
        <p:sp>
          <p:nvSpPr>
            <p:cNvPr id="14" name="TextBox 14"/>
            <p:cNvSpPr txBox="1"/>
            <p:nvPr/>
          </p:nvSpPr>
          <p:spPr>
            <a:xfrm>
              <a:off x="0" y="823195"/>
              <a:ext cx="9085901" cy="5074285"/>
            </a:xfrm>
            <a:prstGeom prst="rect">
              <a:avLst/>
            </a:prstGeom>
          </p:spPr>
          <p:txBody>
            <a:bodyPr lIns="0" tIns="0" rIns="0" bIns="0" rtlCol="0" anchor="t">
              <a:spAutoFit/>
            </a:bodyPr>
            <a:lstStyle/>
            <a:p>
              <a:pPr algn="just">
                <a:lnSpc>
                  <a:spcPts val="3779"/>
                </a:lnSpc>
              </a:pPr>
              <a:r>
                <a:rPr lang="en-US" sz="2700" spc="54">
                  <a:solidFill>
                    <a:srgbClr val="FFFFFF"/>
                  </a:solidFill>
                  <a:latin typeface="Telegraf"/>
                </a:rPr>
                <a:t>"Modifiability refers to the theory’s ability to be continually modified as new data emerge to produce new categories, properties or dimensions of the theory. This living quality of grounded theory ensures its continuing relevance and value to the social world from which it has emerged."</a:t>
              </a:r>
            </a:p>
          </p:txBody>
        </p:sp>
      </p:grpSp>
      <p:sp>
        <p:nvSpPr>
          <p:cNvPr id="15" name="TextBox 15"/>
          <p:cNvSpPr txBox="1"/>
          <p:nvPr/>
        </p:nvSpPr>
        <p:spPr>
          <a:xfrm>
            <a:off x="16756291" y="1332819"/>
            <a:ext cx="1440914" cy="1068740"/>
          </a:xfrm>
          <a:prstGeom prst="rect">
            <a:avLst/>
          </a:prstGeom>
        </p:spPr>
        <p:txBody>
          <a:bodyPr lIns="0" tIns="0" rIns="0" bIns="0" rtlCol="0" anchor="t">
            <a:spAutoFit/>
          </a:bodyPr>
          <a:lstStyle/>
          <a:p>
            <a:pPr algn="r">
              <a:lnSpc>
                <a:spcPts val="8000"/>
              </a:lnSpc>
            </a:pPr>
            <a:r>
              <a:rPr lang="en-US" sz="8000" spc="-384">
                <a:solidFill>
                  <a:srgbClr val="F4592F"/>
                </a:solidFill>
                <a:latin typeface="Quicksand"/>
              </a:rPr>
              <a:t>02</a:t>
            </a:r>
          </a:p>
        </p:txBody>
      </p:sp>
      <p:sp>
        <p:nvSpPr>
          <p:cNvPr id="16" name="TextBox 16"/>
          <p:cNvSpPr txBox="1"/>
          <p:nvPr/>
        </p:nvSpPr>
        <p:spPr>
          <a:xfrm>
            <a:off x="7293789" y="6451429"/>
            <a:ext cx="1440914" cy="1068740"/>
          </a:xfrm>
          <a:prstGeom prst="rect">
            <a:avLst/>
          </a:prstGeom>
        </p:spPr>
        <p:txBody>
          <a:bodyPr lIns="0" tIns="0" rIns="0" bIns="0" rtlCol="0" anchor="t">
            <a:spAutoFit/>
          </a:bodyPr>
          <a:lstStyle/>
          <a:p>
            <a:pPr algn="r">
              <a:lnSpc>
                <a:spcPts val="8000"/>
              </a:lnSpc>
            </a:pPr>
            <a:r>
              <a:rPr lang="en-US" sz="8000" spc="-384">
                <a:solidFill>
                  <a:srgbClr val="0050F5"/>
                </a:solidFill>
                <a:latin typeface="Quicksand"/>
              </a:rPr>
              <a:t>03</a:t>
            </a:r>
          </a:p>
        </p:txBody>
      </p:sp>
      <p:grpSp>
        <p:nvGrpSpPr>
          <p:cNvPr id="17" name="Group 17"/>
          <p:cNvGrpSpPr/>
          <p:nvPr/>
        </p:nvGrpSpPr>
        <p:grpSpPr>
          <a:xfrm>
            <a:off x="10084077" y="1028700"/>
            <a:ext cx="6814426" cy="2625049"/>
            <a:chOff x="0" y="0"/>
            <a:chExt cx="9085901" cy="3500065"/>
          </a:xfrm>
        </p:grpSpPr>
        <p:sp>
          <p:nvSpPr>
            <p:cNvPr id="18" name="TextBox 18"/>
            <p:cNvSpPr txBox="1"/>
            <p:nvPr/>
          </p:nvSpPr>
          <p:spPr>
            <a:xfrm>
              <a:off x="0" y="-76200"/>
              <a:ext cx="9085901" cy="685800"/>
            </a:xfrm>
            <a:prstGeom prst="rect">
              <a:avLst/>
            </a:prstGeom>
          </p:spPr>
          <p:txBody>
            <a:bodyPr lIns="0" tIns="0" rIns="0" bIns="0" rtlCol="0" anchor="t">
              <a:spAutoFit/>
            </a:bodyPr>
            <a:lstStyle/>
            <a:p>
              <a:pPr>
                <a:lnSpc>
                  <a:spcPts val="3900"/>
                </a:lnSpc>
              </a:pPr>
              <a:r>
                <a:rPr lang="en-US" sz="3000" spc="120">
                  <a:solidFill>
                    <a:srgbClr val="F4592F"/>
                  </a:solidFill>
                  <a:latin typeface="Telegraf Bold"/>
                </a:rPr>
                <a:t>WORK</a:t>
              </a:r>
            </a:p>
          </p:txBody>
        </p:sp>
        <p:sp>
          <p:nvSpPr>
            <p:cNvPr id="19" name="TextBox 19"/>
            <p:cNvSpPr txBox="1"/>
            <p:nvPr/>
          </p:nvSpPr>
          <p:spPr>
            <a:xfrm>
              <a:off x="0" y="858042"/>
              <a:ext cx="9085901" cy="2642023"/>
            </a:xfrm>
            <a:prstGeom prst="rect">
              <a:avLst/>
            </a:prstGeom>
          </p:spPr>
          <p:txBody>
            <a:bodyPr lIns="0" tIns="0" rIns="0" bIns="0" rtlCol="0" anchor="t">
              <a:spAutoFit/>
            </a:bodyPr>
            <a:lstStyle/>
            <a:p>
              <a:pPr algn="just">
                <a:lnSpc>
                  <a:spcPts val="3919"/>
                </a:lnSpc>
              </a:pPr>
              <a:r>
                <a:rPr lang="en-US" sz="2800" spc="56">
                  <a:solidFill>
                    <a:srgbClr val="F4592F"/>
                  </a:solidFill>
                  <a:latin typeface="Telegraf"/>
                </a:rPr>
                <a:t>"Work refers to the ability of the grounded theory to explain and interpret behaviour in a substantive area and to predict future behaviour."</a:t>
              </a:r>
            </a:p>
          </p:txBody>
        </p:sp>
      </p:grpSp>
      <p:grpSp>
        <p:nvGrpSpPr>
          <p:cNvPr id="20" name="Group 20"/>
          <p:cNvGrpSpPr/>
          <p:nvPr/>
        </p:nvGrpSpPr>
        <p:grpSpPr>
          <a:xfrm>
            <a:off x="772407" y="5655459"/>
            <a:ext cx="6835410" cy="4559944"/>
            <a:chOff x="0" y="0"/>
            <a:chExt cx="9113880" cy="6079926"/>
          </a:xfrm>
        </p:grpSpPr>
        <p:sp>
          <p:nvSpPr>
            <p:cNvPr id="21" name="TextBox 21"/>
            <p:cNvSpPr txBox="1"/>
            <p:nvPr/>
          </p:nvSpPr>
          <p:spPr>
            <a:xfrm>
              <a:off x="0" y="-66675"/>
              <a:ext cx="9113880" cy="636794"/>
            </a:xfrm>
            <a:prstGeom prst="rect">
              <a:avLst/>
            </a:prstGeom>
          </p:spPr>
          <p:txBody>
            <a:bodyPr lIns="0" tIns="0" rIns="0" bIns="0" rtlCol="0" anchor="t">
              <a:spAutoFit/>
            </a:bodyPr>
            <a:lstStyle/>
            <a:p>
              <a:pPr>
                <a:lnSpc>
                  <a:spcPts val="3647"/>
                </a:lnSpc>
              </a:pPr>
              <a:r>
                <a:rPr lang="en-US" sz="2805" spc="112">
                  <a:solidFill>
                    <a:srgbClr val="0050F5"/>
                  </a:solidFill>
                  <a:latin typeface="Telegraf Bold"/>
                </a:rPr>
                <a:t>RELEVANCE</a:t>
              </a:r>
            </a:p>
          </p:txBody>
        </p:sp>
        <p:sp>
          <p:nvSpPr>
            <p:cNvPr id="22" name="TextBox 22"/>
            <p:cNvSpPr txBox="1"/>
            <p:nvPr/>
          </p:nvSpPr>
          <p:spPr>
            <a:xfrm>
              <a:off x="0" y="796302"/>
              <a:ext cx="9113880" cy="5283623"/>
            </a:xfrm>
            <a:prstGeom prst="rect">
              <a:avLst/>
            </a:prstGeom>
          </p:spPr>
          <p:txBody>
            <a:bodyPr lIns="0" tIns="0" rIns="0" bIns="0" rtlCol="0" anchor="t">
              <a:spAutoFit/>
            </a:bodyPr>
            <a:lstStyle/>
            <a:p>
              <a:pPr algn="just">
                <a:lnSpc>
                  <a:spcPts val="3919"/>
                </a:lnSpc>
              </a:pPr>
              <a:r>
                <a:rPr lang="en-US" sz="2799" spc="55">
                  <a:solidFill>
                    <a:srgbClr val="0050F5"/>
                  </a:solidFill>
                  <a:latin typeface="Telegraf"/>
                </a:rPr>
                <a:t>"Relevance refers to the theory’s focus on a core concern or process that emerges in a substantive area. Its conceptual grounding in the data indicates the significance and relevance of this core concern or process thereby ensuring its relevance."</a:t>
              </a:r>
            </a:p>
          </p:txBody>
        </p:sp>
      </p:grpSp>
      <p:pic>
        <p:nvPicPr>
          <p:cNvPr id="23" name="Picture 23"/>
          <p:cNvPicPr>
            <a:picLocks noChangeAspect="1"/>
          </p:cNvPicPr>
          <p:nvPr/>
        </p:nvPicPr>
        <p:blipFill>
          <a:blip r:embed="rId5"/>
          <a:srcRect/>
          <a:stretch>
            <a:fillRect/>
          </a:stretch>
        </p:blipFill>
        <p:spPr>
          <a:xfrm rot="1030328">
            <a:off x="6186289" y="8709738"/>
            <a:ext cx="2215000" cy="2351834"/>
          </a:xfrm>
          <a:prstGeom prst="rect">
            <a:avLst/>
          </a:prstGeom>
        </p:spPr>
      </p:pic>
      <p:grpSp>
        <p:nvGrpSpPr>
          <p:cNvPr id="24" name="Group 24"/>
          <p:cNvGrpSpPr>
            <a:grpSpLocks noChangeAspect="1"/>
          </p:cNvGrpSpPr>
          <p:nvPr/>
        </p:nvGrpSpPr>
        <p:grpSpPr>
          <a:xfrm>
            <a:off x="16538843" y="9927340"/>
            <a:ext cx="719320" cy="719320"/>
            <a:chOff x="0" y="0"/>
            <a:chExt cx="6355080" cy="6355080"/>
          </a:xfrm>
        </p:grpSpPr>
        <p:sp>
          <p:nvSpPr>
            <p:cNvPr id="25" name="Freeform 2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grpSp>
        <p:nvGrpSpPr>
          <p:cNvPr id="26" name="Group 26"/>
          <p:cNvGrpSpPr>
            <a:grpSpLocks noChangeAspect="1"/>
          </p:cNvGrpSpPr>
          <p:nvPr/>
        </p:nvGrpSpPr>
        <p:grpSpPr>
          <a:xfrm>
            <a:off x="-355927" y="478091"/>
            <a:ext cx="711853" cy="711853"/>
            <a:chOff x="0" y="0"/>
            <a:chExt cx="6355080" cy="6355080"/>
          </a:xfrm>
        </p:grpSpPr>
        <p:sp>
          <p:nvSpPr>
            <p:cNvPr id="27" name="Freeform 2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grpSp>
        <p:nvGrpSpPr>
          <p:cNvPr id="28" name="Group 28"/>
          <p:cNvGrpSpPr/>
          <p:nvPr/>
        </p:nvGrpSpPr>
        <p:grpSpPr>
          <a:xfrm rot="8961417">
            <a:off x="9706407" y="6006745"/>
            <a:ext cx="342860" cy="230528"/>
            <a:chOff x="0" y="0"/>
            <a:chExt cx="1930400" cy="1297940"/>
          </a:xfrm>
        </p:grpSpPr>
        <p:sp>
          <p:nvSpPr>
            <p:cNvPr id="29" name="Freeform 29"/>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0050F5"/>
            </a:solidFill>
          </p:spPr>
        </p:sp>
      </p:grpSp>
      <p:grpSp>
        <p:nvGrpSpPr>
          <p:cNvPr id="30" name="Group 30"/>
          <p:cNvGrpSpPr/>
          <p:nvPr/>
        </p:nvGrpSpPr>
        <p:grpSpPr>
          <a:xfrm rot="-4060376">
            <a:off x="6163975" y="3728099"/>
            <a:ext cx="818713" cy="550477"/>
            <a:chOff x="0" y="0"/>
            <a:chExt cx="1930400" cy="1297940"/>
          </a:xfrm>
        </p:grpSpPr>
        <p:sp>
          <p:nvSpPr>
            <p:cNvPr id="31" name="Freeform 31"/>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4592F"/>
            </a:solidFill>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grpSp>
        <p:nvGrpSpPr>
          <p:cNvPr id="2" name="Group 2"/>
          <p:cNvGrpSpPr/>
          <p:nvPr/>
        </p:nvGrpSpPr>
        <p:grpSpPr>
          <a:xfrm>
            <a:off x="9788511" y="833897"/>
            <a:ext cx="9144000" cy="6906363"/>
            <a:chOff x="0" y="-9525"/>
            <a:chExt cx="12192000" cy="9208484"/>
          </a:xfrm>
        </p:grpSpPr>
        <p:sp>
          <p:nvSpPr>
            <p:cNvPr id="3" name="TextBox 3"/>
            <p:cNvSpPr txBox="1"/>
            <p:nvPr/>
          </p:nvSpPr>
          <p:spPr>
            <a:xfrm>
              <a:off x="85089" y="-9525"/>
              <a:ext cx="12105794" cy="5506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Limitations and Future Work</a:t>
              </a:r>
            </a:p>
          </p:txBody>
        </p:sp>
        <p:sp>
          <p:nvSpPr>
            <p:cNvPr id="4" name="TextBox 4"/>
            <p:cNvSpPr txBox="1"/>
            <p:nvPr/>
          </p:nvSpPr>
          <p:spPr>
            <a:xfrm>
              <a:off x="0" y="5831883"/>
              <a:ext cx="12192000" cy="3367076"/>
            </a:xfrm>
            <a:prstGeom prst="rect">
              <a:avLst/>
            </a:prstGeom>
          </p:spPr>
          <p:txBody>
            <a:bodyPr lIns="0" tIns="0" rIns="0" bIns="0" rtlCol="0" anchor="t">
              <a:spAutoFit/>
            </a:bodyPr>
            <a:lstStyle/>
            <a:p>
              <a:pPr marL="1036320" lvl="1" indent="-518160">
                <a:lnSpc>
                  <a:spcPts val="6719"/>
                </a:lnSpc>
                <a:buFont typeface="Arial"/>
                <a:buChar char="•"/>
              </a:pPr>
              <a:r>
                <a:rPr lang="en-US" sz="4800" dirty="0">
                  <a:solidFill>
                    <a:srgbClr val="F6F6F6"/>
                  </a:solidFill>
                  <a:latin typeface="Telegraf"/>
                </a:rPr>
                <a:t>Gender imbalance</a:t>
              </a:r>
            </a:p>
            <a:p>
              <a:pPr marL="1036320" lvl="1" indent="-518160">
                <a:lnSpc>
                  <a:spcPts val="6719"/>
                </a:lnSpc>
                <a:buFont typeface="Arial"/>
                <a:buChar char="•"/>
              </a:pPr>
              <a:r>
                <a:rPr lang="en-US" sz="4800" dirty="0">
                  <a:solidFill>
                    <a:srgbClr val="F6F6F6"/>
                  </a:solidFill>
                  <a:latin typeface="Telegraf"/>
                </a:rPr>
                <a:t>NDA's</a:t>
              </a:r>
            </a:p>
            <a:p>
              <a:pPr marL="1036320" lvl="1" indent="-518160">
                <a:lnSpc>
                  <a:spcPts val="6719"/>
                </a:lnSpc>
                <a:buFont typeface="Arial"/>
                <a:buChar char="•"/>
              </a:pPr>
              <a:r>
                <a:rPr lang="en-US" sz="4800" dirty="0">
                  <a:solidFill>
                    <a:srgbClr val="F6F6F6"/>
                  </a:solidFill>
                  <a:latin typeface="Telegraf"/>
                </a:rPr>
                <a:t>Narrowing scope</a:t>
              </a:r>
            </a:p>
          </p:txBody>
        </p:sp>
      </p:grpSp>
      <p:pic>
        <p:nvPicPr>
          <p:cNvPr id="5" name="Picture 5"/>
          <p:cNvPicPr>
            <a:picLocks noChangeAspect="1"/>
          </p:cNvPicPr>
          <p:nvPr/>
        </p:nvPicPr>
        <p:blipFill>
          <a:blip r:embed="rId2">
            <a:alphaModFix amt="19999"/>
          </a:blip>
          <a:srcRect r="240" b="12679"/>
          <a:stretch>
            <a:fillRect/>
          </a:stretch>
        </p:blipFill>
        <p:spPr>
          <a:xfrm>
            <a:off x="1028700" y="1143174"/>
            <a:ext cx="8463903" cy="7408549"/>
          </a:xfrm>
          <a:prstGeom prst="rect">
            <a:avLst/>
          </a:prstGeom>
        </p:spPr>
      </p:pic>
      <p:pic>
        <p:nvPicPr>
          <p:cNvPr id="6" name="Picture 6"/>
          <p:cNvPicPr>
            <a:picLocks noChangeAspect="1"/>
          </p:cNvPicPr>
          <p:nvPr/>
        </p:nvPicPr>
        <p:blipFill>
          <a:blip r:embed="rId3"/>
          <a:srcRect/>
          <a:stretch>
            <a:fillRect/>
          </a:stretch>
        </p:blipFill>
        <p:spPr>
          <a:xfrm>
            <a:off x="2340225" y="1028700"/>
            <a:ext cx="5446499" cy="8229600"/>
          </a:xfrm>
          <a:prstGeom prst="rect">
            <a:avLst/>
          </a:prstGeom>
        </p:spPr>
      </p:pic>
      <p:grpSp>
        <p:nvGrpSpPr>
          <p:cNvPr id="7" name="Group 7"/>
          <p:cNvGrpSpPr>
            <a:grpSpLocks noChangeAspect="1"/>
          </p:cNvGrpSpPr>
          <p:nvPr/>
        </p:nvGrpSpPr>
        <p:grpSpPr>
          <a:xfrm>
            <a:off x="1422635" y="5143500"/>
            <a:ext cx="495300" cy="495300"/>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9" name="Picture 9"/>
          <p:cNvPicPr>
            <a:picLocks noChangeAspect="1"/>
          </p:cNvPicPr>
          <p:nvPr/>
        </p:nvPicPr>
        <p:blipFill>
          <a:blip r:embed="rId4"/>
          <a:srcRect/>
          <a:stretch>
            <a:fillRect/>
          </a:stretch>
        </p:blipFill>
        <p:spPr>
          <a:xfrm rot="665562">
            <a:off x="8097413" y="7168663"/>
            <a:ext cx="1343134" cy="671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2413248" y="213772"/>
            <a:ext cx="13461504" cy="2798445"/>
          </a:xfrm>
          <a:prstGeom prst="rect">
            <a:avLst/>
          </a:prstGeom>
        </p:spPr>
        <p:txBody>
          <a:bodyPr lIns="0" tIns="0" rIns="0" bIns="0" rtlCol="0" anchor="t">
            <a:spAutoFit/>
          </a:bodyPr>
          <a:lstStyle/>
          <a:p>
            <a:pPr algn="ctr">
              <a:lnSpc>
                <a:spcPts val="10560"/>
              </a:lnSpc>
            </a:pPr>
            <a:r>
              <a:rPr lang="en-US" sz="9600">
                <a:solidFill>
                  <a:srgbClr val="0050F5"/>
                </a:solidFill>
                <a:latin typeface="Telegraf Bold"/>
              </a:rPr>
              <a:t>Implications for Practice</a:t>
            </a:r>
          </a:p>
        </p:txBody>
      </p:sp>
      <p:grpSp>
        <p:nvGrpSpPr>
          <p:cNvPr id="3" name="Group 3"/>
          <p:cNvGrpSpPr>
            <a:grpSpLocks noChangeAspect="1"/>
          </p:cNvGrpSpPr>
          <p:nvPr/>
        </p:nvGrpSpPr>
        <p:grpSpPr>
          <a:xfrm>
            <a:off x="16535455" y="8614709"/>
            <a:ext cx="495300" cy="495300"/>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id="5" name="Picture 5"/>
          <p:cNvPicPr>
            <a:picLocks noChangeAspect="1"/>
          </p:cNvPicPr>
          <p:nvPr/>
        </p:nvPicPr>
        <p:blipFill>
          <a:blip r:embed="rId2"/>
          <a:srcRect/>
          <a:stretch>
            <a:fillRect/>
          </a:stretch>
        </p:blipFill>
        <p:spPr>
          <a:xfrm rot="1694643">
            <a:off x="16059100" y="1532083"/>
            <a:ext cx="3136394" cy="1568197"/>
          </a:xfrm>
          <a:prstGeom prst="rect">
            <a:avLst/>
          </a:prstGeom>
        </p:spPr>
      </p:pic>
      <p:grpSp>
        <p:nvGrpSpPr>
          <p:cNvPr id="6" name="Group 6"/>
          <p:cNvGrpSpPr/>
          <p:nvPr/>
        </p:nvGrpSpPr>
        <p:grpSpPr>
          <a:xfrm rot="8100000">
            <a:off x="2020506" y="1514817"/>
            <a:ext cx="785485" cy="528135"/>
            <a:chOff x="0" y="0"/>
            <a:chExt cx="1930400" cy="1297940"/>
          </a:xfrm>
        </p:grpSpPr>
        <p:sp>
          <p:nvSpPr>
            <p:cNvPr id="7" name="Freeform 7"/>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CCDCFF"/>
            </a:solidFill>
          </p:spPr>
        </p:sp>
      </p:grpSp>
      <p:sp>
        <p:nvSpPr>
          <p:cNvPr id="8" name="TextBox 8"/>
          <p:cNvSpPr txBox="1"/>
          <p:nvPr/>
        </p:nvSpPr>
        <p:spPr>
          <a:xfrm>
            <a:off x="1542126" y="3182493"/>
            <a:ext cx="15203748" cy="5245154"/>
          </a:xfrm>
          <a:prstGeom prst="rect">
            <a:avLst/>
          </a:prstGeom>
        </p:spPr>
        <p:txBody>
          <a:bodyPr lIns="0" tIns="0" rIns="0" bIns="0" rtlCol="0" anchor="t">
            <a:spAutoFit/>
          </a:bodyPr>
          <a:lstStyle/>
          <a:p>
            <a:pPr marL="1554480" lvl="1" indent="-777240">
              <a:lnSpc>
                <a:spcPts val="10368"/>
              </a:lnSpc>
              <a:buFont typeface="Arial"/>
              <a:buChar char="•"/>
            </a:pPr>
            <a:r>
              <a:rPr lang="en-US" sz="7200" dirty="0">
                <a:solidFill>
                  <a:srgbClr val="F4592F"/>
                </a:solidFill>
                <a:latin typeface="Telegraf"/>
              </a:rPr>
              <a:t>Active Technical Training</a:t>
            </a:r>
          </a:p>
          <a:p>
            <a:pPr marL="1554480" lvl="1" indent="-777240">
              <a:lnSpc>
                <a:spcPts val="10368"/>
              </a:lnSpc>
              <a:buFont typeface="Arial"/>
              <a:buChar char="•"/>
            </a:pPr>
            <a:r>
              <a:rPr lang="en-US" sz="7200" dirty="0">
                <a:solidFill>
                  <a:srgbClr val="F4592F"/>
                </a:solidFill>
                <a:latin typeface="Telegraf"/>
              </a:rPr>
              <a:t>Corporate Hackathons</a:t>
            </a:r>
          </a:p>
          <a:p>
            <a:pPr marL="1554480" lvl="1" indent="-777240">
              <a:lnSpc>
                <a:spcPts val="10368"/>
              </a:lnSpc>
              <a:buFont typeface="Arial"/>
              <a:buChar char="•"/>
            </a:pPr>
            <a:r>
              <a:rPr lang="en-US" sz="7200" dirty="0">
                <a:solidFill>
                  <a:srgbClr val="F4592F"/>
                </a:solidFill>
                <a:latin typeface="Telegraf"/>
              </a:rPr>
              <a:t>Explicitly defined project management methodologies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ADD"/>
        </a:solidFill>
        <a:effectLst/>
      </p:bgPr>
    </p:bg>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B8F3ED4-36C5-B142-926F-7CDEFFEBD8F9}"/>
              </a:ext>
            </a:extLst>
          </p:cNvPr>
          <p:cNvSpPr txBox="1"/>
          <p:nvPr/>
        </p:nvSpPr>
        <p:spPr>
          <a:xfrm>
            <a:off x="736842" y="272348"/>
            <a:ext cx="16814316" cy="3101340"/>
          </a:xfrm>
          <a:prstGeom prst="rect">
            <a:avLst/>
          </a:prstGeom>
        </p:spPr>
        <p:txBody>
          <a:bodyPr lIns="0" tIns="0" rIns="0" bIns="0" rtlCol="0" anchor="t">
            <a:spAutoFit/>
          </a:bodyPr>
          <a:lstStyle/>
          <a:p>
            <a:pPr algn="ctr">
              <a:lnSpc>
                <a:spcPts val="7920"/>
              </a:lnSpc>
              <a:spcBef>
                <a:spcPct val="0"/>
              </a:spcBef>
            </a:pPr>
            <a:r>
              <a:rPr lang="en-US" sz="7200">
                <a:solidFill>
                  <a:srgbClr val="0050F5"/>
                </a:solidFill>
                <a:latin typeface="Telegraf Bold"/>
              </a:rPr>
              <a:t>Security is growing space and practices need to adapt in order to continue to support programmers</a:t>
            </a:r>
          </a:p>
        </p:txBody>
      </p:sp>
      <p:pic>
        <p:nvPicPr>
          <p:cNvPr id="3" name="Picture 4">
            <a:extLst>
              <a:ext uri="{FF2B5EF4-FFF2-40B4-BE49-F238E27FC236}">
                <a16:creationId xmlns:a16="http://schemas.microsoft.com/office/drawing/2014/main" id="{F6DC5A96-E3CD-7646-BAD9-79AEFA7D3D3B}"/>
              </a:ext>
            </a:extLst>
          </p:cNvPr>
          <p:cNvPicPr>
            <a:picLocks noChangeAspect="1"/>
          </p:cNvPicPr>
          <p:nvPr/>
        </p:nvPicPr>
        <p:blipFill>
          <a:blip r:embed="rId2"/>
          <a:srcRect/>
          <a:stretch>
            <a:fillRect/>
          </a:stretch>
        </p:blipFill>
        <p:spPr>
          <a:xfrm>
            <a:off x="239218" y="3372599"/>
            <a:ext cx="17809564" cy="5053464"/>
          </a:xfrm>
          <a:prstGeom prst="rect">
            <a:avLst/>
          </a:prstGeom>
        </p:spPr>
      </p:pic>
      <p:sp>
        <p:nvSpPr>
          <p:cNvPr id="5" name="Rectangle 4">
            <a:extLst>
              <a:ext uri="{FF2B5EF4-FFF2-40B4-BE49-F238E27FC236}">
                <a16:creationId xmlns:a16="http://schemas.microsoft.com/office/drawing/2014/main" id="{1D074389-69BE-1741-9CC5-47A55396EAC3}"/>
              </a:ext>
            </a:extLst>
          </p:cNvPr>
          <p:cNvSpPr/>
          <p:nvPr/>
        </p:nvSpPr>
        <p:spPr>
          <a:xfrm>
            <a:off x="7315200" y="8739082"/>
            <a:ext cx="8305800" cy="972574"/>
          </a:xfrm>
          <a:prstGeom prst="rect">
            <a:avLst/>
          </a:prstGeom>
        </p:spPr>
        <p:txBody>
          <a:bodyPr wrap="square">
            <a:spAutoFit/>
          </a:bodyPr>
          <a:lstStyle/>
          <a:p>
            <a:pPr>
              <a:lnSpc>
                <a:spcPts val="3520"/>
              </a:lnSpc>
              <a:spcBef>
                <a:spcPct val="0"/>
              </a:spcBef>
            </a:pPr>
            <a:r>
              <a:rPr lang="en-US" sz="2800" b="1" dirty="0">
                <a:latin typeface="Telegraf"/>
              </a:rPr>
              <a:t>Supervisors: </a:t>
            </a:r>
            <a:br>
              <a:rPr lang="en-US" sz="2800" b="1" dirty="0">
                <a:latin typeface="Telegraf"/>
              </a:rPr>
            </a:br>
            <a:r>
              <a:rPr lang="en-US" sz="2800" dirty="0">
                <a:latin typeface="Telegraf"/>
              </a:rPr>
              <a:t>James Noble, Craig </a:t>
            </a:r>
            <a:r>
              <a:rPr lang="en-US" sz="2800" dirty="0" err="1">
                <a:latin typeface="Telegraf"/>
              </a:rPr>
              <a:t>Anslow</a:t>
            </a:r>
            <a:endParaRPr lang="en-US" sz="2800" dirty="0">
              <a:latin typeface="Telegraf"/>
            </a:endParaRPr>
          </a:p>
        </p:txBody>
      </p:sp>
      <p:sp>
        <p:nvSpPr>
          <p:cNvPr id="6" name="Rectangle 5">
            <a:extLst>
              <a:ext uri="{FF2B5EF4-FFF2-40B4-BE49-F238E27FC236}">
                <a16:creationId xmlns:a16="http://schemas.microsoft.com/office/drawing/2014/main" id="{1470DCA2-B6FC-704A-A002-70459B835229}"/>
              </a:ext>
            </a:extLst>
          </p:cNvPr>
          <p:cNvSpPr/>
          <p:nvPr/>
        </p:nvSpPr>
        <p:spPr>
          <a:xfrm>
            <a:off x="239218" y="8718564"/>
            <a:ext cx="8305800" cy="1421415"/>
          </a:xfrm>
          <a:prstGeom prst="rect">
            <a:avLst/>
          </a:prstGeom>
        </p:spPr>
        <p:txBody>
          <a:bodyPr wrap="square">
            <a:spAutoFit/>
          </a:bodyPr>
          <a:lstStyle/>
          <a:p>
            <a:pPr>
              <a:lnSpc>
                <a:spcPts val="3520"/>
              </a:lnSpc>
            </a:pPr>
            <a:r>
              <a:rPr lang="en-US" sz="2800" b="1" dirty="0">
                <a:latin typeface="Telegraf Bold"/>
              </a:rPr>
              <a:t>Lavanya Sajwan</a:t>
            </a:r>
          </a:p>
          <a:p>
            <a:pPr>
              <a:lnSpc>
                <a:spcPts val="3520"/>
              </a:lnSpc>
            </a:pPr>
            <a:r>
              <a:rPr lang="en-US" sz="2800" dirty="0" err="1">
                <a:latin typeface="Telegraf"/>
              </a:rPr>
              <a:t>sajwanlava@myvuw.ac.nz</a:t>
            </a:r>
            <a:endParaRPr lang="en-US" sz="2800" dirty="0">
              <a:latin typeface="Telegraf"/>
            </a:endParaRPr>
          </a:p>
          <a:p>
            <a:pPr>
              <a:lnSpc>
                <a:spcPts val="3520"/>
              </a:lnSpc>
              <a:spcBef>
                <a:spcPct val="0"/>
              </a:spcBef>
            </a:pPr>
            <a:endParaRPr lang="en-US" sz="2800" b="1" dirty="0">
              <a:latin typeface="Telegraf Bold"/>
            </a:endParaRPr>
          </a:p>
        </p:txBody>
      </p:sp>
    </p:spTree>
    <p:extLst>
      <p:ext uri="{BB962C8B-B14F-4D97-AF65-F5344CB8AC3E}">
        <p14:creationId xmlns:p14="http://schemas.microsoft.com/office/powerpoint/2010/main" val="214560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p:nvPr/>
        </p:nvGrpSpPr>
        <p:grpSpPr>
          <a:xfrm>
            <a:off x="4304024" y="3656378"/>
            <a:ext cx="9679952" cy="2593244"/>
            <a:chOff x="0" y="0"/>
            <a:chExt cx="12906603" cy="3457659"/>
          </a:xfrm>
        </p:grpSpPr>
        <p:sp>
          <p:nvSpPr>
            <p:cNvPr id="3" name="TextBox 3"/>
            <p:cNvSpPr txBox="1"/>
            <p:nvPr/>
          </p:nvSpPr>
          <p:spPr>
            <a:xfrm>
              <a:off x="0" y="190500"/>
              <a:ext cx="12906603" cy="2245360"/>
            </a:xfrm>
            <a:prstGeom prst="rect">
              <a:avLst/>
            </a:prstGeom>
          </p:spPr>
          <p:txBody>
            <a:bodyPr lIns="0" tIns="0" rIns="0" bIns="0" rtlCol="0" anchor="t">
              <a:spAutoFit/>
            </a:bodyPr>
            <a:lstStyle/>
            <a:p>
              <a:pPr algn="ctr">
                <a:lnSpc>
                  <a:spcPts val="11040"/>
                </a:lnSpc>
              </a:pPr>
              <a:r>
                <a:rPr lang="en-US" sz="12000">
                  <a:solidFill>
                    <a:srgbClr val="FFFFFF"/>
                  </a:solidFill>
                  <a:latin typeface="Telegraf Bold Bold"/>
                </a:rPr>
                <a:t>Thank You!</a:t>
              </a:r>
            </a:p>
          </p:txBody>
        </p:sp>
        <p:sp>
          <p:nvSpPr>
            <p:cNvPr id="4" name="TextBox 4"/>
            <p:cNvSpPr txBox="1"/>
            <p:nvPr/>
          </p:nvSpPr>
          <p:spPr>
            <a:xfrm>
              <a:off x="0" y="2785321"/>
              <a:ext cx="12906603" cy="672338"/>
            </a:xfrm>
            <a:prstGeom prst="rect">
              <a:avLst/>
            </a:prstGeom>
          </p:spPr>
          <p:txBody>
            <a:bodyPr lIns="0" tIns="0" rIns="0" bIns="0" rtlCol="0" anchor="t">
              <a:spAutoFit/>
            </a:bodyPr>
            <a:lstStyle/>
            <a:p>
              <a:pPr algn="ctr">
                <a:lnSpc>
                  <a:spcPts val="3312"/>
                </a:lnSpc>
              </a:pPr>
              <a:r>
                <a:rPr lang="en-US" sz="3600">
                  <a:solidFill>
                    <a:srgbClr val="FFFFFF"/>
                  </a:solidFill>
                  <a:latin typeface="Telegraf"/>
                </a:rPr>
                <a:t>Questions?</a:t>
              </a:r>
            </a:p>
          </p:txBody>
        </p:sp>
      </p:grpSp>
      <p:grpSp>
        <p:nvGrpSpPr>
          <p:cNvPr id="5" name="Group 5"/>
          <p:cNvGrpSpPr>
            <a:grpSpLocks noChangeAspect="1"/>
          </p:cNvGrpSpPr>
          <p:nvPr/>
        </p:nvGrpSpPr>
        <p:grpSpPr>
          <a:xfrm>
            <a:off x="1980293" y="1893476"/>
            <a:ext cx="782573" cy="782573"/>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7" name="Picture 7"/>
          <p:cNvPicPr>
            <a:picLocks noChangeAspect="1"/>
          </p:cNvPicPr>
          <p:nvPr/>
        </p:nvPicPr>
        <p:blipFill>
          <a:blip r:embed="rId2"/>
          <a:srcRect/>
          <a:stretch>
            <a:fillRect/>
          </a:stretch>
        </p:blipFill>
        <p:spPr>
          <a:xfrm rot="406439">
            <a:off x="-1046395" y="6656837"/>
            <a:ext cx="4150190" cy="2075095"/>
          </a:xfrm>
          <a:prstGeom prst="rect">
            <a:avLst/>
          </a:prstGeom>
        </p:spPr>
      </p:pic>
      <p:grpSp>
        <p:nvGrpSpPr>
          <p:cNvPr id="8" name="Group 8"/>
          <p:cNvGrpSpPr/>
          <p:nvPr/>
        </p:nvGrpSpPr>
        <p:grpSpPr>
          <a:xfrm rot="8100000">
            <a:off x="16497178" y="1185552"/>
            <a:ext cx="2105763" cy="1415848"/>
            <a:chOff x="0" y="0"/>
            <a:chExt cx="1930400" cy="1297940"/>
          </a:xfrm>
        </p:grpSpPr>
        <p:sp>
          <p:nvSpPr>
            <p:cNvPr id="9" name="Freeform 9"/>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F6F6F6"/>
            </a:solidFill>
          </p:spPr>
        </p:sp>
      </p:grpSp>
      <p:pic>
        <p:nvPicPr>
          <p:cNvPr id="10" name="Picture 10"/>
          <p:cNvPicPr>
            <a:picLocks noChangeAspect="1"/>
          </p:cNvPicPr>
          <p:nvPr/>
        </p:nvPicPr>
        <p:blipFill>
          <a:blip r:embed="rId3"/>
          <a:srcRect/>
          <a:stretch>
            <a:fillRect/>
          </a:stretch>
        </p:blipFill>
        <p:spPr>
          <a:xfrm rot="1102570">
            <a:off x="8781662" y="8619603"/>
            <a:ext cx="2002337" cy="2126034"/>
          </a:xfrm>
          <a:prstGeom prst="rect">
            <a:avLst/>
          </a:prstGeom>
        </p:spPr>
      </p:pic>
      <p:sp>
        <p:nvSpPr>
          <p:cNvPr id="11" name="TextBox 11"/>
          <p:cNvSpPr txBox="1"/>
          <p:nvPr/>
        </p:nvSpPr>
        <p:spPr>
          <a:xfrm>
            <a:off x="10640991" y="7003554"/>
            <a:ext cx="7456833" cy="2679065"/>
          </a:xfrm>
          <a:prstGeom prst="rect">
            <a:avLst/>
          </a:prstGeom>
        </p:spPr>
        <p:txBody>
          <a:bodyPr lIns="0" tIns="0" rIns="0" bIns="0" rtlCol="0" anchor="t">
            <a:spAutoFit/>
          </a:bodyPr>
          <a:lstStyle/>
          <a:p>
            <a:pPr algn="r">
              <a:lnSpc>
                <a:spcPts val="3520"/>
              </a:lnSpc>
            </a:pPr>
            <a:r>
              <a:rPr lang="en-US" sz="3200" dirty="0">
                <a:solidFill>
                  <a:srgbClr val="FFFFFF"/>
                </a:solidFill>
                <a:latin typeface="Telegraf Bold"/>
              </a:rPr>
              <a:t>Lavanya Sajwan</a:t>
            </a:r>
          </a:p>
          <a:p>
            <a:pPr algn="r">
              <a:lnSpc>
                <a:spcPts val="3520"/>
              </a:lnSpc>
            </a:pPr>
            <a:r>
              <a:rPr lang="en-US" sz="3200" dirty="0" err="1">
                <a:solidFill>
                  <a:srgbClr val="FFFFFF"/>
                </a:solidFill>
                <a:latin typeface="Telegraf"/>
              </a:rPr>
              <a:t>sajwanlava@myvuw.ac.nz</a:t>
            </a:r>
            <a:endParaRPr lang="en-US" sz="3200" dirty="0">
              <a:solidFill>
                <a:srgbClr val="FFFFFF"/>
              </a:solidFill>
              <a:latin typeface="Telegraf"/>
            </a:endParaRPr>
          </a:p>
          <a:p>
            <a:pPr algn="r">
              <a:lnSpc>
                <a:spcPts val="3520"/>
              </a:lnSpc>
            </a:pPr>
            <a:endParaRPr lang="en-US" sz="3200" dirty="0">
              <a:solidFill>
                <a:srgbClr val="FFFFFF"/>
              </a:solidFill>
              <a:latin typeface="Telegraf"/>
            </a:endParaRPr>
          </a:p>
          <a:p>
            <a:pPr algn="r">
              <a:lnSpc>
                <a:spcPts val="3520"/>
              </a:lnSpc>
            </a:pPr>
            <a:endParaRPr lang="en-US" sz="3200" dirty="0">
              <a:solidFill>
                <a:srgbClr val="FFFFFF"/>
              </a:solidFill>
              <a:latin typeface="Telegraf"/>
            </a:endParaRPr>
          </a:p>
          <a:p>
            <a:pPr algn="r">
              <a:lnSpc>
                <a:spcPts val="3520"/>
              </a:lnSpc>
              <a:spcBef>
                <a:spcPct val="0"/>
              </a:spcBef>
            </a:pPr>
            <a:r>
              <a:rPr lang="en-US" sz="3200" dirty="0">
                <a:solidFill>
                  <a:srgbClr val="FFFFFF"/>
                </a:solidFill>
                <a:latin typeface="Telegraf Bold"/>
              </a:rPr>
              <a:t>Supervisors: </a:t>
            </a:r>
          </a:p>
          <a:p>
            <a:pPr algn="r">
              <a:lnSpc>
                <a:spcPts val="3520"/>
              </a:lnSpc>
              <a:spcBef>
                <a:spcPct val="0"/>
              </a:spcBef>
            </a:pPr>
            <a:r>
              <a:rPr lang="en-US" sz="3200" dirty="0">
                <a:solidFill>
                  <a:srgbClr val="FFFFFF"/>
                </a:solidFill>
                <a:latin typeface="Telegraf"/>
              </a:rPr>
              <a:t>James Noble, Craig </a:t>
            </a:r>
            <a:r>
              <a:rPr lang="en-US" sz="3200" dirty="0" err="1">
                <a:solidFill>
                  <a:srgbClr val="FFFFFF"/>
                </a:solidFill>
                <a:latin typeface="Telegraf"/>
              </a:rPr>
              <a:t>Anslow</a:t>
            </a:r>
            <a:endParaRPr lang="en-US" sz="3200" dirty="0">
              <a:solidFill>
                <a:srgbClr val="FFFFFF"/>
              </a:solidFill>
              <a:latin typeface="Telegra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CD110B1-ACBE-CC46-9BC3-C2A620BD9C49}"/>
              </a:ext>
            </a:extLst>
          </p:cNvPr>
          <p:cNvSpPr>
            <a:spLocks noChangeAspect="1" noChangeArrowheads="1"/>
          </p:cNvSpPr>
          <p:nvPr/>
        </p:nvSpPr>
        <p:spPr bwMode="auto">
          <a:xfrm flipH="1" flipV="1">
            <a:off x="9296400" y="5295900"/>
            <a:ext cx="2743200" cy="274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1DB2BCD-3612-574B-B3B2-827F494E25CF}"/>
              </a:ext>
            </a:extLst>
          </p:cNvPr>
          <p:cNvPicPr>
            <a:picLocks noChangeAspect="1"/>
          </p:cNvPicPr>
          <p:nvPr/>
        </p:nvPicPr>
        <p:blipFill>
          <a:blip r:embed="rId2"/>
          <a:stretch>
            <a:fillRect/>
          </a:stretch>
        </p:blipFill>
        <p:spPr>
          <a:xfrm>
            <a:off x="4423251" y="1405226"/>
            <a:ext cx="9292749" cy="8512442"/>
          </a:xfrm>
          <a:prstGeom prst="rect">
            <a:avLst/>
          </a:prstGeom>
        </p:spPr>
      </p:pic>
      <p:sp>
        <p:nvSpPr>
          <p:cNvPr id="5" name="Rectangle 4">
            <a:extLst>
              <a:ext uri="{FF2B5EF4-FFF2-40B4-BE49-F238E27FC236}">
                <a16:creationId xmlns:a16="http://schemas.microsoft.com/office/drawing/2014/main" id="{9008F3F0-66BC-7248-B78C-DAE54AE249DC}"/>
              </a:ext>
            </a:extLst>
          </p:cNvPr>
          <p:cNvSpPr/>
          <p:nvPr/>
        </p:nvSpPr>
        <p:spPr>
          <a:xfrm>
            <a:off x="6400800" y="9917668"/>
            <a:ext cx="4955203" cy="369332"/>
          </a:xfrm>
          <a:prstGeom prst="rect">
            <a:avLst/>
          </a:prstGeom>
        </p:spPr>
        <p:txBody>
          <a:bodyPr wrap="none">
            <a:spAutoFit/>
          </a:bodyPr>
          <a:lstStyle/>
          <a:p>
            <a:r>
              <a:rPr lang="en-NZ" dirty="0">
                <a:solidFill>
                  <a:srgbClr val="1155CC"/>
                </a:solidFill>
                <a:latin typeface="Helvetica Light" panose="020B0403020202020204" pitchFamily="34" charset="0"/>
                <a:hlinkClick r:id="rId3"/>
              </a:rPr>
              <a:t>http://www.bbc.com/news/business-40159202</a:t>
            </a:r>
            <a:endParaRPr lang="en-US" dirty="0"/>
          </a:p>
        </p:txBody>
      </p:sp>
      <p:sp>
        <p:nvSpPr>
          <p:cNvPr id="7" name="Rectangle 6">
            <a:extLst>
              <a:ext uri="{FF2B5EF4-FFF2-40B4-BE49-F238E27FC236}">
                <a16:creationId xmlns:a16="http://schemas.microsoft.com/office/drawing/2014/main" id="{EB63DE65-C0E1-774C-9DC6-B400110B190F}"/>
              </a:ext>
            </a:extLst>
          </p:cNvPr>
          <p:cNvSpPr/>
          <p:nvPr/>
        </p:nvSpPr>
        <p:spPr>
          <a:xfrm>
            <a:off x="5865241" y="0"/>
            <a:ext cx="6026330" cy="1571520"/>
          </a:xfrm>
          <a:prstGeom prst="rect">
            <a:avLst/>
          </a:prstGeom>
        </p:spPr>
        <p:txBody>
          <a:bodyPr wrap="none">
            <a:spAutoFit/>
          </a:bodyPr>
          <a:lstStyle/>
          <a:p>
            <a:pPr algn="ctr">
              <a:lnSpc>
                <a:spcPts val="12000"/>
              </a:lnSpc>
            </a:pPr>
            <a:r>
              <a:rPr lang="en-US" sz="9600" spc="-576" dirty="0">
                <a:solidFill>
                  <a:srgbClr val="202F50"/>
                </a:solidFill>
                <a:latin typeface="Telegraf Bold"/>
              </a:rPr>
              <a:t>Motivation</a:t>
            </a:r>
          </a:p>
        </p:txBody>
      </p:sp>
    </p:spTree>
    <p:extLst>
      <p:ext uri="{BB962C8B-B14F-4D97-AF65-F5344CB8AC3E}">
        <p14:creationId xmlns:p14="http://schemas.microsoft.com/office/powerpoint/2010/main" val="113481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097061" y="2293532"/>
            <a:ext cx="12093877" cy="7391778"/>
          </a:xfrm>
          <a:prstGeom prst="rect">
            <a:avLst/>
          </a:prstGeom>
        </p:spPr>
      </p:pic>
      <p:sp>
        <p:nvSpPr>
          <p:cNvPr id="3" name="TextBox 3"/>
          <p:cNvSpPr txBox="1"/>
          <p:nvPr/>
        </p:nvSpPr>
        <p:spPr>
          <a:xfrm>
            <a:off x="4229078" y="5186781"/>
            <a:ext cx="3134320" cy="1510030"/>
          </a:xfrm>
          <a:prstGeom prst="rect">
            <a:avLst/>
          </a:prstGeom>
        </p:spPr>
        <p:txBody>
          <a:bodyPr lIns="0" tIns="0" rIns="0" bIns="0" rtlCol="0" anchor="t">
            <a:spAutoFit/>
          </a:bodyPr>
          <a:lstStyle/>
          <a:p>
            <a:pPr>
              <a:lnSpc>
                <a:spcPts val="3919"/>
              </a:lnSpc>
            </a:pPr>
            <a:r>
              <a:rPr lang="en-US" sz="2800">
                <a:solidFill>
                  <a:srgbClr val="F6F6F6"/>
                </a:solidFill>
                <a:latin typeface="Telegraf Bold"/>
              </a:rPr>
              <a:t>Lack of Qualitiative Research</a:t>
            </a:r>
          </a:p>
        </p:txBody>
      </p:sp>
      <p:sp>
        <p:nvSpPr>
          <p:cNvPr id="4" name="TextBox 4"/>
          <p:cNvSpPr txBox="1"/>
          <p:nvPr/>
        </p:nvSpPr>
        <p:spPr>
          <a:xfrm>
            <a:off x="7893862" y="5434431"/>
            <a:ext cx="2502718" cy="1014730"/>
          </a:xfrm>
          <a:prstGeom prst="rect">
            <a:avLst/>
          </a:prstGeom>
        </p:spPr>
        <p:txBody>
          <a:bodyPr lIns="0" tIns="0" rIns="0" bIns="0" rtlCol="0" anchor="t">
            <a:spAutoFit/>
          </a:bodyPr>
          <a:lstStyle/>
          <a:p>
            <a:pPr algn="ctr">
              <a:lnSpc>
                <a:spcPts val="3919"/>
              </a:lnSpc>
            </a:pPr>
            <a:r>
              <a:rPr lang="en-US" sz="2800">
                <a:solidFill>
                  <a:srgbClr val="F6F6F6"/>
                </a:solidFill>
                <a:latin typeface="Telegraf Bold"/>
              </a:rPr>
              <a:t>Programmers Blamed</a:t>
            </a:r>
          </a:p>
        </p:txBody>
      </p:sp>
      <p:sp>
        <p:nvSpPr>
          <p:cNvPr id="5" name="TextBox 5"/>
          <p:cNvSpPr txBox="1"/>
          <p:nvPr/>
        </p:nvSpPr>
        <p:spPr>
          <a:xfrm>
            <a:off x="11112125" y="5434431"/>
            <a:ext cx="2946797" cy="1014730"/>
          </a:xfrm>
          <a:prstGeom prst="rect">
            <a:avLst/>
          </a:prstGeom>
        </p:spPr>
        <p:txBody>
          <a:bodyPr lIns="0" tIns="0" rIns="0" bIns="0" rtlCol="0" anchor="t">
            <a:spAutoFit/>
          </a:bodyPr>
          <a:lstStyle/>
          <a:p>
            <a:pPr algn="r">
              <a:lnSpc>
                <a:spcPts val="3919"/>
              </a:lnSpc>
            </a:pPr>
            <a:r>
              <a:rPr lang="en-US" sz="2800">
                <a:solidFill>
                  <a:srgbClr val="F6F6F6"/>
                </a:solidFill>
                <a:latin typeface="Telegraf Bold"/>
              </a:rPr>
              <a:t>Lack of Understanding</a:t>
            </a:r>
          </a:p>
        </p:txBody>
      </p:sp>
      <p:sp>
        <p:nvSpPr>
          <p:cNvPr id="6" name="TextBox 6"/>
          <p:cNvSpPr txBox="1"/>
          <p:nvPr/>
        </p:nvSpPr>
        <p:spPr>
          <a:xfrm>
            <a:off x="3472903" y="350537"/>
            <a:ext cx="11344636" cy="1733550"/>
          </a:xfrm>
          <a:prstGeom prst="rect">
            <a:avLst/>
          </a:prstGeom>
        </p:spPr>
        <p:txBody>
          <a:bodyPr lIns="0" tIns="0" rIns="0" bIns="0" rtlCol="0" anchor="t">
            <a:spAutoFit/>
          </a:bodyPr>
          <a:lstStyle/>
          <a:p>
            <a:pPr algn="ctr">
              <a:lnSpc>
                <a:spcPts val="12000"/>
              </a:lnSpc>
            </a:pPr>
            <a:r>
              <a:rPr lang="en-US" sz="12000" spc="-576" dirty="0">
                <a:solidFill>
                  <a:srgbClr val="202F50"/>
                </a:solidFill>
                <a:latin typeface="Telegraf Bold"/>
              </a:rPr>
              <a:t>The Problem</a:t>
            </a:r>
          </a:p>
        </p:txBody>
      </p:sp>
      <p:sp>
        <p:nvSpPr>
          <p:cNvPr id="7" name="Rectangle 6">
            <a:extLst>
              <a:ext uri="{FF2B5EF4-FFF2-40B4-BE49-F238E27FC236}">
                <a16:creationId xmlns:a16="http://schemas.microsoft.com/office/drawing/2014/main" id="{8F54AB40-4574-2148-8244-91F7E551CB90}"/>
              </a:ext>
            </a:extLst>
          </p:cNvPr>
          <p:cNvSpPr/>
          <p:nvPr/>
        </p:nvSpPr>
        <p:spPr>
          <a:xfrm>
            <a:off x="10647732" y="9809564"/>
            <a:ext cx="6822380" cy="369332"/>
          </a:xfrm>
          <a:prstGeom prst="rect">
            <a:avLst/>
          </a:prstGeom>
        </p:spPr>
        <p:txBody>
          <a:bodyPr wrap="none">
            <a:spAutoFit/>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=7676144</a:t>
            </a:r>
          </a:p>
        </p:txBody>
      </p:sp>
      <p:sp>
        <p:nvSpPr>
          <p:cNvPr id="8" name="TextBox 7">
            <a:extLst>
              <a:ext uri="{FF2B5EF4-FFF2-40B4-BE49-F238E27FC236}">
                <a16:creationId xmlns:a16="http://schemas.microsoft.com/office/drawing/2014/main" id="{B4C31632-7B0C-0747-853A-83A16166958F}"/>
              </a:ext>
            </a:extLst>
          </p:cNvPr>
          <p:cNvSpPr txBox="1"/>
          <p:nvPr/>
        </p:nvSpPr>
        <p:spPr>
          <a:xfrm>
            <a:off x="14446784" y="9378105"/>
            <a:ext cx="3023328" cy="369332"/>
          </a:xfrm>
          <a:prstGeom prst="rect">
            <a:avLst/>
          </a:prstGeom>
          <a:noFill/>
        </p:spPr>
        <p:txBody>
          <a:bodyPr wrap="none" rtlCol="0">
            <a:spAutoFit/>
          </a:bodyPr>
          <a:lstStyle/>
          <a:p>
            <a:r>
              <a:rPr lang="en-US" dirty="0"/>
              <a:t>Developers are not the enemy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535455" y="8614709"/>
            <a:ext cx="495300" cy="495300"/>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id="4" name="Picture 4"/>
          <p:cNvPicPr>
            <a:picLocks noChangeAspect="1"/>
          </p:cNvPicPr>
          <p:nvPr/>
        </p:nvPicPr>
        <p:blipFill>
          <a:blip r:embed="rId2"/>
          <a:srcRect/>
          <a:stretch>
            <a:fillRect/>
          </a:stretch>
        </p:blipFill>
        <p:spPr>
          <a:xfrm>
            <a:off x="5873207" y="3222581"/>
            <a:ext cx="6541586" cy="5887428"/>
          </a:xfrm>
          <a:prstGeom prst="rect">
            <a:avLst/>
          </a:prstGeom>
        </p:spPr>
      </p:pic>
      <p:sp>
        <p:nvSpPr>
          <p:cNvPr id="5" name="TextBox 5"/>
          <p:cNvSpPr txBox="1"/>
          <p:nvPr/>
        </p:nvSpPr>
        <p:spPr>
          <a:xfrm>
            <a:off x="2413248" y="738343"/>
            <a:ext cx="13461504" cy="1464945"/>
          </a:xfrm>
          <a:prstGeom prst="rect">
            <a:avLst/>
          </a:prstGeom>
        </p:spPr>
        <p:txBody>
          <a:bodyPr lIns="0" tIns="0" rIns="0" bIns="0" rtlCol="0" anchor="t">
            <a:spAutoFit/>
          </a:bodyPr>
          <a:lstStyle/>
          <a:p>
            <a:pPr algn="ctr">
              <a:lnSpc>
                <a:spcPts val="10560"/>
              </a:lnSpc>
            </a:pPr>
            <a:r>
              <a:rPr lang="en-US" sz="9600" dirty="0">
                <a:solidFill>
                  <a:srgbClr val="F6F6F6"/>
                </a:solidFill>
                <a:latin typeface="Telegraf Bold"/>
              </a:rPr>
              <a:t>What is Security?</a:t>
            </a:r>
          </a:p>
        </p:txBody>
      </p:sp>
      <p:pic>
        <p:nvPicPr>
          <p:cNvPr id="6" name="Picture 6"/>
          <p:cNvPicPr>
            <a:picLocks noChangeAspect="1"/>
          </p:cNvPicPr>
          <p:nvPr/>
        </p:nvPicPr>
        <p:blipFill>
          <a:blip r:embed="rId3"/>
          <a:srcRect/>
          <a:stretch>
            <a:fillRect/>
          </a:stretch>
        </p:blipFill>
        <p:spPr>
          <a:xfrm>
            <a:off x="8111288" y="5143500"/>
            <a:ext cx="2065424" cy="2704722"/>
          </a:xfrm>
          <a:prstGeom prst="rect">
            <a:avLst/>
          </a:prstGeom>
        </p:spPr>
      </p:pic>
      <p:sp>
        <p:nvSpPr>
          <p:cNvPr id="7" name="TextBox 7"/>
          <p:cNvSpPr txBox="1"/>
          <p:nvPr/>
        </p:nvSpPr>
        <p:spPr>
          <a:xfrm>
            <a:off x="6783838" y="2681561"/>
            <a:ext cx="4720323"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CONFIDENTIALITY</a:t>
            </a:r>
          </a:p>
        </p:txBody>
      </p:sp>
      <p:sp>
        <p:nvSpPr>
          <p:cNvPr id="8" name="TextBox 8"/>
          <p:cNvSpPr txBox="1"/>
          <p:nvPr/>
        </p:nvSpPr>
        <p:spPr>
          <a:xfrm>
            <a:off x="4459671" y="8987790"/>
            <a:ext cx="2827072"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INTEGRITY</a:t>
            </a:r>
          </a:p>
        </p:txBody>
      </p:sp>
      <p:sp>
        <p:nvSpPr>
          <p:cNvPr id="9" name="TextBox 9"/>
          <p:cNvSpPr txBox="1"/>
          <p:nvPr/>
        </p:nvSpPr>
        <p:spPr>
          <a:xfrm>
            <a:off x="10558156" y="8987790"/>
            <a:ext cx="3713275" cy="541020"/>
          </a:xfrm>
          <a:prstGeom prst="rect">
            <a:avLst/>
          </a:prstGeom>
        </p:spPr>
        <p:txBody>
          <a:bodyPr lIns="0" tIns="0" rIns="0" bIns="0" rtlCol="0" anchor="t">
            <a:spAutoFit/>
          </a:bodyPr>
          <a:lstStyle/>
          <a:p>
            <a:pPr algn="ctr">
              <a:lnSpc>
                <a:spcPts val="3960"/>
              </a:lnSpc>
            </a:pPr>
            <a:r>
              <a:rPr lang="en-US" sz="3600">
                <a:solidFill>
                  <a:srgbClr val="F6F6F6"/>
                </a:solidFill>
                <a:latin typeface="Telegraf Bold"/>
              </a:rPr>
              <a:t>AVAILABILITY</a:t>
            </a:r>
          </a:p>
        </p:txBody>
      </p:sp>
      <p:sp>
        <p:nvSpPr>
          <p:cNvPr id="10" name="TextBox 9">
            <a:extLst>
              <a:ext uri="{FF2B5EF4-FFF2-40B4-BE49-F238E27FC236}">
                <a16:creationId xmlns:a16="http://schemas.microsoft.com/office/drawing/2014/main" id="{CEC33A54-6253-5047-BADD-97D553C521D1}"/>
              </a:ext>
            </a:extLst>
          </p:cNvPr>
          <p:cNvSpPr txBox="1"/>
          <p:nvPr/>
        </p:nvSpPr>
        <p:spPr>
          <a:xfrm>
            <a:off x="14271431" y="9548657"/>
            <a:ext cx="3776675" cy="369332"/>
          </a:xfrm>
          <a:prstGeom prst="rect">
            <a:avLst/>
          </a:prstGeom>
          <a:noFill/>
        </p:spPr>
        <p:txBody>
          <a:bodyPr wrap="none" rtlCol="0">
            <a:spAutoFit/>
          </a:bodyPr>
          <a:lstStyle/>
          <a:p>
            <a:r>
              <a:rPr lang="en-US" dirty="0">
                <a:solidFill>
                  <a:schemeClr val="bg1"/>
                </a:solidFill>
              </a:rPr>
              <a:t>COMPUTER SECURITY STALLINGS 2018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B9FA5-4CD9-4349-A108-BCC942536212}"/>
              </a:ext>
            </a:extLst>
          </p:cNvPr>
          <p:cNvSpPr/>
          <p:nvPr/>
        </p:nvSpPr>
        <p:spPr>
          <a:xfrm>
            <a:off x="3609828" y="342900"/>
            <a:ext cx="11068351" cy="1571520"/>
          </a:xfrm>
          <a:prstGeom prst="rect">
            <a:avLst/>
          </a:prstGeom>
        </p:spPr>
        <p:txBody>
          <a:bodyPr wrap="none">
            <a:spAutoFit/>
          </a:bodyPr>
          <a:lstStyle/>
          <a:p>
            <a:pPr algn="ctr">
              <a:lnSpc>
                <a:spcPts val="12000"/>
              </a:lnSpc>
            </a:pPr>
            <a:r>
              <a:rPr lang="en-US" sz="9600" spc="-576" dirty="0">
                <a:solidFill>
                  <a:srgbClr val="202F50"/>
                </a:solidFill>
                <a:latin typeface="Telegraf Bold"/>
              </a:rPr>
              <a:t>Research Questions</a:t>
            </a:r>
          </a:p>
        </p:txBody>
      </p:sp>
      <p:sp>
        <p:nvSpPr>
          <p:cNvPr id="3" name="TextBox 2">
            <a:extLst>
              <a:ext uri="{FF2B5EF4-FFF2-40B4-BE49-F238E27FC236}">
                <a16:creationId xmlns:a16="http://schemas.microsoft.com/office/drawing/2014/main" id="{6107FE4D-037A-5C4C-88EC-9187D9651F54}"/>
              </a:ext>
            </a:extLst>
          </p:cNvPr>
          <p:cNvSpPr txBox="1"/>
          <p:nvPr/>
        </p:nvSpPr>
        <p:spPr>
          <a:xfrm>
            <a:off x="571500" y="3314700"/>
            <a:ext cx="17145000" cy="5632311"/>
          </a:xfrm>
          <a:prstGeom prst="rect">
            <a:avLst/>
          </a:prstGeom>
          <a:noFill/>
        </p:spPr>
        <p:txBody>
          <a:bodyPr wrap="square" rtlCol="0">
            <a:spAutoFit/>
          </a:bodyPr>
          <a:lstStyle/>
          <a:p>
            <a:pPr marL="857250" indent="-857250">
              <a:buFont typeface="Arial" panose="020B0604020202020204" pitchFamily="34" charset="0"/>
              <a:buChar char="•"/>
            </a:pPr>
            <a:r>
              <a:rPr lang="en-US" sz="6000" dirty="0"/>
              <a:t>What security </a:t>
            </a:r>
            <a:r>
              <a:rPr lang="en-US" sz="6000" b="1" dirty="0"/>
              <a:t>challenges</a:t>
            </a:r>
            <a:r>
              <a:rPr lang="en-US" sz="6000" dirty="0"/>
              <a:t> do software developers face?</a:t>
            </a:r>
          </a:p>
          <a:p>
            <a:pPr marL="857250" indent="-857250">
              <a:buFont typeface="Arial" panose="020B0604020202020204" pitchFamily="34" charset="0"/>
              <a:buChar char="•"/>
            </a:pPr>
            <a:r>
              <a:rPr lang="en-US" sz="6000" dirty="0"/>
              <a:t>What security </a:t>
            </a:r>
            <a:r>
              <a:rPr lang="en-US" sz="6000" b="1" dirty="0"/>
              <a:t>training</a:t>
            </a:r>
            <a:r>
              <a:rPr lang="en-US" sz="6000" dirty="0"/>
              <a:t> do software developers have? </a:t>
            </a:r>
          </a:p>
          <a:p>
            <a:pPr marL="857250" indent="-857250">
              <a:buFont typeface="Arial" panose="020B0604020202020204" pitchFamily="34" charset="0"/>
              <a:buChar char="•"/>
            </a:pPr>
            <a:r>
              <a:rPr lang="en-US" sz="6000" dirty="0"/>
              <a:t>How do software developers </a:t>
            </a:r>
            <a:r>
              <a:rPr lang="en-US" sz="6000" b="1" dirty="0"/>
              <a:t>adopt</a:t>
            </a:r>
            <a:r>
              <a:rPr lang="en-US" sz="6000" dirty="0"/>
              <a:t> secure software practices?</a:t>
            </a:r>
          </a:p>
        </p:txBody>
      </p:sp>
    </p:spTree>
    <p:extLst>
      <p:ext uri="{BB962C8B-B14F-4D97-AF65-F5344CB8AC3E}">
        <p14:creationId xmlns:p14="http://schemas.microsoft.com/office/powerpoint/2010/main" val="56965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102570">
            <a:off x="794723" y="7143848"/>
            <a:ext cx="3237049" cy="3437022"/>
          </a:xfrm>
          <a:prstGeom prst="rect">
            <a:avLst/>
          </a:prstGeom>
        </p:spPr>
      </p:pic>
      <p:pic>
        <p:nvPicPr>
          <p:cNvPr id="3" name="Picture 3"/>
          <p:cNvPicPr>
            <a:picLocks noChangeAspect="1"/>
          </p:cNvPicPr>
          <p:nvPr/>
        </p:nvPicPr>
        <p:blipFill>
          <a:blip r:embed="rId3"/>
          <a:srcRect/>
          <a:stretch>
            <a:fillRect/>
          </a:stretch>
        </p:blipFill>
        <p:spPr>
          <a:xfrm rot="1694643">
            <a:off x="16059100" y="1532083"/>
            <a:ext cx="3136394" cy="1568197"/>
          </a:xfrm>
          <a:prstGeom prst="rect">
            <a:avLst/>
          </a:prstGeom>
        </p:spPr>
      </p:pic>
      <p:grpSp>
        <p:nvGrpSpPr>
          <p:cNvPr id="4" name="Group 4"/>
          <p:cNvGrpSpPr/>
          <p:nvPr/>
        </p:nvGrpSpPr>
        <p:grpSpPr>
          <a:xfrm rot="8100000">
            <a:off x="2020506" y="1514817"/>
            <a:ext cx="785485" cy="528135"/>
            <a:chOff x="0" y="0"/>
            <a:chExt cx="1930400" cy="1297940"/>
          </a:xfrm>
        </p:grpSpPr>
        <p:sp>
          <p:nvSpPr>
            <p:cNvPr id="5" name="Freeform 5"/>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CCDCFF"/>
            </a:solidFill>
          </p:spPr>
        </p:sp>
      </p:grpSp>
      <p:pic>
        <p:nvPicPr>
          <p:cNvPr id="6" name="Picture 6"/>
          <p:cNvPicPr>
            <a:picLocks noChangeAspect="1"/>
          </p:cNvPicPr>
          <p:nvPr/>
        </p:nvPicPr>
        <p:blipFill>
          <a:blip r:embed="rId4"/>
          <a:srcRect/>
          <a:stretch>
            <a:fillRect/>
          </a:stretch>
        </p:blipFill>
        <p:spPr>
          <a:xfrm>
            <a:off x="9605575" y="334119"/>
            <a:ext cx="6861075" cy="9281844"/>
          </a:xfrm>
          <a:prstGeom prst="rect">
            <a:avLst/>
          </a:prstGeom>
        </p:spPr>
      </p:pic>
      <p:grpSp>
        <p:nvGrpSpPr>
          <p:cNvPr id="7" name="Group 7"/>
          <p:cNvGrpSpPr/>
          <p:nvPr/>
        </p:nvGrpSpPr>
        <p:grpSpPr>
          <a:xfrm>
            <a:off x="199399" y="4037240"/>
            <a:ext cx="8944601" cy="2212520"/>
            <a:chOff x="0" y="0"/>
            <a:chExt cx="11926134" cy="2950026"/>
          </a:xfrm>
        </p:grpSpPr>
        <p:sp>
          <p:nvSpPr>
            <p:cNvPr id="8" name="TextBox 8"/>
            <p:cNvSpPr txBox="1"/>
            <p:nvPr/>
          </p:nvSpPr>
          <p:spPr>
            <a:xfrm>
              <a:off x="0" y="2289203"/>
              <a:ext cx="11926134" cy="660823"/>
            </a:xfrm>
            <a:prstGeom prst="rect">
              <a:avLst/>
            </a:prstGeom>
          </p:spPr>
          <p:txBody>
            <a:bodyPr lIns="0" tIns="0" rIns="0" bIns="0" rtlCol="0" anchor="t">
              <a:spAutoFit/>
            </a:bodyPr>
            <a:lstStyle/>
            <a:p>
              <a:pPr algn="r">
                <a:lnSpc>
                  <a:spcPts val="3919"/>
                </a:lnSpc>
              </a:pPr>
              <a:r>
                <a:rPr lang="en-US" sz="2800" spc="56">
                  <a:solidFill>
                    <a:srgbClr val="0050F5"/>
                  </a:solidFill>
                  <a:latin typeface="Telegraf Bold"/>
                </a:rPr>
                <a:t>Grounded Theory</a:t>
              </a:r>
            </a:p>
          </p:txBody>
        </p:sp>
        <p:sp>
          <p:nvSpPr>
            <p:cNvPr id="9" name="TextBox 9"/>
            <p:cNvSpPr txBox="1"/>
            <p:nvPr/>
          </p:nvSpPr>
          <p:spPr>
            <a:xfrm>
              <a:off x="0" y="-9525"/>
              <a:ext cx="11926134" cy="1950085"/>
            </a:xfrm>
            <a:prstGeom prst="rect">
              <a:avLst/>
            </a:prstGeom>
          </p:spPr>
          <p:txBody>
            <a:bodyPr lIns="0" tIns="0" rIns="0" bIns="0" rtlCol="0" anchor="t">
              <a:spAutoFit/>
            </a:bodyPr>
            <a:lstStyle/>
            <a:p>
              <a:pPr algn="r">
                <a:lnSpc>
                  <a:spcPts val="10560"/>
                </a:lnSpc>
              </a:pPr>
              <a:r>
                <a:rPr lang="en-US" sz="9600">
                  <a:solidFill>
                    <a:srgbClr val="0050F5"/>
                  </a:solidFill>
                  <a:latin typeface="Telegraf Bold"/>
                </a:rPr>
                <a:t>Methodology</a:t>
              </a:r>
            </a:p>
          </p:txBody>
        </p:sp>
      </p:grpSp>
      <p:sp>
        <p:nvSpPr>
          <p:cNvPr id="10" name="TextBox 10"/>
          <p:cNvSpPr txBox="1"/>
          <p:nvPr/>
        </p:nvSpPr>
        <p:spPr>
          <a:xfrm>
            <a:off x="4179270" y="9781568"/>
            <a:ext cx="17713685" cy="269240"/>
          </a:xfrm>
          <a:prstGeom prst="rect">
            <a:avLst/>
          </a:prstGeom>
        </p:spPr>
        <p:txBody>
          <a:bodyPr lIns="0" tIns="0" rIns="0" bIns="0" rtlCol="0" anchor="t">
            <a:spAutoFit/>
          </a:bodyPr>
          <a:lstStyle/>
          <a:p>
            <a:pPr algn="ctr">
              <a:lnSpc>
                <a:spcPts val="1959"/>
              </a:lnSpc>
            </a:pPr>
            <a:r>
              <a:rPr lang="en-US" sz="1400">
                <a:solidFill>
                  <a:srgbClr val="000000"/>
                </a:solidFill>
                <a:latin typeface="Telegraf"/>
              </a:rPr>
              <a:t>The Grounded Theory Pattern (Hoda Noble, &amp; Marshall, 2011) Used with Permission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592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138"/>
          <a:stretch>
            <a:fillRect/>
          </a:stretch>
        </p:blipFill>
        <p:spPr>
          <a:xfrm rot="3308605">
            <a:off x="-2895584" y="-8698169"/>
            <a:ext cx="19471048" cy="20101909"/>
          </a:xfrm>
          <a:prstGeom prst="rect">
            <a:avLst/>
          </a:prstGeom>
        </p:spPr>
      </p:pic>
      <p:pic>
        <p:nvPicPr>
          <p:cNvPr id="3" name="Picture 3"/>
          <p:cNvPicPr>
            <a:picLocks noChangeAspect="1"/>
          </p:cNvPicPr>
          <p:nvPr/>
        </p:nvPicPr>
        <p:blipFill>
          <a:blip r:embed="rId3"/>
          <a:srcRect/>
          <a:stretch>
            <a:fillRect/>
          </a:stretch>
        </p:blipFill>
        <p:spPr>
          <a:xfrm>
            <a:off x="14508567" y="5850970"/>
            <a:ext cx="3543241" cy="3776710"/>
          </a:xfrm>
          <a:prstGeom prst="rect">
            <a:avLst/>
          </a:prstGeom>
        </p:spPr>
      </p:pic>
      <p:pic>
        <p:nvPicPr>
          <p:cNvPr id="4" name="Picture 4"/>
          <p:cNvPicPr>
            <a:picLocks noChangeAspect="1"/>
          </p:cNvPicPr>
          <p:nvPr/>
        </p:nvPicPr>
        <p:blipFill>
          <a:blip r:embed="rId4"/>
          <a:srcRect/>
          <a:stretch>
            <a:fillRect/>
          </a:stretch>
        </p:blipFill>
        <p:spPr>
          <a:xfrm>
            <a:off x="-387067" y="5599679"/>
            <a:ext cx="4244063" cy="4028001"/>
          </a:xfrm>
          <a:prstGeom prst="rect">
            <a:avLst/>
          </a:prstGeom>
        </p:spPr>
      </p:pic>
      <p:pic>
        <p:nvPicPr>
          <p:cNvPr id="5" name="Picture 5"/>
          <p:cNvPicPr>
            <a:picLocks noChangeAspect="1"/>
          </p:cNvPicPr>
          <p:nvPr/>
        </p:nvPicPr>
        <p:blipFill>
          <a:blip r:embed="rId5"/>
          <a:srcRect/>
          <a:stretch>
            <a:fillRect/>
          </a:stretch>
        </p:blipFill>
        <p:spPr>
          <a:xfrm>
            <a:off x="4380494" y="3235212"/>
            <a:ext cx="9527013" cy="6023088"/>
          </a:xfrm>
          <a:prstGeom prst="rect">
            <a:avLst/>
          </a:prstGeom>
        </p:spPr>
      </p:pic>
      <p:grpSp>
        <p:nvGrpSpPr>
          <p:cNvPr id="6" name="Group 6"/>
          <p:cNvGrpSpPr/>
          <p:nvPr/>
        </p:nvGrpSpPr>
        <p:grpSpPr>
          <a:xfrm>
            <a:off x="2294060" y="403123"/>
            <a:ext cx="13699880" cy="2193918"/>
            <a:chOff x="0" y="-9525"/>
            <a:chExt cx="18266507" cy="2925224"/>
          </a:xfrm>
        </p:grpSpPr>
        <p:sp>
          <p:nvSpPr>
            <p:cNvPr id="7" name="TextBox 7"/>
            <p:cNvSpPr txBox="1"/>
            <p:nvPr/>
          </p:nvSpPr>
          <p:spPr>
            <a:xfrm>
              <a:off x="0" y="2289203"/>
              <a:ext cx="18266507" cy="626496"/>
            </a:xfrm>
            <a:prstGeom prst="rect">
              <a:avLst/>
            </a:prstGeom>
          </p:spPr>
          <p:txBody>
            <a:bodyPr lIns="0" tIns="0" rIns="0" bIns="0" rtlCol="0" anchor="t">
              <a:spAutoFit/>
            </a:bodyPr>
            <a:lstStyle/>
            <a:p>
              <a:pPr algn="ctr">
                <a:lnSpc>
                  <a:spcPts val="3919"/>
                </a:lnSpc>
              </a:pPr>
              <a:endParaRPr lang="en-US" sz="2800" spc="56" dirty="0">
                <a:solidFill>
                  <a:srgbClr val="F6F6F6"/>
                </a:solidFill>
                <a:latin typeface="Telegraf Bold"/>
              </a:endParaRPr>
            </a:p>
          </p:txBody>
        </p:sp>
        <p:sp>
          <p:nvSpPr>
            <p:cNvPr id="8" name="TextBox 8"/>
            <p:cNvSpPr txBox="1"/>
            <p:nvPr/>
          </p:nvSpPr>
          <p:spPr>
            <a:xfrm>
              <a:off x="0" y="-9525"/>
              <a:ext cx="18266507" cy="1812461"/>
            </a:xfrm>
            <a:prstGeom prst="rect">
              <a:avLst/>
            </a:prstGeom>
          </p:spPr>
          <p:txBody>
            <a:bodyPr lIns="0" tIns="0" rIns="0" bIns="0" rtlCol="0" anchor="t">
              <a:spAutoFit/>
            </a:bodyPr>
            <a:lstStyle/>
            <a:p>
              <a:pPr algn="ctr">
                <a:lnSpc>
                  <a:spcPts val="10560"/>
                </a:lnSpc>
              </a:pPr>
              <a:r>
                <a:rPr lang="en-US" sz="9600" dirty="0">
                  <a:solidFill>
                    <a:srgbClr val="F6F6F6"/>
                  </a:solidFill>
                  <a:latin typeface="Telegraf Bold"/>
                </a:rPr>
                <a:t>Participants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B8A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521383" y="5045189"/>
            <a:ext cx="495300" cy="495300"/>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id="4" name="Picture 4"/>
          <p:cNvPicPr>
            <a:picLocks noChangeAspect="1"/>
          </p:cNvPicPr>
          <p:nvPr/>
        </p:nvPicPr>
        <p:blipFill>
          <a:blip r:embed="rId2">
            <a:alphaModFix amt="25000"/>
          </a:blip>
          <a:srcRect t="138"/>
          <a:stretch>
            <a:fillRect/>
          </a:stretch>
        </p:blipFill>
        <p:spPr>
          <a:xfrm rot="3308605">
            <a:off x="1104429" y="-15986853"/>
            <a:ext cx="19471048" cy="20101909"/>
          </a:xfrm>
          <a:prstGeom prst="rect">
            <a:avLst/>
          </a:prstGeom>
        </p:spPr>
      </p:pic>
      <p:grpSp>
        <p:nvGrpSpPr>
          <p:cNvPr id="5" name="Group 5"/>
          <p:cNvGrpSpPr/>
          <p:nvPr/>
        </p:nvGrpSpPr>
        <p:grpSpPr>
          <a:xfrm>
            <a:off x="2294060" y="765661"/>
            <a:ext cx="13699880" cy="2527808"/>
            <a:chOff x="0" y="-9525"/>
            <a:chExt cx="18266507" cy="3370410"/>
          </a:xfrm>
        </p:grpSpPr>
        <p:sp>
          <p:nvSpPr>
            <p:cNvPr id="6" name="TextBox 6"/>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7" name="TextBox 7"/>
            <p:cNvSpPr txBox="1"/>
            <p:nvPr/>
          </p:nvSpPr>
          <p:spPr>
            <a:xfrm>
              <a:off x="0" y="-9525"/>
              <a:ext cx="18266507" cy="3370410"/>
            </a:xfrm>
            <a:prstGeom prst="rect">
              <a:avLst/>
            </a:prstGeom>
          </p:spPr>
          <p:txBody>
            <a:bodyPr lIns="0" tIns="0" rIns="0" bIns="0" rtlCol="0" anchor="t">
              <a:spAutoFit/>
            </a:bodyPr>
            <a:lstStyle/>
            <a:p>
              <a:pPr algn="ctr">
                <a:lnSpc>
                  <a:spcPts val="10560"/>
                </a:lnSpc>
              </a:pPr>
              <a:r>
                <a:rPr lang="en-US" sz="9600" dirty="0">
                  <a:solidFill>
                    <a:srgbClr val="0050F5"/>
                  </a:solidFill>
                  <a:latin typeface="Telegraf Bold"/>
                </a:rPr>
                <a:t>The Emergent Theory</a:t>
              </a:r>
              <a:br>
                <a:rPr lang="en-US" sz="9600" dirty="0">
                  <a:solidFill>
                    <a:srgbClr val="0050F5"/>
                  </a:solidFill>
                  <a:latin typeface="Telegraf Bold"/>
                </a:rPr>
              </a:br>
              <a:r>
                <a:rPr lang="en-US" sz="3200" dirty="0">
                  <a:solidFill>
                    <a:srgbClr val="0050F5"/>
                  </a:solidFill>
                  <a:latin typeface="Telegraf Bold"/>
                </a:rPr>
                <a:t>The Theory of Influences on Security Practices</a:t>
              </a:r>
              <a:endParaRPr lang="en-US" sz="9600" dirty="0">
                <a:solidFill>
                  <a:srgbClr val="0050F5"/>
                </a:solidFill>
                <a:latin typeface="Telegraf Bold"/>
              </a:endParaRPr>
            </a:p>
          </p:txBody>
        </p:sp>
      </p:grpSp>
      <p:pic>
        <p:nvPicPr>
          <p:cNvPr id="8" name="Picture 8"/>
          <p:cNvPicPr>
            <a:picLocks noChangeAspect="1"/>
          </p:cNvPicPr>
          <p:nvPr/>
        </p:nvPicPr>
        <p:blipFill>
          <a:blip r:embed="rId3"/>
          <a:srcRect/>
          <a:stretch>
            <a:fillRect/>
          </a:stretch>
        </p:blipFill>
        <p:spPr>
          <a:xfrm>
            <a:off x="239218" y="4152900"/>
            <a:ext cx="17809564" cy="5053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0F5"/>
        </a:solidFill>
        <a:effectLst/>
      </p:bgPr>
    </p:bg>
    <p:spTree>
      <p:nvGrpSpPr>
        <p:cNvPr id="1" name=""/>
        <p:cNvGrpSpPr/>
        <p:nvPr/>
      </p:nvGrpSpPr>
      <p:grpSpPr>
        <a:xfrm>
          <a:off x="0" y="0"/>
          <a:ext cx="0" cy="0"/>
          <a:chOff x="0" y="0"/>
          <a:chExt cx="0" cy="0"/>
        </a:xfrm>
      </p:grpSpPr>
      <p:grpSp>
        <p:nvGrpSpPr>
          <p:cNvPr id="2" name="Group 2"/>
          <p:cNvGrpSpPr/>
          <p:nvPr/>
        </p:nvGrpSpPr>
        <p:grpSpPr>
          <a:xfrm>
            <a:off x="2294060" y="772805"/>
            <a:ext cx="13699880" cy="2212520"/>
            <a:chOff x="0" y="0"/>
            <a:chExt cx="18266507" cy="2950026"/>
          </a:xfrm>
        </p:grpSpPr>
        <p:sp>
          <p:nvSpPr>
            <p:cNvPr id="3" name="TextBox 3"/>
            <p:cNvSpPr txBox="1"/>
            <p:nvPr/>
          </p:nvSpPr>
          <p:spPr>
            <a:xfrm>
              <a:off x="0" y="2289203"/>
              <a:ext cx="18266507" cy="660823"/>
            </a:xfrm>
            <a:prstGeom prst="rect">
              <a:avLst/>
            </a:prstGeom>
          </p:spPr>
          <p:txBody>
            <a:bodyPr lIns="0" tIns="0" rIns="0" bIns="0" rtlCol="0" anchor="t">
              <a:spAutoFit/>
            </a:bodyPr>
            <a:lstStyle/>
            <a:p>
              <a:pPr>
                <a:lnSpc>
                  <a:spcPts val="3919"/>
                </a:lnSpc>
              </a:pPr>
              <a:endParaRPr/>
            </a:p>
          </p:txBody>
        </p:sp>
        <p:sp>
          <p:nvSpPr>
            <p:cNvPr id="4" name="TextBox 4"/>
            <p:cNvSpPr txBox="1"/>
            <p:nvPr/>
          </p:nvSpPr>
          <p:spPr>
            <a:xfrm>
              <a:off x="0" y="-9525"/>
              <a:ext cx="18266507" cy="1950085"/>
            </a:xfrm>
            <a:prstGeom prst="rect">
              <a:avLst/>
            </a:prstGeom>
          </p:spPr>
          <p:txBody>
            <a:bodyPr lIns="0" tIns="0" rIns="0" bIns="0" rtlCol="0" anchor="t">
              <a:spAutoFit/>
            </a:bodyPr>
            <a:lstStyle/>
            <a:p>
              <a:pPr>
                <a:lnSpc>
                  <a:spcPts val="10560"/>
                </a:lnSpc>
              </a:pPr>
              <a:r>
                <a:rPr lang="en-US" sz="9600">
                  <a:solidFill>
                    <a:srgbClr val="F6F6F6"/>
                  </a:solidFill>
                  <a:latin typeface="Telegraf Bold"/>
                </a:rPr>
                <a:t>The Emergent Theory</a:t>
              </a:r>
            </a:p>
          </p:txBody>
        </p:sp>
      </p:grpSp>
      <p:pic>
        <p:nvPicPr>
          <p:cNvPr id="5" name="Picture 5"/>
          <p:cNvPicPr>
            <a:picLocks noChangeAspect="1"/>
          </p:cNvPicPr>
          <p:nvPr/>
        </p:nvPicPr>
        <p:blipFill>
          <a:blip r:embed="rId2"/>
          <a:srcRect r="77820"/>
          <a:stretch>
            <a:fillRect/>
          </a:stretch>
        </p:blipFill>
        <p:spPr>
          <a:xfrm>
            <a:off x="6598644" y="2745627"/>
            <a:ext cx="5090713" cy="6512673"/>
          </a:xfrm>
          <a:prstGeom prst="rect">
            <a:avLst/>
          </a:prstGeom>
        </p:spPr>
      </p:pic>
      <p:pic>
        <p:nvPicPr>
          <p:cNvPr id="6" name="Picture 6"/>
          <p:cNvPicPr>
            <a:picLocks noChangeAspect="1"/>
          </p:cNvPicPr>
          <p:nvPr/>
        </p:nvPicPr>
        <p:blipFill>
          <a:blip r:embed="rId3">
            <a:alphaModFix amt="9999"/>
          </a:blip>
          <a:srcRect r="35292"/>
          <a:stretch>
            <a:fillRect/>
          </a:stretch>
        </p:blipFill>
        <p:spPr>
          <a:xfrm rot="5658904">
            <a:off x="2313197" y="-1794676"/>
            <a:ext cx="12648684" cy="202088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379</Words>
  <Application>Microsoft Macintosh PowerPoint</Application>
  <PresentationFormat>Custom</PresentationFormat>
  <Paragraphs>62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Telegraf</vt:lpstr>
      <vt:lpstr>Telegraf Bold</vt:lpstr>
      <vt:lpstr>Quicksand</vt:lpstr>
      <vt:lpstr>Calibri</vt:lpstr>
      <vt:lpstr>Helvetica Light</vt:lpstr>
      <vt:lpstr>Arial</vt:lpstr>
      <vt:lpstr>Telegraf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Programmers Do What They Do?</dc:title>
  <cp:lastModifiedBy>Lavanya Sajwan</cp:lastModifiedBy>
  <cp:revision>10</cp:revision>
  <dcterms:created xsi:type="dcterms:W3CDTF">2006-08-16T00:00:00Z</dcterms:created>
  <dcterms:modified xsi:type="dcterms:W3CDTF">2020-10-23T00:24:31Z</dcterms:modified>
  <dc:identifier>DAELHca9gNU</dc:identifier>
</cp:coreProperties>
</file>