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8288000" cy="10287000"/>
  <p:notesSz cx="6858000" cy="9144000"/>
  <p:embeddedFontLst>
    <p:embeddedFont>
      <p:font typeface="Calibri" panose="020F0502020204030204" pitchFamily="34" charset="0"/>
      <p:regular r:id="rId20"/>
      <p:bold r:id="rId21"/>
      <p:italic r:id="rId22"/>
      <p:boldItalic r:id="rId23"/>
    </p:embeddedFont>
    <p:embeddedFont>
      <p:font typeface="Quicksand" pitchFamily="2" charset="77"/>
      <p:regular r:id="rId24"/>
    </p:embeddedFont>
    <p:embeddedFont>
      <p:font typeface="Telegraf" pitchFamily="2" charset="77"/>
      <p:regular r:id="rId25"/>
    </p:embeddedFont>
    <p:embeddedFont>
      <p:font typeface="Telegraf Bold" pitchFamily="2" charset="77"/>
      <p:regular r:id="rId26"/>
      <p:bold r:id="rId27"/>
    </p:embeddedFont>
    <p:embeddedFont>
      <p:font typeface="Telegraf Bold Bold" pitchFamily="2" charset="77"/>
      <p:regular r:id="rId28"/>
      <p:bold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4635" autoAdjust="0"/>
  </p:normalViewPr>
  <p:slideViewPr>
    <p:cSldViewPr>
      <p:cViewPr varScale="1">
        <p:scale>
          <a:sx n="73" d="100"/>
          <a:sy n="73" d="100"/>
        </p:scale>
        <p:origin x="680"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10/22/20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592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9999"/>
          </a:blip>
          <a:srcRect r="240" b="12679"/>
          <a:stretch>
            <a:fillRect/>
          </a:stretch>
        </p:blipFill>
        <p:spPr>
          <a:xfrm>
            <a:off x="8443667" y="1485170"/>
            <a:ext cx="8871302" cy="7765149"/>
          </a:xfrm>
          <a:prstGeom prst="rect">
            <a:avLst/>
          </a:prstGeom>
        </p:spPr>
      </p:pic>
      <p:pic>
        <p:nvPicPr>
          <p:cNvPr id="3" name="Picture 3"/>
          <p:cNvPicPr>
            <a:picLocks noChangeAspect="1"/>
          </p:cNvPicPr>
          <p:nvPr/>
        </p:nvPicPr>
        <p:blipFill>
          <a:blip r:embed="rId3"/>
          <a:srcRect/>
          <a:stretch>
            <a:fillRect/>
          </a:stretch>
        </p:blipFill>
        <p:spPr>
          <a:xfrm>
            <a:off x="8953824" y="1508529"/>
            <a:ext cx="8308722" cy="7749771"/>
          </a:xfrm>
          <a:prstGeom prst="rect">
            <a:avLst/>
          </a:prstGeom>
        </p:spPr>
      </p:pic>
      <p:grpSp>
        <p:nvGrpSpPr>
          <p:cNvPr id="4" name="Group 4"/>
          <p:cNvGrpSpPr>
            <a:grpSpLocks noChangeAspect="1"/>
          </p:cNvGrpSpPr>
          <p:nvPr/>
        </p:nvGrpSpPr>
        <p:grpSpPr>
          <a:xfrm>
            <a:off x="10228234" y="5024845"/>
            <a:ext cx="495300" cy="495300"/>
            <a:chOff x="0" y="0"/>
            <a:chExt cx="6355080" cy="6355080"/>
          </a:xfrm>
        </p:grpSpPr>
        <p:sp>
          <p:nvSpPr>
            <p:cNvPr id="5" name="Freeform 5"/>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grpSp>
        <p:nvGrpSpPr>
          <p:cNvPr id="6" name="Group 6"/>
          <p:cNvGrpSpPr/>
          <p:nvPr/>
        </p:nvGrpSpPr>
        <p:grpSpPr>
          <a:xfrm>
            <a:off x="732892" y="1445901"/>
            <a:ext cx="9198931" cy="8299718"/>
            <a:chOff x="0" y="0"/>
            <a:chExt cx="12265241" cy="11066291"/>
          </a:xfrm>
        </p:grpSpPr>
        <p:sp>
          <p:nvSpPr>
            <p:cNvPr id="7" name="TextBox 7"/>
            <p:cNvSpPr txBox="1"/>
            <p:nvPr/>
          </p:nvSpPr>
          <p:spPr>
            <a:xfrm>
              <a:off x="0" y="171450"/>
              <a:ext cx="12265241" cy="6773249"/>
            </a:xfrm>
            <a:prstGeom prst="rect">
              <a:avLst/>
            </a:prstGeom>
          </p:spPr>
          <p:txBody>
            <a:bodyPr lIns="0" tIns="0" rIns="0" bIns="0" rtlCol="0" anchor="t">
              <a:spAutoFit/>
            </a:bodyPr>
            <a:lstStyle/>
            <a:p>
              <a:pPr>
                <a:lnSpc>
                  <a:spcPts val="9568"/>
                </a:lnSpc>
              </a:pPr>
              <a:r>
                <a:rPr lang="en-US" sz="10400">
                  <a:solidFill>
                    <a:srgbClr val="F6F6F6"/>
                  </a:solidFill>
                  <a:latin typeface="Telegraf Bold"/>
                </a:rPr>
                <a:t>Why Do Programmers Do What They Do?</a:t>
              </a:r>
            </a:p>
          </p:txBody>
        </p:sp>
        <p:sp>
          <p:nvSpPr>
            <p:cNvPr id="8" name="TextBox 8"/>
            <p:cNvSpPr txBox="1"/>
            <p:nvPr/>
          </p:nvSpPr>
          <p:spPr>
            <a:xfrm>
              <a:off x="24730" y="7386890"/>
              <a:ext cx="12240511" cy="3679402"/>
            </a:xfrm>
            <a:prstGeom prst="rect">
              <a:avLst/>
            </a:prstGeom>
          </p:spPr>
          <p:txBody>
            <a:bodyPr lIns="0" tIns="0" rIns="0" bIns="0" rtlCol="0" anchor="t">
              <a:spAutoFit/>
            </a:bodyPr>
            <a:lstStyle/>
            <a:p>
              <a:pPr>
                <a:lnSpc>
                  <a:spcPts val="5040"/>
                </a:lnSpc>
              </a:pPr>
              <a:r>
                <a:rPr lang="en-US" sz="3600" spc="72">
                  <a:solidFill>
                    <a:srgbClr val="F6F6F6"/>
                  </a:solidFill>
                  <a:latin typeface="Telegraf Bold"/>
                </a:rPr>
                <a:t>A Theory of Influences on Security Practices</a:t>
              </a:r>
            </a:p>
            <a:p>
              <a:pPr>
                <a:lnSpc>
                  <a:spcPts val="3919"/>
                </a:lnSpc>
              </a:pPr>
              <a:r>
                <a:rPr lang="en-US" sz="2800" spc="56">
                  <a:solidFill>
                    <a:srgbClr val="F6F6F6"/>
                  </a:solidFill>
                  <a:latin typeface="Telegraf"/>
                </a:rPr>
                <a:t>Lavanya Sajwan</a:t>
              </a:r>
            </a:p>
            <a:p>
              <a:pPr>
                <a:lnSpc>
                  <a:spcPts val="3919"/>
                </a:lnSpc>
              </a:pPr>
              <a:endParaRPr lang="en-US" sz="2800" spc="56">
                <a:solidFill>
                  <a:srgbClr val="F6F6F6"/>
                </a:solidFill>
                <a:latin typeface="Telegraf"/>
              </a:endParaRPr>
            </a:p>
            <a:p>
              <a:pPr>
                <a:lnSpc>
                  <a:spcPts val="3919"/>
                </a:lnSpc>
              </a:pPr>
              <a:r>
                <a:rPr lang="en-US" sz="2800" spc="56">
                  <a:solidFill>
                    <a:srgbClr val="F6F6F6"/>
                  </a:solidFill>
                  <a:latin typeface="Telegraf"/>
                </a:rPr>
                <a:t>Supervisors: James Noble, Craig Anslow</a:t>
              </a:r>
            </a:p>
          </p:txBody>
        </p:sp>
      </p:grpSp>
      <p:pic>
        <p:nvPicPr>
          <p:cNvPr id="9" name="Picture 9"/>
          <p:cNvPicPr>
            <a:picLocks noChangeAspect="1"/>
          </p:cNvPicPr>
          <p:nvPr/>
        </p:nvPicPr>
        <p:blipFill>
          <a:blip r:embed="rId4"/>
          <a:srcRect/>
          <a:stretch>
            <a:fillRect/>
          </a:stretch>
        </p:blipFill>
        <p:spPr>
          <a:xfrm rot="1694643">
            <a:off x="16038644" y="7825141"/>
            <a:ext cx="1343134" cy="67156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B8A7"/>
        </a:solidFill>
        <a:effectLst/>
      </p:bgPr>
    </p:bg>
    <p:spTree>
      <p:nvGrpSpPr>
        <p:cNvPr id="1" name=""/>
        <p:cNvGrpSpPr/>
        <p:nvPr/>
      </p:nvGrpSpPr>
      <p:grpSpPr>
        <a:xfrm>
          <a:off x="0" y="0"/>
          <a:ext cx="0" cy="0"/>
          <a:chOff x="0" y="0"/>
          <a:chExt cx="0" cy="0"/>
        </a:xfrm>
      </p:grpSpPr>
      <p:grpSp>
        <p:nvGrpSpPr>
          <p:cNvPr id="2" name="Group 2"/>
          <p:cNvGrpSpPr/>
          <p:nvPr/>
        </p:nvGrpSpPr>
        <p:grpSpPr>
          <a:xfrm>
            <a:off x="2294060" y="772805"/>
            <a:ext cx="13699880" cy="2212520"/>
            <a:chOff x="0" y="0"/>
            <a:chExt cx="18266507" cy="2950026"/>
          </a:xfrm>
        </p:grpSpPr>
        <p:sp>
          <p:nvSpPr>
            <p:cNvPr id="3" name="TextBox 3"/>
            <p:cNvSpPr txBox="1"/>
            <p:nvPr/>
          </p:nvSpPr>
          <p:spPr>
            <a:xfrm>
              <a:off x="0" y="2289203"/>
              <a:ext cx="18266507" cy="660823"/>
            </a:xfrm>
            <a:prstGeom prst="rect">
              <a:avLst/>
            </a:prstGeom>
          </p:spPr>
          <p:txBody>
            <a:bodyPr lIns="0" tIns="0" rIns="0" bIns="0" rtlCol="0" anchor="t">
              <a:spAutoFit/>
            </a:bodyPr>
            <a:lstStyle/>
            <a:p>
              <a:pPr>
                <a:lnSpc>
                  <a:spcPts val="3919"/>
                </a:lnSpc>
              </a:pPr>
              <a:endParaRPr/>
            </a:p>
          </p:txBody>
        </p:sp>
        <p:sp>
          <p:nvSpPr>
            <p:cNvPr id="4" name="TextBox 4"/>
            <p:cNvSpPr txBox="1"/>
            <p:nvPr/>
          </p:nvSpPr>
          <p:spPr>
            <a:xfrm>
              <a:off x="0" y="-9525"/>
              <a:ext cx="18266507" cy="1950085"/>
            </a:xfrm>
            <a:prstGeom prst="rect">
              <a:avLst/>
            </a:prstGeom>
          </p:spPr>
          <p:txBody>
            <a:bodyPr lIns="0" tIns="0" rIns="0" bIns="0" rtlCol="0" anchor="t">
              <a:spAutoFit/>
            </a:bodyPr>
            <a:lstStyle/>
            <a:p>
              <a:pPr>
                <a:lnSpc>
                  <a:spcPts val="10560"/>
                </a:lnSpc>
              </a:pPr>
              <a:r>
                <a:rPr lang="en-US" sz="9600">
                  <a:solidFill>
                    <a:srgbClr val="F4592F"/>
                  </a:solidFill>
                  <a:latin typeface="Telegraf Bold"/>
                </a:rPr>
                <a:t>The Emergent Theory</a:t>
              </a:r>
            </a:p>
          </p:txBody>
        </p:sp>
      </p:grpSp>
      <p:pic>
        <p:nvPicPr>
          <p:cNvPr id="5" name="Picture 5"/>
          <p:cNvPicPr>
            <a:picLocks noChangeAspect="1"/>
          </p:cNvPicPr>
          <p:nvPr/>
        </p:nvPicPr>
        <p:blipFill>
          <a:blip r:embed="rId2"/>
          <a:srcRect l="77853" b="440"/>
          <a:stretch>
            <a:fillRect/>
          </a:stretch>
        </p:blipFill>
        <p:spPr>
          <a:xfrm>
            <a:off x="6606238" y="2745627"/>
            <a:ext cx="5083119" cy="6483972"/>
          </a:xfrm>
          <a:prstGeom prst="rect">
            <a:avLst/>
          </a:prstGeom>
        </p:spPr>
      </p:pic>
      <p:pic>
        <p:nvPicPr>
          <p:cNvPr id="6" name="Picture 6"/>
          <p:cNvPicPr>
            <a:picLocks noChangeAspect="1"/>
          </p:cNvPicPr>
          <p:nvPr/>
        </p:nvPicPr>
        <p:blipFill>
          <a:blip r:embed="rId3">
            <a:alphaModFix amt="25000"/>
          </a:blip>
          <a:srcRect t="138"/>
          <a:stretch>
            <a:fillRect/>
          </a:stretch>
        </p:blipFill>
        <p:spPr>
          <a:xfrm rot="3308605">
            <a:off x="5603905" y="-2736442"/>
            <a:ext cx="19471048" cy="20101909"/>
          </a:xfrm>
          <a:prstGeom prst="rect">
            <a:avLst/>
          </a:prstGeom>
        </p:spPr>
      </p:pic>
      <p:pic>
        <p:nvPicPr>
          <p:cNvPr id="7" name="Picture 7"/>
          <p:cNvPicPr>
            <a:picLocks noChangeAspect="1"/>
          </p:cNvPicPr>
          <p:nvPr/>
        </p:nvPicPr>
        <p:blipFill>
          <a:blip r:embed="rId4"/>
          <a:srcRect/>
          <a:stretch>
            <a:fillRect/>
          </a:stretch>
        </p:blipFill>
        <p:spPr>
          <a:xfrm rot="1030328">
            <a:off x="15169161" y="8367341"/>
            <a:ext cx="2215000" cy="2351834"/>
          </a:xfrm>
          <a:prstGeom prst="rect">
            <a:avLst/>
          </a:prstGeom>
        </p:spPr>
      </p:pic>
      <p:pic>
        <p:nvPicPr>
          <p:cNvPr id="8" name="Picture 8"/>
          <p:cNvPicPr>
            <a:picLocks noChangeAspect="1"/>
          </p:cNvPicPr>
          <p:nvPr/>
        </p:nvPicPr>
        <p:blipFill>
          <a:blip r:embed="rId5"/>
          <a:srcRect/>
          <a:stretch>
            <a:fillRect/>
          </a:stretch>
        </p:blipFill>
        <p:spPr>
          <a:xfrm rot="9778037">
            <a:off x="-1179459" y="3638881"/>
            <a:ext cx="3304028" cy="165201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grpSp>
        <p:nvGrpSpPr>
          <p:cNvPr id="2" name="Group 2"/>
          <p:cNvGrpSpPr/>
          <p:nvPr/>
        </p:nvGrpSpPr>
        <p:grpSpPr>
          <a:xfrm>
            <a:off x="2294060" y="772805"/>
            <a:ext cx="13699880" cy="2212520"/>
            <a:chOff x="0" y="0"/>
            <a:chExt cx="18266507" cy="2950026"/>
          </a:xfrm>
        </p:grpSpPr>
        <p:sp>
          <p:nvSpPr>
            <p:cNvPr id="3" name="TextBox 3"/>
            <p:cNvSpPr txBox="1"/>
            <p:nvPr/>
          </p:nvSpPr>
          <p:spPr>
            <a:xfrm>
              <a:off x="0" y="2289203"/>
              <a:ext cx="18266507" cy="660823"/>
            </a:xfrm>
            <a:prstGeom prst="rect">
              <a:avLst/>
            </a:prstGeom>
          </p:spPr>
          <p:txBody>
            <a:bodyPr lIns="0" tIns="0" rIns="0" bIns="0" rtlCol="0" anchor="t">
              <a:spAutoFit/>
            </a:bodyPr>
            <a:lstStyle/>
            <a:p>
              <a:pPr algn="ctr">
                <a:lnSpc>
                  <a:spcPts val="3919"/>
                </a:lnSpc>
              </a:pPr>
              <a:r>
                <a:rPr lang="en-US" sz="2800" spc="56">
                  <a:solidFill>
                    <a:srgbClr val="0050F5"/>
                  </a:solidFill>
                  <a:latin typeface="Telegraf Bold"/>
                </a:rPr>
                <a:t>The Relationships Between Categories</a:t>
              </a:r>
            </a:p>
          </p:txBody>
        </p:sp>
        <p:sp>
          <p:nvSpPr>
            <p:cNvPr id="4" name="TextBox 4"/>
            <p:cNvSpPr txBox="1"/>
            <p:nvPr/>
          </p:nvSpPr>
          <p:spPr>
            <a:xfrm>
              <a:off x="0" y="-9525"/>
              <a:ext cx="18266507" cy="1950085"/>
            </a:xfrm>
            <a:prstGeom prst="rect">
              <a:avLst/>
            </a:prstGeom>
          </p:spPr>
          <p:txBody>
            <a:bodyPr lIns="0" tIns="0" rIns="0" bIns="0" rtlCol="0" anchor="t">
              <a:spAutoFit/>
            </a:bodyPr>
            <a:lstStyle/>
            <a:p>
              <a:pPr>
                <a:lnSpc>
                  <a:spcPts val="10560"/>
                </a:lnSpc>
              </a:pPr>
              <a:r>
                <a:rPr lang="en-US" sz="9600">
                  <a:solidFill>
                    <a:srgbClr val="0050F5"/>
                  </a:solidFill>
                  <a:latin typeface="Telegraf Bold"/>
                </a:rPr>
                <a:t>The Emergent Theory</a:t>
              </a:r>
            </a:p>
          </p:txBody>
        </p:sp>
      </p:grpSp>
      <p:grpSp>
        <p:nvGrpSpPr>
          <p:cNvPr id="5" name="Group 5"/>
          <p:cNvGrpSpPr/>
          <p:nvPr/>
        </p:nvGrpSpPr>
        <p:grpSpPr>
          <a:xfrm rot="-10800000">
            <a:off x="4114800" y="4152370"/>
            <a:ext cx="10058400" cy="1140469"/>
            <a:chOff x="0" y="0"/>
            <a:chExt cx="3785870" cy="429260"/>
          </a:xfrm>
        </p:grpSpPr>
        <p:sp>
          <p:nvSpPr>
            <p:cNvPr id="6" name="Freeform 6"/>
            <p:cNvSpPr/>
            <p:nvPr/>
          </p:nvSpPr>
          <p:spPr>
            <a:xfrm>
              <a:off x="0" y="-5080"/>
              <a:ext cx="3785870" cy="434340"/>
            </a:xfrm>
            <a:custGeom>
              <a:avLst/>
              <a:gdLst/>
              <a:ahLst/>
              <a:cxnLst/>
              <a:rect l="l" t="t" r="r" b="b"/>
              <a:pathLst>
                <a:path w="3785870" h="434340">
                  <a:moveTo>
                    <a:pt x="3768090" y="187960"/>
                  </a:moveTo>
                  <a:lnTo>
                    <a:pt x="3506470" y="11430"/>
                  </a:lnTo>
                  <a:cubicBezTo>
                    <a:pt x="3488690" y="0"/>
                    <a:pt x="3465830" y="3810"/>
                    <a:pt x="3453130" y="21590"/>
                  </a:cubicBezTo>
                  <a:cubicBezTo>
                    <a:pt x="3441700" y="39370"/>
                    <a:pt x="3445510" y="62230"/>
                    <a:pt x="3463290" y="74930"/>
                  </a:cubicBezTo>
                  <a:lnTo>
                    <a:pt x="3622040" y="181610"/>
                  </a:lnTo>
                  <a:lnTo>
                    <a:pt x="0" y="181610"/>
                  </a:lnTo>
                  <a:lnTo>
                    <a:pt x="0" y="257810"/>
                  </a:lnTo>
                  <a:lnTo>
                    <a:pt x="3622040" y="257810"/>
                  </a:lnTo>
                  <a:lnTo>
                    <a:pt x="3463290" y="364490"/>
                  </a:lnTo>
                  <a:cubicBezTo>
                    <a:pt x="3445510" y="375920"/>
                    <a:pt x="3441700" y="400050"/>
                    <a:pt x="3453130" y="417830"/>
                  </a:cubicBezTo>
                  <a:cubicBezTo>
                    <a:pt x="3460750" y="429260"/>
                    <a:pt x="3472180" y="434340"/>
                    <a:pt x="3484880" y="434340"/>
                  </a:cubicBezTo>
                  <a:cubicBezTo>
                    <a:pt x="3492500" y="434340"/>
                    <a:pt x="3500120" y="431800"/>
                    <a:pt x="3506470" y="427990"/>
                  </a:cubicBezTo>
                  <a:lnTo>
                    <a:pt x="3769360" y="251460"/>
                  </a:lnTo>
                  <a:cubicBezTo>
                    <a:pt x="3779520" y="243840"/>
                    <a:pt x="3785870" y="232410"/>
                    <a:pt x="3785870" y="219710"/>
                  </a:cubicBezTo>
                  <a:cubicBezTo>
                    <a:pt x="3785870" y="207010"/>
                    <a:pt x="3779520" y="195580"/>
                    <a:pt x="3768090" y="187960"/>
                  </a:cubicBezTo>
                  <a:close/>
                </a:path>
              </a:pathLst>
            </a:custGeom>
            <a:solidFill>
              <a:srgbClr val="F4592F"/>
            </a:solidFill>
          </p:spPr>
        </p:sp>
      </p:grpSp>
      <p:grpSp>
        <p:nvGrpSpPr>
          <p:cNvPr id="7" name="Group 7"/>
          <p:cNvGrpSpPr/>
          <p:nvPr/>
        </p:nvGrpSpPr>
        <p:grpSpPr>
          <a:xfrm rot="-10800000">
            <a:off x="4114800" y="5862287"/>
            <a:ext cx="10058400" cy="1140469"/>
            <a:chOff x="0" y="0"/>
            <a:chExt cx="3785870" cy="429260"/>
          </a:xfrm>
        </p:grpSpPr>
        <p:sp>
          <p:nvSpPr>
            <p:cNvPr id="8" name="Freeform 8"/>
            <p:cNvSpPr/>
            <p:nvPr/>
          </p:nvSpPr>
          <p:spPr>
            <a:xfrm>
              <a:off x="0" y="-5080"/>
              <a:ext cx="3785870" cy="434340"/>
            </a:xfrm>
            <a:custGeom>
              <a:avLst/>
              <a:gdLst/>
              <a:ahLst/>
              <a:cxnLst/>
              <a:rect l="l" t="t" r="r" b="b"/>
              <a:pathLst>
                <a:path w="3785870" h="434340">
                  <a:moveTo>
                    <a:pt x="3768090" y="187960"/>
                  </a:moveTo>
                  <a:lnTo>
                    <a:pt x="3506470" y="11430"/>
                  </a:lnTo>
                  <a:cubicBezTo>
                    <a:pt x="3488690" y="0"/>
                    <a:pt x="3465830" y="3810"/>
                    <a:pt x="3453130" y="21590"/>
                  </a:cubicBezTo>
                  <a:cubicBezTo>
                    <a:pt x="3441700" y="39370"/>
                    <a:pt x="3445510" y="62230"/>
                    <a:pt x="3463290" y="74930"/>
                  </a:cubicBezTo>
                  <a:lnTo>
                    <a:pt x="3622040" y="181610"/>
                  </a:lnTo>
                  <a:lnTo>
                    <a:pt x="0" y="181610"/>
                  </a:lnTo>
                  <a:lnTo>
                    <a:pt x="0" y="257810"/>
                  </a:lnTo>
                  <a:lnTo>
                    <a:pt x="3622040" y="257810"/>
                  </a:lnTo>
                  <a:lnTo>
                    <a:pt x="3463290" y="364490"/>
                  </a:lnTo>
                  <a:cubicBezTo>
                    <a:pt x="3445510" y="375920"/>
                    <a:pt x="3441700" y="400050"/>
                    <a:pt x="3453130" y="417830"/>
                  </a:cubicBezTo>
                  <a:cubicBezTo>
                    <a:pt x="3460750" y="429260"/>
                    <a:pt x="3472180" y="434340"/>
                    <a:pt x="3484880" y="434340"/>
                  </a:cubicBezTo>
                  <a:cubicBezTo>
                    <a:pt x="3492500" y="434340"/>
                    <a:pt x="3500120" y="431800"/>
                    <a:pt x="3506470" y="427990"/>
                  </a:cubicBezTo>
                  <a:lnTo>
                    <a:pt x="3769360" y="251460"/>
                  </a:lnTo>
                  <a:cubicBezTo>
                    <a:pt x="3779520" y="243840"/>
                    <a:pt x="3785870" y="232410"/>
                    <a:pt x="3785870" y="219710"/>
                  </a:cubicBezTo>
                  <a:cubicBezTo>
                    <a:pt x="3785870" y="207010"/>
                    <a:pt x="3779520" y="195580"/>
                    <a:pt x="3768090" y="187960"/>
                  </a:cubicBezTo>
                  <a:close/>
                </a:path>
              </a:pathLst>
            </a:custGeom>
            <a:solidFill>
              <a:srgbClr val="F4592F"/>
            </a:solidFill>
          </p:spPr>
        </p:sp>
      </p:grpSp>
      <p:grpSp>
        <p:nvGrpSpPr>
          <p:cNvPr id="9" name="Group 9"/>
          <p:cNvGrpSpPr/>
          <p:nvPr/>
        </p:nvGrpSpPr>
        <p:grpSpPr>
          <a:xfrm>
            <a:off x="3993954" y="7674975"/>
            <a:ext cx="10058400" cy="1140469"/>
            <a:chOff x="0" y="0"/>
            <a:chExt cx="3785870" cy="429260"/>
          </a:xfrm>
        </p:grpSpPr>
        <p:sp>
          <p:nvSpPr>
            <p:cNvPr id="10" name="Freeform 10"/>
            <p:cNvSpPr/>
            <p:nvPr/>
          </p:nvSpPr>
          <p:spPr>
            <a:xfrm>
              <a:off x="0" y="-5080"/>
              <a:ext cx="3785870" cy="434340"/>
            </a:xfrm>
            <a:custGeom>
              <a:avLst/>
              <a:gdLst/>
              <a:ahLst/>
              <a:cxnLst/>
              <a:rect l="l" t="t" r="r" b="b"/>
              <a:pathLst>
                <a:path w="3785870" h="434340">
                  <a:moveTo>
                    <a:pt x="3768090" y="187960"/>
                  </a:moveTo>
                  <a:lnTo>
                    <a:pt x="3506470" y="11430"/>
                  </a:lnTo>
                  <a:cubicBezTo>
                    <a:pt x="3488690" y="0"/>
                    <a:pt x="3465830" y="3810"/>
                    <a:pt x="3453130" y="21590"/>
                  </a:cubicBezTo>
                  <a:cubicBezTo>
                    <a:pt x="3441700" y="39370"/>
                    <a:pt x="3445510" y="62230"/>
                    <a:pt x="3463290" y="74930"/>
                  </a:cubicBezTo>
                  <a:lnTo>
                    <a:pt x="3622040" y="181610"/>
                  </a:lnTo>
                  <a:lnTo>
                    <a:pt x="0" y="181610"/>
                  </a:lnTo>
                  <a:lnTo>
                    <a:pt x="0" y="257810"/>
                  </a:lnTo>
                  <a:lnTo>
                    <a:pt x="3622040" y="257810"/>
                  </a:lnTo>
                  <a:lnTo>
                    <a:pt x="3463290" y="364490"/>
                  </a:lnTo>
                  <a:cubicBezTo>
                    <a:pt x="3445510" y="375920"/>
                    <a:pt x="3441700" y="400050"/>
                    <a:pt x="3453130" y="417830"/>
                  </a:cubicBezTo>
                  <a:cubicBezTo>
                    <a:pt x="3460750" y="429260"/>
                    <a:pt x="3472180" y="434340"/>
                    <a:pt x="3484880" y="434340"/>
                  </a:cubicBezTo>
                  <a:cubicBezTo>
                    <a:pt x="3492500" y="434340"/>
                    <a:pt x="3500120" y="431800"/>
                    <a:pt x="3506470" y="427990"/>
                  </a:cubicBezTo>
                  <a:lnTo>
                    <a:pt x="3769360" y="251460"/>
                  </a:lnTo>
                  <a:cubicBezTo>
                    <a:pt x="3779520" y="243840"/>
                    <a:pt x="3785870" y="232410"/>
                    <a:pt x="3785870" y="219710"/>
                  </a:cubicBezTo>
                  <a:cubicBezTo>
                    <a:pt x="3785870" y="207010"/>
                    <a:pt x="3779520" y="195580"/>
                    <a:pt x="3768090" y="187960"/>
                  </a:cubicBezTo>
                  <a:close/>
                </a:path>
              </a:pathLst>
            </a:custGeom>
            <a:solidFill>
              <a:srgbClr val="F4592F"/>
            </a:solidFill>
          </p:spPr>
        </p:sp>
      </p:grpSp>
      <p:sp>
        <p:nvSpPr>
          <p:cNvPr id="11" name="TextBox 11"/>
          <p:cNvSpPr txBox="1"/>
          <p:nvPr/>
        </p:nvSpPr>
        <p:spPr>
          <a:xfrm>
            <a:off x="6672783" y="4057120"/>
            <a:ext cx="4942433" cy="519430"/>
          </a:xfrm>
          <a:prstGeom prst="rect">
            <a:avLst/>
          </a:prstGeom>
        </p:spPr>
        <p:txBody>
          <a:bodyPr lIns="0" tIns="0" rIns="0" bIns="0" rtlCol="0" anchor="t">
            <a:spAutoFit/>
          </a:bodyPr>
          <a:lstStyle/>
          <a:p>
            <a:pPr algn="ctr">
              <a:lnSpc>
                <a:spcPts val="3919"/>
              </a:lnSpc>
              <a:spcBef>
                <a:spcPct val="0"/>
              </a:spcBef>
            </a:pPr>
            <a:r>
              <a:rPr lang="en-US" sz="2800" spc="56">
                <a:solidFill>
                  <a:srgbClr val="000000"/>
                </a:solidFill>
                <a:latin typeface="Telegraf"/>
              </a:rPr>
              <a:t>Trends inform Organisations</a:t>
            </a:r>
          </a:p>
        </p:txBody>
      </p:sp>
      <p:sp>
        <p:nvSpPr>
          <p:cNvPr id="12" name="TextBox 12"/>
          <p:cNvSpPr txBox="1"/>
          <p:nvPr/>
        </p:nvSpPr>
        <p:spPr>
          <a:xfrm>
            <a:off x="6081153" y="5779100"/>
            <a:ext cx="6125691" cy="469872"/>
          </a:xfrm>
          <a:prstGeom prst="rect">
            <a:avLst/>
          </a:prstGeom>
        </p:spPr>
        <p:txBody>
          <a:bodyPr wrap="square" lIns="0" tIns="0" rIns="0" bIns="0" rtlCol="0" anchor="t">
            <a:spAutoFit/>
          </a:bodyPr>
          <a:lstStyle/>
          <a:p>
            <a:pPr algn="ctr">
              <a:lnSpc>
                <a:spcPts val="3919"/>
              </a:lnSpc>
              <a:spcBef>
                <a:spcPct val="0"/>
              </a:spcBef>
            </a:pPr>
            <a:r>
              <a:rPr lang="en-US" sz="2800" spc="56" dirty="0" err="1">
                <a:solidFill>
                  <a:srgbClr val="000000"/>
                </a:solidFill>
                <a:latin typeface="Telegraf"/>
              </a:rPr>
              <a:t>Organisations</a:t>
            </a:r>
            <a:r>
              <a:rPr lang="en-US" sz="2800" spc="56" dirty="0">
                <a:solidFill>
                  <a:srgbClr val="000000"/>
                </a:solidFill>
                <a:latin typeface="Telegraf"/>
              </a:rPr>
              <a:t> impact Culture</a:t>
            </a:r>
          </a:p>
        </p:txBody>
      </p:sp>
      <p:sp>
        <p:nvSpPr>
          <p:cNvPr id="13" name="TextBox 13"/>
          <p:cNvSpPr txBox="1"/>
          <p:nvPr/>
        </p:nvSpPr>
        <p:spPr>
          <a:xfrm>
            <a:off x="6136925" y="7592719"/>
            <a:ext cx="6014145" cy="469872"/>
          </a:xfrm>
          <a:prstGeom prst="rect">
            <a:avLst/>
          </a:prstGeom>
        </p:spPr>
        <p:txBody>
          <a:bodyPr wrap="square" lIns="0" tIns="0" rIns="0" bIns="0" rtlCol="0" anchor="t">
            <a:spAutoFit/>
          </a:bodyPr>
          <a:lstStyle/>
          <a:p>
            <a:pPr algn="ctr">
              <a:lnSpc>
                <a:spcPts val="3919"/>
              </a:lnSpc>
              <a:spcBef>
                <a:spcPct val="0"/>
              </a:spcBef>
            </a:pPr>
            <a:r>
              <a:rPr lang="en-US" sz="2800" spc="56" dirty="0">
                <a:solidFill>
                  <a:srgbClr val="000000"/>
                </a:solidFill>
                <a:latin typeface="Telegraf"/>
              </a:rPr>
              <a:t>Culture influence </a:t>
            </a:r>
            <a:r>
              <a:rPr lang="en-US" sz="2800" spc="56" dirty="0" err="1">
                <a:solidFill>
                  <a:srgbClr val="000000"/>
                </a:solidFill>
                <a:latin typeface="Telegraf"/>
              </a:rPr>
              <a:t>Organisations</a:t>
            </a:r>
            <a:endParaRPr lang="en-US" sz="2800" spc="56" dirty="0">
              <a:solidFill>
                <a:srgbClr val="000000"/>
              </a:solidFill>
              <a:latin typeface="Telegraf"/>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50F5"/>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blip>
          <a:srcRect r="35292"/>
          <a:stretch>
            <a:fillRect/>
          </a:stretch>
        </p:blipFill>
        <p:spPr>
          <a:xfrm rot="-10800000">
            <a:off x="9894832" y="2150479"/>
            <a:ext cx="8393168" cy="13409802"/>
          </a:xfrm>
          <a:prstGeom prst="rect">
            <a:avLst/>
          </a:prstGeom>
        </p:spPr>
      </p:pic>
      <p:grpSp>
        <p:nvGrpSpPr>
          <p:cNvPr id="3" name="Group 3"/>
          <p:cNvGrpSpPr/>
          <p:nvPr/>
        </p:nvGrpSpPr>
        <p:grpSpPr>
          <a:xfrm>
            <a:off x="2294060" y="772805"/>
            <a:ext cx="13699880" cy="2212520"/>
            <a:chOff x="0" y="0"/>
            <a:chExt cx="18266507" cy="2950026"/>
          </a:xfrm>
        </p:grpSpPr>
        <p:sp>
          <p:nvSpPr>
            <p:cNvPr id="4" name="TextBox 4"/>
            <p:cNvSpPr txBox="1"/>
            <p:nvPr/>
          </p:nvSpPr>
          <p:spPr>
            <a:xfrm>
              <a:off x="0" y="2289203"/>
              <a:ext cx="18266507" cy="660823"/>
            </a:xfrm>
            <a:prstGeom prst="rect">
              <a:avLst/>
            </a:prstGeom>
          </p:spPr>
          <p:txBody>
            <a:bodyPr lIns="0" tIns="0" rIns="0" bIns="0" rtlCol="0" anchor="t">
              <a:spAutoFit/>
            </a:bodyPr>
            <a:lstStyle/>
            <a:p>
              <a:pPr algn="ctr">
                <a:lnSpc>
                  <a:spcPts val="3919"/>
                </a:lnSpc>
              </a:pPr>
              <a:r>
                <a:rPr lang="en-US" sz="2800" spc="56">
                  <a:solidFill>
                    <a:srgbClr val="F6F6F6"/>
                  </a:solidFill>
                  <a:latin typeface="Telegraf Bold"/>
                </a:rPr>
                <a:t>Chosen Methodology</a:t>
              </a:r>
            </a:p>
          </p:txBody>
        </p:sp>
        <p:sp>
          <p:nvSpPr>
            <p:cNvPr id="5" name="TextBox 5"/>
            <p:cNvSpPr txBox="1"/>
            <p:nvPr/>
          </p:nvSpPr>
          <p:spPr>
            <a:xfrm>
              <a:off x="0" y="-9525"/>
              <a:ext cx="18266507" cy="1950085"/>
            </a:xfrm>
            <a:prstGeom prst="rect">
              <a:avLst/>
            </a:prstGeom>
          </p:spPr>
          <p:txBody>
            <a:bodyPr lIns="0" tIns="0" rIns="0" bIns="0" rtlCol="0" anchor="t">
              <a:spAutoFit/>
            </a:bodyPr>
            <a:lstStyle/>
            <a:p>
              <a:pPr algn="ctr">
                <a:lnSpc>
                  <a:spcPts val="10560"/>
                </a:lnSpc>
              </a:pPr>
              <a:r>
                <a:rPr lang="en-US" sz="9600">
                  <a:solidFill>
                    <a:srgbClr val="F6F6F6"/>
                  </a:solidFill>
                  <a:latin typeface="Telegraf Bold"/>
                </a:rPr>
                <a:t>Evaluation</a:t>
              </a:r>
            </a:p>
          </p:txBody>
        </p:sp>
      </p:grpSp>
      <p:grpSp>
        <p:nvGrpSpPr>
          <p:cNvPr id="6" name="Group 6"/>
          <p:cNvGrpSpPr>
            <a:grpSpLocks noChangeAspect="1"/>
          </p:cNvGrpSpPr>
          <p:nvPr/>
        </p:nvGrpSpPr>
        <p:grpSpPr>
          <a:xfrm>
            <a:off x="11339366" y="3861326"/>
            <a:ext cx="711853" cy="711853"/>
            <a:chOff x="0" y="0"/>
            <a:chExt cx="6355080" cy="6355080"/>
          </a:xfrm>
        </p:grpSpPr>
        <p:sp>
          <p:nvSpPr>
            <p:cNvPr id="7" name="Freeform 7"/>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4592F"/>
            </a:solidFill>
          </p:spPr>
        </p:sp>
      </p:grpSp>
      <p:pic>
        <p:nvPicPr>
          <p:cNvPr id="8" name="Picture 8"/>
          <p:cNvPicPr>
            <a:picLocks noChangeAspect="1"/>
          </p:cNvPicPr>
          <p:nvPr/>
        </p:nvPicPr>
        <p:blipFill>
          <a:blip r:embed="rId3"/>
          <a:srcRect/>
          <a:stretch>
            <a:fillRect/>
          </a:stretch>
        </p:blipFill>
        <p:spPr>
          <a:xfrm>
            <a:off x="11035729" y="3364027"/>
            <a:ext cx="4028206" cy="6294071"/>
          </a:xfrm>
          <a:prstGeom prst="rect">
            <a:avLst/>
          </a:prstGeom>
        </p:spPr>
      </p:pic>
      <p:sp>
        <p:nvSpPr>
          <p:cNvPr id="9" name="TextBox 9"/>
          <p:cNvSpPr txBox="1"/>
          <p:nvPr/>
        </p:nvSpPr>
        <p:spPr>
          <a:xfrm>
            <a:off x="444263" y="4496979"/>
            <a:ext cx="12122179" cy="2266950"/>
          </a:xfrm>
          <a:prstGeom prst="rect">
            <a:avLst/>
          </a:prstGeom>
        </p:spPr>
        <p:txBody>
          <a:bodyPr lIns="0" tIns="0" rIns="0" bIns="0" rtlCol="0" anchor="t">
            <a:spAutoFit/>
          </a:bodyPr>
          <a:lstStyle/>
          <a:p>
            <a:pPr marL="1554480" lvl="1" indent="-777240">
              <a:lnSpc>
                <a:spcPts val="8640"/>
              </a:lnSpc>
              <a:buFont typeface="Arial"/>
              <a:buChar char="•"/>
            </a:pPr>
            <a:r>
              <a:rPr lang="en-US" sz="7200">
                <a:solidFill>
                  <a:srgbClr val="F6F6F6"/>
                </a:solidFill>
                <a:latin typeface="Telegraf"/>
              </a:rPr>
              <a:t>Ethnography</a:t>
            </a:r>
          </a:p>
          <a:p>
            <a:pPr marL="1554480" lvl="1" indent="-777240">
              <a:lnSpc>
                <a:spcPts val="8640"/>
              </a:lnSpc>
              <a:buFont typeface="Arial"/>
              <a:buChar char="•"/>
            </a:pPr>
            <a:r>
              <a:rPr lang="en-US" sz="7200">
                <a:solidFill>
                  <a:srgbClr val="F6F6F6"/>
                </a:solidFill>
                <a:latin typeface="Telegraf"/>
              </a:rPr>
              <a:t>Phenomenology</a:t>
            </a:r>
          </a:p>
        </p:txBody>
      </p:sp>
      <p:grpSp>
        <p:nvGrpSpPr>
          <p:cNvPr id="10" name="Group 10"/>
          <p:cNvGrpSpPr/>
          <p:nvPr/>
        </p:nvGrpSpPr>
        <p:grpSpPr>
          <a:xfrm rot="-4060376">
            <a:off x="14925297" y="8899632"/>
            <a:ext cx="818713" cy="550477"/>
            <a:chOff x="0" y="0"/>
            <a:chExt cx="1930400" cy="1297940"/>
          </a:xfrm>
        </p:grpSpPr>
        <p:sp>
          <p:nvSpPr>
            <p:cNvPr id="11" name="Freeform 11"/>
            <p:cNvSpPr/>
            <p:nvPr/>
          </p:nvSpPr>
          <p:spPr>
            <a:xfrm>
              <a:off x="0" y="0"/>
              <a:ext cx="1930400" cy="1297940"/>
            </a:xfrm>
            <a:custGeom>
              <a:avLst/>
              <a:gdLst/>
              <a:ahLst/>
              <a:cxnLst/>
              <a:rect l="l" t="t" r="r" b="b"/>
              <a:pathLst>
                <a:path w="1930400" h="1297940">
                  <a:moveTo>
                    <a:pt x="0" y="0"/>
                  </a:moveTo>
                  <a:lnTo>
                    <a:pt x="965200" y="1297940"/>
                  </a:lnTo>
                  <a:lnTo>
                    <a:pt x="1930400" y="0"/>
                  </a:lnTo>
                  <a:close/>
                </a:path>
              </a:pathLst>
            </a:custGeom>
            <a:solidFill>
              <a:srgbClr val="F4592F"/>
            </a:solidFill>
          </p:spPr>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592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blip>
          <a:srcRect r="35292"/>
          <a:stretch>
            <a:fillRect/>
          </a:stretch>
        </p:blipFill>
        <p:spPr>
          <a:xfrm rot="-10800000">
            <a:off x="9894832" y="2150479"/>
            <a:ext cx="8393168" cy="13409802"/>
          </a:xfrm>
          <a:prstGeom prst="rect">
            <a:avLst/>
          </a:prstGeom>
        </p:spPr>
      </p:pic>
      <p:grpSp>
        <p:nvGrpSpPr>
          <p:cNvPr id="3" name="Group 3"/>
          <p:cNvGrpSpPr/>
          <p:nvPr/>
        </p:nvGrpSpPr>
        <p:grpSpPr>
          <a:xfrm>
            <a:off x="2294060" y="772805"/>
            <a:ext cx="13699880" cy="2212520"/>
            <a:chOff x="0" y="0"/>
            <a:chExt cx="18266507" cy="2950026"/>
          </a:xfrm>
        </p:grpSpPr>
        <p:sp>
          <p:nvSpPr>
            <p:cNvPr id="4" name="TextBox 4"/>
            <p:cNvSpPr txBox="1"/>
            <p:nvPr/>
          </p:nvSpPr>
          <p:spPr>
            <a:xfrm>
              <a:off x="0" y="2289203"/>
              <a:ext cx="18266507" cy="660823"/>
            </a:xfrm>
            <a:prstGeom prst="rect">
              <a:avLst/>
            </a:prstGeom>
          </p:spPr>
          <p:txBody>
            <a:bodyPr lIns="0" tIns="0" rIns="0" bIns="0" rtlCol="0" anchor="t">
              <a:spAutoFit/>
            </a:bodyPr>
            <a:lstStyle/>
            <a:p>
              <a:pPr algn="ctr">
                <a:lnSpc>
                  <a:spcPts val="3919"/>
                </a:lnSpc>
              </a:pPr>
              <a:r>
                <a:rPr lang="en-US" sz="2800" spc="56">
                  <a:solidFill>
                    <a:srgbClr val="F6F6F6"/>
                  </a:solidFill>
                  <a:latin typeface="Telegraf Bold"/>
                </a:rPr>
                <a:t>internal Methodology Processes</a:t>
              </a:r>
            </a:p>
          </p:txBody>
        </p:sp>
        <p:sp>
          <p:nvSpPr>
            <p:cNvPr id="5" name="TextBox 5"/>
            <p:cNvSpPr txBox="1"/>
            <p:nvPr/>
          </p:nvSpPr>
          <p:spPr>
            <a:xfrm>
              <a:off x="0" y="-9525"/>
              <a:ext cx="18266507" cy="1950085"/>
            </a:xfrm>
            <a:prstGeom prst="rect">
              <a:avLst/>
            </a:prstGeom>
          </p:spPr>
          <p:txBody>
            <a:bodyPr lIns="0" tIns="0" rIns="0" bIns="0" rtlCol="0" anchor="t">
              <a:spAutoFit/>
            </a:bodyPr>
            <a:lstStyle/>
            <a:p>
              <a:pPr algn="ctr">
                <a:lnSpc>
                  <a:spcPts val="10560"/>
                </a:lnSpc>
              </a:pPr>
              <a:r>
                <a:rPr lang="en-US" sz="9600">
                  <a:solidFill>
                    <a:srgbClr val="F6F6F6"/>
                  </a:solidFill>
                  <a:latin typeface="Telegraf Bold"/>
                </a:rPr>
                <a:t>Evaluation</a:t>
              </a:r>
            </a:p>
          </p:txBody>
        </p:sp>
      </p:grpSp>
      <p:grpSp>
        <p:nvGrpSpPr>
          <p:cNvPr id="6" name="Group 6"/>
          <p:cNvGrpSpPr>
            <a:grpSpLocks noChangeAspect="1"/>
          </p:cNvGrpSpPr>
          <p:nvPr/>
        </p:nvGrpSpPr>
        <p:grpSpPr>
          <a:xfrm>
            <a:off x="11339366" y="3861326"/>
            <a:ext cx="711853" cy="711853"/>
            <a:chOff x="0" y="0"/>
            <a:chExt cx="6355080" cy="6355080"/>
          </a:xfrm>
        </p:grpSpPr>
        <p:sp>
          <p:nvSpPr>
            <p:cNvPr id="7" name="Freeform 7"/>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4592F"/>
            </a:solidFill>
          </p:spPr>
        </p:sp>
      </p:grpSp>
      <p:sp>
        <p:nvSpPr>
          <p:cNvPr id="8" name="TextBox 8"/>
          <p:cNvSpPr txBox="1"/>
          <p:nvPr/>
        </p:nvSpPr>
        <p:spPr>
          <a:xfrm>
            <a:off x="444263" y="4496979"/>
            <a:ext cx="12122179" cy="2266950"/>
          </a:xfrm>
          <a:prstGeom prst="rect">
            <a:avLst/>
          </a:prstGeom>
        </p:spPr>
        <p:txBody>
          <a:bodyPr lIns="0" tIns="0" rIns="0" bIns="0" rtlCol="0" anchor="t">
            <a:spAutoFit/>
          </a:bodyPr>
          <a:lstStyle/>
          <a:p>
            <a:pPr marL="1554480" lvl="1" indent="-777240">
              <a:lnSpc>
                <a:spcPts val="8640"/>
              </a:lnSpc>
              <a:buFont typeface="Arial"/>
              <a:buChar char="•"/>
            </a:pPr>
            <a:r>
              <a:rPr lang="en-US" sz="7200">
                <a:solidFill>
                  <a:srgbClr val="F6F6F6"/>
                </a:solidFill>
                <a:latin typeface="Telegraf"/>
              </a:rPr>
              <a:t>Recruitment</a:t>
            </a:r>
          </a:p>
          <a:p>
            <a:pPr marL="1554480" lvl="1" indent="-777240">
              <a:lnSpc>
                <a:spcPts val="8640"/>
              </a:lnSpc>
              <a:buFont typeface="Arial"/>
              <a:buChar char="•"/>
            </a:pPr>
            <a:r>
              <a:rPr lang="en-US" sz="7200">
                <a:solidFill>
                  <a:srgbClr val="F6F6F6"/>
                </a:solidFill>
                <a:latin typeface="Telegraf"/>
              </a:rPr>
              <a:t>Data Collection</a:t>
            </a:r>
          </a:p>
        </p:txBody>
      </p:sp>
      <p:grpSp>
        <p:nvGrpSpPr>
          <p:cNvPr id="9" name="Group 9"/>
          <p:cNvGrpSpPr/>
          <p:nvPr/>
        </p:nvGrpSpPr>
        <p:grpSpPr>
          <a:xfrm rot="-4060376">
            <a:off x="14925297" y="8899632"/>
            <a:ext cx="818713" cy="550477"/>
            <a:chOff x="0" y="0"/>
            <a:chExt cx="1930400" cy="1297940"/>
          </a:xfrm>
        </p:grpSpPr>
        <p:sp>
          <p:nvSpPr>
            <p:cNvPr id="10" name="Freeform 10"/>
            <p:cNvSpPr/>
            <p:nvPr/>
          </p:nvSpPr>
          <p:spPr>
            <a:xfrm>
              <a:off x="0" y="0"/>
              <a:ext cx="1930400" cy="1297940"/>
            </a:xfrm>
            <a:custGeom>
              <a:avLst/>
              <a:gdLst/>
              <a:ahLst/>
              <a:cxnLst/>
              <a:rect l="l" t="t" r="r" b="b"/>
              <a:pathLst>
                <a:path w="1930400" h="1297940">
                  <a:moveTo>
                    <a:pt x="0" y="0"/>
                  </a:moveTo>
                  <a:lnTo>
                    <a:pt x="965200" y="1297940"/>
                  </a:lnTo>
                  <a:lnTo>
                    <a:pt x="1930400" y="0"/>
                  </a:lnTo>
                  <a:close/>
                </a:path>
              </a:pathLst>
            </a:custGeom>
            <a:solidFill>
              <a:srgbClr val="F4592F"/>
            </a:solidFill>
          </p:spPr>
        </p:sp>
      </p:grpSp>
      <p:pic>
        <p:nvPicPr>
          <p:cNvPr id="11" name="Picture 11"/>
          <p:cNvPicPr>
            <a:picLocks noChangeAspect="1"/>
          </p:cNvPicPr>
          <p:nvPr/>
        </p:nvPicPr>
        <p:blipFill>
          <a:blip r:embed="rId3"/>
          <a:srcRect/>
          <a:stretch>
            <a:fillRect/>
          </a:stretch>
        </p:blipFill>
        <p:spPr>
          <a:xfrm>
            <a:off x="12111771" y="3861326"/>
            <a:ext cx="3959290" cy="6015496"/>
          </a:xfrm>
          <a:prstGeom prst="rect">
            <a:avLst/>
          </a:prstGeom>
        </p:spPr>
      </p:pic>
      <p:pic>
        <p:nvPicPr>
          <p:cNvPr id="12" name="Picture 12"/>
          <p:cNvPicPr>
            <a:picLocks noChangeAspect="1"/>
          </p:cNvPicPr>
          <p:nvPr/>
        </p:nvPicPr>
        <p:blipFill>
          <a:blip r:embed="rId4"/>
          <a:srcRect/>
          <a:stretch>
            <a:fillRect/>
          </a:stretch>
        </p:blipFill>
        <p:spPr>
          <a:xfrm rot="7964631">
            <a:off x="11118723" y="6922878"/>
            <a:ext cx="1864991" cy="932496"/>
          </a:xfrm>
          <a:prstGeom prst="rect">
            <a:avLst/>
          </a:prstGeom>
        </p:spPr>
      </p:pic>
      <p:grpSp>
        <p:nvGrpSpPr>
          <p:cNvPr id="13" name="Group 13"/>
          <p:cNvGrpSpPr>
            <a:grpSpLocks noChangeAspect="1"/>
          </p:cNvGrpSpPr>
          <p:nvPr/>
        </p:nvGrpSpPr>
        <p:grpSpPr>
          <a:xfrm>
            <a:off x="15334653" y="3969603"/>
            <a:ext cx="495300" cy="495300"/>
            <a:chOff x="0" y="0"/>
            <a:chExt cx="6355080" cy="6355080"/>
          </a:xfrm>
        </p:grpSpPr>
        <p:sp>
          <p:nvSpPr>
            <p:cNvPr id="14" name="Freeform 1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50F5"/>
            </a:solidFill>
          </p:spPr>
        </p:sp>
      </p:grpSp>
      <p:grpSp>
        <p:nvGrpSpPr>
          <p:cNvPr id="15" name="Group 15"/>
          <p:cNvGrpSpPr/>
          <p:nvPr/>
        </p:nvGrpSpPr>
        <p:grpSpPr>
          <a:xfrm rot="-4060376">
            <a:off x="16596997" y="7631932"/>
            <a:ext cx="818713" cy="550477"/>
            <a:chOff x="0" y="0"/>
            <a:chExt cx="1930400" cy="1297940"/>
          </a:xfrm>
        </p:grpSpPr>
        <p:sp>
          <p:nvSpPr>
            <p:cNvPr id="16" name="Freeform 16"/>
            <p:cNvSpPr/>
            <p:nvPr/>
          </p:nvSpPr>
          <p:spPr>
            <a:xfrm>
              <a:off x="0" y="0"/>
              <a:ext cx="1930400" cy="1297940"/>
            </a:xfrm>
            <a:custGeom>
              <a:avLst/>
              <a:gdLst/>
              <a:ahLst/>
              <a:cxnLst/>
              <a:rect l="l" t="t" r="r" b="b"/>
              <a:pathLst>
                <a:path w="1930400" h="1297940">
                  <a:moveTo>
                    <a:pt x="0" y="0"/>
                  </a:moveTo>
                  <a:lnTo>
                    <a:pt x="965200" y="1297940"/>
                  </a:lnTo>
                  <a:lnTo>
                    <a:pt x="1930400" y="0"/>
                  </a:lnTo>
                  <a:close/>
                </a:path>
              </a:pathLst>
            </a:custGeom>
            <a:solidFill>
              <a:srgbClr val="0050F5"/>
            </a:solidFill>
          </p:spPr>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3527835">
            <a:off x="8319850" y="-936658"/>
            <a:ext cx="2215000" cy="2351834"/>
          </a:xfrm>
          <a:prstGeom prst="rect">
            <a:avLst/>
          </a:prstGeom>
        </p:spPr>
      </p:pic>
      <p:sp>
        <p:nvSpPr>
          <p:cNvPr id="3" name="AutoShape 3"/>
          <p:cNvSpPr/>
          <p:nvPr/>
        </p:nvSpPr>
        <p:spPr>
          <a:xfrm>
            <a:off x="0" y="0"/>
            <a:ext cx="9144000" cy="5143500"/>
          </a:xfrm>
          <a:prstGeom prst="rect">
            <a:avLst/>
          </a:prstGeom>
          <a:solidFill>
            <a:srgbClr val="0050F5"/>
          </a:solidFill>
        </p:spPr>
      </p:sp>
      <p:pic>
        <p:nvPicPr>
          <p:cNvPr id="4" name="Picture 4"/>
          <p:cNvPicPr>
            <a:picLocks noChangeAspect="1"/>
          </p:cNvPicPr>
          <p:nvPr/>
        </p:nvPicPr>
        <p:blipFill>
          <a:blip r:embed="rId3"/>
          <a:srcRect/>
          <a:stretch>
            <a:fillRect/>
          </a:stretch>
        </p:blipFill>
        <p:spPr>
          <a:xfrm rot="7964631">
            <a:off x="14643028" y="4425398"/>
            <a:ext cx="1864991" cy="932496"/>
          </a:xfrm>
          <a:prstGeom prst="rect">
            <a:avLst/>
          </a:prstGeom>
        </p:spPr>
      </p:pic>
      <p:pic>
        <p:nvPicPr>
          <p:cNvPr id="5" name="Picture 5"/>
          <p:cNvPicPr>
            <a:picLocks noChangeAspect="1"/>
          </p:cNvPicPr>
          <p:nvPr/>
        </p:nvPicPr>
        <p:blipFill>
          <a:blip r:embed="rId4"/>
          <a:srcRect/>
          <a:stretch>
            <a:fillRect/>
          </a:stretch>
        </p:blipFill>
        <p:spPr>
          <a:xfrm rot="9778037">
            <a:off x="-1157878" y="5597543"/>
            <a:ext cx="1864991" cy="932496"/>
          </a:xfrm>
          <a:prstGeom prst="rect">
            <a:avLst/>
          </a:prstGeom>
        </p:spPr>
      </p:pic>
      <p:sp>
        <p:nvSpPr>
          <p:cNvPr id="6" name="AutoShape 6"/>
          <p:cNvSpPr/>
          <p:nvPr/>
        </p:nvSpPr>
        <p:spPr>
          <a:xfrm>
            <a:off x="9144000" y="5143500"/>
            <a:ext cx="9144000" cy="5143500"/>
          </a:xfrm>
          <a:prstGeom prst="rect">
            <a:avLst/>
          </a:prstGeom>
          <a:solidFill>
            <a:srgbClr val="F4592F"/>
          </a:solidFill>
        </p:spPr>
      </p:sp>
      <p:sp>
        <p:nvSpPr>
          <p:cNvPr id="7" name="TextBox 7"/>
          <p:cNvSpPr txBox="1"/>
          <p:nvPr/>
        </p:nvSpPr>
        <p:spPr>
          <a:xfrm>
            <a:off x="7293789" y="1332819"/>
            <a:ext cx="1440914" cy="1068740"/>
          </a:xfrm>
          <a:prstGeom prst="rect">
            <a:avLst/>
          </a:prstGeom>
        </p:spPr>
        <p:txBody>
          <a:bodyPr lIns="0" tIns="0" rIns="0" bIns="0" rtlCol="0" anchor="t">
            <a:spAutoFit/>
          </a:bodyPr>
          <a:lstStyle/>
          <a:p>
            <a:pPr algn="r">
              <a:lnSpc>
                <a:spcPts val="8000"/>
              </a:lnSpc>
            </a:pPr>
            <a:r>
              <a:rPr lang="en-US" sz="8000" spc="-384">
                <a:solidFill>
                  <a:srgbClr val="FFFFFF"/>
                </a:solidFill>
                <a:latin typeface="Quicksand"/>
              </a:rPr>
              <a:t>01</a:t>
            </a:r>
          </a:p>
        </p:txBody>
      </p:sp>
      <p:sp>
        <p:nvSpPr>
          <p:cNvPr id="8" name="TextBox 8"/>
          <p:cNvSpPr txBox="1"/>
          <p:nvPr/>
        </p:nvSpPr>
        <p:spPr>
          <a:xfrm>
            <a:off x="16756291" y="6451429"/>
            <a:ext cx="1440914" cy="1068740"/>
          </a:xfrm>
          <a:prstGeom prst="rect">
            <a:avLst/>
          </a:prstGeom>
        </p:spPr>
        <p:txBody>
          <a:bodyPr lIns="0" tIns="0" rIns="0" bIns="0" rtlCol="0" anchor="t">
            <a:spAutoFit/>
          </a:bodyPr>
          <a:lstStyle/>
          <a:p>
            <a:pPr algn="r">
              <a:lnSpc>
                <a:spcPts val="8000"/>
              </a:lnSpc>
            </a:pPr>
            <a:r>
              <a:rPr lang="en-US" sz="8000" spc="-384">
                <a:solidFill>
                  <a:srgbClr val="FFFFFF"/>
                </a:solidFill>
                <a:latin typeface="Quicksand"/>
              </a:rPr>
              <a:t>04</a:t>
            </a:r>
          </a:p>
        </p:txBody>
      </p:sp>
      <p:grpSp>
        <p:nvGrpSpPr>
          <p:cNvPr id="9" name="Group 9"/>
          <p:cNvGrpSpPr/>
          <p:nvPr/>
        </p:nvGrpSpPr>
        <p:grpSpPr>
          <a:xfrm>
            <a:off x="772407" y="1028700"/>
            <a:ext cx="6835410" cy="3120349"/>
            <a:chOff x="0" y="0"/>
            <a:chExt cx="9113880" cy="4160465"/>
          </a:xfrm>
        </p:grpSpPr>
        <p:sp>
          <p:nvSpPr>
            <p:cNvPr id="10" name="TextBox 10"/>
            <p:cNvSpPr txBox="1"/>
            <p:nvPr/>
          </p:nvSpPr>
          <p:spPr>
            <a:xfrm>
              <a:off x="0" y="-76200"/>
              <a:ext cx="9113880" cy="685800"/>
            </a:xfrm>
            <a:prstGeom prst="rect">
              <a:avLst/>
            </a:prstGeom>
          </p:spPr>
          <p:txBody>
            <a:bodyPr lIns="0" tIns="0" rIns="0" bIns="0" rtlCol="0" anchor="t">
              <a:spAutoFit/>
            </a:bodyPr>
            <a:lstStyle/>
            <a:p>
              <a:pPr>
                <a:lnSpc>
                  <a:spcPts val="3900"/>
                </a:lnSpc>
              </a:pPr>
              <a:r>
                <a:rPr lang="en-US" sz="3000" spc="120">
                  <a:solidFill>
                    <a:srgbClr val="FFFFFF"/>
                  </a:solidFill>
                  <a:latin typeface="Telegraf Bold"/>
                </a:rPr>
                <a:t>FIT</a:t>
              </a:r>
            </a:p>
          </p:txBody>
        </p:sp>
        <p:sp>
          <p:nvSpPr>
            <p:cNvPr id="11" name="TextBox 11"/>
            <p:cNvSpPr txBox="1"/>
            <p:nvPr/>
          </p:nvSpPr>
          <p:spPr>
            <a:xfrm>
              <a:off x="0" y="858042"/>
              <a:ext cx="9113880" cy="3302423"/>
            </a:xfrm>
            <a:prstGeom prst="rect">
              <a:avLst/>
            </a:prstGeom>
          </p:spPr>
          <p:txBody>
            <a:bodyPr lIns="0" tIns="0" rIns="0" bIns="0" rtlCol="0" anchor="t">
              <a:spAutoFit/>
            </a:bodyPr>
            <a:lstStyle/>
            <a:p>
              <a:pPr algn="just">
                <a:lnSpc>
                  <a:spcPts val="3919"/>
                </a:lnSpc>
              </a:pPr>
              <a:r>
                <a:rPr lang="en-US" sz="2800" spc="56">
                  <a:solidFill>
                    <a:srgbClr val="FFFFFF"/>
                  </a:solidFill>
                  <a:latin typeface="Telegraf"/>
                </a:rPr>
                <a:t>"Fit refers to the emergence of conceptual codes and categories from the data rather than the use of preconceived codes or categories from extant theory"</a:t>
              </a:r>
            </a:p>
          </p:txBody>
        </p:sp>
      </p:grpSp>
      <p:grpSp>
        <p:nvGrpSpPr>
          <p:cNvPr id="12" name="Group 12"/>
          <p:cNvGrpSpPr/>
          <p:nvPr/>
        </p:nvGrpSpPr>
        <p:grpSpPr>
          <a:xfrm>
            <a:off x="10084077" y="5655459"/>
            <a:ext cx="6814426" cy="4423110"/>
            <a:chOff x="0" y="0"/>
            <a:chExt cx="9085901" cy="5897480"/>
          </a:xfrm>
        </p:grpSpPr>
        <p:sp>
          <p:nvSpPr>
            <p:cNvPr id="13" name="TextBox 13"/>
            <p:cNvSpPr txBox="1"/>
            <p:nvPr/>
          </p:nvSpPr>
          <p:spPr>
            <a:xfrm>
              <a:off x="0" y="-66675"/>
              <a:ext cx="9085901" cy="647900"/>
            </a:xfrm>
            <a:prstGeom prst="rect">
              <a:avLst/>
            </a:prstGeom>
          </p:spPr>
          <p:txBody>
            <a:bodyPr lIns="0" tIns="0" rIns="0" bIns="0" rtlCol="0" anchor="t">
              <a:spAutoFit/>
            </a:bodyPr>
            <a:lstStyle/>
            <a:p>
              <a:pPr>
                <a:lnSpc>
                  <a:spcPts val="3718"/>
                </a:lnSpc>
              </a:pPr>
              <a:r>
                <a:rPr lang="en-US" sz="2860" spc="114">
                  <a:solidFill>
                    <a:srgbClr val="FFFFFF"/>
                  </a:solidFill>
                  <a:latin typeface="Telegraf Bold"/>
                </a:rPr>
                <a:t>MODIFIABILITY</a:t>
              </a:r>
            </a:p>
          </p:txBody>
        </p:sp>
        <p:sp>
          <p:nvSpPr>
            <p:cNvPr id="14" name="TextBox 14"/>
            <p:cNvSpPr txBox="1"/>
            <p:nvPr/>
          </p:nvSpPr>
          <p:spPr>
            <a:xfrm>
              <a:off x="0" y="823195"/>
              <a:ext cx="9085901" cy="5074285"/>
            </a:xfrm>
            <a:prstGeom prst="rect">
              <a:avLst/>
            </a:prstGeom>
          </p:spPr>
          <p:txBody>
            <a:bodyPr lIns="0" tIns="0" rIns="0" bIns="0" rtlCol="0" anchor="t">
              <a:spAutoFit/>
            </a:bodyPr>
            <a:lstStyle/>
            <a:p>
              <a:pPr algn="just">
                <a:lnSpc>
                  <a:spcPts val="3779"/>
                </a:lnSpc>
              </a:pPr>
              <a:r>
                <a:rPr lang="en-US" sz="2700" spc="54">
                  <a:solidFill>
                    <a:srgbClr val="FFFFFF"/>
                  </a:solidFill>
                  <a:latin typeface="Telegraf"/>
                </a:rPr>
                <a:t>"Modifiability refers to the theory’s ability to be continually modified as new data emerge to produce new categories, properties or dimensions of the theory. This living quality of grounded theory ensures its continuing relevance and value to the social world from which it has emerged."</a:t>
              </a:r>
            </a:p>
          </p:txBody>
        </p:sp>
      </p:grpSp>
      <p:sp>
        <p:nvSpPr>
          <p:cNvPr id="15" name="TextBox 15"/>
          <p:cNvSpPr txBox="1"/>
          <p:nvPr/>
        </p:nvSpPr>
        <p:spPr>
          <a:xfrm>
            <a:off x="16756291" y="1332819"/>
            <a:ext cx="1440914" cy="1068740"/>
          </a:xfrm>
          <a:prstGeom prst="rect">
            <a:avLst/>
          </a:prstGeom>
        </p:spPr>
        <p:txBody>
          <a:bodyPr lIns="0" tIns="0" rIns="0" bIns="0" rtlCol="0" anchor="t">
            <a:spAutoFit/>
          </a:bodyPr>
          <a:lstStyle/>
          <a:p>
            <a:pPr algn="r">
              <a:lnSpc>
                <a:spcPts val="8000"/>
              </a:lnSpc>
            </a:pPr>
            <a:r>
              <a:rPr lang="en-US" sz="8000" spc="-384">
                <a:solidFill>
                  <a:srgbClr val="F4592F"/>
                </a:solidFill>
                <a:latin typeface="Quicksand"/>
              </a:rPr>
              <a:t>02</a:t>
            </a:r>
          </a:p>
        </p:txBody>
      </p:sp>
      <p:sp>
        <p:nvSpPr>
          <p:cNvPr id="16" name="TextBox 16"/>
          <p:cNvSpPr txBox="1"/>
          <p:nvPr/>
        </p:nvSpPr>
        <p:spPr>
          <a:xfrm>
            <a:off x="7293789" y="6451429"/>
            <a:ext cx="1440914" cy="1068740"/>
          </a:xfrm>
          <a:prstGeom prst="rect">
            <a:avLst/>
          </a:prstGeom>
        </p:spPr>
        <p:txBody>
          <a:bodyPr lIns="0" tIns="0" rIns="0" bIns="0" rtlCol="0" anchor="t">
            <a:spAutoFit/>
          </a:bodyPr>
          <a:lstStyle/>
          <a:p>
            <a:pPr algn="r">
              <a:lnSpc>
                <a:spcPts val="8000"/>
              </a:lnSpc>
            </a:pPr>
            <a:r>
              <a:rPr lang="en-US" sz="8000" spc="-384">
                <a:solidFill>
                  <a:srgbClr val="0050F5"/>
                </a:solidFill>
                <a:latin typeface="Quicksand"/>
              </a:rPr>
              <a:t>03</a:t>
            </a:r>
          </a:p>
        </p:txBody>
      </p:sp>
      <p:grpSp>
        <p:nvGrpSpPr>
          <p:cNvPr id="17" name="Group 17"/>
          <p:cNvGrpSpPr/>
          <p:nvPr/>
        </p:nvGrpSpPr>
        <p:grpSpPr>
          <a:xfrm>
            <a:off x="10084077" y="1028700"/>
            <a:ext cx="6814426" cy="2625049"/>
            <a:chOff x="0" y="0"/>
            <a:chExt cx="9085901" cy="3500065"/>
          </a:xfrm>
        </p:grpSpPr>
        <p:sp>
          <p:nvSpPr>
            <p:cNvPr id="18" name="TextBox 18"/>
            <p:cNvSpPr txBox="1"/>
            <p:nvPr/>
          </p:nvSpPr>
          <p:spPr>
            <a:xfrm>
              <a:off x="0" y="-76200"/>
              <a:ext cx="9085901" cy="685800"/>
            </a:xfrm>
            <a:prstGeom prst="rect">
              <a:avLst/>
            </a:prstGeom>
          </p:spPr>
          <p:txBody>
            <a:bodyPr lIns="0" tIns="0" rIns="0" bIns="0" rtlCol="0" anchor="t">
              <a:spAutoFit/>
            </a:bodyPr>
            <a:lstStyle/>
            <a:p>
              <a:pPr>
                <a:lnSpc>
                  <a:spcPts val="3900"/>
                </a:lnSpc>
              </a:pPr>
              <a:r>
                <a:rPr lang="en-US" sz="3000" spc="120">
                  <a:solidFill>
                    <a:srgbClr val="F4592F"/>
                  </a:solidFill>
                  <a:latin typeface="Telegraf Bold"/>
                </a:rPr>
                <a:t>WORK</a:t>
              </a:r>
            </a:p>
          </p:txBody>
        </p:sp>
        <p:sp>
          <p:nvSpPr>
            <p:cNvPr id="19" name="TextBox 19"/>
            <p:cNvSpPr txBox="1"/>
            <p:nvPr/>
          </p:nvSpPr>
          <p:spPr>
            <a:xfrm>
              <a:off x="0" y="858042"/>
              <a:ext cx="9085901" cy="2642023"/>
            </a:xfrm>
            <a:prstGeom prst="rect">
              <a:avLst/>
            </a:prstGeom>
          </p:spPr>
          <p:txBody>
            <a:bodyPr lIns="0" tIns="0" rIns="0" bIns="0" rtlCol="0" anchor="t">
              <a:spAutoFit/>
            </a:bodyPr>
            <a:lstStyle/>
            <a:p>
              <a:pPr algn="just">
                <a:lnSpc>
                  <a:spcPts val="3919"/>
                </a:lnSpc>
              </a:pPr>
              <a:r>
                <a:rPr lang="en-US" sz="2800" spc="56">
                  <a:solidFill>
                    <a:srgbClr val="F4592F"/>
                  </a:solidFill>
                  <a:latin typeface="Telegraf"/>
                </a:rPr>
                <a:t>"Work refers to the ability of the grounded theory to explain and interpret behaviour in a substantive area and to predict future behaviour."</a:t>
              </a:r>
            </a:p>
          </p:txBody>
        </p:sp>
      </p:grpSp>
      <p:grpSp>
        <p:nvGrpSpPr>
          <p:cNvPr id="20" name="Group 20"/>
          <p:cNvGrpSpPr/>
          <p:nvPr/>
        </p:nvGrpSpPr>
        <p:grpSpPr>
          <a:xfrm>
            <a:off x="772407" y="5655459"/>
            <a:ext cx="6835410" cy="4559944"/>
            <a:chOff x="0" y="0"/>
            <a:chExt cx="9113880" cy="6079926"/>
          </a:xfrm>
        </p:grpSpPr>
        <p:sp>
          <p:nvSpPr>
            <p:cNvPr id="21" name="TextBox 21"/>
            <p:cNvSpPr txBox="1"/>
            <p:nvPr/>
          </p:nvSpPr>
          <p:spPr>
            <a:xfrm>
              <a:off x="0" y="-66675"/>
              <a:ext cx="9113880" cy="636794"/>
            </a:xfrm>
            <a:prstGeom prst="rect">
              <a:avLst/>
            </a:prstGeom>
          </p:spPr>
          <p:txBody>
            <a:bodyPr lIns="0" tIns="0" rIns="0" bIns="0" rtlCol="0" anchor="t">
              <a:spAutoFit/>
            </a:bodyPr>
            <a:lstStyle/>
            <a:p>
              <a:pPr>
                <a:lnSpc>
                  <a:spcPts val="3647"/>
                </a:lnSpc>
              </a:pPr>
              <a:r>
                <a:rPr lang="en-US" sz="2805" spc="112">
                  <a:solidFill>
                    <a:srgbClr val="0050F5"/>
                  </a:solidFill>
                  <a:latin typeface="Telegraf Bold"/>
                </a:rPr>
                <a:t>RELEVANCE</a:t>
              </a:r>
            </a:p>
          </p:txBody>
        </p:sp>
        <p:sp>
          <p:nvSpPr>
            <p:cNvPr id="22" name="TextBox 22"/>
            <p:cNvSpPr txBox="1"/>
            <p:nvPr/>
          </p:nvSpPr>
          <p:spPr>
            <a:xfrm>
              <a:off x="0" y="796302"/>
              <a:ext cx="9113880" cy="5283623"/>
            </a:xfrm>
            <a:prstGeom prst="rect">
              <a:avLst/>
            </a:prstGeom>
          </p:spPr>
          <p:txBody>
            <a:bodyPr lIns="0" tIns="0" rIns="0" bIns="0" rtlCol="0" anchor="t">
              <a:spAutoFit/>
            </a:bodyPr>
            <a:lstStyle/>
            <a:p>
              <a:pPr algn="just">
                <a:lnSpc>
                  <a:spcPts val="3919"/>
                </a:lnSpc>
              </a:pPr>
              <a:r>
                <a:rPr lang="en-US" sz="2799" spc="55">
                  <a:solidFill>
                    <a:srgbClr val="0050F5"/>
                  </a:solidFill>
                  <a:latin typeface="Telegraf"/>
                </a:rPr>
                <a:t>"Relevance refers to the theory’s focus on a core concern or process that emerges in a substantive area. Its conceptual grounding in the data indicates the significance and relevance of this core concern or process thereby ensuring its relevance."</a:t>
              </a:r>
            </a:p>
          </p:txBody>
        </p:sp>
      </p:grpSp>
      <p:pic>
        <p:nvPicPr>
          <p:cNvPr id="23" name="Picture 23"/>
          <p:cNvPicPr>
            <a:picLocks noChangeAspect="1"/>
          </p:cNvPicPr>
          <p:nvPr/>
        </p:nvPicPr>
        <p:blipFill>
          <a:blip r:embed="rId5"/>
          <a:srcRect/>
          <a:stretch>
            <a:fillRect/>
          </a:stretch>
        </p:blipFill>
        <p:spPr>
          <a:xfrm rot="1030328">
            <a:off x="6186289" y="8709738"/>
            <a:ext cx="2215000" cy="2351834"/>
          </a:xfrm>
          <a:prstGeom prst="rect">
            <a:avLst/>
          </a:prstGeom>
        </p:spPr>
      </p:pic>
      <p:grpSp>
        <p:nvGrpSpPr>
          <p:cNvPr id="24" name="Group 24"/>
          <p:cNvGrpSpPr>
            <a:grpSpLocks noChangeAspect="1"/>
          </p:cNvGrpSpPr>
          <p:nvPr/>
        </p:nvGrpSpPr>
        <p:grpSpPr>
          <a:xfrm>
            <a:off x="16538843" y="9927340"/>
            <a:ext cx="719320" cy="719320"/>
            <a:chOff x="0" y="0"/>
            <a:chExt cx="6355080" cy="6355080"/>
          </a:xfrm>
        </p:grpSpPr>
        <p:sp>
          <p:nvSpPr>
            <p:cNvPr id="25" name="Freeform 25"/>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50F5"/>
            </a:solidFill>
          </p:spPr>
        </p:sp>
      </p:grpSp>
      <p:grpSp>
        <p:nvGrpSpPr>
          <p:cNvPr id="26" name="Group 26"/>
          <p:cNvGrpSpPr>
            <a:grpSpLocks noChangeAspect="1"/>
          </p:cNvGrpSpPr>
          <p:nvPr/>
        </p:nvGrpSpPr>
        <p:grpSpPr>
          <a:xfrm>
            <a:off x="-355927" y="478091"/>
            <a:ext cx="711853" cy="711853"/>
            <a:chOff x="0" y="0"/>
            <a:chExt cx="6355080" cy="6355080"/>
          </a:xfrm>
        </p:grpSpPr>
        <p:sp>
          <p:nvSpPr>
            <p:cNvPr id="27" name="Freeform 27"/>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4592F"/>
            </a:solidFill>
          </p:spPr>
        </p:sp>
      </p:grpSp>
      <p:grpSp>
        <p:nvGrpSpPr>
          <p:cNvPr id="28" name="Group 28"/>
          <p:cNvGrpSpPr/>
          <p:nvPr/>
        </p:nvGrpSpPr>
        <p:grpSpPr>
          <a:xfrm rot="8961417">
            <a:off x="9706407" y="6006745"/>
            <a:ext cx="342860" cy="230528"/>
            <a:chOff x="0" y="0"/>
            <a:chExt cx="1930400" cy="1297940"/>
          </a:xfrm>
        </p:grpSpPr>
        <p:sp>
          <p:nvSpPr>
            <p:cNvPr id="29" name="Freeform 29"/>
            <p:cNvSpPr/>
            <p:nvPr/>
          </p:nvSpPr>
          <p:spPr>
            <a:xfrm>
              <a:off x="0" y="0"/>
              <a:ext cx="1930400" cy="1297940"/>
            </a:xfrm>
            <a:custGeom>
              <a:avLst/>
              <a:gdLst/>
              <a:ahLst/>
              <a:cxnLst/>
              <a:rect l="l" t="t" r="r" b="b"/>
              <a:pathLst>
                <a:path w="1930400" h="1297940">
                  <a:moveTo>
                    <a:pt x="0" y="0"/>
                  </a:moveTo>
                  <a:lnTo>
                    <a:pt x="965200" y="1297940"/>
                  </a:lnTo>
                  <a:lnTo>
                    <a:pt x="1930400" y="0"/>
                  </a:lnTo>
                  <a:close/>
                </a:path>
              </a:pathLst>
            </a:custGeom>
            <a:solidFill>
              <a:srgbClr val="0050F5"/>
            </a:solidFill>
          </p:spPr>
        </p:sp>
      </p:grpSp>
      <p:grpSp>
        <p:nvGrpSpPr>
          <p:cNvPr id="30" name="Group 30"/>
          <p:cNvGrpSpPr/>
          <p:nvPr/>
        </p:nvGrpSpPr>
        <p:grpSpPr>
          <a:xfrm rot="-4060376">
            <a:off x="6163975" y="3728099"/>
            <a:ext cx="818713" cy="550477"/>
            <a:chOff x="0" y="0"/>
            <a:chExt cx="1930400" cy="1297940"/>
          </a:xfrm>
        </p:grpSpPr>
        <p:sp>
          <p:nvSpPr>
            <p:cNvPr id="31" name="Freeform 31"/>
            <p:cNvSpPr/>
            <p:nvPr/>
          </p:nvSpPr>
          <p:spPr>
            <a:xfrm>
              <a:off x="0" y="0"/>
              <a:ext cx="1930400" cy="1297940"/>
            </a:xfrm>
            <a:custGeom>
              <a:avLst/>
              <a:gdLst/>
              <a:ahLst/>
              <a:cxnLst/>
              <a:rect l="l" t="t" r="r" b="b"/>
              <a:pathLst>
                <a:path w="1930400" h="1297940">
                  <a:moveTo>
                    <a:pt x="0" y="0"/>
                  </a:moveTo>
                  <a:lnTo>
                    <a:pt x="965200" y="1297940"/>
                  </a:lnTo>
                  <a:lnTo>
                    <a:pt x="1930400" y="0"/>
                  </a:lnTo>
                  <a:close/>
                </a:path>
              </a:pathLst>
            </a:custGeom>
            <a:solidFill>
              <a:srgbClr val="F4592F"/>
            </a:solidFill>
          </p:spPr>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TextBox 2"/>
          <p:cNvSpPr txBox="1"/>
          <p:nvPr/>
        </p:nvSpPr>
        <p:spPr>
          <a:xfrm>
            <a:off x="2413248" y="213772"/>
            <a:ext cx="13461504" cy="2798445"/>
          </a:xfrm>
          <a:prstGeom prst="rect">
            <a:avLst/>
          </a:prstGeom>
        </p:spPr>
        <p:txBody>
          <a:bodyPr lIns="0" tIns="0" rIns="0" bIns="0" rtlCol="0" anchor="t">
            <a:spAutoFit/>
          </a:bodyPr>
          <a:lstStyle/>
          <a:p>
            <a:pPr algn="ctr">
              <a:lnSpc>
                <a:spcPts val="10560"/>
              </a:lnSpc>
            </a:pPr>
            <a:r>
              <a:rPr lang="en-US" sz="9600">
                <a:solidFill>
                  <a:srgbClr val="0050F5"/>
                </a:solidFill>
                <a:latin typeface="Telegraf Bold"/>
              </a:rPr>
              <a:t>Implications for Practice</a:t>
            </a:r>
          </a:p>
        </p:txBody>
      </p:sp>
      <p:grpSp>
        <p:nvGrpSpPr>
          <p:cNvPr id="3" name="Group 3"/>
          <p:cNvGrpSpPr>
            <a:grpSpLocks noChangeAspect="1"/>
          </p:cNvGrpSpPr>
          <p:nvPr/>
        </p:nvGrpSpPr>
        <p:grpSpPr>
          <a:xfrm>
            <a:off x="16535455" y="8614709"/>
            <a:ext cx="495300" cy="495300"/>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50F5"/>
            </a:solidFill>
          </p:spPr>
        </p:sp>
      </p:grpSp>
      <p:pic>
        <p:nvPicPr>
          <p:cNvPr id="5" name="Picture 5"/>
          <p:cNvPicPr>
            <a:picLocks noChangeAspect="1"/>
          </p:cNvPicPr>
          <p:nvPr/>
        </p:nvPicPr>
        <p:blipFill>
          <a:blip r:embed="rId2"/>
          <a:srcRect/>
          <a:stretch>
            <a:fillRect/>
          </a:stretch>
        </p:blipFill>
        <p:spPr>
          <a:xfrm rot="1694643">
            <a:off x="16059100" y="1532083"/>
            <a:ext cx="3136394" cy="1568197"/>
          </a:xfrm>
          <a:prstGeom prst="rect">
            <a:avLst/>
          </a:prstGeom>
        </p:spPr>
      </p:pic>
      <p:grpSp>
        <p:nvGrpSpPr>
          <p:cNvPr id="6" name="Group 6"/>
          <p:cNvGrpSpPr/>
          <p:nvPr/>
        </p:nvGrpSpPr>
        <p:grpSpPr>
          <a:xfrm rot="8100000">
            <a:off x="2020506" y="1514817"/>
            <a:ext cx="785485" cy="528135"/>
            <a:chOff x="0" y="0"/>
            <a:chExt cx="1930400" cy="1297940"/>
          </a:xfrm>
        </p:grpSpPr>
        <p:sp>
          <p:nvSpPr>
            <p:cNvPr id="7" name="Freeform 7"/>
            <p:cNvSpPr/>
            <p:nvPr/>
          </p:nvSpPr>
          <p:spPr>
            <a:xfrm>
              <a:off x="0" y="0"/>
              <a:ext cx="1930400" cy="1297940"/>
            </a:xfrm>
            <a:custGeom>
              <a:avLst/>
              <a:gdLst/>
              <a:ahLst/>
              <a:cxnLst/>
              <a:rect l="l" t="t" r="r" b="b"/>
              <a:pathLst>
                <a:path w="1930400" h="1297940">
                  <a:moveTo>
                    <a:pt x="0" y="0"/>
                  </a:moveTo>
                  <a:lnTo>
                    <a:pt x="965200" y="1297940"/>
                  </a:lnTo>
                  <a:lnTo>
                    <a:pt x="1930400" y="0"/>
                  </a:lnTo>
                  <a:close/>
                </a:path>
              </a:pathLst>
            </a:custGeom>
            <a:solidFill>
              <a:srgbClr val="CCDCFF"/>
            </a:solidFill>
          </p:spPr>
        </p:sp>
      </p:grpSp>
      <p:sp>
        <p:nvSpPr>
          <p:cNvPr id="8" name="TextBox 8"/>
          <p:cNvSpPr txBox="1"/>
          <p:nvPr/>
        </p:nvSpPr>
        <p:spPr>
          <a:xfrm>
            <a:off x="1542126" y="3672840"/>
            <a:ext cx="15203748" cy="4457700"/>
          </a:xfrm>
          <a:prstGeom prst="rect">
            <a:avLst/>
          </a:prstGeom>
        </p:spPr>
        <p:txBody>
          <a:bodyPr lIns="0" tIns="0" rIns="0" bIns="0" rtlCol="0" anchor="t">
            <a:spAutoFit/>
          </a:bodyPr>
          <a:lstStyle/>
          <a:p>
            <a:pPr marL="1554480" lvl="1" indent="-777240">
              <a:lnSpc>
                <a:spcPts val="8640"/>
              </a:lnSpc>
              <a:buFont typeface="Arial"/>
              <a:buChar char="•"/>
            </a:pPr>
            <a:r>
              <a:rPr lang="en-US" sz="7200">
                <a:solidFill>
                  <a:srgbClr val="F4592F"/>
                </a:solidFill>
                <a:latin typeface="Telegraf"/>
              </a:rPr>
              <a:t>Coporate Hackathons</a:t>
            </a:r>
          </a:p>
          <a:p>
            <a:pPr marL="1554480" lvl="1" indent="-777240">
              <a:lnSpc>
                <a:spcPts val="8640"/>
              </a:lnSpc>
              <a:buFont typeface="Arial"/>
              <a:buChar char="•"/>
            </a:pPr>
            <a:r>
              <a:rPr lang="en-US" sz="7200">
                <a:solidFill>
                  <a:srgbClr val="F4592F"/>
                </a:solidFill>
                <a:latin typeface="Telegraf"/>
              </a:rPr>
              <a:t>Active Technical Training</a:t>
            </a:r>
          </a:p>
          <a:p>
            <a:pPr marL="1554480" lvl="1" indent="-777240">
              <a:lnSpc>
                <a:spcPts val="8640"/>
              </a:lnSpc>
              <a:buFont typeface="Arial"/>
              <a:buChar char="•"/>
            </a:pPr>
            <a:r>
              <a:rPr lang="en-US" sz="7200">
                <a:solidFill>
                  <a:srgbClr val="F4592F"/>
                </a:solidFill>
                <a:latin typeface="Telegraf"/>
              </a:rPr>
              <a:t>Explicitly define project managment methodologies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592F"/>
        </a:solidFill>
        <a:effectLst/>
      </p:bgPr>
    </p:bg>
    <p:spTree>
      <p:nvGrpSpPr>
        <p:cNvPr id="1" name=""/>
        <p:cNvGrpSpPr/>
        <p:nvPr/>
      </p:nvGrpSpPr>
      <p:grpSpPr>
        <a:xfrm>
          <a:off x="0" y="0"/>
          <a:ext cx="0" cy="0"/>
          <a:chOff x="0" y="0"/>
          <a:chExt cx="0" cy="0"/>
        </a:xfrm>
      </p:grpSpPr>
      <p:grpSp>
        <p:nvGrpSpPr>
          <p:cNvPr id="2" name="Group 2"/>
          <p:cNvGrpSpPr/>
          <p:nvPr/>
        </p:nvGrpSpPr>
        <p:grpSpPr>
          <a:xfrm>
            <a:off x="9788511" y="841041"/>
            <a:ext cx="9144000" cy="8604917"/>
            <a:chOff x="0" y="0"/>
            <a:chExt cx="12192000" cy="11473223"/>
          </a:xfrm>
        </p:grpSpPr>
        <p:sp>
          <p:nvSpPr>
            <p:cNvPr id="3" name="TextBox 3"/>
            <p:cNvSpPr txBox="1"/>
            <p:nvPr/>
          </p:nvSpPr>
          <p:spPr>
            <a:xfrm>
              <a:off x="85089" y="-9525"/>
              <a:ext cx="12105794" cy="5506085"/>
            </a:xfrm>
            <a:prstGeom prst="rect">
              <a:avLst/>
            </a:prstGeom>
          </p:spPr>
          <p:txBody>
            <a:bodyPr lIns="0" tIns="0" rIns="0" bIns="0" rtlCol="0" anchor="t">
              <a:spAutoFit/>
            </a:bodyPr>
            <a:lstStyle/>
            <a:p>
              <a:pPr>
                <a:lnSpc>
                  <a:spcPts val="10560"/>
                </a:lnSpc>
              </a:pPr>
              <a:r>
                <a:rPr lang="en-US" sz="9600">
                  <a:solidFill>
                    <a:srgbClr val="F6F6F6"/>
                  </a:solidFill>
                  <a:latin typeface="Telegraf Bold"/>
                </a:rPr>
                <a:t>Limitations and Future Work</a:t>
              </a:r>
            </a:p>
          </p:txBody>
        </p:sp>
        <p:sp>
          <p:nvSpPr>
            <p:cNvPr id="4" name="TextBox 4"/>
            <p:cNvSpPr txBox="1"/>
            <p:nvPr/>
          </p:nvSpPr>
          <p:spPr>
            <a:xfrm>
              <a:off x="0" y="5831883"/>
              <a:ext cx="12192000" cy="5641340"/>
            </a:xfrm>
            <a:prstGeom prst="rect">
              <a:avLst/>
            </a:prstGeom>
          </p:spPr>
          <p:txBody>
            <a:bodyPr lIns="0" tIns="0" rIns="0" bIns="0" rtlCol="0" anchor="t">
              <a:spAutoFit/>
            </a:bodyPr>
            <a:lstStyle/>
            <a:p>
              <a:pPr marL="1036320" lvl="1" indent="-518160">
                <a:lnSpc>
                  <a:spcPts val="6719"/>
                </a:lnSpc>
                <a:buFont typeface="Arial"/>
                <a:buChar char="•"/>
              </a:pPr>
              <a:r>
                <a:rPr lang="en-US" sz="4800">
                  <a:solidFill>
                    <a:srgbClr val="F6F6F6"/>
                  </a:solidFill>
                  <a:latin typeface="Telegraf"/>
                </a:rPr>
                <a:t>Gender imbalance</a:t>
              </a:r>
            </a:p>
            <a:p>
              <a:pPr marL="1036320" lvl="1" indent="-518160">
                <a:lnSpc>
                  <a:spcPts val="6719"/>
                </a:lnSpc>
                <a:buFont typeface="Arial"/>
                <a:buChar char="•"/>
              </a:pPr>
              <a:r>
                <a:rPr lang="en-US" sz="4800">
                  <a:solidFill>
                    <a:srgbClr val="F6F6F6"/>
                  </a:solidFill>
                  <a:latin typeface="Telegraf"/>
                </a:rPr>
                <a:t>NDA's</a:t>
              </a:r>
            </a:p>
            <a:p>
              <a:pPr marL="1036320" lvl="1" indent="-518160">
                <a:lnSpc>
                  <a:spcPts val="6719"/>
                </a:lnSpc>
                <a:buFont typeface="Arial"/>
                <a:buChar char="•"/>
              </a:pPr>
              <a:r>
                <a:rPr lang="en-US" sz="4800">
                  <a:solidFill>
                    <a:srgbClr val="F6F6F6"/>
                  </a:solidFill>
                  <a:latin typeface="Telegraf"/>
                </a:rPr>
                <a:t>Narrowing scope</a:t>
              </a:r>
            </a:p>
            <a:p>
              <a:pPr marL="1036320" lvl="1" indent="-518160">
                <a:lnSpc>
                  <a:spcPts val="6719"/>
                </a:lnSpc>
                <a:buFont typeface="Arial"/>
                <a:buChar char="•"/>
              </a:pPr>
              <a:r>
                <a:rPr lang="en-US" sz="4800">
                  <a:solidFill>
                    <a:srgbClr val="F6F6F6"/>
                  </a:solidFill>
                  <a:latin typeface="Telegraf"/>
                </a:rPr>
                <a:t>A study on corporate Hackathons</a:t>
              </a:r>
            </a:p>
          </p:txBody>
        </p:sp>
      </p:grpSp>
      <p:pic>
        <p:nvPicPr>
          <p:cNvPr id="5" name="Picture 5"/>
          <p:cNvPicPr>
            <a:picLocks noChangeAspect="1"/>
          </p:cNvPicPr>
          <p:nvPr/>
        </p:nvPicPr>
        <p:blipFill>
          <a:blip r:embed="rId2">
            <a:alphaModFix amt="19999"/>
          </a:blip>
          <a:srcRect r="240" b="12679"/>
          <a:stretch>
            <a:fillRect/>
          </a:stretch>
        </p:blipFill>
        <p:spPr>
          <a:xfrm>
            <a:off x="1028700" y="1143174"/>
            <a:ext cx="8463903" cy="7408549"/>
          </a:xfrm>
          <a:prstGeom prst="rect">
            <a:avLst/>
          </a:prstGeom>
        </p:spPr>
      </p:pic>
      <p:pic>
        <p:nvPicPr>
          <p:cNvPr id="6" name="Picture 6"/>
          <p:cNvPicPr>
            <a:picLocks noChangeAspect="1"/>
          </p:cNvPicPr>
          <p:nvPr/>
        </p:nvPicPr>
        <p:blipFill>
          <a:blip r:embed="rId3"/>
          <a:srcRect/>
          <a:stretch>
            <a:fillRect/>
          </a:stretch>
        </p:blipFill>
        <p:spPr>
          <a:xfrm>
            <a:off x="2340225" y="1028700"/>
            <a:ext cx="5446499" cy="8229600"/>
          </a:xfrm>
          <a:prstGeom prst="rect">
            <a:avLst/>
          </a:prstGeom>
        </p:spPr>
      </p:pic>
      <p:grpSp>
        <p:nvGrpSpPr>
          <p:cNvPr id="7" name="Group 7"/>
          <p:cNvGrpSpPr>
            <a:grpSpLocks noChangeAspect="1"/>
          </p:cNvGrpSpPr>
          <p:nvPr/>
        </p:nvGrpSpPr>
        <p:grpSpPr>
          <a:xfrm>
            <a:off x="1422635" y="5143500"/>
            <a:ext cx="495300" cy="495300"/>
            <a:chOff x="0" y="0"/>
            <a:chExt cx="6355080" cy="6355080"/>
          </a:xfrm>
        </p:grpSpPr>
        <p:sp>
          <p:nvSpPr>
            <p:cNvPr id="8" name="Freeform 8"/>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6F6F6"/>
            </a:solidFill>
          </p:spPr>
        </p:sp>
      </p:grpSp>
      <p:pic>
        <p:nvPicPr>
          <p:cNvPr id="9" name="Picture 9"/>
          <p:cNvPicPr>
            <a:picLocks noChangeAspect="1"/>
          </p:cNvPicPr>
          <p:nvPr/>
        </p:nvPicPr>
        <p:blipFill>
          <a:blip r:embed="rId4"/>
          <a:srcRect/>
          <a:stretch>
            <a:fillRect/>
          </a:stretch>
        </p:blipFill>
        <p:spPr>
          <a:xfrm rot="665562">
            <a:off x="8097413" y="7168663"/>
            <a:ext cx="1343134" cy="67156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8B8A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25000"/>
          </a:blip>
          <a:srcRect t="138"/>
          <a:stretch>
            <a:fillRect/>
          </a:stretch>
        </p:blipFill>
        <p:spPr>
          <a:xfrm rot="3308605">
            <a:off x="-899912" y="2152047"/>
            <a:ext cx="19471048" cy="20101909"/>
          </a:xfrm>
          <a:prstGeom prst="rect">
            <a:avLst/>
          </a:prstGeom>
        </p:spPr>
      </p:pic>
      <p:sp>
        <p:nvSpPr>
          <p:cNvPr id="3" name="TextBox 3"/>
          <p:cNvSpPr txBox="1"/>
          <p:nvPr/>
        </p:nvSpPr>
        <p:spPr>
          <a:xfrm>
            <a:off x="736842" y="363527"/>
            <a:ext cx="16814316" cy="3661128"/>
          </a:xfrm>
          <a:prstGeom prst="rect">
            <a:avLst/>
          </a:prstGeom>
        </p:spPr>
        <p:txBody>
          <a:bodyPr lIns="0" tIns="0" rIns="0" bIns="0" rtlCol="0" anchor="t">
            <a:spAutoFit/>
          </a:bodyPr>
          <a:lstStyle/>
          <a:p>
            <a:pPr algn="ctr">
              <a:lnSpc>
                <a:spcPts val="9329"/>
              </a:lnSpc>
              <a:spcBef>
                <a:spcPct val="0"/>
              </a:spcBef>
            </a:pPr>
            <a:r>
              <a:rPr lang="en-US" sz="8481">
                <a:solidFill>
                  <a:srgbClr val="0050F5"/>
                </a:solidFill>
                <a:latin typeface="Telegraf Bold"/>
              </a:rPr>
              <a:t>Security is growing space and support for programmers needs to match this</a:t>
            </a:r>
          </a:p>
        </p:txBody>
      </p:sp>
      <p:pic>
        <p:nvPicPr>
          <p:cNvPr id="4" name="Picture 4"/>
          <p:cNvPicPr>
            <a:picLocks noChangeAspect="1"/>
          </p:cNvPicPr>
          <p:nvPr/>
        </p:nvPicPr>
        <p:blipFill>
          <a:blip r:embed="rId3"/>
          <a:srcRect/>
          <a:stretch>
            <a:fillRect/>
          </a:stretch>
        </p:blipFill>
        <p:spPr>
          <a:xfrm>
            <a:off x="239218" y="4343310"/>
            <a:ext cx="17809564" cy="505346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50F5"/>
        </a:solidFill>
        <a:effectLst/>
      </p:bgPr>
    </p:bg>
    <p:spTree>
      <p:nvGrpSpPr>
        <p:cNvPr id="1" name=""/>
        <p:cNvGrpSpPr/>
        <p:nvPr/>
      </p:nvGrpSpPr>
      <p:grpSpPr>
        <a:xfrm>
          <a:off x="0" y="0"/>
          <a:ext cx="0" cy="0"/>
          <a:chOff x="0" y="0"/>
          <a:chExt cx="0" cy="0"/>
        </a:xfrm>
      </p:grpSpPr>
      <p:grpSp>
        <p:nvGrpSpPr>
          <p:cNvPr id="2" name="Group 2"/>
          <p:cNvGrpSpPr/>
          <p:nvPr/>
        </p:nvGrpSpPr>
        <p:grpSpPr>
          <a:xfrm>
            <a:off x="4304024" y="3656378"/>
            <a:ext cx="9679952" cy="2593244"/>
            <a:chOff x="0" y="0"/>
            <a:chExt cx="12906603" cy="3457659"/>
          </a:xfrm>
        </p:grpSpPr>
        <p:sp>
          <p:nvSpPr>
            <p:cNvPr id="3" name="TextBox 3"/>
            <p:cNvSpPr txBox="1"/>
            <p:nvPr/>
          </p:nvSpPr>
          <p:spPr>
            <a:xfrm>
              <a:off x="0" y="190500"/>
              <a:ext cx="12906603" cy="2245360"/>
            </a:xfrm>
            <a:prstGeom prst="rect">
              <a:avLst/>
            </a:prstGeom>
          </p:spPr>
          <p:txBody>
            <a:bodyPr lIns="0" tIns="0" rIns="0" bIns="0" rtlCol="0" anchor="t">
              <a:spAutoFit/>
            </a:bodyPr>
            <a:lstStyle/>
            <a:p>
              <a:pPr algn="ctr">
                <a:lnSpc>
                  <a:spcPts val="11040"/>
                </a:lnSpc>
              </a:pPr>
              <a:r>
                <a:rPr lang="en-US" sz="12000">
                  <a:solidFill>
                    <a:srgbClr val="FFFFFF"/>
                  </a:solidFill>
                  <a:latin typeface="Telegraf Bold Bold"/>
                </a:rPr>
                <a:t>Thank You!</a:t>
              </a:r>
            </a:p>
          </p:txBody>
        </p:sp>
        <p:sp>
          <p:nvSpPr>
            <p:cNvPr id="4" name="TextBox 4"/>
            <p:cNvSpPr txBox="1"/>
            <p:nvPr/>
          </p:nvSpPr>
          <p:spPr>
            <a:xfrm>
              <a:off x="0" y="2785321"/>
              <a:ext cx="12906603" cy="672338"/>
            </a:xfrm>
            <a:prstGeom prst="rect">
              <a:avLst/>
            </a:prstGeom>
          </p:spPr>
          <p:txBody>
            <a:bodyPr lIns="0" tIns="0" rIns="0" bIns="0" rtlCol="0" anchor="t">
              <a:spAutoFit/>
            </a:bodyPr>
            <a:lstStyle/>
            <a:p>
              <a:pPr algn="ctr">
                <a:lnSpc>
                  <a:spcPts val="3312"/>
                </a:lnSpc>
              </a:pPr>
              <a:r>
                <a:rPr lang="en-US" sz="3600">
                  <a:solidFill>
                    <a:srgbClr val="FFFFFF"/>
                  </a:solidFill>
                  <a:latin typeface="Telegraf"/>
                </a:rPr>
                <a:t>Questions?</a:t>
              </a:r>
            </a:p>
          </p:txBody>
        </p:sp>
      </p:grpSp>
      <p:grpSp>
        <p:nvGrpSpPr>
          <p:cNvPr id="5" name="Group 5"/>
          <p:cNvGrpSpPr>
            <a:grpSpLocks noChangeAspect="1"/>
          </p:cNvGrpSpPr>
          <p:nvPr/>
        </p:nvGrpSpPr>
        <p:grpSpPr>
          <a:xfrm>
            <a:off x="1980293" y="1893476"/>
            <a:ext cx="782573" cy="782573"/>
            <a:chOff x="0" y="0"/>
            <a:chExt cx="6355080" cy="6355080"/>
          </a:xfrm>
        </p:grpSpPr>
        <p:sp>
          <p:nvSpPr>
            <p:cNvPr id="6" name="Freeform 6"/>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6F6F6"/>
            </a:solidFill>
          </p:spPr>
        </p:sp>
      </p:grpSp>
      <p:pic>
        <p:nvPicPr>
          <p:cNvPr id="7" name="Picture 7"/>
          <p:cNvPicPr>
            <a:picLocks noChangeAspect="1"/>
          </p:cNvPicPr>
          <p:nvPr/>
        </p:nvPicPr>
        <p:blipFill>
          <a:blip r:embed="rId2"/>
          <a:srcRect/>
          <a:stretch>
            <a:fillRect/>
          </a:stretch>
        </p:blipFill>
        <p:spPr>
          <a:xfrm rot="406439">
            <a:off x="-1046395" y="6656837"/>
            <a:ext cx="4150190" cy="2075095"/>
          </a:xfrm>
          <a:prstGeom prst="rect">
            <a:avLst/>
          </a:prstGeom>
        </p:spPr>
      </p:pic>
      <p:grpSp>
        <p:nvGrpSpPr>
          <p:cNvPr id="8" name="Group 8"/>
          <p:cNvGrpSpPr/>
          <p:nvPr/>
        </p:nvGrpSpPr>
        <p:grpSpPr>
          <a:xfrm rot="8100000">
            <a:off x="16497178" y="1185552"/>
            <a:ext cx="2105763" cy="1415848"/>
            <a:chOff x="0" y="0"/>
            <a:chExt cx="1930400" cy="1297940"/>
          </a:xfrm>
        </p:grpSpPr>
        <p:sp>
          <p:nvSpPr>
            <p:cNvPr id="9" name="Freeform 9"/>
            <p:cNvSpPr/>
            <p:nvPr/>
          </p:nvSpPr>
          <p:spPr>
            <a:xfrm>
              <a:off x="0" y="0"/>
              <a:ext cx="1930400" cy="1297940"/>
            </a:xfrm>
            <a:custGeom>
              <a:avLst/>
              <a:gdLst/>
              <a:ahLst/>
              <a:cxnLst/>
              <a:rect l="l" t="t" r="r" b="b"/>
              <a:pathLst>
                <a:path w="1930400" h="1297940">
                  <a:moveTo>
                    <a:pt x="0" y="0"/>
                  </a:moveTo>
                  <a:lnTo>
                    <a:pt x="965200" y="1297940"/>
                  </a:lnTo>
                  <a:lnTo>
                    <a:pt x="1930400" y="0"/>
                  </a:lnTo>
                  <a:close/>
                </a:path>
              </a:pathLst>
            </a:custGeom>
            <a:solidFill>
              <a:srgbClr val="F6F6F6"/>
            </a:solidFill>
          </p:spPr>
        </p:sp>
      </p:grpSp>
      <p:pic>
        <p:nvPicPr>
          <p:cNvPr id="10" name="Picture 10"/>
          <p:cNvPicPr>
            <a:picLocks noChangeAspect="1"/>
          </p:cNvPicPr>
          <p:nvPr/>
        </p:nvPicPr>
        <p:blipFill>
          <a:blip r:embed="rId3"/>
          <a:srcRect/>
          <a:stretch>
            <a:fillRect/>
          </a:stretch>
        </p:blipFill>
        <p:spPr>
          <a:xfrm rot="1102570">
            <a:off x="8781662" y="8619603"/>
            <a:ext cx="2002337" cy="2126034"/>
          </a:xfrm>
          <a:prstGeom prst="rect">
            <a:avLst/>
          </a:prstGeom>
        </p:spPr>
      </p:pic>
      <p:sp>
        <p:nvSpPr>
          <p:cNvPr id="11" name="TextBox 11"/>
          <p:cNvSpPr txBox="1"/>
          <p:nvPr/>
        </p:nvSpPr>
        <p:spPr>
          <a:xfrm>
            <a:off x="10640991" y="7003554"/>
            <a:ext cx="7456833" cy="2679065"/>
          </a:xfrm>
          <a:prstGeom prst="rect">
            <a:avLst/>
          </a:prstGeom>
        </p:spPr>
        <p:txBody>
          <a:bodyPr lIns="0" tIns="0" rIns="0" bIns="0" rtlCol="0" anchor="t">
            <a:spAutoFit/>
          </a:bodyPr>
          <a:lstStyle/>
          <a:p>
            <a:pPr algn="r">
              <a:lnSpc>
                <a:spcPts val="3520"/>
              </a:lnSpc>
            </a:pPr>
            <a:r>
              <a:rPr lang="en-US" sz="3200">
                <a:solidFill>
                  <a:srgbClr val="FFFFFF"/>
                </a:solidFill>
                <a:latin typeface="Telegraf Bold"/>
              </a:rPr>
              <a:t>Lavanya Sajwan</a:t>
            </a:r>
          </a:p>
          <a:p>
            <a:pPr algn="r">
              <a:lnSpc>
                <a:spcPts val="3520"/>
              </a:lnSpc>
            </a:pPr>
            <a:r>
              <a:rPr lang="en-US" sz="3200">
                <a:solidFill>
                  <a:srgbClr val="FFFFFF"/>
                </a:solidFill>
                <a:latin typeface="Telegraf"/>
              </a:rPr>
              <a:t>sajwanlava@myvuw.ac.nz</a:t>
            </a:r>
          </a:p>
          <a:p>
            <a:pPr algn="r">
              <a:lnSpc>
                <a:spcPts val="3520"/>
              </a:lnSpc>
            </a:pPr>
            <a:endParaRPr lang="en-US" sz="3200">
              <a:solidFill>
                <a:srgbClr val="FFFFFF"/>
              </a:solidFill>
              <a:latin typeface="Telegraf"/>
            </a:endParaRPr>
          </a:p>
          <a:p>
            <a:pPr algn="r">
              <a:lnSpc>
                <a:spcPts val="3520"/>
              </a:lnSpc>
            </a:pPr>
            <a:endParaRPr lang="en-US" sz="3200">
              <a:solidFill>
                <a:srgbClr val="FFFFFF"/>
              </a:solidFill>
              <a:latin typeface="Telegraf"/>
            </a:endParaRPr>
          </a:p>
          <a:p>
            <a:pPr algn="r">
              <a:lnSpc>
                <a:spcPts val="3520"/>
              </a:lnSpc>
              <a:spcBef>
                <a:spcPct val="0"/>
              </a:spcBef>
            </a:pPr>
            <a:r>
              <a:rPr lang="en-US" sz="3200">
                <a:solidFill>
                  <a:srgbClr val="FFFFFF"/>
                </a:solidFill>
                <a:latin typeface="Telegraf Bold"/>
              </a:rPr>
              <a:t>Supervisors: </a:t>
            </a:r>
          </a:p>
          <a:p>
            <a:pPr algn="r">
              <a:lnSpc>
                <a:spcPts val="3520"/>
              </a:lnSpc>
              <a:spcBef>
                <a:spcPct val="0"/>
              </a:spcBef>
            </a:pPr>
            <a:r>
              <a:rPr lang="en-US" sz="3200">
                <a:solidFill>
                  <a:srgbClr val="FFFFFF"/>
                </a:solidFill>
                <a:latin typeface="Telegraf"/>
              </a:rPr>
              <a:t>James Noble, Craig Anslow</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3097061" y="2293532"/>
            <a:ext cx="12093877" cy="7391778"/>
          </a:xfrm>
          <a:prstGeom prst="rect">
            <a:avLst/>
          </a:prstGeom>
        </p:spPr>
      </p:pic>
      <p:sp>
        <p:nvSpPr>
          <p:cNvPr id="3" name="TextBox 3"/>
          <p:cNvSpPr txBox="1"/>
          <p:nvPr/>
        </p:nvSpPr>
        <p:spPr>
          <a:xfrm>
            <a:off x="4229078" y="5186781"/>
            <a:ext cx="3134320" cy="1510030"/>
          </a:xfrm>
          <a:prstGeom prst="rect">
            <a:avLst/>
          </a:prstGeom>
        </p:spPr>
        <p:txBody>
          <a:bodyPr lIns="0" tIns="0" rIns="0" bIns="0" rtlCol="0" anchor="t">
            <a:spAutoFit/>
          </a:bodyPr>
          <a:lstStyle/>
          <a:p>
            <a:pPr>
              <a:lnSpc>
                <a:spcPts val="3919"/>
              </a:lnSpc>
            </a:pPr>
            <a:r>
              <a:rPr lang="en-US" sz="2800">
                <a:solidFill>
                  <a:srgbClr val="F6F6F6"/>
                </a:solidFill>
                <a:latin typeface="Telegraf Bold"/>
              </a:rPr>
              <a:t>Lack of Qualitiative Research</a:t>
            </a:r>
          </a:p>
        </p:txBody>
      </p:sp>
      <p:sp>
        <p:nvSpPr>
          <p:cNvPr id="4" name="TextBox 4"/>
          <p:cNvSpPr txBox="1"/>
          <p:nvPr/>
        </p:nvSpPr>
        <p:spPr>
          <a:xfrm>
            <a:off x="7893862" y="5434431"/>
            <a:ext cx="2502718" cy="1014730"/>
          </a:xfrm>
          <a:prstGeom prst="rect">
            <a:avLst/>
          </a:prstGeom>
        </p:spPr>
        <p:txBody>
          <a:bodyPr lIns="0" tIns="0" rIns="0" bIns="0" rtlCol="0" anchor="t">
            <a:spAutoFit/>
          </a:bodyPr>
          <a:lstStyle/>
          <a:p>
            <a:pPr algn="ctr">
              <a:lnSpc>
                <a:spcPts val="3919"/>
              </a:lnSpc>
            </a:pPr>
            <a:r>
              <a:rPr lang="en-US" sz="2800">
                <a:solidFill>
                  <a:srgbClr val="F6F6F6"/>
                </a:solidFill>
                <a:latin typeface="Telegraf Bold"/>
              </a:rPr>
              <a:t>Programmers Blamed</a:t>
            </a:r>
          </a:p>
        </p:txBody>
      </p:sp>
      <p:sp>
        <p:nvSpPr>
          <p:cNvPr id="5" name="TextBox 5"/>
          <p:cNvSpPr txBox="1"/>
          <p:nvPr/>
        </p:nvSpPr>
        <p:spPr>
          <a:xfrm>
            <a:off x="11112125" y="5434431"/>
            <a:ext cx="2946797" cy="1014730"/>
          </a:xfrm>
          <a:prstGeom prst="rect">
            <a:avLst/>
          </a:prstGeom>
        </p:spPr>
        <p:txBody>
          <a:bodyPr lIns="0" tIns="0" rIns="0" bIns="0" rtlCol="0" anchor="t">
            <a:spAutoFit/>
          </a:bodyPr>
          <a:lstStyle/>
          <a:p>
            <a:pPr algn="r">
              <a:lnSpc>
                <a:spcPts val="3919"/>
              </a:lnSpc>
            </a:pPr>
            <a:r>
              <a:rPr lang="en-US" sz="2800">
                <a:solidFill>
                  <a:srgbClr val="F6F6F6"/>
                </a:solidFill>
                <a:latin typeface="Telegraf Bold"/>
              </a:rPr>
              <a:t>Lack of Understanding</a:t>
            </a:r>
          </a:p>
        </p:txBody>
      </p:sp>
      <p:sp>
        <p:nvSpPr>
          <p:cNvPr id="6" name="TextBox 6"/>
          <p:cNvSpPr txBox="1"/>
          <p:nvPr/>
        </p:nvSpPr>
        <p:spPr>
          <a:xfrm>
            <a:off x="3472903" y="350537"/>
            <a:ext cx="11344636" cy="1733550"/>
          </a:xfrm>
          <a:prstGeom prst="rect">
            <a:avLst/>
          </a:prstGeom>
        </p:spPr>
        <p:txBody>
          <a:bodyPr lIns="0" tIns="0" rIns="0" bIns="0" rtlCol="0" anchor="t">
            <a:spAutoFit/>
          </a:bodyPr>
          <a:lstStyle/>
          <a:p>
            <a:pPr algn="ctr">
              <a:lnSpc>
                <a:spcPts val="12000"/>
              </a:lnSpc>
            </a:pPr>
            <a:r>
              <a:rPr lang="en-US" sz="12000" spc="-576">
                <a:solidFill>
                  <a:srgbClr val="202F50"/>
                </a:solidFill>
                <a:latin typeface="Telegraf Bold"/>
              </a:rPr>
              <a:t>The Problem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50F5"/>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6535455" y="8614709"/>
            <a:ext cx="495300" cy="495300"/>
            <a:chOff x="0" y="0"/>
            <a:chExt cx="6355080" cy="6355080"/>
          </a:xfrm>
        </p:grpSpPr>
        <p:sp>
          <p:nvSpPr>
            <p:cNvPr id="3" name="Freeform 3"/>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50F5"/>
            </a:solidFill>
          </p:spPr>
        </p:sp>
      </p:grpSp>
      <p:pic>
        <p:nvPicPr>
          <p:cNvPr id="4" name="Picture 4"/>
          <p:cNvPicPr>
            <a:picLocks noChangeAspect="1"/>
          </p:cNvPicPr>
          <p:nvPr/>
        </p:nvPicPr>
        <p:blipFill>
          <a:blip r:embed="rId2"/>
          <a:srcRect/>
          <a:stretch>
            <a:fillRect/>
          </a:stretch>
        </p:blipFill>
        <p:spPr>
          <a:xfrm>
            <a:off x="5873207" y="3222581"/>
            <a:ext cx="6541586" cy="5887428"/>
          </a:xfrm>
          <a:prstGeom prst="rect">
            <a:avLst/>
          </a:prstGeom>
        </p:spPr>
      </p:pic>
      <p:sp>
        <p:nvSpPr>
          <p:cNvPr id="5" name="TextBox 5"/>
          <p:cNvSpPr txBox="1"/>
          <p:nvPr/>
        </p:nvSpPr>
        <p:spPr>
          <a:xfrm>
            <a:off x="2413248" y="738343"/>
            <a:ext cx="13461504" cy="1464945"/>
          </a:xfrm>
          <a:prstGeom prst="rect">
            <a:avLst/>
          </a:prstGeom>
        </p:spPr>
        <p:txBody>
          <a:bodyPr lIns="0" tIns="0" rIns="0" bIns="0" rtlCol="0" anchor="t">
            <a:spAutoFit/>
          </a:bodyPr>
          <a:lstStyle/>
          <a:p>
            <a:pPr algn="ctr">
              <a:lnSpc>
                <a:spcPts val="10560"/>
              </a:lnSpc>
            </a:pPr>
            <a:r>
              <a:rPr lang="en-US" sz="9600">
                <a:solidFill>
                  <a:srgbClr val="F6F6F6"/>
                </a:solidFill>
                <a:latin typeface="Telegraf Bold"/>
              </a:rPr>
              <a:t>What is Security?</a:t>
            </a:r>
          </a:p>
        </p:txBody>
      </p:sp>
      <p:pic>
        <p:nvPicPr>
          <p:cNvPr id="6" name="Picture 6"/>
          <p:cNvPicPr>
            <a:picLocks noChangeAspect="1"/>
          </p:cNvPicPr>
          <p:nvPr/>
        </p:nvPicPr>
        <p:blipFill>
          <a:blip r:embed="rId3"/>
          <a:srcRect/>
          <a:stretch>
            <a:fillRect/>
          </a:stretch>
        </p:blipFill>
        <p:spPr>
          <a:xfrm>
            <a:off x="8111288" y="5143500"/>
            <a:ext cx="2065424" cy="2704722"/>
          </a:xfrm>
          <a:prstGeom prst="rect">
            <a:avLst/>
          </a:prstGeom>
        </p:spPr>
      </p:pic>
      <p:sp>
        <p:nvSpPr>
          <p:cNvPr id="7" name="TextBox 7"/>
          <p:cNvSpPr txBox="1"/>
          <p:nvPr/>
        </p:nvSpPr>
        <p:spPr>
          <a:xfrm>
            <a:off x="6783838" y="2681561"/>
            <a:ext cx="4720323" cy="541020"/>
          </a:xfrm>
          <a:prstGeom prst="rect">
            <a:avLst/>
          </a:prstGeom>
        </p:spPr>
        <p:txBody>
          <a:bodyPr lIns="0" tIns="0" rIns="0" bIns="0" rtlCol="0" anchor="t">
            <a:spAutoFit/>
          </a:bodyPr>
          <a:lstStyle/>
          <a:p>
            <a:pPr algn="ctr">
              <a:lnSpc>
                <a:spcPts val="3960"/>
              </a:lnSpc>
            </a:pPr>
            <a:r>
              <a:rPr lang="en-US" sz="3600">
                <a:solidFill>
                  <a:srgbClr val="F6F6F6"/>
                </a:solidFill>
                <a:latin typeface="Telegraf Bold"/>
              </a:rPr>
              <a:t>CONFIDENTIALITY</a:t>
            </a:r>
          </a:p>
        </p:txBody>
      </p:sp>
      <p:sp>
        <p:nvSpPr>
          <p:cNvPr id="8" name="TextBox 8"/>
          <p:cNvSpPr txBox="1"/>
          <p:nvPr/>
        </p:nvSpPr>
        <p:spPr>
          <a:xfrm>
            <a:off x="4459671" y="8987790"/>
            <a:ext cx="2827072" cy="541020"/>
          </a:xfrm>
          <a:prstGeom prst="rect">
            <a:avLst/>
          </a:prstGeom>
        </p:spPr>
        <p:txBody>
          <a:bodyPr lIns="0" tIns="0" rIns="0" bIns="0" rtlCol="0" anchor="t">
            <a:spAutoFit/>
          </a:bodyPr>
          <a:lstStyle/>
          <a:p>
            <a:pPr algn="ctr">
              <a:lnSpc>
                <a:spcPts val="3960"/>
              </a:lnSpc>
            </a:pPr>
            <a:r>
              <a:rPr lang="en-US" sz="3600">
                <a:solidFill>
                  <a:srgbClr val="F6F6F6"/>
                </a:solidFill>
                <a:latin typeface="Telegraf Bold"/>
              </a:rPr>
              <a:t>INTEGRITY</a:t>
            </a:r>
          </a:p>
        </p:txBody>
      </p:sp>
      <p:sp>
        <p:nvSpPr>
          <p:cNvPr id="9" name="TextBox 9"/>
          <p:cNvSpPr txBox="1"/>
          <p:nvPr/>
        </p:nvSpPr>
        <p:spPr>
          <a:xfrm>
            <a:off x="10558156" y="8987790"/>
            <a:ext cx="3713275" cy="541020"/>
          </a:xfrm>
          <a:prstGeom prst="rect">
            <a:avLst/>
          </a:prstGeom>
        </p:spPr>
        <p:txBody>
          <a:bodyPr lIns="0" tIns="0" rIns="0" bIns="0" rtlCol="0" anchor="t">
            <a:spAutoFit/>
          </a:bodyPr>
          <a:lstStyle/>
          <a:p>
            <a:pPr algn="ctr">
              <a:lnSpc>
                <a:spcPts val="3960"/>
              </a:lnSpc>
            </a:pPr>
            <a:r>
              <a:rPr lang="en-US" sz="3600">
                <a:solidFill>
                  <a:srgbClr val="F6F6F6"/>
                </a:solidFill>
                <a:latin typeface="Telegraf Bold"/>
              </a:rPr>
              <a:t>AVAILABILITY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4155" t="4062" r="8293" b="3720"/>
          <a:stretch>
            <a:fillRect/>
          </a:stretch>
        </p:blipFill>
        <p:spPr>
          <a:xfrm>
            <a:off x="9658714" y="0"/>
            <a:ext cx="7600586" cy="10287000"/>
          </a:xfrm>
          <a:prstGeom prst="rect">
            <a:avLst/>
          </a:prstGeom>
        </p:spPr>
      </p:pic>
      <p:pic>
        <p:nvPicPr>
          <p:cNvPr id="3" name="Picture 3"/>
          <p:cNvPicPr>
            <a:picLocks noChangeAspect="1"/>
          </p:cNvPicPr>
          <p:nvPr/>
        </p:nvPicPr>
        <p:blipFill>
          <a:blip r:embed="rId3"/>
          <a:srcRect/>
          <a:stretch>
            <a:fillRect/>
          </a:stretch>
        </p:blipFill>
        <p:spPr>
          <a:xfrm rot="1102570">
            <a:off x="794723" y="7143848"/>
            <a:ext cx="3237049" cy="3437022"/>
          </a:xfrm>
          <a:prstGeom prst="rect">
            <a:avLst/>
          </a:prstGeom>
        </p:spPr>
      </p:pic>
      <p:pic>
        <p:nvPicPr>
          <p:cNvPr id="4" name="Picture 4"/>
          <p:cNvPicPr>
            <a:picLocks noChangeAspect="1"/>
          </p:cNvPicPr>
          <p:nvPr/>
        </p:nvPicPr>
        <p:blipFill>
          <a:blip r:embed="rId4"/>
          <a:srcRect/>
          <a:stretch>
            <a:fillRect/>
          </a:stretch>
        </p:blipFill>
        <p:spPr>
          <a:xfrm rot="1694643">
            <a:off x="16059100" y="1532083"/>
            <a:ext cx="3136394" cy="1568197"/>
          </a:xfrm>
          <a:prstGeom prst="rect">
            <a:avLst/>
          </a:prstGeom>
        </p:spPr>
      </p:pic>
      <p:grpSp>
        <p:nvGrpSpPr>
          <p:cNvPr id="5" name="Group 5"/>
          <p:cNvGrpSpPr/>
          <p:nvPr/>
        </p:nvGrpSpPr>
        <p:grpSpPr>
          <a:xfrm rot="8100000">
            <a:off x="2020506" y="1514817"/>
            <a:ext cx="785485" cy="528135"/>
            <a:chOff x="0" y="0"/>
            <a:chExt cx="1930400" cy="1297940"/>
          </a:xfrm>
        </p:grpSpPr>
        <p:sp>
          <p:nvSpPr>
            <p:cNvPr id="6" name="Freeform 6"/>
            <p:cNvSpPr/>
            <p:nvPr/>
          </p:nvSpPr>
          <p:spPr>
            <a:xfrm>
              <a:off x="0" y="0"/>
              <a:ext cx="1930400" cy="1297940"/>
            </a:xfrm>
            <a:custGeom>
              <a:avLst/>
              <a:gdLst/>
              <a:ahLst/>
              <a:cxnLst/>
              <a:rect l="l" t="t" r="r" b="b"/>
              <a:pathLst>
                <a:path w="1930400" h="1297940">
                  <a:moveTo>
                    <a:pt x="0" y="0"/>
                  </a:moveTo>
                  <a:lnTo>
                    <a:pt x="965200" y="1297940"/>
                  </a:lnTo>
                  <a:lnTo>
                    <a:pt x="1930400" y="0"/>
                  </a:lnTo>
                  <a:close/>
                </a:path>
              </a:pathLst>
            </a:custGeom>
            <a:solidFill>
              <a:srgbClr val="CCDCFF"/>
            </a:solidFill>
          </p:spPr>
        </p:sp>
      </p:grpSp>
      <p:grpSp>
        <p:nvGrpSpPr>
          <p:cNvPr id="7" name="Group 7"/>
          <p:cNvGrpSpPr/>
          <p:nvPr/>
        </p:nvGrpSpPr>
        <p:grpSpPr>
          <a:xfrm>
            <a:off x="199399" y="4037240"/>
            <a:ext cx="8944601" cy="2212520"/>
            <a:chOff x="0" y="0"/>
            <a:chExt cx="11926134" cy="2950026"/>
          </a:xfrm>
        </p:grpSpPr>
        <p:sp>
          <p:nvSpPr>
            <p:cNvPr id="8" name="TextBox 8"/>
            <p:cNvSpPr txBox="1"/>
            <p:nvPr/>
          </p:nvSpPr>
          <p:spPr>
            <a:xfrm>
              <a:off x="0" y="2289203"/>
              <a:ext cx="11926134" cy="660823"/>
            </a:xfrm>
            <a:prstGeom prst="rect">
              <a:avLst/>
            </a:prstGeom>
          </p:spPr>
          <p:txBody>
            <a:bodyPr lIns="0" tIns="0" rIns="0" bIns="0" rtlCol="0" anchor="t">
              <a:spAutoFit/>
            </a:bodyPr>
            <a:lstStyle/>
            <a:p>
              <a:pPr algn="r">
                <a:lnSpc>
                  <a:spcPts val="3919"/>
                </a:lnSpc>
              </a:pPr>
              <a:r>
                <a:rPr lang="en-US" sz="2800" spc="56">
                  <a:solidFill>
                    <a:srgbClr val="0050F5"/>
                  </a:solidFill>
                  <a:latin typeface="Telegraf Bold"/>
                </a:rPr>
                <a:t>Grounded Theory</a:t>
              </a:r>
            </a:p>
          </p:txBody>
        </p:sp>
        <p:sp>
          <p:nvSpPr>
            <p:cNvPr id="9" name="TextBox 9"/>
            <p:cNvSpPr txBox="1"/>
            <p:nvPr/>
          </p:nvSpPr>
          <p:spPr>
            <a:xfrm>
              <a:off x="0" y="-9525"/>
              <a:ext cx="11926134" cy="1950085"/>
            </a:xfrm>
            <a:prstGeom prst="rect">
              <a:avLst/>
            </a:prstGeom>
          </p:spPr>
          <p:txBody>
            <a:bodyPr lIns="0" tIns="0" rIns="0" bIns="0" rtlCol="0" anchor="t">
              <a:spAutoFit/>
            </a:bodyPr>
            <a:lstStyle/>
            <a:p>
              <a:pPr algn="r">
                <a:lnSpc>
                  <a:spcPts val="10560"/>
                </a:lnSpc>
              </a:pPr>
              <a:r>
                <a:rPr lang="en-US" sz="9600">
                  <a:solidFill>
                    <a:srgbClr val="0050F5"/>
                  </a:solidFill>
                  <a:latin typeface="Telegraf Bold"/>
                </a:rPr>
                <a:t>Methodology</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592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blip>
          <a:srcRect t="138"/>
          <a:stretch>
            <a:fillRect/>
          </a:stretch>
        </p:blipFill>
        <p:spPr>
          <a:xfrm rot="3308605">
            <a:off x="-2895584" y="-8698169"/>
            <a:ext cx="19471048" cy="20101909"/>
          </a:xfrm>
          <a:prstGeom prst="rect">
            <a:avLst/>
          </a:prstGeom>
        </p:spPr>
      </p:pic>
      <p:pic>
        <p:nvPicPr>
          <p:cNvPr id="3" name="Picture 3"/>
          <p:cNvPicPr>
            <a:picLocks noChangeAspect="1"/>
          </p:cNvPicPr>
          <p:nvPr/>
        </p:nvPicPr>
        <p:blipFill>
          <a:blip r:embed="rId3"/>
          <a:srcRect/>
          <a:stretch>
            <a:fillRect/>
          </a:stretch>
        </p:blipFill>
        <p:spPr>
          <a:xfrm>
            <a:off x="2156536" y="3425325"/>
            <a:ext cx="6529431" cy="6197023"/>
          </a:xfrm>
          <a:prstGeom prst="rect">
            <a:avLst/>
          </a:prstGeom>
        </p:spPr>
      </p:pic>
      <p:pic>
        <p:nvPicPr>
          <p:cNvPr id="4" name="Picture 4"/>
          <p:cNvPicPr>
            <a:picLocks noChangeAspect="1"/>
          </p:cNvPicPr>
          <p:nvPr/>
        </p:nvPicPr>
        <p:blipFill>
          <a:blip r:embed="rId4"/>
          <a:srcRect/>
          <a:stretch>
            <a:fillRect/>
          </a:stretch>
        </p:blipFill>
        <p:spPr>
          <a:xfrm>
            <a:off x="10212654" y="4235208"/>
            <a:ext cx="5054117" cy="5387140"/>
          </a:xfrm>
          <a:prstGeom prst="rect">
            <a:avLst/>
          </a:prstGeom>
        </p:spPr>
      </p:pic>
      <p:grpSp>
        <p:nvGrpSpPr>
          <p:cNvPr id="5" name="Group 5"/>
          <p:cNvGrpSpPr/>
          <p:nvPr/>
        </p:nvGrpSpPr>
        <p:grpSpPr>
          <a:xfrm>
            <a:off x="2294060" y="410267"/>
            <a:ext cx="13699880" cy="2212520"/>
            <a:chOff x="0" y="0"/>
            <a:chExt cx="18266507" cy="2950026"/>
          </a:xfrm>
        </p:grpSpPr>
        <p:sp>
          <p:nvSpPr>
            <p:cNvPr id="6" name="TextBox 6"/>
            <p:cNvSpPr txBox="1"/>
            <p:nvPr/>
          </p:nvSpPr>
          <p:spPr>
            <a:xfrm>
              <a:off x="0" y="2289203"/>
              <a:ext cx="18266507" cy="660823"/>
            </a:xfrm>
            <a:prstGeom prst="rect">
              <a:avLst/>
            </a:prstGeom>
          </p:spPr>
          <p:txBody>
            <a:bodyPr lIns="0" tIns="0" rIns="0" bIns="0" rtlCol="0" anchor="t">
              <a:spAutoFit/>
            </a:bodyPr>
            <a:lstStyle/>
            <a:p>
              <a:pPr algn="ctr">
                <a:lnSpc>
                  <a:spcPts val="3919"/>
                </a:lnSpc>
              </a:pPr>
              <a:r>
                <a:rPr lang="en-US" sz="2800" spc="56">
                  <a:solidFill>
                    <a:srgbClr val="F6F6F6"/>
                  </a:solidFill>
                  <a:latin typeface="Telegraf Bold"/>
                </a:rPr>
                <a:t>Recruitment and Collection</a:t>
              </a:r>
            </a:p>
          </p:txBody>
        </p:sp>
        <p:sp>
          <p:nvSpPr>
            <p:cNvPr id="7" name="TextBox 7"/>
            <p:cNvSpPr txBox="1"/>
            <p:nvPr/>
          </p:nvSpPr>
          <p:spPr>
            <a:xfrm>
              <a:off x="0" y="-9525"/>
              <a:ext cx="18266507" cy="1950085"/>
            </a:xfrm>
            <a:prstGeom prst="rect">
              <a:avLst/>
            </a:prstGeom>
          </p:spPr>
          <p:txBody>
            <a:bodyPr lIns="0" tIns="0" rIns="0" bIns="0" rtlCol="0" anchor="t">
              <a:spAutoFit/>
            </a:bodyPr>
            <a:lstStyle/>
            <a:p>
              <a:pPr algn="ctr">
                <a:lnSpc>
                  <a:spcPts val="10560"/>
                </a:lnSpc>
              </a:pPr>
              <a:r>
                <a:rPr lang="en-US" sz="9600">
                  <a:solidFill>
                    <a:srgbClr val="F6F6F6"/>
                  </a:solidFill>
                  <a:latin typeface="Telegraf Bold"/>
                </a:rPr>
                <a:t>Methodology</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1102570">
            <a:off x="794723" y="7143848"/>
            <a:ext cx="3237049" cy="3437022"/>
          </a:xfrm>
          <a:prstGeom prst="rect">
            <a:avLst/>
          </a:prstGeom>
        </p:spPr>
      </p:pic>
      <p:pic>
        <p:nvPicPr>
          <p:cNvPr id="3" name="Picture 3"/>
          <p:cNvPicPr>
            <a:picLocks noChangeAspect="1"/>
          </p:cNvPicPr>
          <p:nvPr/>
        </p:nvPicPr>
        <p:blipFill>
          <a:blip r:embed="rId3"/>
          <a:srcRect/>
          <a:stretch>
            <a:fillRect/>
          </a:stretch>
        </p:blipFill>
        <p:spPr>
          <a:xfrm rot="1694643">
            <a:off x="16059100" y="1532083"/>
            <a:ext cx="3136394" cy="1568197"/>
          </a:xfrm>
          <a:prstGeom prst="rect">
            <a:avLst/>
          </a:prstGeom>
        </p:spPr>
      </p:pic>
      <p:grpSp>
        <p:nvGrpSpPr>
          <p:cNvPr id="4" name="Group 4"/>
          <p:cNvGrpSpPr/>
          <p:nvPr/>
        </p:nvGrpSpPr>
        <p:grpSpPr>
          <a:xfrm rot="8100000">
            <a:off x="2020506" y="1514817"/>
            <a:ext cx="785485" cy="528135"/>
            <a:chOff x="0" y="0"/>
            <a:chExt cx="1930400" cy="1297940"/>
          </a:xfrm>
        </p:grpSpPr>
        <p:sp>
          <p:nvSpPr>
            <p:cNvPr id="5" name="Freeform 5"/>
            <p:cNvSpPr/>
            <p:nvPr/>
          </p:nvSpPr>
          <p:spPr>
            <a:xfrm>
              <a:off x="0" y="0"/>
              <a:ext cx="1930400" cy="1297940"/>
            </a:xfrm>
            <a:custGeom>
              <a:avLst/>
              <a:gdLst/>
              <a:ahLst/>
              <a:cxnLst/>
              <a:rect l="l" t="t" r="r" b="b"/>
              <a:pathLst>
                <a:path w="1930400" h="1297940">
                  <a:moveTo>
                    <a:pt x="0" y="0"/>
                  </a:moveTo>
                  <a:lnTo>
                    <a:pt x="965200" y="1297940"/>
                  </a:lnTo>
                  <a:lnTo>
                    <a:pt x="1930400" y="0"/>
                  </a:lnTo>
                  <a:close/>
                </a:path>
              </a:pathLst>
            </a:custGeom>
            <a:solidFill>
              <a:srgbClr val="CCDCFF"/>
            </a:solidFill>
          </p:spPr>
        </p:sp>
      </p:grpSp>
      <p:pic>
        <p:nvPicPr>
          <p:cNvPr id="6" name="Picture 6"/>
          <p:cNvPicPr>
            <a:picLocks noChangeAspect="1"/>
          </p:cNvPicPr>
          <p:nvPr/>
        </p:nvPicPr>
        <p:blipFill>
          <a:blip r:embed="rId4"/>
          <a:srcRect l="2894" t="2472" r="878" b="1872"/>
          <a:stretch>
            <a:fillRect/>
          </a:stretch>
        </p:blipFill>
        <p:spPr>
          <a:xfrm>
            <a:off x="3856996" y="3046322"/>
            <a:ext cx="10574009" cy="6686802"/>
          </a:xfrm>
          <a:prstGeom prst="rect">
            <a:avLst/>
          </a:prstGeom>
        </p:spPr>
      </p:pic>
      <p:grpSp>
        <p:nvGrpSpPr>
          <p:cNvPr id="7" name="Group 7"/>
          <p:cNvGrpSpPr/>
          <p:nvPr/>
        </p:nvGrpSpPr>
        <p:grpSpPr>
          <a:xfrm>
            <a:off x="2294060" y="201046"/>
            <a:ext cx="13699880" cy="2193918"/>
            <a:chOff x="0" y="-9525"/>
            <a:chExt cx="18266507" cy="2925224"/>
          </a:xfrm>
        </p:grpSpPr>
        <p:sp>
          <p:nvSpPr>
            <p:cNvPr id="8" name="TextBox 8"/>
            <p:cNvSpPr txBox="1"/>
            <p:nvPr/>
          </p:nvSpPr>
          <p:spPr>
            <a:xfrm>
              <a:off x="0" y="2289203"/>
              <a:ext cx="18266507" cy="626496"/>
            </a:xfrm>
            <a:prstGeom prst="rect">
              <a:avLst/>
            </a:prstGeom>
          </p:spPr>
          <p:txBody>
            <a:bodyPr lIns="0" tIns="0" rIns="0" bIns="0" rtlCol="0" anchor="t">
              <a:spAutoFit/>
            </a:bodyPr>
            <a:lstStyle/>
            <a:p>
              <a:pPr algn="ctr">
                <a:lnSpc>
                  <a:spcPts val="3919"/>
                </a:lnSpc>
              </a:pPr>
              <a:r>
                <a:rPr lang="en-US" sz="2800" spc="56" dirty="0">
                  <a:solidFill>
                    <a:srgbClr val="0050F5"/>
                  </a:solidFill>
                  <a:latin typeface="Telegraf Bold"/>
                </a:rPr>
                <a:t>Participant Summaries</a:t>
              </a:r>
            </a:p>
          </p:txBody>
        </p:sp>
        <p:sp>
          <p:nvSpPr>
            <p:cNvPr id="9" name="TextBox 9"/>
            <p:cNvSpPr txBox="1"/>
            <p:nvPr/>
          </p:nvSpPr>
          <p:spPr>
            <a:xfrm>
              <a:off x="0" y="-9525"/>
              <a:ext cx="18266507" cy="1950085"/>
            </a:xfrm>
            <a:prstGeom prst="rect">
              <a:avLst/>
            </a:prstGeom>
          </p:spPr>
          <p:txBody>
            <a:bodyPr lIns="0" tIns="0" rIns="0" bIns="0" rtlCol="0" anchor="t">
              <a:spAutoFit/>
            </a:bodyPr>
            <a:lstStyle/>
            <a:p>
              <a:pPr algn="ctr">
                <a:lnSpc>
                  <a:spcPts val="10560"/>
                </a:lnSpc>
              </a:pPr>
              <a:r>
                <a:rPr lang="en-US" sz="9600">
                  <a:solidFill>
                    <a:srgbClr val="0050F5"/>
                  </a:solidFill>
                  <a:latin typeface="Telegraf Bold"/>
                </a:rPr>
                <a:t>Methodology</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B8A7"/>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6521383" y="5045189"/>
            <a:ext cx="495300" cy="495300"/>
            <a:chOff x="0" y="0"/>
            <a:chExt cx="6355080" cy="6355080"/>
          </a:xfrm>
        </p:grpSpPr>
        <p:sp>
          <p:nvSpPr>
            <p:cNvPr id="3" name="Freeform 3"/>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6F6F6"/>
            </a:solidFill>
          </p:spPr>
        </p:sp>
      </p:grpSp>
      <p:pic>
        <p:nvPicPr>
          <p:cNvPr id="4" name="Picture 4"/>
          <p:cNvPicPr>
            <a:picLocks noChangeAspect="1"/>
          </p:cNvPicPr>
          <p:nvPr/>
        </p:nvPicPr>
        <p:blipFill>
          <a:blip r:embed="rId2">
            <a:alphaModFix amt="25000"/>
          </a:blip>
          <a:srcRect t="138"/>
          <a:stretch>
            <a:fillRect/>
          </a:stretch>
        </p:blipFill>
        <p:spPr>
          <a:xfrm rot="3308605">
            <a:off x="1108820" y="-15999128"/>
            <a:ext cx="19471048" cy="20101909"/>
          </a:xfrm>
          <a:prstGeom prst="rect">
            <a:avLst/>
          </a:prstGeom>
        </p:spPr>
      </p:pic>
      <p:grpSp>
        <p:nvGrpSpPr>
          <p:cNvPr id="5" name="Group 5"/>
          <p:cNvGrpSpPr/>
          <p:nvPr/>
        </p:nvGrpSpPr>
        <p:grpSpPr>
          <a:xfrm>
            <a:off x="2294060" y="772805"/>
            <a:ext cx="13699880" cy="2212520"/>
            <a:chOff x="0" y="0"/>
            <a:chExt cx="18266507" cy="2950026"/>
          </a:xfrm>
        </p:grpSpPr>
        <p:sp>
          <p:nvSpPr>
            <p:cNvPr id="6" name="TextBox 6"/>
            <p:cNvSpPr txBox="1"/>
            <p:nvPr/>
          </p:nvSpPr>
          <p:spPr>
            <a:xfrm>
              <a:off x="0" y="2289203"/>
              <a:ext cx="18266507" cy="660823"/>
            </a:xfrm>
            <a:prstGeom prst="rect">
              <a:avLst/>
            </a:prstGeom>
          </p:spPr>
          <p:txBody>
            <a:bodyPr lIns="0" tIns="0" rIns="0" bIns="0" rtlCol="0" anchor="t">
              <a:spAutoFit/>
            </a:bodyPr>
            <a:lstStyle/>
            <a:p>
              <a:pPr>
                <a:lnSpc>
                  <a:spcPts val="3919"/>
                </a:lnSpc>
              </a:pPr>
              <a:endParaRPr/>
            </a:p>
          </p:txBody>
        </p:sp>
        <p:sp>
          <p:nvSpPr>
            <p:cNvPr id="7" name="TextBox 7"/>
            <p:cNvSpPr txBox="1"/>
            <p:nvPr/>
          </p:nvSpPr>
          <p:spPr>
            <a:xfrm>
              <a:off x="0" y="-9525"/>
              <a:ext cx="18266507" cy="1950085"/>
            </a:xfrm>
            <a:prstGeom prst="rect">
              <a:avLst/>
            </a:prstGeom>
          </p:spPr>
          <p:txBody>
            <a:bodyPr lIns="0" tIns="0" rIns="0" bIns="0" rtlCol="0" anchor="t">
              <a:spAutoFit/>
            </a:bodyPr>
            <a:lstStyle/>
            <a:p>
              <a:pPr>
                <a:lnSpc>
                  <a:spcPts val="10560"/>
                </a:lnSpc>
              </a:pPr>
              <a:r>
                <a:rPr lang="en-US" sz="9600">
                  <a:solidFill>
                    <a:srgbClr val="0050F5"/>
                  </a:solidFill>
                  <a:latin typeface="Telegraf Bold"/>
                </a:rPr>
                <a:t>The Emergent Theory</a:t>
              </a:r>
            </a:p>
          </p:txBody>
        </p:sp>
      </p:grpSp>
      <p:pic>
        <p:nvPicPr>
          <p:cNvPr id="8" name="Picture 8"/>
          <p:cNvPicPr>
            <a:picLocks noChangeAspect="1"/>
          </p:cNvPicPr>
          <p:nvPr/>
        </p:nvPicPr>
        <p:blipFill>
          <a:blip r:embed="rId3"/>
          <a:srcRect/>
          <a:stretch>
            <a:fillRect/>
          </a:stretch>
        </p:blipFill>
        <p:spPr>
          <a:xfrm>
            <a:off x="239218" y="3280595"/>
            <a:ext cx="17809564" cy="50534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50F5"/>
        </a:solidFill>
        <a:effectLst/>
      </p:bgPr>
    </p:bg>
    <p:spTree>
      <p:nvGrpSpPr>
        <p:cNvPr id="1" name=""/>
        <p:cNvGrpSpPr/>
        <p:nvPr/>
      </p:nvGrpSpPr>
      <p:grpSpPr>
        <a:xfrm>
          <a:off x="0" y="0"/>
          <a:ext cx="0" cy="0"/>
          <a:chOff x="0" y="0"/>
          <a:chExt cx="0" cy="0"/>
        </a:xfrm>
      </p:grpSpPr>
      <p:grpSp>
        <p:nvGrpSpPr>
          <p:cNvPr id="2" name="Group 2"/>
          <p:cNvGrpSpPr/>
          <p:nvPr/>
        </p:nvGrpSpPr>
        <p:grpSpPr>
          <a:xfrm>
            <a:off x="2294060" y="772805"/>
            <a:ext cx="13699880" cy="2212520"/>
            <a:chOff x="0" y="0"/>
            <a:chExt cx="18266507" cy="2950026"/>
          </a:xfrm>
        </p:grpSpPr>
        <p:sp>
          <p:nvSpPr>
            <p:cNvPr id="3" name="TextBox 3"/>
            <p:cNvSpPr txBox="1"/>
            <p:nvPr/>
          </p:nvSpPr>
          <p:spPr>
            <a:xfrm>
              <a:off x="0" y="2289203"/>
              <a:ext cx="18266507" cy="660823"/>
            </a:xfrm>
            <a:prstGeom prst="rect">
              <a:avLst/>
            </a:prstGeom>
          </p:spPr>
          <p:txBody>
            <a:bodyPr lIns="0" tIns="0" rIns="0" bIns="0" rtlCol="0" anchor="t">
              <a:spAutoFit/>
            </a:bodyPr>
            <a:lstStyle/>
            <a:p>
              <a:pPr>
                <a:lnSpc>
                  <a:spcPts val="3919"/>
                </a:lnSpc>
              </a:pPr>
              <a:endParaRPr/>
            </a:p>
          </p:txBody>
        </p:sp>
        <p:sp>
          <p:nvSpPr>
            <p:cNvPr id="4" name="TextBox 4"/>
            <p:cNvSpPr txBox="1"/>
            <p:nvPr/>
          </p:nvSpPr>
          <p:spPr>
            <a:xfrm>
              <a:off x="0" y="-9525"/>
              <a:ext cx="18266507" cy="1950085"/>
            </a:xfrm>
            <a:prstGeom prst="rect">
              <a:avLst/>
            </a:prstGeom>
          </p:spPr>
          <p:txBody>
            <a:bodyPr lIns="0" tIns="0" rIns="0" bIns="0" rtlCol="0" anchor="t">
              <a:spAutoFit/>
            </a:bodyPr>
            <a:lstStyle/>
            <a:p>
              <a:pPr>
                <a:lnSpc>
                  <a:spcPts val="10560"/>
                </a:lnSpc>
              </a:pPr>
              <a:r>
                <a:rPr lang="en-US" sz="9600">
                  <a:solidFill>
                    <a:srgbClr val="F6F6F6"/>
                  </a:solidFill>
                  <a:latin typeface="Telegraf Bold"/>
                </a:rPr>
                <a:t>The Emergent Theory</a:t>
              </a:r>
            </a:p>
          </p:txBody>
        </p:sp>
      </p:grpSp>
      <p:pic>
        <p:nvPicPr>
          <p:cNvPr id="5" name="Picture 5"/>
          <p:cNvPicPr>
            <a:picLocks noChangeAspect="1"/>
          </p:cNvPicPr>
          <p:nvPr/>
        </p:nvPicPr>
        <p:blipFill>
          <a:blip r:embed="rId2"/>
          <a:srcRect r="77820"/>
          <a:stretch>
            <a:fillRect/>
          </a:stretch>
        </p:blipFill>
        <p:spPr>
          <a:xfrm>
            <a:off x="6598644" y="2745627"/>
            <a:ext cx="5090713" cy="6512673"/>
          </a:xfrm>
          <a:prstGeom prst="rect">
            <a:avLst/>
          </a:prstGeom>
        </p:spPr>
      </p:pic>
      <p:pic>
        <p:nvPicPr>
          <p:cNvPr id="6" name="Picture 6"/>
          <p:cNvPicPr>
            <a:picLocks noChangeAspect="1"/>
          </p:cNvPicPr>
          <p:nvPr/>
        </p:nvPicPr>
        <p:blipFill>
          <a:blip r:embed="rId3">
            <a:alphaModFix amt="9999"/>
          </a:blip>
          <a:srcRect r="35292"/>
          <a:stretch>
            <a:fillRect/>
          </a:stretch>
        </p:blipFill>
        <p:spPr>
          <a:xfrm rot="5658904">
            <a:off x="2313197" y="-1794676"/>
            <a:ext cx="12648684" cy="2020885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592F"/>
        </a:solidFill>
        <a:effectLst/>
      </p:bgPr>
    </p:bg>
    <p:spTree>
      <p:nvGrpSpPr>
        <p:cNvPr id="1" name=""/>
        <p:cNvGrpSpPr/>
        <p:nvPr/>
      </p:nvGrpSpPr>
      <p:grpSpPr>
        <a:xfrm>
          <a:off x="0" y="0"/>
          <a:ext cx="0" cy="0"/>
          <a:chOff x="0" y="0"/>
          <a:chExt cx="0" cy="0"/>
        </a:xfrm>
      </p:grpSpPr>
      <p:grpSp>
        <p:nvGrpSpPr>
          <p:cNvPr id="2" name="Group 2"/>
          <p:cNvGrpSpPr/>
          <p:nvPr/>
        </p:nvGrpSpPr>
        <p:grpSpPr>
          <a:xfrm>
            <a:off x="2294060" y="772805"/>
            <a:ext cx="13699880" cy="2212520"/>
            <a:chOff x="0" y="0"/>
            <a:chExt cx="18266507" cy="2950026"/>
          </a:xfrm>
        </p:grpSpPr>
        <p:sp>
          <p:nvSpPr>
            <p:cNvPr id="3" name="TextBox 3"/>
            <p:cNvSpPr txBox="1"/>
            <p:nvPr/>
          </p:nvSpPr>
          <p:spPr>
            <a:xfrm>
              <a:off x="0" y="2289203"/>
              <a:ext cx="18266507" cy="660823"/>
            </a:xfrm>
            <a:prstGeom prst="rect">
              <a:avLst/>
            </a:prstGeom>
          </p:spPr>
          <p:txBody>
            <a:bodyPr lIns="0" tIns="0" rIns="0" bIns="0" rtlCol="0" anchor="t">
              <a:spAutoFit/>
            </a:bodyPr>
            <a:lstStyle/>
            <a:p>
              <a:pPr>
                <a:lnSpc>
                  <a:spcPts val="3919"/>
                </a:lnSpc>
              </a:pPr>
              <a:endParaRPr/>
            </a:p>
          </p:txBody>
        </p:sp>
        <p:sp>
          <p:nvSpPr>
            <p:cNvPr id="4" name="TextBox 4"/>
            <p:cNvSpPr txBox="1"/>
            <p:nvPr/>
          </p:nvSpPr>
          <p:spPr>
            <a:xfrm>
              <a:off x="0" y="-9525"/>
              <a:ext cx="18266507" cy="1950085"/>
            </a:xfrm>
            <a:prstGeom prst="rect">
              <a:avLst/>
            </a:prstGeom>
          </p:spPr>
          <p:txBody>
            <a:bodyPr lIns="0" tIns="0" rIns="0" bIns="0" rtlCol="0" anchor="t">
              <a:spAutoFit/>
            </a:bodyPr>
            <a:lstStyle/>
            <a:p>
              <a:pPr>
                <a:lnSpc>
                  <a:spcPts val="10560"/>
                </a:lnSpc>
              </a:pPr>
              <a:r>
                <a:rPr lang="en-US" sz="9600">
                  <a:solidFill>
                    <a:srgbClr val="F6F6F6"/>
                  </a:solidFill>
                  <a:latin typeface="Telegraf Bold"/>
                </a:rPr>
                <a:t>The Emergent Theory</a:t>
              </a:r>
            </a:p>
          </p:txBody>
        </p:sp>
      </p:grpSp>
      <p:pic>
        <p:nvPicPr>
          <p:cNvPr id="5" name="Picture 5"/>
          <p:cNvPicPr>
            <a:picLocks noChangeAspect="1"/>
          </p:cNvPicPr>
          <p:nvPr/>
        </p:nvPicPr>
        <p:blipFill>
          <a:blip r:embed="rId2"/>
          <a:srcRect l="39225" r="38595"/>
          <a:stretch>
            <a:fillRect/>
          </a:stretch>
        </p:blipFill>
        <p:spPr>
          <a:xfrm>
            <a:off x="6598644" y="2745627"/>
            <a:ext cx="5090713" cy="6512673"/>
          </a:xfrm>
          <a:prstGeom prst="rect">
            <a:avLst/>
          </a:prstGeom>
        </p:spPr>
      </p:pic>
      <p:pic>
        <p:nvPicPr>
          <p:cNvPr id="6" name="Picture 6"/>
          <p:cNvPicPr>
            <a:picLocks noChangeAspect="1"/>
          </p:cNvPicPr>
          <p:nvPr/>
        </p:nvPicPr>
        <p:blipFill>
          <a:blip r:embed="rId3"/>
          <a:srcRect/>
          <a:stretch>
            <a:fillRect/>
          </a:stretch>
        </p:blipFill>
        <p:spPr>
          <a:xfrm rot="1694643">
            <a:off x="-684302" y="1584356"/>
            <a:ext cx="2139195" cy="1069598"/>
          </a:xfrm>
          <a:prstGeom prst="rect">
            <a:avLst/>
          </a:prstGeom>
        </p:spPr>
      </p:pic>
      <p:pic>
        <p:nvPicPr>
          <p:cNvPr id="7" name="Picture 7"/>
          <p:cNvPicPr>
            <a:picLocks noChangeAspect="1"/>
          </p:cNvPicPr>
          <p:nvPr/>
        </p:nvPicPr>
        <p:blipFill>
          <a:blip r:embed="rId3"/>
          <a:srcRect/>
          <a:stretch>
            <a:fillRect/>
          </a:stretch>
        </p:blipFill>
        <p:spPr>
          <a:xfrm rot="8424938">
            <a:off x="17542351" y="7140323"/>
            <a:ext cx="3486597" cy="1743299"/>
          </a:xfrm>
          <a:prstGeom prst="rect">
            <a:avLst/>
          </a:prstGeom>
        </p:spPr>
      </p:pic>
      <p:pic>
        <p:nvPicPr>
          <p:cNvPr id="8" name="Picture 8"/>
          <p:cNvPicPr>
            <a:picLocks noChangeAspect="1"/>
          </p:cNvPicPr>
          <p:nvPr/>
        </p:nvPicPr>
        <p:blipFill>
          <a:blip r:embed="rId4">
            <a:alphaModFix amt="9999"/>
          </a:blip>
          <a:srcRect t="138"/>
          <a:stretch>
            <a:fillRect/>
          </a:stretch>
        </p:blipFill>
        <p:spPr>
          <a:xfrm rot="3308605">
            <a:off x="-2895584" y="-8698169"/>
            <a:ext cx="19471048" cy="20101909"/>
          </a:xfrm>
          <a:prstGeom prst="rect">
            <a:avLst/>
          </a:prstGeom>
        </p:spPr>
      </p:pic>
      <p:grpSp>
        <p:nvGrpSpPr>
          <p:cNvPr id="9" name="Group 9"/>
          <p:cNvGrpSpPr>
            <a:grpSpLocks noChangeAspect="1"/>
          </p:cNvGrpSpPr>
          <p:nvPr/>
        </p:nvGrpSpPr>
        <p:grpSpPr>
          <a:xfrm>
            <a:off x="1981191" y="8475727"/>
            <a:ext cx="782573" cy="782573"/>
            <a:chOff x="0" y="0"/>
            <a:chExt cx="6355080" cy="6355080"/>
          </a:xfrm>
        </p:grpSpPr>
        <p:sp>
          <p:nvSpPr>
            <p:cNvPr id="10" name="Freeform 10"/>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303</Words>
  <Application>Microsoft Macintosh PowerPoint</Application>
  <PresentationFormat>Custom</PresentationFormat>
  <Paragraphs>66</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Telegraf</vt:lpstr>
      <vt:lpstr>Telegraf Bold</vt:lpstr>
      <vt:lpstr>Quicksand</vt:lpstr>
      <vt:lpstr>Calibri</vt:lpstr>
      <vt:lpstr>Arial</vt:lpstr>
      <vt:lpstr>Telegraf Bold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do Programmers Do What They Do?</dc:title>
  <cp:lastModifiedBy>Lavanya Sajwan</cp:lastModifiedBy>
  <cp:revision>2</cp:revision>
  <dcterms:created xsi:type="dcterms:W3CDTF">2006-08-16T00:00:00Z</dcterms:created>
  <dcterms:modified xsi:type="dcterms:W3CDTF">2020-10-21T14:14:23Z</dcterms:modified>
  <dc:identifier>DAELHca9gNU</dc:identifier>
</cp:coreProperties>
</file>