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shant Kumar" initials="PK" lastIdx="1" clrIdx="0">
    <p:extLst>
      <p:ext uri="{19B8F6BF-5375-455C-9EA6-DF929625EA0E}">
        <p15:presenceInfo xmlns:p15="http://schemas.microsoft.com/office/powerpoint/2012/main" userId="b8aa0bb7c7abee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7A0690-3333-E2FC-2DAD-AEE7F29BF216}" v="1" dt="2024-08-12T05:20:52.934"/>
    <p1510:client id="{F2E01C4D-39B5-E68B-7B5E-FB7DEAAA3BC9}" v="5" dt="2024-08-12T06:19:30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ABC28-A516-464B-9708-E7F5E8345C6A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43A62-240A-4728-85CD-DE0679D3DE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685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Piyush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715B0-4C35-F647-AE39-40076AC3E6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F04F-9CDD-253C-2E26-44325D929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1C248-1CDD-9D9C-07A2-E3DA365D8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8972C-A5C2-38BE-955F-70EF82FD6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F7735-982C-72B0-CEF8-57AE9872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58C11-A3B8-AB44-6298-EC9A99CB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12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D9140-BDD5-126D-5C6F-CE7FED2F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FDABC-E794-4863-9BD0-68CBD8EB4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9D33D-711B-F263-F70D-564BBF82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3D5FB-1FC4-7031-B6B2-589EDFD7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A47D9-7FB8-3086-8535-4F2BA067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13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3B06AE-3FE7-644C-4211-6EAC09AFD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D53BE-759D-5B41-0F05-00358651C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0D9A3-D5D1-F872-C27C-28D2838C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81C4D-EF08-1BFE-0CEA-BA2F4423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E41D1-F4ED-5AC3-FF76-68B77B8C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80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D47B-095F-EFB1-0BF4-03F1AAE6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54B74-4D8B-4746-BC31-25DCB3087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48738-C2FA-2B1A-F168-EF40C5B4C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2EE2E-7C1E-E2C4-76D1-22AEEB87E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34B04-1F1C-1106-710E-6E88BE23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88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3C53-3B56-E3D2-8F77-70824E49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45976-9304-5C68-1507-3736626B9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BEFE7-4C10-14DD-7FEA-AD0AAC52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40F4A-02FD-708A-233D-43ACC453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D4B70-9A31-1E55-3EF6-1EA16052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53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7E2B-373A-B751-35A5-6CF3463E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38BC-FAFE-60BB-314C-E255C226C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A4036-0B95-9090-1DC2-ADDCDF5C2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B8E02-FE7A-B16A-1AA7-4937342F6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C2B83-B1D1-EA08-9E2E-0C9811768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BEFFB-B10C-501A-6EF3-E5F39E6B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07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D679-FCB7-1478-9136-25025E86F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4B9E2-FE3B-E7BE-197D-63B71DDBE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509E-E9A9-B658-5CA6-BA6F652AB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C7C5D-F250-3429-06A4-FE7D450A4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ED934-1BA1-E26E-3222-7553748D8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AE8DF0-099B-A8C9-A707-04E3E075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6C50D-6F2E-A240-95D4-A85B7343B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EB937-95CA-62A1-5730-22819FDF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DB95E-7278-17C8-A335-BB94AB52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81795-B836-00AA-2FA2-69E0CC66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98F79-6732-9F3D-8D09-CAB0A1C6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DF6CE-7923-B5D7-5C8B-4034ECBA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61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14493-B0E0-1836-323A-DE5E4EA0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A4CD9-8EBD-DF3F-DDD7-BC6B1CC3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EBBD7-DAF3-4248-0982-32C2CB04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55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61A9-FF64-7575-AE09-655AC564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90C52-2BF1-A084-1D83-954A078EE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AACE7-8B24-0B91-33A2-7B11BD3ED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A21F4-6440-6324-FD51-67857BA87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862A-32D4-6F2C-D20B-C0A69C16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24816-8321-B21E-3AC3-E0610868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50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A6180-0B96-7DDC-57F3-E2A5D5B43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973230-D664-8B17-C9FE-D2F765A71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0E2D6-DEEE-D53F-594C-9D2AEE342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148C-9367-7DF7-865C-C5332674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F8A9-889E-49D1-9EA3-A56ECC15AA60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2914F-D85C-757F-6063-D03448F6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26898-88E6-9DE0-1CC8-9575619E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37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119DE9-5BA9-DA3B-64A2-C6153CD09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FED9E-33EF-066E-A7A6-005973650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1BEEA-5A9B-6C69-1EDA-8AC5E98B0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E5F8A9-889E-49D1-9EA3-A56ECC15AA60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38BD1-D87C-97FF-E4F3-721EDECEF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AA343-74A9-1AF1-F8F7-0DBFA6DE4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93214-88D9-44C4-BBBD-CCA9668360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68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FBFD96C-9F33-1531-B3E0-BC768CA8055E}"/>
              </a:ext>
            </a:extLst>
          </p:cNvPr>
          <p:cNvSpPr/>
          <p:nvPr/>
        </p:nvSpPr>
        <p:spPr>
          <a:xfrm>
            <a:off x="3499826" y="1386209"/>
            <a:ext cx="5186974" cy="510379"/>
          </a:xfrm>
          <a:prstGeom prst="roundRect">
            <a:avLst>
              <a:gd name="adj" fmla="val 44176"/>
            </a:avLst>
          </a:prstGeom>
          <a:solidFill>
            <a:srgbClr val="233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+mn-lt"/>
                <a:cs typeface="+mn-lt"/>
              </a:rPr>
              <a:t> </a:t>
            </a:r>
          </a:p>
          <a:p>
            <a:r>
              <a:rPr lang="en-US" sz="1600" dirty="0"/>
              <a:t>Landmark Analysis In context of Emotion Recognition</a:t>
            </a:r>
          </a:p>
        </p:txBody>
      </p:sp>
      <p:sp>
        <p:nvSpPr>
          <p:cNvPr id="6" name="Freeform 6"/>
          <p:cNvSpPr/>
          <p:nvPr/>
        </p:nvSpPr>
        <p:spPr>
          <a:xfrm rot="-5400000" flipH="1">
            <a:off x="-1145369" y="2141136"/>
            <a:ext cx="6202177" cy="2895783"/>
          </a:xfrm>
          <a:custGeom>
            <a:avLst/>
            <a:gdLst/>
            <a:ahLst/>
            <a:cxnLst/>
            <a:rect l="l" t="t" r="r" b="b"/>
            <a:pathLst>
              <a:path w="8211939" h="3724738">
                <a:moveTo>
                  <a:pt x="8211939" y="0"/>
                </a:moveTo>
                <a:lnTo>
                  <a:pt x="0" y="0"/>
                </a:lnTo>
                <a:lnTo>
                  <a:pt x="0" y="3724738"/>
                </a:lnTo>
                <a:lnTo>
                  <a:pt x="8211939" y="3724738"/>
                </a:lnTo>
                <a:lnTo>
                  <a:pt x="821193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sz="1200"/>
          </a:p>
        </p:txBody>
      </p:sp>
      <p:grpSp>
        <p:nvGrpSpPr>
          <p:cNvPr id="8" name="Group 8"/>
          <p:cNvGrpSpPr/>
          <p:nvPr/>
        </p:nvGrpSpPr>
        <p:grpSpPr>
          <a:xfrm>
            <a:off x="91349" y="1308162"/>
            <a:ext cx="3295261" cy="3199641"/>
            <a:chOff x="0" y="0"/>
            <a:chExt cx="1356209" cy="126038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56209" cy="1260387"/>
            </a:xfrm>
            <a:custGeom>
              <a:avLst/>
              <a:gdLst/>
              <a:ahLst/>
              <a:cxnLst/>
              <a:rect l="l" t="t" r="r" b="b"/>
              <a:pathLst>
                <a:path w="1356209" h="1260387">
                  <a:moveTo>
                    <a:pt x="0" y="0"/>
                  </a:moveTo>
                  <a:lnTo>
                    <a:pt x="1356209" y="0"/>
                  </a:lnTo>
                  <a:lnTo>
                    <a:pt x="1356209" y="1260387"/>
                  </a:lnTo>
                  <a:lnTo>
                    <a:pt x="0" y="1260387"/>
                  </a:lnTo>
                  <a:close/>
                </a:path>
              </a:pathLst>
            </a:custGeom>
            <a:solidFill>
              <a:srgbClr val="243666"/>
            </a:solidFill>
            <a:ln w="180975">
              <a:solidFill>
                <a:srgbClr val="FFFFFF"/>
              </a:solidFill>
            </a:ln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just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318765-F741-263A-F5FF-0EF7FBA2CBC9}"/>
              </a:ext>
            </a:extLst>
          </p:cNvPr>
          <p:cNvGrpSpPr/>
          <p:nvPr/>
        </p:nvGrpSpPr>
        <p:grpSpPr>
          <a:xfrm>
            <a:off x="-18251" y="4507199"/>
            <a:ext cx="3535579" cy="2390911"/>
            <a:chOff x="18533" y="7397115"/>
            <a:chExt cx="6007155" cy="3993948"/>
          </a:xfrm>
        </p:grpSpPr>
        <p:grpSp>
          <p:nvGrpSpPr>
            <p:cNvPr id="29" name="Group 29"/>
            <p:cNvGrpSpPr/>
            <p:nvPr/>
          </p:nvGrpSpPr>
          <p:grpSpPr>
            <a:xfrm>
              <a:off x="152181" y="7397115"/>
              <a:ext cx="5843771" cy="664027"/>
              <a:chOff x="0" y="0"/>
              <a:chExt cx="1055136" cy="174888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1055136" cy="174888"/>
              </a:xfrm>
              <a:custGeom>
                <a:avLst/>
                <a:gdLst/>
                <a:ahLst/>
                <a:cxnLst/>
                <a:rect l="l" t="t" r="r" b="b"/>
                <a:pathLst>
                  <a:path w="1055136" h="174888">
                    <a:moveTo>
                      <a:pt x="87444" y="0"/>
                    </a:moveTo>
                    <a:lnTo>
                      <a:pt x="967692" y="0"/>
                    </a:lnTo>
                    <a:cubicBezTo>
                      <a:pt x="1015986" y="0"/>
                      <a:pt x="1055136" y="39150"/>
                      <a:pt x="1055136" y="87444"/>
                    </a:cubicBezTo>
                    <a:lnTo>
                      <a:pt x="1055136" y="87444"/>
                    </a:lnTo>
                    <a:cubicBezTo>
                      <a:pt x="1055136" y="135738"/>
                      <a:pt x="1015986" y="174888"/>
                      <a:pt x="967692" y="174888"/>
                    </a:cubicBezTo>
                    <a:lnTo>
                      <a:pt x="87444" y="174888"/>
                    </a:lnTo>
                    <a:cubicBezTo>
                      <a:pt x="39150" y="174888"/>
                      <a:pt x="0" y="135738"/>
                      <a:pt x="0" y="87444"/>
                    </a:cubicBezTo>
                    <a:lnTo>
                      <a:pt x="0" y="87444"/>
                    </a:lnTo>
                    <a:cubicBezTo>
                      <a:pt x="0" y="39150"/>
                      <a:pt x="39150" y="0"/>
                      <a:pt x="87444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/>
              <a:lstStyle/>
              <a:p>
                <a:endParaRPr lang="en-IN" sz="1100"/>
              </a:p>
            </p:txBody>
          </p:sp>
          <p:sp>
            <p:nvSpPr>
              <p:cNvPr id="31" name="TextBox 31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100"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18533" y="8160306"/>
              <a:ext cx="6007155" cy="3230757"/>
              <a:chOff x="-33623" y="-38100"/>
              <a:chExt cx="1084636" cy="8509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-13615" y="10388"/>
                <a:ext cx="1064628" cy="174888"/>
              </a:xfrm>
              <a:custGeom>
                <a:avLst/>
                <a:gdLst/>
                <a:ahLst/>
                <a:cxnLst/>
                <a:rect l="l" t="t" r="r" b="b"/>
                <a:pathLst>
                  <a:path w="1055136" h="174888">
                    <a:moveTo>
                      <a:pt x="87444" y="0"/>
                    </a:moveTo>
                    <a:lnTo>
                      <a:pt x="967692" y="0"/>
                    </a:lnTo>
                    <a:cubicBezTo>
                      <a:pt x="1015986" y="0"/>
                      <a:pt x="1055136" y="39150"/>
                      <a:pt x="1055136" y="87444"/>
                    </a:cubicBezTo>
                    <a:lnTo>
                      <a:pt x="1055136" y="87444"/>
                    </a:lnTo>
                    <a:cubicBezTo>
                      <a:pt x="1055136" y="135738"/>
                      <a:pt x="1015986" y="174888"/>
                      <a:pt x="967692" y="174888"/>
                    </a:cubicBezTo>
                    <a:lnTo>
                      <a:pt x="87444" y="174888"/>
                    </a:lnTo>
                    <a:cubicBezTo>
                      <a:pt x="39150" y="174888"/>
                      <a:pt x="0" y="135738"/>
                      <a:pt x="0" y="87444"/>
                    </a:cubicBezTo>
                    <a:lnTo>
                      <a:pt x="0" y="87444"/>
                    </a:lnTo>
                    <a:cubicBezTo>
                      <a:pt x="0" y="39150"/>
                      <a:pt x="39150" y="0"/>
                      <a:pt x="87444" y="0"/>
                    </a:cubicBezTo>
                    <a:close/>
                  </a:path>
                </a:pathLst>
              </a:custGeom>
              <a:solidFill>
                <a:srgbClr val="2462A8"/>
              </a:solidFill>
            </p:spPr>
            <p:txBody>
              <a:bodyPr/>
              <a:lstStyle/>
              <a:p>
                <a:endParaRPr lang="en-IN" sz="1100"/>
              </a:p>
            </p:txBody>
          </p:sp>
          <p:sp>
            <p:nvSpPr>
              <p:cNvPr id="34" name="TextBox 34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773"/>
                  </a:lnSpc>
                </a:pPr>
                <a:endParaRPr sz="1100"/>
              </a:p>
            </p:txBody>
          </p:sp>
          <p:sp>
            <p:nvSpPr>
              <p:cNvPr id="2" name="Freeform 33">
                <a:extLst>
                  <a:ext uri="{FF2B5EF4-FFF2-40B4-BE49-F238E27FC236}">
                    <a16:creationId xmlns:a16="http://schemas.microsoft.com/office/drawing/2014/main" id="{D13D3D6F-94DE-54D5-62F2-4587D6AF4C34}"/>
                  </a:ext>
                </a:extLst>
              </p:cNvPr>
              <p:cNvSpPr/>
              <p:nvPr/>
            </p:nvSpPr>
            <p:spPr>
              <a:xfrm>
                <a:off x="-33623" y="289469"/>
                <a:ext cx="1084636" cy="329462"/>
              </a:xfrm>
              <a:custGeom>
                <a:avLst/>
                <a:gdLst/>
                <a:ahLst/>
                <a:cxnLst/>
                <a:rect l="l" t="t" r="r" b="b"/>
                <a:pathLst>
                  <a:path w="1055136" h="174888">
                    <a:moveTo>
                      <a:pt x="87444" y="0"/>
                    </a:moveTo>
                    <a:lnTo>
                      <a:pt x="967692" y="0"/>
                    </a:lnTo>
                    <a:cubicBezTo>
                      <a:pt x="1015986" y="0"/>
                      <a:pt x="1055136" y="39150"/>
                      <a:pt x="1055136" y="87444"/>
                    </a:cubicBezTo>
                    <a:lnTo>
                      <a:pt x="1055136" y="87444"/>
                    </a:lnTo>
                    <a:cubicBezTo>
                      <a:pt x="1055136" y="135738"/>
                      <a:pt x="1015986" y="174888"/>
                      <a:pt x="967692" y="174888"/>
                    </a:cubicBezTo>
                    <a:lnTo>
                      <a:pt x="87444" y="174888"/>
                    </a:lnTo>
                    <a:cubicBezTo>
                      <a:pt x="39150" y="174888"/>
                      <a:pt x="0" y="135738"/>
                      <a:pt x="0" y="87444"/>
                    </a:cubicBezTo>
                    <a:lnTo>
                      <a:pt x="0" y="87444"/>
                    </a:lnTo>
                    <a:cubicBezTo>
                      <a:pt x="0" y="39150"/>
                      <a:pt x="39150" y="0"/>
                      <a:pt x="87444" y="0"/>
                    </a:cubicBezTo>
                    <a:close/>
                  </a:path>
                </a:pathLst>
              </a:custGeom>
              <a:solidFill>
                <a:srgbClr val="1C4D84"/>
              </a:solidFill>
            </p:spPr>
            <p:txBody>
              <a:bodyPr/>
              <a:lstStyle/>
              <a:p>
                <a:endParaRPr lang="en-IN" sz="1100"/>
              </a:p>
            </p:txBody>
          </p:sp>
        </p:grpSp>
        <p:sp>
          <p:nvSpPr>
            <p:cNvPr id="38" name="TextBox 38"/>
            <p:cNvSpPr txBox="1"/>
            <p:nvPr/>
          </p:nvSpPr>
          <p:spPr>
            <a:xfrm>
              <a:off x="2057401" y="7482189"/>
              <a:ext cx="2459598" cy="4478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65"/>
                </a:lnSpc>
                <a:spcBef>
                  <a:spcPct val="0"/>
                </a:spcBef>
              </a:pPr>
              <a:endParaRPr lang="en-US" sz="1100">
                <a:solidFill>
                  <a:srgbClr val="FFFFFF"/>
                </a:solidFill>
                <a:latin typeface="IBM Plex Sans 2"/>
              </a:endParaRP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1782118" y="8452093"/>
              <a:ext cx="2459598" cy="4478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65"/>
                </a:lnSpc>
                <a:spcBef>
                  <a:spcPct val="0"/>
                </a:spcBef>
              </a:pPr>
              <a:endParaRPr lang="en-US" sz="1100">
                <a:solidFill>
                  <a:srgbClr val="FFFFFF"/>
                </a:solidFill>
                <a:latin typeface="IBM Plex Sans 2"/>
              </a:endParaRPr>
            </a:p>
          </p:txBody>
        </p:sp>
        <p:sp>
          <p:nvSpPr>
            <p:cNvPr id="3" name="TextBox 39">
              <a:extLst>
                <a:ext uri="{FF2B5EF4-FFF2-40B4-BE49-F238E27FC236}">
                  <a16:creationId xmlns:a16="http://schemas.microsoft.com/office/drawing/2014/main" id="{90D11215-6F23-5F6A-B752-EFAEA10952FD}"/>
                </a:ext>
              </a:extLst>
            </p:cNvPr>
            <p:cNvSpPr txBox="1"/>
            <p:nvPr/>
          </p:nvSpPr>
          <p:spPr>
            <a:xfrm>
              <a:off x="288055" y="9508452"/>
              <a:ext cx="5447723" cy="4508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365"/>
                </a:lnSpc>
                <a:spcBef>
                  <a:spcPct val="0"/>
                </a:spcBef>
              </a:pPr>
              <a:r>
                <a:rPr lang="en-US" sz="1100" b="1" kern="0" dirty="0">
                  <a:solidFill>
                    <a:schemeClr val="bg1"/>
                  </a:solidFill>
                  <a:cs typeface="Calibri"/>
                </a:rPr>
                <a:t>DES Pune University</a:t>
              </a:r>
            </a:p>
          </p:txBody>
        </p:sp>
      </p:grpSp>
      <p:sp>
        <p:nvSpPr>
          <p:cNvPr id="45" name="TextBox 45"/>
          <p:cNvSpPr txBox="1"/>
          <p:nvPr/>
        </p:nvSpPr>
        <p:spPr>
          <a:xfrm>
            <a:off x="3661672" y="1986844"/>
            <a:ext cx="3895847" cy="2665339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ts val="2526"/>
              </a:lnSpc>
              <a:spcBef>
                <a:spcPct val="0"/>
              </a:spcBef>
            </a:pPr>
            <a:endParaRPr lang="en-US" sz="1804">
              <a:solidFill>
                <a:srgbClr val="243666"/>
              </a:solidFill>
              <a:latin typeface="Canva Sans"/>
            </a:endParaRPr>
          </a:p>
        </p:txBody>
      </p:sp>
      <p:pic>
        <p:nvPicPr>
          <p:cNvPr id="52" name="Picture 51" descr="A blue and red text on a black background&#10;&#10;Description automatically generated">
            <a:extLst>
              <a:ext uri="{FF2B5EF4-FFF2-40B4-BE49-F238E27FC236}">
                <a16:creationId xmlns:a16="http://schemas.microsoft.com/office/drawing/2014/main" id="{578FD424-5A8D-84C1-C633-6588AA3068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797" y="367221"/>
            <a:ext cx="2215203" cy="718444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2B1EBDEE-9CB4-6812-C817-F3CD42B139FC}"/>
              </a:ext>
            </a:extLst>
          </p:cNvPr>
          <p:cNvSpPr txBox="1"/>
          <p:nvPr/>
        </p:nvSpPr>
        <p:spPr>
          <a:xfrm>
            <a:off x="9207007" y="5987303"/>
            <a:ext cx="325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IBM Plex Sans" panose="020B0503050203000203" pitchFamily="34" charset="0"/>
              </a:rPr>
              <a:t>#skillsbuild</a:t>
            </a:r>
            <a:endParaRPr lang="en-US" sz="2400" b="1">
              <a:latin typeface="IBM Plex Sans" panose="020B0503050203000203" pitchFamily="34" charset="0"/>
            </a:endParaRPr>
          </a:p>
        </p:txBody>
      </p:sp>
      <p:sp>
        <p:nvSpPr>
          <p:cNvPr id="5" name="TextBox 45">
            <a:extLst>
              <a:ext uri="{FF2B5EF4-FFF2-40B4-BE49-F238E27FC236}">
                <a16:creationId xmlns:a16="http://schemas.microsoft.com/office/drawing/2014/main" id="{53F53B10-A4AC-A94C-B27E-EA231D34CF56}"/>
              </a:ext>
            </a:extLst>
          </p:cNvPr>
          <p:cNvSpPr txBox="1"/>
          <p:nvPr/>
        </p:nvSpPr>
        <p:spPr>
          <a:xfrm>
            <a:off x="8040026" y="1986844"/>
            <a:ext cx="3829014" cy="394347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ts val="2526"/>
              </a:lnSpc>
              <a:spcBef>
                <a:spcPct val="0"/>
              </a:spcBef>
            </a:pPr>
            <a:r>
              <a:rPr lang="en-US" sz="1804">
                <a:solidFill>
                  <a:srgbClr val="243666"/>
                </a:solidFill>
                <a:latin typeface="Canva Sans"/>
              </a:rPr>
              <a:t>Project Short Summary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D5D176-745F-9BE2-9BF3-078034519D27}"/>
              </a:ext>
            </a:extLst>
          </p:cNvPr>
          <p:cNvSpPr txBox="1"/>
          <p:nvPr/>
        </p:nvSpPr>
        <p:spPr>
          <a:xfrm>
            <a:off x="385329" y="4565531"/>
            <a:ext cx="2403217" cy="26725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533"/>
              </a:spcAft>
            </a:pPr>
            <a:r>
              <a:rPr lang="en-IN" sz="11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Tushar Mandhare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7DC1F0-B9B3-4013-741B-5C0378C1C483}"/>
              </a:ext>
            </a:extLst>
          </p:cNvPr>
          <p:cNvSpPr txBox="1"/>
          <p:nvPr/>
        </p:nvSpPr>
        <p:spPr>
          <a:xfrm>
            <a:off x="355672" y="5145834"/>
            <a:ext cx="2218353" cy="2616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100" kern="0" dirty="0">
                <a:solidFill>
                  <a:schemeClr val="bg1"/>
                </a:solidFill>
                <a:ea typeface="+mn-lt"/>
                <a:cs typeface="+mn-lt"/>
              </a:rPr>
              <a:t>tmandhare24@gmail.com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D8ED70-C5CE-BA06-4FAA-2767F0DBAFCC}"/>
              </a:ext>
            </a:extLst>
          </p:cNvPr>
          <p:cNvSpPr txBox="1"/>
          <p:nvPr/>
        </p:nvSpPr>
        <p:spPr>
          <a:xfrm>
            <a:off x="2359991" y="2072269"/>
            <a:ext cx="6393365" cy="399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526"/>
              </a:lnSpc>
              <a:spcBef>
                <a:spcPct val="0"/>
              </a:spcBef>
            </a:pPr>
            <a:r>
              <a:rPr lang="en-US" sz="1867">
                <a:solidFill>
                  <a:srgbClr val="243666"/>
                </a:solidFill>
              </a:rPr>
              <a:t>Program Feedback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B4AFA8-7704-BB74-AD87-B9FAAA7755A8}"/>
              </a:ext>
            </a:extLst>
          </p:cNvPr>
          <p:cNvSpPr txBox="1"/>
          <p:nvPr/>
        </p:nvSpPr>
        <p:spPr>
          <a:xfrm>
            <a:off x="3807312" y="2477464"/>
            <a:ext cx="3829014" cy="20851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1850" dirty="0">
                <a:ea typeface="+mn-lt"/>
                <a:cs typeface="+mn-lt"/>
              </a:rPr>
              <a:t>Engaging with IBM </a:t>
            </a:r>
            <a:r>
              <a:rPr lang="en-IN" sz="1850" dirty="0" err="1">
                <a:ea typeface="+mn-lt"/>
                <a:cs typeface="+mn-lt"/>
              </a:rPr>
              <a:t>SkillsBuild</a:t>
            </a:r>
            <a:r>
              <a:rPr lang="en-IN" sz="1850" dirty="0">
                <a:ea typeface="+mn-lt"/>
                <a:cs typeface="+mn-lt"/>
              </a:rPr>
              <a:t> has diversified my skills and prepared me for future career prospects through interactive modules and supportive mentorship, enhancing my employability and fostering continuous growth.</a:t>
            </a:r>
            <a:endParaRPr lang="en-US" sz="1850" dirty="0">
              <a:ea typeface="+mn-lt"/>
              <a:cs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4E457-038E-C06F-53F7-6166B30E9AE1}"/>
              </a:ext>
            </a:extLst>
          </p:cNvPr>
          <p:cNvSpPr txBox="1"/>
          <p:nvPr/>
        </p:nvSpPr>
        <p:spPr>
          <a:xfrm>
            <a:off x="8753356" y="2471353"/>
            <a:ext cx="2722364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This project consists of generation and analysis of Facial Landmarks generated for a dataset,</a:t>
            </a:r>
            <a:endParaRPr lang="en-US"/>
          </a:p>
          <a:p>
            <a:r>
              <a:rPr lang="en-US" dirty="0"/>
              <a:t>And observation of impact of using Landmark instead of using the photo directly in Neural Network  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319182-AA89-94B9-6C1A-E2B502AA2A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28" y="1788799"/>
            <a:ext cx="2018258" cy="22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62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88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Canva Sans</vt:lpstr>
      <vt:lpstr>IBM Plex Sans</vt:lpstr>
      <vt:lpstr>IBM Plex Sans 2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 Ahmad</dc:creator>
  <cp:lastModifiedBy>Tushar Mandhare</cp:lastModifiedBy>
  <cp:revision>9</cp:revision>
  <dcterms:created xsi:type="dcterms:W3CDTF">2024-03-21T10:04:50Z</dcterms:created>
  <dcterms:modified xsi:type="dcterms:W3CDTF">2025-08-25T18:03:29Z</dcterms:modified>
</cp:coreProperties>
</file>