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6" r:id="rId3"/>
    <p:sldId id="257" r:id="rId4"/>
    <p:sldId id="263" r:id="rId5"/>
    <p:sldId id="265" r:id="rId6"/>
    <p:sldId id="268" r:id="rId7"/>
    <p:sldId id="270" r:id="rId8"/>
    <p:sldId id="272" r:id="rId9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3302" autoAdjust="0"/>
  </p:normalViewPr>
  <p:slideViewPr>
    <p:cSldViewPr snapToGrid="0">
      <p:cViewPr varScale="1">
        <p:scale>
          <a:sx n="106" d="100"/>
          <a:sy n="106" d="100"/>
        </p:scale>
        <p:origin x="7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6114B2-B6DF-4533-BC72-499DC2DE3A38}" type="datetimeFigureOut">
              <a:rPr lang="cs-CZ" smtClean="0"/>
              <a:t>09.12.2023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4A7AED-D101-4851-889C-43E7743371D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556765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Proč tomu tak je? </a:t>
            </a:r>
          </a:p>
          <a:p>
            <a:r>
              <a:rPr lang="cs-CZ" dirty="0"/>
              <a:t>Jednak kategorie do kterých jednotlivé </a:t>
            </a:r>
            <a:r>
              <a:rPr lang="cs-CZ" dirty="0" err="1"/>
              <a:t>superpotraviny</a:t>
            </a:r>
            <a:r>
              <a:rPr lang="cs-CZ" dirty="0"/>
              <a:t> patří. </a:t>
            </a:r>
            <a:r>
              <a:rPr lang="cs-CZ" dirty="0" err="1"/>
              <a:t>Maca</a:t>
            </a:r>
            <a:r>
              <a:rPr lang="cs-CZ" dirty="0"/>
              <a:t> 5x a </a:t>
            </a:r>
            <a:r>
              <a:rPr lang="cs-CZ" dirty="0" err="1"/>
              <a:t>Matcha</a:t>
            </a:r>
            <a:r>
              <a:rPr lang="cs-CZ" dirty="0"/>
              <a:t> pouze 3x. </a:t>
            </a:r>
          </a:p>
          <a:p>
            <a:r>
              <a:rPr lang="cs-CZ" dirty="0"/>
              <a:t>Druhá rovina pak říká jak moc je </a:t>
            </a:r>
            <a:r>
              <a:rPr lang="cs-CZ" dirty="0" err="1"/>
              <a:t>superpotravina</a:t>
            </a:r>
            <a:r>
              <a:rPr lang="cs-CZ" dirty="0"/>
              <a:t> účinná. To je určeno jednak z dostupných zdrojů a také z vlastní zkušenosti</a:t>
            </a:r>
          </a:p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4A7AED-D101-4851-889C-43E7743371D4}" type="slidenum">
              <a:rPr lang="cs-CZ" smtClean="0"/>
              <a:t>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274220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2DEB976-F10D-1A71-E207-52E097BC51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09ADDF13-B00B-B221-5C5A-1E897CE09D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25F94A3F-5911-2576-2F6B-04CF68475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01EE4-A6F6-47AF-890E-F7EAE58CED37}" type="datetimeFigureOut">
              <a:rPr lang="cs-CZ" smtClean="0"/>
              <a:t>09.12.2023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F2F9F497-1C62-114A-3B02-A285E75BF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298B0F8C-9190-5EC5-0D45-87807ACA0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EEDDB-ADAD-4943-8C7B-382230BD3D4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14834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52643AA-1AA4-C40C-ED29-1D03F07C1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B92BA19D-8AF3-0633-C9BB-EE3CA07476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548A490-4E2A-B0F2-C0C1-5BB87FD62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01EE4-A6F6-47AF-890E-F7EAE58CED37}" type="datetimeFigureOut">
              <a:rPr lang="cs-CZ" smtClean="0"/>
              <a:t>09.12.2023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72A6DB6-8018-689F-B835-243BEEDE8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3B5DB28A-B7C0-D486-D160-4291A5C8C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EEDDB-ADAD-4943-8C7B-382230BD3D4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68458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7016D65C-50C3-0E9C-1966-ED0920782E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37BAEEDF-AFFB-96D0-3BE1-15F09EB58E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DFF25467-A103-2507-5647-DC431E845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01EE4-A6F6-47AF-890E-F7EAE58CED37}" type="datetimeFigureOut">
              <a:rPr lang="cs-CZ" smtClean="0"/>
              <a:t>09.12.2023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D10A2F47-0148-8B86-E0DA-CAACC41C3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A3F801F4-1278-8D66-1E18-0723DFD80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EEDDB-ADAD-4943-8C7B-382230BD3D4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51424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06E1898-5CB9-6191-0C65-F778B7E44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3A3B310-8B71-9E92-4838-A27D83520B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259E1804-6DA6-6A78-A8F7-F60E5109E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01EE4-A6F6-47AF-890E-F7EAE58CED37}" type="datetimeFigureOut">
              <a:rPr lang="cs-CZ" smtClean="0"/>
              <a:t>09.12.2023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DC1B65BA-BD4F-DB0A-2629-9A83C601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EF916584-9229-E866-06BF-BB350CC86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EEDDB-ADAD-4943-8C7B-382230BD3D4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34034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9B0F0F9-1E60-24A5-1037-4A818AE21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E990F4AD-1A16-AC5D-BC67-4443409F26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DFFC5B62-4237-30DA-8DE0-160A414C0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01EE4-A6F6-47AF-890E-F7EAE58CED37}" type="datetimeFigureOut">
              <a:rPr lang="cs-CZ" smtClean="0"/>
              <a:t>09.12.2023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ADEBB2C1-DDA4-3AFA-535E-D759779C9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3FF69C78-8C3D-B45E-F574-821D14FB6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EEDDB-ADAD-4943-8C7B-382230BD3D4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86137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F5EBAFF-467D-46A0-F8D1-EA920CF18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3C17A72-AF60-0F4C-0A27-14B667DCCD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EEA9C655-8960-17B3-CD76-37B5FBD55D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C026DE74-7966-72DE-74C9-0FBEEEF82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01EE4-A6F6-47AF-890E-F7EAE58CED37}" type="datetimeFigureOut">
              <a:rPr lang="cs-CZ" smtClean="0"/>
              <a:t>09.12.2023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EF10EC5A-3638-B107-8D62-8DF0BFD87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2C2877A4-3247-D753-269F-AAE958A33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EEDDB-ADAD-4943-8C7B-382230BD3D4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54874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E97AB1A-041F-06D1-5F1C-6C03B1ED5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86EAC378-5A08-C4E3-F8FC-D74AF285B7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9F4384A0-9DC7-5071-B33E-34302D787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499FE264-1ED8-4DB1-D689-09191BAD92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5B4D1212-DD49-D288-6B4C-19BC1D4126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7E7EFCE2-3E5A-5F57-D067-9F288C4D5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01EE4-A6F6-47AF-890E-F7EAE58CED37}" type="datetimeFigureOut">
              <a:rPr lang="cs-CZ" smtClean="0"/>
              <a:t>09.12.2023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926695EC-3D32-1D70-2525-29D94B859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A5490565-8AFD-00DC-2262-E447616E9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EEDDB-ADAD-4943-8C7B-382230BD3D4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31681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C678A86-462D-8B47-EB5F-D1144AEBF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282ABA5F-3B23-BA7A-DF80-47368CFCE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01EE4-A6F6-47AF-890E-F7EAE58CED37}" type="datetimeFigureOut">
              <a:rPr lang="cs-CZ" smtClean="0"/>
              <a:t>09.12.2023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6FAA3BEF-3DED-DF93-BBF9-0E8610E34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9A7B44F9-81BC-C8BC-F7D7-E16168272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EEDDB-ADAD-4943-8C7B-382230BD3D4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66207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609D0DD7-7720-D5C8-5839-CE42AEEB4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01EE4-A6F6-47AF-890E-F7EAE58CED37}" type="datetimeFigureOut">
              <a:rPr lang="cs-CZ" smtClean="0"/>
              <a:t>09.12.2023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FB2D8676-1CD2-435B-CABB-6934EA43A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29D0E00C-F2C5-E96B-774F-0BAD249ED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EEDDB-ADAD-4943-8C7B-382230BD3D4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39003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4581BD5-E396-D313-9867-B2B18EA42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AD5959E-266E-0B6B-58A8-F468278F7C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5AD5B58A-708B-7E65-1ACE-2820EB9A5A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7994BA17-7521-E6EC-EE81-408E99372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01EE4-A6F6-47AF-890E-F7EAE58CED37}" type="datetimeFigureOut">
              <a:rPr lang="cs-CZ" smtClean="0"/>
              <a:t>09.12.2023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7971C0E3-8900-45C2-3915-A51BB6746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25D155DB-34E2-585D-77A3-D15027726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EEDDB-ADAD-4943-8C7B-382230BD3D4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17726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4724017-1C4A-7470-B1A2-923826205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2B895EF7-42A1-CD8B-6B85-2781B90B94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31B64253-DD0B-91CA-2342-57F3F5DC27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48691047-F019-7331-912F-7FD0BDA38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01EE4-A6F6-47AF-890E-F7EAE58CED37}" type="datetimeFigureOut">
              <a:rPr lang="cs-CZ" smtClean="0"/>
              <a:t>09.12.2023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8047F74D-D230-61C3-3B7B-EB6BD4C03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5A16D61C-C8F7-9AF9-5C57-7998ACB60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EEDDB-ADAD-4943-8C7B-382230BD3D4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94820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27865E19-EC94-C0FD-BFD8-0AE925EB7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81CC4502-76F5-FC97-7AD4-1420CABA07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495951CD-D5EA-1B08-856B-39241D68CA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E01EE4-A6F6-47AF-890E-F7EAE58CED37}" type="datetimeFigureOut">
              <a:rPr lang="cs-CZ" smtClean="0"/>
              <a:t>09.12.2023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287EF71A-0B49-AB94-1A27-13638834D9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B4C20092-0400-53DD-086E-1FA339719D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AEEDDB-ADAD-4943-8C7B-382230BD3D4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32315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F7D788E-2C1B-4EF4-8719-12613771FF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452"/>
          </a:xfrm>
          <a:prstGeom prst="rect">
            <a:avLst/>
          </a:prstGeom>
          <a:solidFill>
            <a:srgbClr val="40404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A9739D1B-2B50-C82A-004E-1D32B6AA5B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4949" y="3499076"/>
            <a:ext cx="6053558" cy="242477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BotanoAdviser	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C54E824-C0F4-480B-BC88-689F50C45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6199" y="548"/>
            <a:ext cx="4349752" cy="3142889"/>
          </a:xfrm>
          <a:custGeom>
            <a:avLst/>
            <a:gdLst>
              <a:gd name="connsiteX0" fmla="*/ 229420 w 4349752"/>
              <a:gd name="connsiteY0" fmla="*/ 0 h 3142889"/>
              <a:gd name="connsiteX1" fmla="*/ 4120333 w 4349752"/>
              <a:gd name="connsiteY1" fmla="*/ 0 h 3142889"/>
              <a:gd name="connsiteX2" fmla="*/ 4178840 w 4349752"/>
              <a:gd name="connsiteY2" fmla="*/ 121453 h 3142889"/>
              <a:gd name="connsiteX3" fmla="*/ 4349752 w 4349752"/>
              <a:gd name="connsiteY3" fmla="*/ 968013 h 3142889"/>
              <a:gd name="connsiteX4" fmla="*/ 2174876 w 4349752"/>
              <a:gd name="connsiteY4" fmla="*/ 3142889 h 3142889"/>
              <a:gd name="connsiteX5" fmla="*/ 0 w 4349752"/>
              <a:gd name="connsiteY5" fmla="*/ 968013 h 3142889"/>
              <a:gd name="connsiteX6" fmla="*/ 170913 w 4349752"/>
              <a:gd name="connsiteY6" fmla="*/ 121453 h 3142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49752" h="3142889">
                <a:moveTo>
                  <a:pt x="229420" y="0"/>
                </a:moveTo>
                <a:lnTo>
                  <a:pt x="4120333" y="0"/>
                </a:lnTo>
                <a:lnTo>
                  <a:pt x="4178840" y="121453"/>
                </a:lnTo>
                <a:cubicBezTo>
                  <a:pt x="4288894" y="381652"/>
                  <a:pt x="4349752" y="667725"/>
                  <a:pt x="4349752" y="968013"/>
                </a:cubicBezTo>
                <a:cubicBezTo>
                  <a:pt x="4349752" y="2169164"/>
                  <a:pt x="3376027" y="3142889"/>
                  <a:pt x="2174876" y="3142889"/>
                </a:cubicBezTo>
                <a:cubicBezTo>
                  <a:pt x="973725" y="3142889"/>
                  <a:pt x="0" y="2169164"/>
                  <a:pt x="0" y="968013"/>
                </a:cubicBezTo>
                <a:cubicBezTo>
                  <a:pt x="0" y="667725"/>
                  <a:pt x="60858" y="381652"/>
                  <a:pt x="170913" y="12145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8DEA6A1-FC5C-4E6E-BBBF-7E472949B3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3759" y="1421356"/>
            <a:ext cx="4538241" cy="5436644"/>
          </a:xfrm>
          <a:custGeom>
            <a:avLst/>
            <a:gdLst>
              <a:gd name="connsiteX0" fmla="*/ 3084645 w 4538241"/>
              <a:gd name="connsiteY0" fmla="*/ 0 h 5436644"/>
              <a:gd name="connsiteX1" fmla="*/ 4285328 w 4538241"/>
              <a:gd name="connsiteY1" fmla="*/ 242407 h 5436644"/>
              <a:gd name="connsiteX2" fmla="*/ 4538241 w 4538241"/>
              <a:gd name="connsiteY2" fmla="*/ 364242 h 5436644"/>
              <a:gd name="connsiteX3" fmla="*/ 4538241 w 4538241"/>
              <a:gd name="connsiteY3" fmla="*/ 5436644 h 5436644"/>
              <a:gd name="connsiteX4" fmla="*/ 1091428 w 4538241"/>
              <a:gd name="connsiteY4" fmla="*/ 5436644 h 5436644"/>
              <a:gd name="connsiteX5" fmla="*/ 903472 w 4538241"/>
              <a:gd name="connsiteY5" fmla="*/ 5265818 h 5436644"/>
              <a:gd name="connsiteX6" fmla="*/ 0 w 4538241"/>
              <a:gd name="connsiteY6" fmla="*/ 3084645 h 5436644"/>
              <a:gd name="connsiteX7" fmla="*/ 3084645 w 4538241"/>
              <a:gd name="connsiteY7" fmla="*/ 0 h 5436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38241" h="5436644">
                <a:moveTo>
                  <a:pt x="3084645" y="0"/>
                </a:moveTo>
                <a:cubicBezTo>
                  <a:pt x="3510546" y="0"/>
                  <a:pt x="3916286" y="86315"/>
                  <a:pt x="4285328" y="242407"/>
                </a:cubicBezTo>
                <a:lnTo>
                  <a:pt x="4538241" y="364242"/>
                </a:lnTo>
                <a:lnTo>
                  <a:pt x="4538241" y="5436644"/>
                </a:lnTo>
                <a:lnTo>
                  <a:pt x="1091428" y="5436644"/>
                </a:lnTo>
                <a:lnTo>
                  <a:pt x="903472" y="5265818"/>
                </a:lnTo>
                <a:cubicBezTo>
                  <a:pt x="345261" y="4707608"/>
                  <a:pt x="0" y="3936446"/>
                  <a:pt x="0" y="3084645"/>
                </a:cubicBezTo>
                <a:cubicBezTo>
                  <a:pt x="0" y="1381043"/>
                  <a:pt x="1381043" y="0"/>
                  <a:pt x="3084645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6AAAC3B-1954-46B7-BBAC-27DFF5B529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39395" y="0"/>
            <a:ext cx="4023360" cy="2980240"/>
          </a:xfrm>
          <a:custGeom>
            <a:avLst/>
            <a:gdLst>
              <a:gd name="connsiteX0" fmla="*/ 248676 w 4023360"/>
              <a:gd name="connsiteY0" fmla="*/ 0 h 2980240"/>
              <a:gd name="connsiteX1" fmla="*/ 3774684 w 4023360"/>
              <a:gd name="connsiteY1" fmla="*/ 0 h 2980240"/>
              <a:gd name="connsiteX2" fmla="*/ 3780561 w 4023360"/>
              <a:gd name="connsiteY2" fmla="*/ 9674 h 2980240"/>
              <a:gd name="connsiteX3" fmla="*/ 4023360 w 4023360"/>
              <a:gd name="connsiteY3" fmla="*/ 968560 h 2980240"/>
              <a:gd name="connsiteX4" fmla="*/ 2011680 w 4023360"/>
              <a:gd name="connsiteY4" fmla="*/ 2980240 h 2980240"/>
              <a:gd name="connsiteX5" fmla="*/ 0 w 4023360"/>
              <a:gd name="connsiteY5" fmla="*/ 968560 h 2980240"/>
              <a:gd name="connsiteX6" fmla="*/ 242799 w 4023360"/>
              <a:gd name="connsiteY6" fmla="*/ 9674 h 298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23360" h="2980240">
                <a:moveTo>
                  <a:pt x="248676" y="0"/>
                </a:moveTo>
                <a:lnTo>
                  <a:pt x="3774684" y="0"/>
                </a:lnTo>
                <a:lnTo>
                  <a:pt x="3780561" y="9674"/>
                </a:lnTo>
                <a:cubicBezTo>
                  <a:pt x="3935405" y="294716"/>
                  <a:pt x="4023360" y="621366"/>
                  <a:pt x="4023360" y="968560"/>
                </a:cubicBezTo>
                <a:cubicBezTo>
                  <a:pt x="4023360" y="2079580"/>
                  <a:pt x="3122700" y="2980240"/>
                  <a:pt x="2011680" y="2980240"/>
                </a:cubicBezTo>
                <a:cubicBezTo>
                  <a:pt x="900660" y="2980240"/>
                  <a:pt x="0" y="2079580"/>
                  <a:pt x="0" y="968560"/>
                </a:cubicBezTo>
                <a:cubicBezTo>
                  <a:pt x="0" y="621366"/>
                  <a:pt x="87955" y="294716"/>
                  <a:pt x="242799" y="967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9ABD33C1-E3F1-5334-3A57-3632E5B408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15161" y="356187"/>
            <a:ext cx="2878409" cy="17922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/>
              <a:t>Výběr nejlepší superpotraviny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5AD6500-BB62-4AAC-9D2F-C10DDC90C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16897" y="1584494"/>
            <a:ext cx="4375105" cy="5273507"/>
          </a:xfrm>
          <a:custGeom>
            <a:avLst/>
            <a:gdLst>
              <a:gd name="connsiteX0" fmla="*/ 2921508 w 4375105"/>
              <a:gd name="connsiteY0" fmla="*/ 0 h 5273507"/>
              <a:gd name="connsiteX1" fmla="*/ 4314072 w 4375105"/>
              <a:gd name="connsiteY1" fmla="*/ 352611 h 5273507"/>
              <a:gd name="connsiteX2" fmla="*/ 4375105 w 4375105"/>
              <a:gd name="connsiteY2" fmla="*/ 389689 h 5273507"/>
              <a:gd name="connsiteX3" fmla="*/ 4375105 w 4375105"/>
              <a:gd name="connsiteY3" fmla="*/ 5273507 h 5273507"/>
              <a:gd name="connsiteX4" fmla="*/ 1193705 w 4375105"/>
              <a:gd name="connsiteY4" fmla="*/ 5273507 h 5273507"/>
              <a:gd name="connsiteX5" fmla="*/ 1063158 w 4375105"/>
              <a:gd name="connsiteY5" fmla="*/ 5175886 h 5273507"/>
              <a:gd name="connsiteX6" fmla="*/ 0 w 4375105"/>
              <a:gd name="connsiteY6" fmla="*/ 2921508 h 5273507"/>
              <a:gd name="connsiteX7" fmla="*/ 2921508 w 4375105"/>
              <a:gd name="connsiteY7" fmla="*/ 0 h 5273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75105" h="5273507">
                <a:moveTo>
                  <a:pt x="2921508" y="0"/>
                </a:moveTo>
                <a:cubicBezTo>
                  <a:pt x="3425728" y="0"/>
                  <a:pt x="3900114" y="127735"/>
                  <a:pt x="4314072" y="352611"/>
                </a:cubicBezTo>
                <a:lnTo>
                  <a:pt x="4375105" y="389689"/>
                </a:lnTo>
                <a:lnTo>
                  <a:pt x="4375105" y="5273507"/>
                </a:lnTo>
                <a:lnTo>
                  <a:pt x="1193705" y="5273507"/>
                </a:lnTo>
                <a:lnTo>
                  <a:pt x="1063158" y="5175886"/>
                </a:lnTo>
                <a:cubicBezTo>
                  <a:pt x="413861" y="4640038"/>
                  <a:pt x="0" y="3829104"/>
                  <a:pt x="0" y="2921508"/>
                </a:cubicBezTo>
                <a:cubicBezTo>
                  <a:pt x="0" y="1308004"/>
                  <a:pt x="1308004" y="0"/>
                  <a:pt x="292150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Podnadpis 2">
            <a:extLst>
              <a:ext uri="{FF2B5EF4-FFF2-40B4-BE49-F238E27FC236}">
                <a16:creationId xmlns:a16="http://schemas.microsoft.com/office/drawing/2014/main" id="{0CA105F7-A56D-0DE6-EBE9-C283A4C0ED56}"/>
              </a:ext>
            </a:extLst>
          </p:cNvPr>
          <p:cNvSpPr txBox="1">
            <a:spLocks/>
          </p:cNvSpPr>
          <p:nvPr/>
        </p:nvSpPr>
        <p:spPr>
          <a:xfrm>
            <a:off x="8386139" y="3143438"/>
            <a:ext cx="3474621" cy="27804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/>
              <a:t>Medvídci</a:t>
            </a:r>
          </a:p>
        </p:txBody>
      </p:sp>
    </p:spTree>
    <p:extLst>
      <p:ext uri="{BB962C8B-B14F-4D97-AF65-F5344CB8AC3E}">
        <p14:creationId xmlns:p14="http://schemas.microsoft.com/office/powerpoint/2010/main" val="2924185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4F665D0E-4F9F-30A5-B4A3-929EE89B0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cs-CZ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Úvod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Zástupný obsah 4">
            <a:extLst>
              <a:ext uri="{FF2B5EF4-FFF2-40B4-BE49-F238E27FC236}">
                <a16:creationId xmlns:a16="http://schemas.microsoft.com/office/drawing/2014/main" id="{9310876B-3371-B82E-56C4-75CCE6650B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6848" y="1825625"/>
            <a:ext cx="7406951" cy="4351338"/>
          </a:xfrm>
        </p:spPr>
        <p:txBody>
          <a:bodyPr/>
          <a:lstStyle/>
          <a:p>
            <a:r>
              <a:rPr lang="cs-CZ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Výběr nejlepší </a:t>
            </a:r>
            <a:r>
              <a:rPr lang="cs-CZ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superpotraviny</a:t>
            </a:r>
            <a:r>
              <a:rPr lang="cs-CZ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dle daných kategorií</a:t>
            </a:r>
          </a:p>
          <a:p>
            <a:r>
              <a:rPr lang="cs-CZ" sz="1800" dirty="0">
                <a:latin typeface="Calibri" panose="020F0502020204030204" pitchFamily="34" charset="0"/>
                <a:cs typeface="Arial" panose="020B0604020202020204" pitchFamily="34" charset="0"/>
              </a:rPr>
              <a:t>…</a:t>
            </a:r>
          </a:p>
          <a:p>
            <a:r>
              <a:rPr lang="cs-CZ" sz="1800" dirty="0">
                <a:latin typeface="Calibri" panose="020F0502020204030204" pitchFamily="34" charset="0"/>
                <a:cs typeface="Arial" panose="020B0604020202020204" pitchFamily="34" charset="0"/>
              </a:rPr>
              <a:t>Vlastní hodnoty:</a:t>
            </a:r>
          </a:p>
          <a:p>
            <a:pPr marL="800100" lvl="1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cs-CZ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Podpůrná role (0-19 %)</a:t>
            </a:r>
          </a:p>
          <a:p>
            <a:pPr marL="800100" lvl="1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cs-CZ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Důležité (20-39 %)</a:t>
            </a:r>
          </a:p>
          <a:p>
            <a:pPr marL="800100" lvl="1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cs-CZ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Významné (40-59 %)</a:t>
            </a:r>
          </a:p>
          <a:p>
            <a:pPr marL="800100" lvl="1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cs-CZ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Velmi důležité (60-79 %)</a:t>
            </a:r>
          </a:p>
          <a:p>
            <a:pPr marL="800100" lvl="1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cs-CZ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Zásadní (80-100 %)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592244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C5C85F6-04C8-45F5-9CD7-7F8A7401A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cs-CZ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Vlastní model v CDP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Zástupný obsah 3">
            <a:extLst>
              <a:ext uri="{FF2B5EF4-FFF2-40B4-BE49-F238E27FC236}">
                <a16:creationId xmlns:a16="http://schemas.microsoft.com/office/drawing/2014/main" id="{13CC49B7-2549-4CD6-2E33-08FA78478C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575073"/>
            <a:ext cx="7188199" cy="3704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970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C2B1D76A-AC47-1F69-BB32-17704E09F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74363"/>
            <a:ext cx="2873141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cs-CZ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Skóre </a:t>
            </a:r>
            <a:r>
              <a:rPr lang="cs-CZ" sz="2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superpotravin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Zástupný obsah 3">
            <a:extLst>
              <a:ext uri="{FF2B5EF4-FFF2-40B4-BE49-F238E27FC236}">
                <a16:creationId xmlns:a16="http://schemas.microsoft.com/office/drawing/2014/main" id="{ECF432BF-B514-A587-3476-65D03479C2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8172" y="1601690"/>
            <a:ext cx="658956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697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D0A6FA1E-F32B-E605-E634-D970F1972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cs-CZ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Přehled kategorií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Zástupný obsah 3">
            <a:extLst>
              <a:ext uri="{FF2B5EF4-FFF2-40B4-BE49-F238E27FC236}">
                <a16:creationId xmlns:a16="http://schemas.microsoft.com/office/drawing/2014/main" id="{F5CF0719-C95B-CC5E-4A71-902BBCA188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5493" y="1296956"/>
            <a:ext cx="6689066" cy="4784476"/>
          </a:xfrm>
          <a:prstGeom prst="rect">
            <a:avLst/>
          </a:prstGeom>
        </p:spPr>
      </p:pic>
      <p:pic>
        <p:nvPicPr>
          <p:cNvPr id="10" name="Obrázek 9">
            <a:extLst>
              <a:ext uri="{FF2B5EF4-FFF2-40B4-BE49-F238E27FC236}">
                <a16:creationId xmlns:a16="http://schemas.microsoft.com/office/drawing/2014/main" id="{BA32A1F5-35CA-879F-A5D6-2502ACC64C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7186" y="2629688"/>
            <a:ext cx="2140630" cy="1615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156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B07BB4BC-F103-12A3-915C-5ACAAB366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cs-CZ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Proč?</a:t>
            </a:r>
            <a:br>
              <a:rPr lang="cs-CZ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cs-CZ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Dvě roviny…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Zástupný obsah 7" descr="Obsah obrázku řada/pruh, diagram, text, Vykreslený graf&#10;&#10;Popis byl vytvořen automaticky">
            <a:extLst>
              <a:ext uri="{FF2B5EF4-FFF2-40B4-BE49-F238E27FC236}">
                <a16:creationId xmlns:a16="http://schemas.microsoft.com/office/drawing/2014/main" id="{35D3EB94-9043-F195-57C2-F544C9F689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2579" y="638501"/>
            <a:ext cx="6899275" cy="2259208"/>
          </a:xfrm>
          <a:prstGeom prst="rect">
            <a:avLst/>
          </a:prstGeom>
        </p:spPr>
      </p:pic>
      <p:pic>
        <p:nvPicPr>
          <p:cNvPr id="12" name="Zástupný obsah 7" descr="Obsah obrázku řada/pruh, diagram, text, Vykreslený graf&#10;&#10;Popis byl vytvořen automaticky">
            <a:extLst>
              <a:ext uri="{FF2B5EF4-FFF2-40B4-BE49-F238E27FC236}">
                <a16:creationId xmlns:a16="http://schemas.microsoft.com/office/drawing/2014/main" id="{F4B0CC49-F066-74F5-B2D2-7708DE4BCF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2579" y="3863845"/>
            <a:ext cx="6899275" cy="2259208"/>
          </a:xfrm>
          <a:prstGeom prst="rect">
            <a:avLst/>
          </a:prstGeom>
        </p:spPr>
      </p:pic>
      <p:sp>
        <p:nvSpPr>
          <p:cNvPr id="13" name="TextovéPole 12">
            <a:extLst>
              <a:ext uri="{FF2B5EF4-FFF2-40B4-BE49-F238E27FC236}">
                <a16:creationId xmlns:a16="http://schemas.microsoft.com/office/drawing/2014/main" id="{4CCBA08A-83C0-9660-B2BB-5367A54076A4}"/>
              </a:ext>
            </a:extLst>
          </p:cNvPr>
          <p:cNvSpPr txBox="1"/>
          <p:nvPr/>
        </p:nvSpPr>
        <p:spPr>
          <a:xfrm>
            <a:off x="3565321" y="998290"/>
            <a:ext cx="777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err="1"/>
              <a:t>Maca</a:t>
            </a:r>
            <a:endParaRPr lang="cs-CZ" dirty="0"/>
          </a:p>
        </p:txBody>
      </p:sp>
      <p:sp>
        <p:nvSpPr>
          <p:cNvPr id="14" name="TextovéPole 13">
            <a:extLst>
              <a:ext uri="{FF2B5EF4-FFF2-40B4-BE49-F238E27FC236}">
                <a16:creationId xmlns:a16="http://schemas.microsoft.com/office/drawing/2014/main" id="{6A6D7849-3B3E-6CC2-5849-AAAA963ED6E3}"/>
              </a:ext>
            </a:extLst>
          </p:cNvPr>
          <p:cNvSpPr txBox="1"/>
          <p:nvPr/>
        </p:nvSpPr>
        <p:spPr>
          <a:xfrm>
            <a:off x="3565321" y="4004345"/>
            <a:ext cx="931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err="1"/>
              <a:t>Matcha</a:t>
            </a:r>
            <a:endParaRPr lang="cs-CZ" dirty="0"/>
          </a:p>
        </p:txBody>
      </p:sp>
      <p:cxnSp>
        <p:nvCxnSpPr>
          <p:cNvPr id="21" name="Přímá spojnice 20">
            <a:extLst>
              <a:ext uri="{FF2B5EF4-FFF2-40B4-BE49-F238E27FC236}">
                <a16:creationId xmlns:a16="http://schemas.microsoft.com/office/drawing/2014/main" id="{FD059F59-B8C4-0C3E-FD88-E1FEA564E5A9}"/>
              </a:ext>
            </a:extLst>
          </p:cNvPr>
          <p:cNvCxnSpPr/>
          <p:nvPr/>
        </p:nvCxnSpPr>
        <p:spPr>
          <a:xfrm>
            <a:off x="7424257" y="1076353"/>
            <a:ext cx="444616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Přímá spojnice 21">
            <a:extLst>
              <a:ext uri="{FF2B5EF4-FFF2-40B4-BE49-F238E27FC236}">
                <a16:creationId xmlns:a16="http://schemas.microsoft.com/office/drawing/2014/main" id="{C30702B0-7266-A3A7-7919-002499E5BB44}"/>
              </a:ext>
            </a:extLst>
          </p:cNvPr>
          <p:cNvCxnSpPr/>
          <p:nvPr/>
        </p:nvCxnSpPr>
        <p:spPr>
          <a:xfrm>
            <a:off x="8071607" y="1002250"/>
            <a:ext cx="444616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Přímá spojnice 22">
            <a:extLst>
              <a:ext uri="{FF2B5EF4-FFF2-40B4-BE49-F238E27FC236}">
                <a16:creationId xmlns:a16="http://schemas.microsoft.com/office/drawing/2014/main" id="{31A0847E-B771-8577-99EC-826435035722}"/>
              </a:ext>
            </a:extLst>
          </p:cNvPr>
          <p:cNvCxnSpPr/>
          <p:nvPr/>
        </p:nvCxnSpPr>
        <p:spPr>
          <a:xfrm>
            <a:off x="8937713" y="1183400"/>
            <a:ext cx="444616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Přímá spojnice 23">
            <a:extLst>
              <a:ext uri="{FF2B5EF4-FFF2-40B4-BE49-F238E27FC236}">
                <a16:creationId xmlns:a16="http://schemas.microsoft.com/office/drawing/2014/main" id="{85A9E945-E9FC-521E-FECB-F2FFB63CB9C9}"/>
              </a:ext>
            </a:extLst>
          </p:cNvPr>
          <p:cNvCxnSpPr/>
          <p:nvPr/>
        </p:nvCxnSpPr>
        <p:spPr>
          <a:xfrm>
            <a:off x="6316270" y="1031903"/>
            <a:ext cx="444616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Přímá spojnice 24">
            <a:extLst>
              <a:ext uri="{FF2B5EF4-FFF2-40B4-BE49-F238E27FC236}">
                <a16:creationId xmlns:a16="http://schemas.microsoft.com/office/drawing/2014/main" id="{D9487FFC-038C-CE68-4430-BB01F30AC4F1}"/>
              </a:ext>
            </a:extLst>
          </p:cNvPr>
          <p:cNvCxnSpPr/>
          <p:nvPr/>
        </p:nvCxnSpPr>
        <p:spPr>
          <a:xfrm>
            <a:off x="4587483" y="1898678"/>
            <a:ext cx="444616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Přímá spojnice 25">
            <a:extLst>
              <a:ext uri="{FF2B5EF4-FFF2-40B4-BE49-F238E27FC236}">
                <a16:creationId xmlns:a16="http://schemas.microsoft.com/office/drawing/2014/main" id="{C634D2B1-194A-0C09-9EE9-2E0FF3690AC7}"/>
              </a:ext>
            </a:extLst>
          </p:cNvPr>
          <p:cNvCxnSpPr>
            <a:cxnSpLocks/>
          </p:cNvCxnSpPr>
          <p:nvPr/>
        </p:nvCxnSpPr>
        <p:spPr>
          <a:xfrm>
            <a:off x="4365175" y="5408211"/>
            <a:ext cx="666924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Přímá spojnice 28">
            <a:extLst>
              <a:ext uri="{FF2B5EF4-FFF2-40B4-BE49-F238E27FC236}">
                <a16:creationId xmlns:a16="http://schemas.microsoft.com/office/drawing/2014/main" id="{1A34DB42-5E16-538D-65EF-B9F3FC5D5F23}"/>
              </a:ext>
            </a:extLst>
          </p:cNvPr>
          <p:cNvCxnSpPr>
            <a:cxnSpLocks/>
          </p:cNvCxnSpPr>
          <p:nvPr/>
        </p:nvCxnSpPr>
        <p:spPr>
          <a:xfrm>
            <a:off x="5649346" y="4454623"/>
            <a:ext cx="666924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Přímá spojnice 29">
            <a:extLst>
              <a:ext uri="{FF2B5EF4-FFF2-40B4-BE49-F238E27FC236}">
                <a16:creationId xmlns:a16="http://schemas.microsoft.com/office/drawing/2014/main" id="{AC82D81D-39B9-9D15-368D-FD9B3C25810C}"/>
              </a:ext>
            </a:extLst>
          </p:cNvPr>
          <p:cNvCxnSpPr>
            <a:cxnSpLocks/>
          </p:cNvCxnSpPr>
          <p:nvPr/>
        </p:nvCxnSpPr>
        <p:spPr>
          <a:xfrm>
            <a:off x="9438643" y="4322702"/>
            <a:ext cx="666924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Přímá spojnice 30">
            <a:extLst>
              <a:ext uri="{FF2B5EF4-FFF2-40B4-BE49-F238E27FC236}">
                <a16:creationId xmlns:a16="http://schemas.microsoft.com/office/drawing/2014/main" id="{BE360752-6436-2047-434B-0DE9A1FEA72B}"/>
              </a:ext>
            </a:extLst>
          </p:cNvPr>
          <p:cNvCxnSpPr>
            <a:cxnSpLocks/>
          </p:cNvCxnSpPr>
          <p:nvPr/>
        </p:nvCxnSpPr>
        <p:spPr>
          <a:xfrm>
            <a:off x="3675655" y="4322702"/>
            <a:ext cx="689520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Přímá spojnice 32">
            <a:extLst>
              <a:ext uri="{FF2B5EF4-FFF2-40B4-BE49-F238E27FC236}">
                <a16:creationId xmlns:a16="http://schemas.microsoft.com/office/drawing/2014/main" id="{D2F7AFDB-A5A9-D788-3735-E7F32B5CE934}"/>
              </a:ext>
            </a:extLst>
          </p:cNvPr>
          <p:cNvCxnSpPr>
            <a:cxnSpLocks/>
          </p:cNvCxnSpPr>
          <p:nvPr/>
        </p:nvCxnSpPr>
        <p:spPr>
          <a:xfrm>
            <a:off x="3675655" y="1293507"/>
            <a:ext cx="569174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4101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CBAB163-F67D-1B84-1030-A93B6CDB5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950" y="2074363"/>
            <a:ext cx="289748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cs-CZ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Nevýhody </a:t>
            </a:r>
            <a:r>
              <a:rPr lang="cs-CZ" sz="2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superpotravin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Zástupný obsah 4">
            <a:extLst>
              <a:ext uri="{FF2B5EF4-FFF2-40B4-BE49-F238E27FC236}">
                <a16:creationId xmlns:a16="http://schemas.microsoft.com/office/drawing/2014/main" id="{5AED3CC2-A47C-BD6A-183A-86F9596AF5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5654" y="1825625"/>
            <a:ext cx="7738145" cy="4351338"/>
          </a:xfrm>
        </p:spPr>
        <p:txBody>
          <a:bodyPr/>
          <a:lstStyle/>
          <a:p>
            <a:r>
              <a:rPr lang="cs-CZ" dirty="0"/>
              <a:t>Optimistický model</a:t>
            </a:r>
          </a:p>
          <a:p>
            <a:r>
              <a:rPr lang="cs-CZ" dirty="0"/>
              <a:t>Neumožňuje ukázat nevýhody </a:t>
            </a:r>
          </a:p>
          <a:p>
            <a:pPr lvl="1"/>
            <a:r>
              <a:rPr lang="cs-CZ" dirty="0"/>
              <a:t>Vzájemná snášenlivost</a:t>
            </a:r>
          </a:p>
          <a:p>
            <a:pPr lvl="1"/>
            <a:r>
              <a:rPr lang="cs-CZ" dirty="0"/>
              <a:t>Předávkování</a:t>
            </a:r>
          </a:p>
          <a:p>
            <a:pPr lvl="1"/>
            <a:r>
              <a:rPr lang="cs-CZ" dirty="0"/>
              <a:t>Chuť</a:t>
            </a:r>
          </a:p>
          <a:p>
            <a:pPr lvl="1"/>
            <a:r>
              <a:rPr lang="cs-CZ" dirty="0"/>
              <a:t>… </a:t>
            </a:r>
          </a:p>
          <a:p>
            <a:pPr lvl="2"/>
            <a:r>
              <a:rPr lang="cs-CZ" dirty="0"/>
              <a:t>Stále by vyhrála </a:t>
            </a:r>
            <a:r>
              <a:rPr lang="cs-CZ" dirty="0" err="1"/>
              <a:t>Maca</a:t>
            </a:r>
            <a:r>
              <a:rPr lang="cs-CZ" dirty="0"/>
              <a:t> </a:t>
            </a:r>
            <a:r>
              <a:rPr lang="cs-CZ" dirty="0">
                <a:sym typeface="Wingdings" panose="05000000000000000000" pitchFamily="2" charset="2"/>
              </a:rPr>
              <a:t></a:t>
            </a:r>
          </a:p>
          <a:p>
            <a:pPr lvl="2"/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133515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65E7ABE8-4FB1-C7FE-6511-6EF8C237A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cs-CZ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Konec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Zástupný obsah 4">
            <a:extLst>
              <a:ext uri="{FF2B5EF4-FFF2-40B4-BE49-F238E27FC236}">
                <a16:creationId xmlns:a16="http://schemas.microsoft.com/office/drawing/2014/main" id="{5D05EAE0-159A-022C-AAD8-1AF7814A1F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2433" y="3201420"/>
            <a:ext cx="7419363" cy="4351338"/>
          </a:xfrm>
        </p:spPr>
        <p:txBody>
          <a:bodyPr/>
          <a:lstStyle/>
          <a:p>
            <a:pPr marL="0" indent="0">
              <a:buNone/>
            </a:pPr>
            <a:r>
              <a:rPr lang="cs-CZ" dirty="0"/>
              <a:t>Děkujeme za pozornost</a:t>
            </a:r>
          </a:p>
        </p:txBody>
      </p:sp>
    </p:spTree>
    <p:extLst>
      <p:ext uri="{BB962C8B-B14F-4D97-AF65-F5344CB8AC3E}">
        <p14:creationId xmlns:p14="http://schemas.microsoft.com/office/powerpoint/2010/main" val="3130586189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119</Words>
  <Application>Microsoft Office PowerPoint</Application>
  <PresentationFormat>Širokoúhlá obrazovka</PresentationFormat>
  <Paragraphs>32</Paragraphs>
  <Slides>8</Slides>
  <Notes>1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Symbol</vt:lpstr>
      <vt:lpstr>Motiv Office</vt:lpstr>
      <vt:lpstr>BotanoAdviser </vt:lpstr>
      <vt:lpstr>Úvod</vt:lpstr>
      <vt:lpstr>Vlastní model v CDP</vt:lpstr>
      <vt:lpstr>Skóre superpotravin</vt:lpstr>
      <vt:lpstr>Přehled kategorií</vt:lpstr>
      <vt:lpstr>Proč? Dvě roviny…</vt:lpstr>
      <vt:lpstr>Nevýhody superpotravin</vt:lpstr>
      <vt:lpstr>Konec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BotanoAdviser </dc:title>
  <dc:creator>Sakač Jan</dc:creator>
  <cp:lastModifiedBy>Sakač Jan</cp:lastModifiedBy>
  <cp:revision>1</cp:revision>
  <dcterms:created xsi:type="dcterms:W3CDTF">2023-12-09T15:49:17Z</dcterms:created>
  <dcterms:modified xsi:type="dcterms:W3CDTF">2023-12-09T16:21:08Z</dcterms:modified>
</cp:coreProperties>
</file>