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61" r:id="rId3"/>
    <p:sldId id="299" r:id="rId4"/>
    <p:sldId id="305" r:id="rId5"/>
    <p:sldId id="307" r:id="rId6"/>
    <p:sldId id="298" r:id="rId7"/>
    <p:sldId id="300" r:id="rId8"/>
    <p:sldId id="302" r:id="rId9"/>
    <p:sldId id="303" r:id="rId10"/>
    <p:sldId id="301" r:id="rId11"/>
    <p:sldId id="304" r:id="rId12"/>
  </p:sldIdLst>
  <p:sldSz cx="9144000" cy="5143500" type="screen16x9"/>
  <p:notesSz cx="6858000" cy="9144000"/>
  <p:embeddedFontLst>
    <p:embeddedFont>
      <p:font typeface="Epilogue" panose="020B0604020202020204" charset="-18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 Light" pitchFamily="2" charset="-18"/>
      <p:regular r:id="rId22"/>
      <p:italic r:id="rId23"/>
    </p:embeddedFont>
    <p:embeddedFont>
      <p:font typeface="Raleway" pitchFamily="2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FC7C-C7A0-47FE-8E23-AC5E66F9A7BF}">
  <a:tblStyle styleId="{7405FC7C-C7A0-47FE-8E23-AC5E66F9A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009C8D-C159-4F16-911F-C128CFB87A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6" autoAdjust="0"/>
  </p:normalViewPr>
  <p:slideViewPr>
    <p:cSldViewPr snapToGrid="0">
      <p:cViewPr varScale="1">
        <p:scale>
          <a:sx n="79" d="100"/>
          <a:sy n="79" d="100"/>
        </p:scale>
        <p:origin x="108" y="954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Za náš tým </a:t>
            </a:r>
            <a:r>
              <a:rPr lang="cs-CZ" dirty="0" err="1"/>
              <a:t>Korriban</a:t>
            </a:r>
            <a:r>
              <a:rPr lang="cs-CZ" dirty="0"/>
              <a:t> bychom Vám rádi představili projekt GymNest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Pro přehled tu máme Big Picture s přehledem GymNest.</a:t>
            </a:r>
          </a:p>
        </p:txBody>
      </p:sp>
    </p:spTree>
    <p:extLst>
      <p:ext uri="{BB962C8B-B14F-4D97-AF65-F5344CB8AC3E}">
        <p14:creationId xmlns:p14="http://schemas.microsoft.com/office/powerpoint/2010/main" val="239376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cs-CZ" b="1" dirty="0"/>
              <a:t>Co je GymNest?</a:t>
            </a:r>
          </a:p>
          <a:p>
            <a:pPr marL="158750" indent="0">
              <a:buNone/>
            </a:pPr>
            <a:r>
              <a:rPr lang="cs-CZ" b="0" dirty="0"/>
              <a:t>…-&gt; (co je ve snímku)</a:t>
            </a:r>
          </a:p>
          <a:p>
            <a:pPr marL="158750" indent="0">
              <a:buNone/>
            </a:pPr>
            <a:r>
              <a:rPr lang="cs-CZ" b="1" dirty="0"/>
              <a:t>Proč GymNest?</a:t>
            </a:r>
          </a:p>
          <a:p>
            <a:r>
              <a:rPr lang="cs-CZ" dirty="0"/>
              <a:t>Důvodů, proč chtít náš systém několik. </a:t>
            </a:r>
          </a:p>
          <a:p>
            <a:r>
              <a:rPr lang="cs-CZ" dirty="0"/>
              <a:t>Jednak jde oblast s málo hráči na trhu, kteří se většinou soustředí na jiné funkce (například virtuální kouč nebo domácí trenér)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endParaRPr lang="cs-CZ" dirty="0"/>
          </a:p>
          <a:p>
            <a:r>
              <a:rPr lang="cs-CZ" dirty="0"/>
              <a:t>MUI </a:t>
            </a:r>
            <a:r>
              <a:rPr lang="cs-CZ" dirty="0" err="1"/>
              <a:t>Material</a:t>
            </a:r>
            <a:r>
              <a:rPr lang="cs-CZ" dirty="0"/>
              <a:t> </a:t>
            </a:r>
            <a:r>
              <a:rPr lang="cs-CZ" dirty="0" err="1"/>
              <a:t>Desing</a:t>
            </a:r>
            <a:endParaRPr lang="cs-CZ" dirty="0"/>
          </a:p>
          <a:p>
            <a:r>
              <a:rPr lang="cs-CZ" dirty="0"/>
              <a:t>---</a:t>
            </a:r>
          </a:p>
          <a:p>
            <a:r>
              <a:rPr lang="cs-CZ" dirty="0"/>
              <a:t>Node.js s frameworkem Express</a:t>
            </a:r>
          </a:p>
          <a:p>
            <a:r>
              <a:rPr lang="cs-CZ" dirty="0" err="1"/>
              <a:t>MySQL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5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sz="1000" dirty="0"/>
              <a:t>Tady je širší výpis technologií, které jsme používali. A není jich zrovna málo.</a:t>
            </a:r>
          </a:p>
          <a:p>
            <a:pPr marL="158750" indent="0">
              <a:buNone/>
            </a:pPr>
            <a:r>
              <a:rPr lang="cs-CZ" sz="1000" dirty="0"/>
              <a:t>Tady ještě zdůrazním, že zabezpečení je realizování pomocí JWT tokenů.</a:t>
            </a:r>
          </a:p>
        </p:txBody>
      </p:sp>
    </p:spTree>
    <p:extLst>
      <p:ext uri="{BB962C8B-B14F-4D97-AF65-F5344CB8AC3E}">
        <p14:creationId xmlns:p14="http://schemas.microsoft.com/office/powerpoint/2010/main" val="416682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277590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Mezi externí služby jsme implementovali přihlášení přes Google.</a:t>
            </a:r>
          </a:p>
          <a:p>
            <a:pPr marL="158750" indent="0">
              <a:buNone/>
            </a:pPr>
            <a:r>
              <a:rPr lang="cs-CZ" dirty="0"/>
              <a:t>A také placení skrze PayPal</a:t>
            </a:r>
          </a:p>
        </p:txBody>
      </p:sp>
    </p:spTree>
    <p:extLst>
      <p:ext uri="{BB962C8B-B14F-4D97-AF65-F5344CB8AC3E}">
        <p14:creationId xmlns:p14="http://schemas.microsoft.com/office/powerpoint/2010/main" val="101122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Nyní přejdeme naší aplikaci</a:t>
            </a:r>
          </a:p>
        </p:txBody>
      </p:sp>
    </p:spTree>
    <p:extLst>
      <p:ext uri="{BB962C8B-B14F-4D97-AF65-F5344CB8AC3E}">
        <p14:creationId xmlns:p14="http://schemas.microsoft.com/office/powerpoint/2010/main" val="15017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GymNest je složený ze tří služeb …-&gt;</a:t>
            </a:r>
          </a:p>
        </p:txBody>
      </p:sp>
    </p:spTree>
    <p:extLst>
      <p:ext uri="{BB962C8B-B14F-4D97-AF65-F5344CB8AC3E}">
        <p14:creationId xmlns:p14="http://schemas.microsoft.com/office/powerpoint/2010/main" val="238624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Frontend je složený ze čtyř stránek, </a:t>
            </a:r>
            <a:r>
              <a:rPr lang="cs-CZ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navržených jako jednostránková aplikace (Single </a:t>
            </a:r>
            <a:r>
              <a:rPr lang="cs-CZ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Page</a:t>
            </a:r>
            <a:r>
              <a:rPr lang="cs-CZ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Application).</a:t>
            </a:r>
          </a:p>
          <a:p>
            <a:pPr marL="158750" indent="0">
              <a:buNone/>
            </a:pPr>
            <a:r>
              <a:rPr lang="cs-CZ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</a:t>
            </a:r>
            <a:r>
              <a:rPr lang="cs-CZ" dirty="0"/>
              <a:t>bsah je viditelný na základě 4 druhů oprávnění – od běžného uživatel (což je v našem systému člověk, který se zaregistruje) až po Administrátora.</a:t>
            </a:r>
          </a:p>
          <a:p>
            <a:pPr marL="158750" indent="0">
              <a:buNone/>
            </a:pPr>
            <a:r>
              <a:rPr lang="cs-CZ" dirty="0"/>
              <a:t>Detailněji se na Frontend podíváme v ukázce.</a:t>
            </a:r>
          </a:p>
        </p:txBody>
      </p:sp>
    </p:spTree>
    <p:extLst>
      <p:ext uri="{BB962C8B-B14F-4D97-AF65-F5344CB8AC3E}">
        <p14:creationId xmlns:p14="http://schemas.microsoft.com/office/powerpoint/2010/main" val="30230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1798429" y="-1029372"/>
            <a:ext cx="3158476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4" y="4168319"/>
            <a:ext cx="2746019" cy="19216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199"/>
            <a:ext cx="4112100" cy="127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err="1"/>
              <a:t>Korriban</a:t>
            </a: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Matěj Boura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Jan Sakač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6C329-63D6-8354-FE4A-06C95CB2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Big Picture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40A254-7A0F-0A75-877C-1F083EFCE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9904329-7131-5411-513D-CA74AF02983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320CF36-49AE-2831-654C-296A11F80D3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120ED151-69FA-982E-C1BE-050ED703CA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 descr="Obsah obrázku text, snímek obrazovky, diagram, Nalepovací papírek&#10;&#10;Popis byl vytvořen automaticky">
            <a:extLst>
              <a:ext uri="{FF2B5EF4-FFF2-40B4-BE49-F238E27FC236}">
                <a16:creationId xmlns:a16="http://schemas.microsoft.com/office/drawing/2014/main" id="{B8CD72C5-97C1-9734-272D-18597CA5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7" y="1017725"/>
            <a:ext cx="612187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4D1DE-7FF0-27CD-B5A1-F60B5999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1144500"/>
            <a:ext cx="5101788" cy="2378700"/>
          </a:xfrm>
        </p:spPr>
        <p:txBody>
          <a:bodyPr/>
          <a:lstStyle/>
          <a:p>
            <a:r>
              <a:rPr lang="cs-CZ" dirty="0"/>
              <a:t>Představení …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4284EC-D61D-5A02-14B2-61E87E40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3523200"/>
            <a:ext cx="5008919" cy="4758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503A4904-D0E9-1BDD-DF2C-940EBD17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9;p30">
            <a:extLst>
              <a:ext uri="{FF2B5EF4-FFF2-40B4-BE49-F238E27FC236}">
                <a16:creationId xmlns:a16="http://schemas.microsoft.com/office/drawing/2014/main" id="{6F944EDA-FD08-BDDA-0C1A-F7CEF1E8DC45}"/>
              </a:ext>
            </a:extLst>
          </p:cNvPr>
          <p:cNvGrpSpPr/>
          <p:nvPr/>
        </p:nvGrpSpPr>
        <p:grpSpPr>
          <a:xfrm>
            <a:off x="6656220" y="3274712"/>
            <a:ext cx="2330616" cy="2130754"/>
            <a:chOff x="6568493" y="8"/>
            <a:chExt cx="1820608" cy="1840590"/>
          </a:xfrm>
        </p:grpSpPr>
        <p:sp>
          <p:nvSpPr>
            <p:cNvPr id="3" name="Google Shape;970;p30">
              <a:extLst>
                <a:ext uri="{FF2B5EF4-FFF2-40B4-BE49-F238E27FC236}">
                  <a16:creationId xmlns:a16="http://schemas.microsoft.com/office/drawing/2014/main" id="{2107E0D4-6B08-54B0-D0C1-7CD28C8A1A3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971;p30">
              <a:extLst>
                <a:ext uri="{FF2B5EF4-FFF2-40B4-BE49-F238E27FC236}">
                  <a16:creationId xmlns:a16="http://schemas.microsoft.com/office/drawing/2014/main" id="{5D8EA26B-FDCD-087E-ECC3-0285FE86B25B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972;p30">
              <a:extLst>
                <a:ext uri="{FF2B5EF4-FFF2-40B4-BE49-F238E27FC236}">
                  <a16:creationId xmlns:a16="http://schemas.microsoft.com/office/drawing/2014/main" id="{0B40372B-41A3-FA2C-D390-55B104A3343B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027" name="Google Shape;973;p30">
                <a:extLst>
                  <a:ext uri="{FF2B5EF4-FFF2-40B4-BE49-F238E27FC236}">
                    <a16:creationId xmlns:a16="http://schemas.microsoft.com/office/drawing/2014/main" id="{B25C7029-B29F-51FB-77FE-EA877D06369A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74;p30">
                <a:extLst>
                  <a:ext uri="{FF2B5EF4-FFF2-40B4-BE49-F238E27FC236}">
                    <a16:creationId xmlns:a16="http://schemas.microsoft.com/office/drawing/2014/main" id="{37A6C264-E855-CCD1-7A1C-EA550F7A48E1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9" name="Google Shape;975;p30">
                <a:extLst>
                  <a:ext uri="{FF2B5EF4-FFF2-40B4-BE49-F238E27FC236}">
                    <a16:creationId xmlns:a16="http://schemas.microsoft.com/office/drawing/2014/main" id="{6336FFE8-CB67-EEB1-9CB8-14137398E4E3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030" name="Google Shape;976;p30">
                  <a:extLst>
                    <a:ext uri="{FF2B5EF4-FFF2-40B4-BE49-F238E27FC236}">
                      <a16:creationId xmlns:a16="http://schemas.microsoft.com/office/drawing/2014/main" id="{E292A972-E854-3486-017E-8A2F19D73AF1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977;p30">
                  <a:extLst>
                    <a:ext uri="{FF2B5EF4-FFF2-40B4-BE49-F238E27FC236}">
                      <a16:creationId xmlns:a16="http://schemas.microsoft.com/office/drawing/2014/main" id="{9BDA15C8-568C-810E-023F-3021A06FAEBD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978;p30">
                  <a:extLst>
                    <a:ext uri="{FF2B5EF4-FFF2-40B4-BE49-F238E27FC236}">
                      <a16:creationId xmlns:a16="http://schemas.microsoft.com/office/drawing/2014/main" id="{3E5538B5-6457-768E-2462-88740AC25465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979;p30">
              <a:extLst>
                <a:ext uri="{FF2B5EF4-FFF2-40B4-BE49-F238E27FC236}">
                  <a16:creationId xmlns:a16="http://schemas.microsoft.com/office/drawing/2014/main" id="{96408BFE-2021-6D5B-60D5-E14F702893C3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34" name="Google Shape;980;p30">
                <a:extLst>
                  <a:ext uri="{FF2B5EF4-FFF2-40B4-BE49-F238E27FC236}">
                    <a16:creationId xmlns:a16="http://schemas.microsoft.com/office/drawing/2014/main" id="{B19857F4-F444-3FAF-4484-111A90F3C99D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57" name="Google Shape;981;p30">
                  <a:extLst>
                    <a:ext uri="{FF2B5EF4-FFF2-40B4-BE49-F238E27FC236}">
                      <a16:creationId xmlns:a16="http://schemas.microsoft.com/office/drawing/2014/main" id="{1173BE0D-C286-9AD2-49AF-1E3E0EF035C9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982;p30">
                  <a:extLst>
                    <a:ext uri="{FF2B5EF4-FFF2-40B4-BE49-F238E27FC236}">
                      <a16:creationId xmlns:a16="http://schemas.microsoft.com/office/drawing/2014/main" id="{0D724C6F-61C7-1DED-29AE-60BF3316864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983;p30">
                  <a:extLst>
                    <a:ext uri="{FF2B5EF4-FFF2-40B4-BE49-F238E27FC236}">
                      <a16:creationId xmlns:a16="http://schemas.microsoft.com/office/drawing/2014/main" id="{56705E5D-882B-BD55-A89B-9A2C37B13CA2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984;p30">
                  <a:extLst>
                    <a:ext uri="{FF2B5EF4-FFF2-40B4-BE49-F238E27FC236}">
                      <a16:creationId xmlns:a16="http://schemas.microsoft.com/office/drawing/2014/main" id="{86A2D733-CEA6-FBD0-6D3E-C7FBD8456342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985;p30">
                  <a:extLst>
                    <a:ext uri="{FF2B5EF4-FFF2-40B4-BE49-F238E27FC236}">
                      <a16:creationId xmlns:a16="http://schemas.microsoft.com/office/drawing/2014/main" id="{846F536B-1398-3142-9FE0-7249E8CAF321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986;p30">
                  <a:extLst>
                    <a:ext uri="{FF2B5EF4-FFF2-40B4-BE49-F238E27FC236}">
                      <a16:creationId xmlns:a16="http://schemas.microsoft.com/office/drawing/2014/main" id="{4C21D709-3FC1-3CD4-407E-4F54273B4EFB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987;p30">
                  <a:extLst>
                    <a:ext uri="{FF2B5EF4-FFF2-40B4-BE49-F238E27FC236}">
                      <a16:creationId xmlns:a16="http://schemas.microsoft.com/office/drawing/2014/main" id="{5854B1DB-5B82-29DF-78B8-F8E74F3A5AF3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988;p30">
                  <a:extLst>
                    <a:ext uri="{FF2B5EF4-FFF2-40B4-BE49-F238E27FC236}">
                      <a16:creationId xmlns:a16="http://schemas.microsoft.com/office/drawing/2014/main" id="{EF05EC55-60C8-C941-3D04-68746C90DDA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989;p30">
                  <a:extLst>
                    <a:ext uri="{FF2B5EF4-FFF2-40B4-BE49-F238E27FC236}">
                      <a16:creationId xmlns:a16="http://schemas.microsoft.com/office/drawing/2014/main" id="{57A9F467-2815-AB40-9131-837C553C550C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990;p30">
                  <a:extLst>
                    <a:ext uri="{FF2B5EF4-FFF2-40B4-BE49-F238E27FC236}">
                      <a16:creationId xmlns:a16="http://schemas.microsoft.com/office/drawing/2014/main" id="{AEDABA86-5898-F2C2-2212-859750DBA406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" name="Google Shape;991;p30">
                <a:extLst>
                  <a:ext uri="{FF2B5EF4-FFF2-40B4-BE49-F238E27FC236}">
                    <a16:creationId xmlns:a16="http://schemas.microsoft.com/office/drawing/2014/main" id="{6AB1A4F6-2987-2779-352B-F772A46C34FD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47" name="Google Shape;992;p30">
                  <a:extLst>
                    <a:ext uri="{FF2B5EF4-FFF2-40B4-BE49-F238E27FC236}">
                      <a16:creationId xmlns:a16="http://schemas.microsoft.com/office/drawing/2014/main" id="{983269B6-F2CF-5140-1D1C-47DDD95C981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93;p30">
                  <a:extLst>
                    <a:ext uri="{FF2B5EF4-FFF2-40B4-BE49-F238E27FC236}">
                      <a16:creationId xmlns:a16="http://schemas.microsoft.com/office/drawing/2014/main" id="{7060826F-FE15-B2BA-38BE-CC46904F52A3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94;p30">
                  <a:extLst>
                    <a:ext uri="{FF2B5EF4-FFF2-40B4-BE49-F238E27FC236}">
                      <a16:creationId xmlns:a16="http://schemas.microsoft.com/office/drawing/2014/main" id="{4CF2ADF2-C087-E0B6-792F-695BC643016B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95;p30">
                  <a:extLst>
                    <a:ext uri="{FF2B5EF4-FFF2-40B4-BE49-F238E27FC236}">
                      <a16:creationId xmlns:a16="http://schemas.microsoft.com/office/drawing/2014/main" id="{14796168-D6BD-A132-F4D5-7C345C15BB4E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96;p30">
                  <a:extLst>
                    <a:ext uri="{FF2B5EF4-FFF2-40B4-BE49-F238E27FC236}">
                      <a16:creationId xmlns:a16="http://schemas.microsoft.com/office/drawing/2014/main" id="{6D08E07A-DD20-F367-4D3E-F8570FAE044D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97;p30">
                  <a:extLst>
                    <a:ext uri="{FF2B5EF4-FFF2-40B4-BE49-F238E27FC236}">
                      <a16:creationId xmlns:a16="http://schemas.microsoft.com/office/drawing/2014/main" id="{E9C47EF0-935E-7C3F-2A24-4A96B8EBE9C4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98;p30">
                  <a:extLst>
                    <a:ext uri="{FF2B5EF4-FFF2-40B4-BE49-F238E27FC236}">
                      <a16:creationId xmlns:a16="http://schemas.microsoft.com/office/drawing/2014/main" id="{966191EC-C4CC-A00F-6F5F-9B82FCAF138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999;p30">
                  <a:extLst>
                    <a:ext uri="{FF2B5EF4-FFF2-40B4-BE49-F238E27FC236}">
                      <a16:creationId xmlns:a16="http://schemas.microsoft.com/office/drawing/2014/main" id="{61AADF55-19D0-802E-8C45-4E92FAE50890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000;p30">
                  <a:extLst>
                    <a:ext uri="{FF2B5EF4-FFF2-40B4-BE49-F238E27FC236}">
                      <a16:creationId xmlns:a16="http://schemas.microsoft.com/office/drawing/2014/main" id="{5EBE7B5D-CCFF-5D7A-C939-E3B80DC79395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001;p30">
                  <a:extLst>
                    <a:ext uri="{FF2B5EF4-FFF2-40B4-BE49-F238E27FC236}">
                      <a16:creationId xmlns:a16="http://schemas.microsoft.com/office/drawing/2014/main" id="{13877ABF-9CC6-6035-6C3C-F0F14420DB60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" name="Google Shape;1002;p30">
                <a:extLst>
                  <a:ext uri="{FF2B5EF4-FFF2-40B4-BE49-F238E27FC236}">
                    <a16:creationId xmlns:a16="http://schemas.microsoft.com/office/drawing/2014/main" id="{28523568-3D62-E5B9-E609-41EECCFB5BC0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39" name="Google Shape;1003;p30">
                  <a:extLst>
                    <a:ext uri="{FF2B5EF4-FFF2-40B4-BE49-F238E27FC236}">
                      <a16:creationId xmlns:a16="http://schemas.microsoft.com/office/drawing/2014/main" id="{BA0616B8-98F6-DA93-7FF5-4D83A6DD4766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1004;p30">
                  <a:extLst>
                    <a:ext uri="{FF2B5EF4-FFF2-40B4-BE49-F238E27FC236}">
                      <a16:creationId xmlns:a16="http://schemas.microsoft.com/office/drawing/2014/main" id="{30733893-45DF-BE34-F3AA-52D3E870B799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005;p30">
                  <a:extLst>
                    <a:ext uri="{FF2B5EF4-FFF2-40B4-BE49-F238E27FC236}">
                      <a16:creationId xmlns:a16="http://schemas.microsoft.com/office/drawing/2014/main" id="{8D56FF01-7F44-37DA-94C7-0E09A088BB46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1006;p30">
                  <a:extLst>
                    <a:ext uri="{FF2B5EF4-FFF2-40B4-BE49-F238E27FC236}">
                      <a16:creationId xmlns:a16="http://schemas.microsoft.com/office/drawing/2014/main" id="{AD63F085-973B-E6FF-D65F-85D73D4B32E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1007;p30">
                  <a:extLst>
                    <a:ext uri="{FF2B5EF4-FFF2-40B4-BE49-F238E27FC236}">
                      <a16:creationId xmlns:a16="http://schemas.microsoft.com/office/drawing/2014/main" id="{A01DF672-E99B-2F84-7259-B80AA777A3C9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008;p30">
                  <a:extLst>
                    <a:ext uri="{FF2B5EF4-FFF2-40B4-BE49-F238E27FC236}">
                      <a16:creationId xmlns:a16="http://schemas.microsoft.com/office/drawing/2014/main" id="{2E7DA977-076A-3B20-9140-BE03724C95BA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1009;p30">
                  <a:extLst>
                    <a:ext uri="{FF2B5EF4-FFF2-40B4-BE49-F238E27FC236}">
                      <a16:creationId xmlns:a16="http://schemas.microsoft.com/office/drawing/2014/main" id="{5F35CC4F-E30C-0A97-F5D9-7DBF917CC137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010;p30">
                  <a:extLst>
                    <a:ext uri="{FF2B5EF4-FFF2-40B4-BE49-F238E27FC236}">
                      <a16:creationId xmlns:a16="http://schemas.microsoft.com/office/drawing/2014/main" id="{3F6CB6E1-DBAB-70F0-4740-826F78CDF425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1011;p30">
                <a:extLst>
                  <a:ext uri="{FF2B5EF4-FFF2-40B4-BE49-F238E27FC236}">
                    <a16:creationId xmlns:a16="http://schemas.microsoft.com/office/drawing/2014/main" id="{A5BD4938-7838-7284-F3BD-ACF7C90BEC17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12;p30">
                <a:extLst>
                  <a:ext uri="{FF2B5EF4-FFF2-40B4-BE49-F238E27FC236}">
                    <a16:creationId xmlns:a16="http://schemas.microsoft.com/office/drawing/2014/main" id="{8497FDD8-5B34-C8C0-5A75-3B8CB010B7C9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013;p30">
              <a:extLst>
                <a:ext uri="{FF2B5EF4-FFF2-40B4-BE49-F238E27FC236}">
                  <a16:creationId xmlns:a16="http://schemas.microsoft.com/office/drawing/2014/main" id="{30CB3C74-544C-1A02-40CD-5320F0C71AF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7" name="Google Shape;1014;p30">
                <a:extLst>
                  <a:ext uri="{FF2B5EF4-FFF2-40B4-BE49-F238E27FC236}">
                    <a16:creationId xmlns:a16="http://schemas.microsoft.com/office/drawing/2014/main" id="{4A543325-2B3D-C49A-D85D-A747656C19D9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30" name="Google Shape;1015;p30">
                  <a:extLst>
                    <a:ext uri="{FF2B5EF4-FFF2-40B4-BE49-F238E27FC236}">
                      <a16:creationId xmlns:a16="http://schemas.microsoft.com/office/drawing/2014/main" id="{35BEC030-3DB7-1AA8-F5ED-A11AB7D79809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1016;p30">
                  <a:extLst>
                    <a:ext uri="{FF2B5EF4-FFF2-40B4-BE49-F238E27FC236}">
                      <a16:creationId xmlns:a16="http://schemas.microsoft.com/office/drawing/2014/main" id="{4936A3D6-380C-A744-F199-C7C469099FE5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017;p30">
                  <a:extLst>
                    <a:ext uri="{FF2B5EF4-FFF2-40B4-BE49-F238E27FC236}">
                      <a16:creationId xmlns:a16="http://schemas.microsoft.com/office/drawing/2014/main" id="{E0DA4C0F-C79F-DB9B-60BF-2CB173849240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018;p30">
                  <a:extLst>
                    <a:ext uri="{FF2B5EF4-FFF2-40B4-BE49-F238E27FC236}">
                      <a16:creationId xmlns:a16="http://schemas.microsoft.com/office/drawing/2014/main" id="{410381B2-3CCB-46C6-B909-1D7DBEA50AEE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1019;p30">
                <a:extLst>
                  <a:ext uri="{FF2B5EF4-FFF2-40B4-BE49-F238E27FC236}">
                    <a16:creationId xmlns:a16="http://schemas.microsoft.com/office/drawing/2014/main" id="{9D0122A0-3A22-3C80-624F-2F05AD524F6D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9" name="Google Shape;1020;p30">
                  <a:extLst>
                    <a:ext uri="{FF2B5EF4-FFF2-40B4-BE49-F238E27FC236}">
                      <a16:creationId xmlns:a16="http://schemas.microsoft.com/office/drawing/2014/main" id="{9AD4D441-01F6-663B-C226-E6B7D7A2180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7" name="Google Shape;1021;p30">
                    <a:extLst>
                      <a:ext uri="{FF2B5EF4-FFF2-40B4-BE49-F238E27FC236}">
                        <a16:creationId xmlns:a16="http://schemas.microsoft.com/office/drawing/2014/main" id="{012B1199-A260-4F1B-60A5-82247D84527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022;p30">
                    <a:extLst>
                      <a:ext uri="{FF2B5EF4-FFF2-40B4-BE49-F238E27FC236}">
                        <a16:creationId xmlns:a16="http://schemas.microsoft.com/office/drawing/2014/main" id="{7A77B96E-6455-3335-612C-5BA42C82B7BD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023;p30">
                    <a:extLst>
                      <a:ext uri="{FF2B5EF4-FFF2-40B4-BE49-F238E27FC236}">
                        <a16:creationId xmlns:a16="http://schemas.microsoft.com/office/drawing/2014/main" id="{A935CE92-18B9-2CEB-C3AC-7240F0F78677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" name="Google Shape;1024;p30">
                  <a:extLst>
                    <a:ext uri="{FF2B5EF4-FFF2-40B4-BE49-F238E27FC236}">
                      <a16:creationId xmlns:a16="http://schemas.microsoft.com/office/drawing/2014/main" id="{002D5BD3-4D12-0E14-307D-184142696D3C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5" name="Google Shape;1025;p30">
                    <a:extLst>
                      <a:ext uri="{FF2B5EF4-FFF2-40B4-BE49-F238E27FC236}">
                        <a16:creationId xmlns:a16="http://schemas.microsoft.com/office/drawing/2014/main" id="{A638AECA-E26E-EAF9-2AD6-4130E91B948F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026;p30">
                    <a:extLst>
                      <a:ext uri="{FF2B5EF4-FFF2-40B4-BE49-F238E27FC236}">
                        <a16:creationId xmlns:a16="http://schemas.microsoft.com/office/drawing/2014/main" id="{3E97FE56-F947-ECBD-B7C1-20C5480E8FD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" name="Google Shape;1027;p30">
                  <a:extLst>
                    <a:ext uri="{FF2B5EF4-FFF2-40B4-BE49-F238E27FC236}">
                      <a16:creationId xmlns:a16="http://schemas.microsoft.com/office/drawing/2014/main" id="{50D0A0CC-BEC8-3ED4-9BD1-0E2FD4C0694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" name="Google Shape;1028;p30">
                    <a:extLst>
                      <a:ext uri="{FF2B5EF4-FFF2-40B4-BE49-F238E27FC236}">
                        <a16:creationId xmlns:a16="http://schemas.microsoft.com/office/drawing/2014/main" id="{286F8545-D68D-6C1D-7631-FBE040FCFF43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1029;p30">
                    <a:extLst>
                      <a:ext uri="{FF2B5EF4-FFF2-40B4-BE49-F238E27FC236}">
                        <a16:creationId xmlns:a16="http://schemas.microsoft.com/office/drawing/2014/main" id="{F23F8FD5-9295-0F4A-BDD4-8BD962118F3C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" name="Google Shape;1030;p30">
                    <a:extLst>
                      <a:ext uri="{FF2B5EF4-FFF2-40B4-BE49-F238E27FC236}">
                        <a16:creationId xmlns:a16="http://schemas.microsoft.com/office/drawing/2014/main" id="{4D2CA76D-AFE2-4FCB-1215-22AF469A6EE1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8" name="Google Shape;1031;p30">
              <a:extLst>
                <a:ext uri="{FF2B5EF4-FFF2-40B4-BE49-F238E27FC236}">
                  <a16:creationId xmlns:a16="http://schemas.microsoft.com/office/drawing/2014/main" id="{DA90EC21-53EB-0B40-CED0-2A46523622BF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" name="Google Shape;1032;p30">
                <a:extLst>
                  <a:ext uri="{FF2B5EF4-FFF2-40B4-BE49-F238E27FC236}">
                    <a16:creationId xmlns:a16="http://schemas.microsoft.com/office/drawing/2014/main" id="{A658A8D9-3A13-1042-6141-47137B9893C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" name="Google Shape;1033;p30">
                <a:extLst>
                  <a:ext uri="{FF2B5EF4-FFF2-40B4-BE49-F238E27FC236}">
                    <a16:creationId xmlns:a16="http://schemas.microsoft.com/office/drawing/2014/main" id="{E9472905-BC2F-2106-051D-ED0062129F6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1" name="Google Shape;1034;p30">
                  <a:extLst>
                    <a:ext uri="{FF2B5EF4-FFF2-40B4-BE49-F238E27FC236}">
                      <a16:creationId xmlns:a16="http://schemas.microsoft.com/office/drawing/2014/main" id="{A499B9AF-9863-7211-2B83-FDF051803C7A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5" name="Google Shape;1035;p30">
                    <a:extLst>
                      <a:ext uri="{FF2B5EF4-FFF2-40B4-BE49-F238E27FC236}">
                        <a16:creationId xmlns:a16="http://schemas.microsoft.com/office/drawing/2014/main" id="{0584EE3F-D330-88F0-0FAB-13A835A725CE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036;p30">
                    <a:extLst>
                      <a:ext uri="{FF2B5EF4-FFF2-40B4-BE49-F238E27FC236}">
                        <a16:creationId xmlns:a16="http://schemas.microsoft.com/office/drawing/2014/main" id="{C58416A1-0574-73F9-727C-A0F757B1C7BA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" name="Google Shape;1037;p30">
                  <a:extLst>
                    <a:ext uri="{FF2B5EF4-FFF2-40B4-BE49-F238E27FC236}">
                      <a16:creationId xmlns:a16="http://schemas.microsoft.com/office/drawing/2014/main" id="{7D425E45-6674-1F76-407D-6814CF0015BC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3" name="Google Shape;1038;p30">
                    <a:extLst>
                      <a:ext uri="{FF2B5EF4-FFF2-40B4-BE49-F238E27FC236}">
                        <a16:creationId xmlns:a16="http://schemas.microsoft.com/office/drawing/2014/main" id="{28A85B17-2C3B-3E42-289E-017FFAD371A6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039;p30">
                    <a:extLst>
                      <a:ext uri="{FF2B5EF4-FFF2-40B4-BE49-F238E27FC236}">
                        <a16:creationId xmlns:a16="http://schemas.microsoft.com/office/drawing/2014/main" id="{FDE7C8A7-4493-1D8B-9242-F81C49764EC1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4626815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Proč GymNest?</a:t>
            </a:r>
            <a:endParaRPr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</a:t>
            </a:r>
            <a:endParaRPr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4626801" y="2008693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Aktuální systémy s funkcí osobního kouče s rezervačním systémem.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cs-CZ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Dostupnost většinou v USA (jazyk).</a:t>
            </a:r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1028176" y="2008693"/>
            <a:ext cx="3384300" cy="215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GymNest je informační systém pro tělocvičny a sportovní centra.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Založený na </a:t>
            </a:r>
            <a:r>
              <a:rPr lang="cs-CZ" sz="1600" dirty="0" err="1"/>
              <a:t>mikroslužbách</a:t>
            </a:r>
            <a:r>
              <a:rPr lang="cs-CZ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Automatizuje: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správu uživatelů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členství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rezervace tříd</a:t>
            </a:r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1028187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D0879-CAC7-3108-899D-F9E8B9F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	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526602-5020-84EE-6C45-3996AC035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A65C6E6-0A77-071A-A33D-E903D9A7DB5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A0B5215D-D5BD-1386-466F-F6FBB321BC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80525" y="1103862"/>
            <a:ext cx="3384300" cy="572700"/>
          </a:xfrm>
        </p:spPr>
        <p:txBody>
          <a:bodyPr/>
          <a:lstStyle/>
          <a:p>
            <a:r>
              <a:rPr lang="cs-CZ" dirty="0"/>
              <a:t>Frontend	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A277F7F2-ACD3-799B-081B-7EE7D0B0FB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79150" y="1099276"/>
            <a:ext cx="3384300" cy="572700"/>
          </a:xfrm>
        </p:spPr>
        <p:txBody>
          <a:bodyPr/>
          <a:lstStyle/>
          <a:p>
            <a:r>
              <a:rPr lang="cs-CZ" dirty="0"/>
              <a:t>Backend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234F03-3A5A-228E-4606-F5D53ADE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2" y="1923754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4A73B5-F458-2696-B934-53C11ADA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68" y="1923753"/>
            <a:ext cx="1762569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851ED3-5F99-9982-BCF2-549AEA75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4" y="2026138"/>
            <a:ext cx="2646438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370 Mysql Icons - Free in SVG, PNG, ICO - IconScout">
            <a:extLst>
              <a:ext uri="{FF2B5EF4-FFF2-40B4-BE49-F238E27FC236}">
                <a16:creationId xmlns:a16="http://schemas.microsoft.com/office/drawing/2014/main" id="{E70D8A11-8655-474C-DD5C-B7D6FE43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0" y="1923753"/>
            <a:ext cx="1645084" cy="16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Zástupný symbol obrázku 5" descr="Obsah obrázku snímek obrazovky, Grafika, symbol, klipart&#10;&#10;Popis byl vytvořen automaticky">
            <a:extLst>
              <a:ext uri="{FF2B5EF4-FFF2-40B4-BE49-F238E27FC236}">
                <a16:creationId xmlns:a16="http://schemas.microsoft.com/office/drawing/2014/main" id="{5FCF31E8-5580-7B05-0778-51B45887D6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93236" y="161184"/>
            <a:ext cx="1762569" cy="1762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BCC40-0F14-7F36-3718-4EECEF9D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- konkrétně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5CD5FE-0366-99D2-1C40-EC4E66D3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292" y="1199849"/>
            <a:ext cx="3287457" cy="3416400"/>
          </a:xfrm>
        </p:spPr>
        <p:txBody>
          <a:bodyPr/>
          <a:lstStyle/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Backend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Express.js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MySQL2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Sequelize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Passport.js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b="1" dirty="0"/>
              <a:t>JWT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Dotenv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Pug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Swagger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Morgan, </a:t>
            </a:r>
            <a:r>
              <a:rPr lang="cs-CZ" sz="1400" dirty="0" err="1"/>
              <a:t>Debug</a:t>
            </a:r>
            <a:r>
              <a:rPr lang="cs-CZ" sz="1400" dirty="0"/>
              <a:t>, HTTP-</a:t>
            </a:r>
            <a:r>
              <a:rPr lang="cs-CZ" sz="1400" dirty="0" err="1"/>
              <a:t>Errors</a:t>
            </a:r>
            <a:r>
              <a:rPr lang="cs-CZ" sz="1400" dirty="0"/>
              <a:t>: </a:t>
            </a:r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C4613C32-CC42-E31F-2A90-E3A67CA5DCE2}"/>
              </a:ext>
            </a:extLst>
          </p:cNvPr>
          <p:cNvSpPr txBox="1">
            <a:spLocks/>
          </p:cNvSpPr>
          <p:nvPr/>
        </p:nvSpPr>
        <p:spPr>
          <a:xfrm>
            <a:off x="943962" y="1199849"/>
            <a:ext cx="32874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Frontend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MUI (</a:t>
            </a:r>
            <a:r>
              <a:rPr lang="cs-CZ" sz="1400" dirty="0" err="1"/>
              <a:t>Material</a:t>
            </a:r>
            <a:r>
              <a:rPr lang="cs-CZ" sz="1400" dirty="0"/>
              <a:t>-UI)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Emotion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Axios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React</a:t>
            </a:r>
            <a:r>
              <a:rPr lang="cs-CZ" sz="1400" dirty="0"/>
              <a:t> Router Dom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Date-fns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PayPal (</a:t>
            </a:r>
            <a:r>
              <a:rPr lang="cs-CZ" sz="1400" dirty="0" err="1"/>
              <a:t>React</a:t>
            </a:r>
            <a:r>
              <a:rPr lang="cs-CZ" sz="1400" dirty="0"/>
              <a:t>-PayPal-</a:t>
            </a:r>
            <a:r>
              <a:rPr lang="cs-CZ" sz="1400" dirty="0" err="1"/>
              <a:t>js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Google </a:t>
            </a:r>
            <a:r>
              <a:rPr lang="cs-CZ" sz="1400" dirty="0" err="1"/>
              <a:t>OAuth</a:t>
            </a:r>
            <a:r>
              <a:rPr lang="cs-CZ" sz="1400" dirty="0"/>
              <a:t> (</a:t>
            </a:r>
            <a:r>
              <a:rPr lang="cs-CZ" sz="1400" dirty="0" err="1"/>
              <a:t>React</a:t>
            </a:r>
            <a:r>
              <a:rPr lang="cs-CZ" sz="1400" dirty="0"/>
              <a:t>-</a:t>
            </a:r>
            <a:r>
              <a:rPr lang="cs-CZ" sz="1400" dirty="0" err="1"/>
              <a:t>OAuth</a:t>
            </a:r>
            <a:r>
              <a:rPr lang="cs-CZ" sz="1400" dirty="0"/>
              <a:t>-Google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React</a:t>
            </a:r>
            <a:r>
              <a:rPr lang="cs-CZ" sz="1400" dirty="0"/>
              <a:t> </a:t>
            </a:r>
            <a:r>
              <a:rPr lang="cs-CZ" sz="1400" dirty="0" err="1"/>
              <a:t>Scripts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ESLint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291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BCC40-0F14-7F36-3718-4EECEF9D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- testy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5CD5FE-0366-99D2-1C40-EC4E66D3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292" y="1199849"/>
            <a:ext cx="3287457" cy="3416400"/>
          </a:xfrm>
        </p:spPr>
        <p:txBody>
          <a:bodyPr/>
          <a:lstStyle/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Technologie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Chai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Sonom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Mocha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Babel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Nock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Supertest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400" dirty="0"/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C4613C32-CC42-E31F-2A90-E3A67CA5DCE2}"/>
              </a:ext>
            </a:extLst>
          </p:cNvPr>
          <p:cNvSpPr txBox="1">
            <a:spLocks/>
          </p:cNvSpPr>
          <p:nvPr/>
        </p:nvSpPr>
        <p:spPr>
          <a:xfrm>
            <a:off x="943962" y="1199849"/>
            <a:ext cx="32874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Testy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24 testů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50 % pokrytí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Všechny modely</a:t>
            </a:r>
          </a:p>
        </p:txBody>
      </p:sp>
    </p:spTree>
    <p:extLst>
      <p:ext uri="{BB962C8B-B14F-4D97-AF65-F5344CB8AC3E}">
        <p14:creationId xmlns:p14="http://schemas.microsoft.com/office/powerpoint/2010/main" val="78956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452CE-5AD4-CCFC-AFD2-11DE54E4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služby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0D1C10-5F19-603D-7F81-440057A69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cs-CZ" sz="1600" dirty="0"/>
              <a:t>Autentizace přes Google Authentication</a:t>
            </a:r>
          </a:p>
          <a:p>
            <a:pPr marL="152400" indent="0">
              <a:buNone/>
            </a:pPr>
            <a:r>
              <a:rPr lang="cs-CZ" sz="1600" dirty="0"/>
              <a:t>Platební brána PayPal </a:t>
            </a:r>
          </a:p>
        </p:txBody>
      </p:sp>
      <p:pic>
        <p:nvPicPr>
          <p:cNvPr id="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AA764BEE-8DBF-39C1-279E-CCE0BA22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83" y="2514860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ypal Pixel Perfect Flat icon">
            <a:extLst>
              <a:ext uri="{FF2B5EF4-FFF2-40B4-BE49-F238E27FC236}">
                <a16:creationId xmlns:a16="http://schemas.microsoft.com/office/drawing/2014/main" id="{1D9DB908-C40E-E56C-0EDB-881E9AC7F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64" y="2311732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595EBD-BB98-AE10-C1B3-10540E440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GymNest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788F31-DB3E-E452-E64E-E68E03054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Informační systém</a:t>
            </a:r>
          </a:p>
        </p:txBody>
      </p:sp>
      <p:pic>
        <p:nvPicPr>
          <p:cNvPr id="7" name="Obrázek 6" descr="Obsah obrázku černá, tma&#10;&#10;Popis byl vytvořen automaticky">
            <a:extLst>
              <a:ext uri="{FF2B5EF4-FFF2-40B4-BE49-F238E27FC236}">
                <a16:creationId xmlns:a16="http://schemas.microsoft.com/office/drawing/2014/main" id="{ED9DA410-196B-9027-BA2D-B86778DB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-221288"/>
            <a:ext cx="4435869" cy="4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3ABB89CB-1B4C-E6A8-D3CF-AF54DEC2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31822"/>
            <a:ext cx="2321353" cy="232135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Služby - Backend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4A2A44-B222-2369-B6D2-7F624D5C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145" y="2210686"/>
            <a:ext cx="2762801" cy="1131600"/>
          </a:xfrm>
        </p:spPr>
        <p:txBody>
          <a:bodyPr/>
          <a:lstStyle/>
          <a:p>
            <a:r>
              <a:rPr lang="cs-CZ" sz="1600" dirty="0"/>
              <a:t>Správa členství</a:t>
            </a:r>
          </a:p>
          <a:p>
            <a:r>
              <a:rPr lang="cs-CZ" sz="1600" dirty="0"/>
              <a:t>Správa plateb</a:t>
            </a:r>
          </a:p>
          <a:p>
            <a:r>
              <a:rPr lang="cs-CZ" sz="1600" dirty="0"/>
              <a:t>Platba přes PayPal</a:t>
            </a:r>
          </a:p>
          <a:p>
            <a:endParaRPr lang="cs-CZ" sz="1600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0DAD7197-A572-017A-87BF-D3678D3CD8D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0449" y="2210686"/>
            <a:ext cx="2762801" cy="1289752"/>
          </a:xfrm>
        </p:spPr>
        <p:txBody>
          <a:bodyPr/>
          <a:lstStyle/>
          <a:p>
            <a:r>
              <a:rPr lang="cs-CZ" sz="1600" dirty="0"/>
              <a:t>Správa uživatelů </a:t>
            </a:r>
            <a:r>
              <a:rPr lang="cs-CZ" sz="1600" i="1" dirty="0"/>
              <a:t>(CRUD)</a:t>
            </a:r>
          </a:p>
          <a:p>
            <a:r>
              <a:rPr lang="cs-CZ" sz="1600" dirty="0"/>
              <a:t>Správa oprávnění</a:t>
            </a:r>
            <a:endParaRPr lang="cs-CZ" sz="1600" i="1" dirty="0"/>
          </a:p>
          <a:p>
            <a:r>
              <a:rPr lang="cs-CZ" sz="1600" dirty="0"/>
              <a:t>Přihlášení formulářem</a:t>
            </a:r>
          </a:p>
          <a:p>
            <a:r>
              <a:rPr lang="cs-CZ" sz="1600" dirty="0"/>
              <a:t>Přihlášení přes Google</a:t>
            </a:r>
          </a:p>
          <a:p>
            <a:endParaRPr lang="cs-CZ" sz="16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3F1F3D90-FE74-05A2-A168-A0C53116C75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0449" y="1449299"/>
            <a:ext cx="2762801" cy="572700"/>
          </a:xfrm>
        </p:spPr>
        <p:txBody>
          <a:bodyPr/>
          <a:lstStyle/>
          <a:p>
            <a:r>
              <a:rPr lang="cs-CZ" dirty="0"/>
              <a:t>Uživatelská služba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E2658D6D-D832-637F-85EB-B606F6C76F7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86145" y="1449299"/>
            <a:ext cx="2762801" cy="572700"/>
          </a:xfrm>
        </p:spPr>
        <p:txBody>
          <a:bodyPr/>
          <a:lstStyle/>
          <a:p>
            <a:r>
              <a:rPr lang="cs-CZ" dirty="0"/>
              <a:t>Členská služba</a:t>
            </a:r>
          </a:p>
        </p:txBody>
      </p:sp>
      <p:sp>
        <p:nvSpPr>
          <p:cNvPr id="7" name="Podnadpis 5">
            <a:extLst>
              <a:ext uri="{FF2B5EF4-FFF2-40B4-BE49-F238E27FC236}">
                <a16:creationId xmlns:a16="http://schemas.microsoft.com/office/drawing/2014/main" id="{9D85B488-AD98-948E-D247-6CB6623650AA}"/>
              </a:ext>
            </a:extLst>
          </p:cNvPr>
          <p:cNvSpPr txBox="1">
            <a:spLocks/>
          </p:cNvSpPr>
          <p:nvPr/>
        </p:nvSpPr>
        <p:spPr>
          <a:xfrm>
            <a:off x="6000750" y="1449299"/>
            <a:ext cx="27628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dirty="0"/>
              <a:t>Rezervační služba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DE93D1D5-48A9-712B-0F83-F307D6B34A73}"/>
              </a:ext>
            </a:extLst>
          </p:cNvPr>
          <p:cNvSpPr txBox="1">
            <a:spLocks/>
          </p:cNvSpPr>
          <p:nvPr/>
        </p:nvSpPr>
        <p:spPr>
          <a:xfrm>
            <a:off x="6000750" y="2210686"/>
            <a:ext cx="2762801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cs-CZ" sz="1600" dirty="0"/>
              <a:t>Výběr aktivit</a:t>
            </a:r>
          </a:p>
          <a:p>
            <a:r>
              <a:rPr lang="cs-CZ" sz="1600" dirty="0"/>
              <a:t>Rezervace lekcí</a:t>
            </a:r>
          </a:p>
          <a:p>
            <a:r>
              <a:rPr lang="cs-CZ" sz="1600" dirty="0"/>
              <a:t>Notifikace</a:t>
            </a:r>
          </a:p>
          <a:p>
            <a:r>
              <a:rPr lang="cs-CZ" sz="1600" dirty="0"/>
              <a:t>Rozvrh</a:t>
            </a:r>
          </a:p>
        </p:txBody>
      </p:sp>
    </p:spTree>
    <p:extLst>
      <p:ext uri="{BB962C8B-B14F-4D97-AF65-F5344CB8AC3E}">
        <p14:creationId xmlns:p14="http://schemas.microsoft.com/office/powerpoint/2010/main" val="107386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Frontend</a:t>
            </a:r>
          </a:p>
        </p:txBody>
      </p:sp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B625B810-C853-A245-D0C6-3097CE5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  <p:sp>
        <p:nvSpPr>
          <p:cNvPr id="11" name="Podnadpis 10">
            <a:extLst>
              <a:ext uri="{FF2B5EF4-FFF2-40B4-BE49-F238E27FC236}">
                <a16:creationId xmlns:a16="http://schemas.microsoft.com/office/drawing/2014/main" id="{E1A13195-51D3-A13A-57AD-DE620A16A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1600" dirty="0"/>
              <a:t>Uživatel</a:t>
            </a:r>
          </a:p>
          <a:p>
            <a:r>
              <a:rPr lang="cs-CZ" sz="1600" dirty="0"/>
              <a:t>Člen</a:t>
            </a:r>
          </a:p>
          <a:p>
            <a:r>
              <a:rPr lang="cs-CZ" sz="1600" dirty="0"/>
              <a:t>Trenér</a:t>
            </a:r>
          </a:p>
          <a:p>
            <a:r>
              <a:rPr lang="cs-CZ" sz="1600" dirty="0"/>
              <a:t>Administrátor</a:t>
            </a:r>
          </a:p>
        </p:txBody>
      </p:sp>
      <p:sp>
        <p:nvSpPr>
          <p:cNvPr id="13" name="Podnadpis 12">
            <a:extLst>
              <a:ext uri="{FF2B5EF4-FFF2-40B4-BE49-F238E27FC236}">
                <a16:creationId xmlns:a16="http://schemas.microsoft.com/office/drawing/2014/main" id="{7160F837-25B4-D9CD-DD83-0F134174CC4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cs-CZ" sz="1600" dirty="0"/>
              <a:t>Domů</a:t>
            </a:r>
          </a:p>
          <a:p>
            <a:r>
              <a:rPr lang="cs-CZ" sz="1600" dirty="0"/>
              <a:t>Aktivity</a:t>
            </a:r>
          </a:p>
          <a:p>
            <a:r>
              <a:rPr lang="cs-CZ" sz="1600" dirty="0"/>
              <a:t>Členství</a:t>
            </a:r>
          </a:p>
          <a:p>
            <a:r>
              <a:rPr lang="cs-CZ" sz="1600" dirty="0"/>
              <a:t>Rozvrhy</a:t>
            </a:r>
          </a:p>
        </p:txBody>
      </p:sp>
      <p:sp>
        <p:nvSpPr>
          <p:cNvPr id="15" name="Podnadpis 14">
            <a:extLst>
              <a:ext uri="{FF2B5EF4-FFF2-40B4-BE49-F238E27FC236}">
                <a16:creationId xmlns:a16="http://schemas.microsoft.com/office/drawing/2014/main" id="{6831A41E-D04B-0838-22AB-ABCA1781683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cs-CZ" dirty="0"/>
              <a:t>Stránky - SPA	</a:t>
            </a:r>
          </a:p>
        </p:txBody>
      </p:sp>
      <p:sp>
        <p:nvSpPr>
          <p:cNvPr id="17" name="Podnadpis 16">
            <a:extLst>
              <a:ext uri="{FF2B5EF4-FFF2-40B4-BE49-F238E27FC236}">
                <a16:creationId xmlns:a16="http://schemas.microsoft.com/office/drawing/2014/main" id="{C7934FEF-069F-8E6E-7AB9-4B86EE65CE6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cs-CZ" dirty="0"/>
              <a:t>Různé oprávnění	</a:t>
            </a:r>
          </a:p>
        </p:txBody>
      </p:sp>
    </p:spTree>
    <p:extLst>
      <p:ext uri="{BB962C8B-B14F-4D97-AF65-F5344CB8AC3E}">
        <p14:creationId xmlns:p14="http://schemas.microsoft.com/office/powerpoint/2010/main" val="3583590649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390</Words>
  <Application>Microsoft Office PowerPoint</Application>
  <PresentationFormat>Předvádění na obrazovce (16:9)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Nunito Light</vt:lpstr>
      <vt:lpstr>Epilogue</vt:lpstr>
      <vt:lpstr>Calibri</vt:lpstr>
      <vt:lpstr>Arial</vt:lpstr>
      <vt:lpstr>Raleway</vt:lpstr>
      <vt:lpstr>Lato</vt:lpstr>
      <vt:lpstr>Söhne</vt:lpstr>
      <vt:lpstr>Multimedia Software Pitch Deck by Slidesgo</vt:lpstr>
      <vt:lpstr>GymNest</vt:lpstr>
      <vt:lpstr>Úvod</vt:lpstr>
      <vt:lpstr>Technologie </vt:lpstr>
      <vt:lpstr>Technologie - konkrétně</vt:lpstr>
      <vt:lpstr>Technologie - testy</vt:lpstr>
      <vt:lpstr>Externí služby</vt:lpstr>
      <vt:lpstr>GymNest</vt:lpstr>
      <vt:lpstr>Služby - Backend</vt:lpstr>
      <vt:lpstr>Frontend</vt:lpstr>
      <vt:lpstr>Big Picture</vt:lpstr>
      <vt:lpstr>Představení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GymNest</dc:title>
  <dc:subject>MOIS</dc:subject>
  <dc:creator>Jan Sakač</dc:creator>
  <cp:keywords>GymNest; MOIS</cp:keywords>
  <cp:lastModifiedBy>Sakač Jan</cp:lastModifiedBy>
  <cp:revision>10</cp:revision>
  <dcterms:modified xsi:type="dcterms:W3CDTF">2024-04-24T07:46:57Z</dcterms:modified>
</cp:coreProperties>
</file>