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6" r:id="rId7"/>
    <p:sldId id="263" r:id="rId8"/>
    <p:sldId id="267" r:id="rId9"/>
    <p:sldId id="261" r:id="rId10"/>
    <p:sldId id="264" r:id="rId11"/>
    <p:sldId id="265" r:id="rId12"/>
    <p:sldId id="268" r:id="rId13"/>
    <p:sldId id="260" r:id="rId14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71" autoAdjust="0"/>
  </p:normalViewPr>
  <p:slideViewPr>
    <p:cSldViewPr snapToGrid="0">
      <p:cViewPr varScale="1">
        <p:scale>
          <a:sx n="60" d="100"/>
          <a:sy n="60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13D8C6B1-37E7-4B31-BA4E-EE7C607C8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9E00DAE-A519-441B-B303-7FB3F51BC2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2D0BA-DB5F-4AA6-AD46-9F001552A8A7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101AD5-4FD4-4E73-ADF3-AC84A0C0E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99E648-90AC-4DC9-AD16-0D29492C5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7D78-1B31-4429-8EBA-B96959E8A3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152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3A40-CB7C-4082-8730-747021FE674D}" type="datetimeFigureOut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dirty="0"/>
              <a:t>Upravte styly předlohy textu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B96DB-7961-4665-BC0B-0E94575174E2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5439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2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cs-CZ" dirty="0"/>
              <a:t>Uživatelská správa</a:t>
            </a:r>
          </a:p>
          <a:p>
            <a:pPr marL="0" indent="0">
              <a:buNone/>
            </a:pPr>
            <a:r>
              <a:rPr lang="cs-CZ" dirty="0"/>
              <a:t>- Autentizace a autorizace uživatelů.</a:t>
            </a:r>
          </a:p>
          <a:p>
            <a:pPr marL="0" indent="0">
              <a:buNone/>
            </a:pPr>
            <a:r>
              <a:rPr lang="cs-CZ" dirty="0"/>
              <a:t>- Profily členů a zaměstnanců.</a:t>
            </a:r>
          </a:p>
          <a:p>
            <a:pPr marL="0" indent="0">
              <a:buNone/>
            </a:pPr>
            <a:r>
              <a:rPr lang="cs-CZ" dirty="0"/>
              <a:t>- Správa rolí a přístupových práv.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2. Správa členství</a:t>
            </a:r>
          </a:p>
          <a:p>
            <a:pPr marL="0" indent="0">
              <a:buNone/>
            </a:pPr>
            <a:r>
              <a:rPr lang="cs-CZ" dirty="0"/>
              <a:t>- Správa různých typů členství a tarifů.</a:t>
            </a:r>
          </a:p>
          <a:p>
            <a:pPr marL="0" indent="0">
              <a:buNone/>
            </a:pPr>
            <a:r>
              <a:rPr lang="cs-CZ" dirty="0"/>
              <a:t>- Sledování platby členství. 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3. Rezervační systém </a:t>
            </a:r>
          </a:p>
          <a:p>
            <a:pPr marL="0" indent="0">
              <a:buNone/>
            </a:pPr>
            <a:r>
              <a:rPr lang="cs-CZ" dirty="0"/>
              <a:t>- Rezervace skupinových lekcí a osobního tréninku.</a:t>
            </a:r>
          </a:p>
          <a:p>
            <a:pPr marL="0" indent="0">
              <a:buNone/>
            </a:pPr>
            <a:r>
              <a:rPr lang="cs-CZ" dirty="0"/>
              <a:t>- Správa časového harmonogramu pro lekce a trenéry.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7076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Důvodů, proč chtít náš systém je více. </a:t>
            </a:r>
          </a:p>
          <a:p>
            <a:r>
              <a:rPr lang="cs-CZ" dirty="0"/>
              <a:t>Jednak jde oblast s málo hráči na trhu, kteří se většinou soustředí na funkci virtuálního kouče, záznamu cvičení s funkcí rezervačního systému</a:t>
            </a:r>
          </a:p>
          <a:p>
            <a:r>
              <a:rPr lang="cs-CZ" dirty="0"/>
              <a:t>Dále jde o systémy většinou z USA, ne všechny jsou dostupné v Evropě a už vůbec její lokalizace v češtině.</a:t>
            </a:r>
          </a:p>
          <a:p>
            <a:r>
              <a:rPr lang="cs-CZ" dirty="0"/>
              <a:t>Konkurence…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5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99885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10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0190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CF67D5-7113-4F58-90C9-7936E219A927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BE8CE-5C92-4D1A-BE9B-39275DD4E21B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B233EC6-32EC-40F2-A899-8731B976E638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7B60F-068D-4530-981A-D64FDAEE4042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0E77078-8498-416E-8C2B-44BCB10DADE3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425AC-A8CC-4FD5-80CB-DB62F33CC7E2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é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3C0A0-F997-4689-B91B-3C30EE9CB784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8" name="Zástupné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é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786CC-6742-46F7-827E-F58BF345F5D8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4" name="Zástupné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7" name="Obdélní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52648-A78A-4608-9A01-2A97839C2F58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3" name="Zástupné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62E91A-98DC-4F55-B956-A4A34416FE5F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B8D6C-5A19-4086-8755-0C0638DA7ADB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8A20929-4667-4121-800C-DB300D315348}" type="datetime1">
              <a:rPr lang="cs-CZ" noProof="0" smtClean="0"/>
              <a:t>23.04.2024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9" name="Obdélní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Digitální spoj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57" t="9091" r="47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325461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cs-CZ" sz="4400" cap="none" dirty="0" err="1">
                <a:solidFill>
                  <a:schemeClr val="bg1"/>
                </a:solidFill>
              </a:rPr>
              <a:t>GymNest</a:t>
            </a:r>
            <a:br>
              <a:rPr lang="cs-CZ" sz="2800" cap="none" dirty="0">
                <a:solidFill>
                  <a:schemeClr val="bg1"/>
                </a:solidFill>
              </a:rPr>
            </a:br>
            <a:r>
              <a:rPr lang="cs-CZ" sz="2800" cap="none" dirty="0">
                <a:solidFill>
                  <a:schemeClr val="bg1"/>
                </a:solidFill>
              </a:rPr>
              <a:t>MOIS semestrální projekt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27973"/>
            <a:ext cx="10993546" cy="484822"/>
          </a:xfrm>
        </p:spPr>
        <p:txBody>
          <a:bodyPr rtlCol="0">
            <a:normAutofit/>
          </a:bodyPr>
          <a:lstStyle/>
          <a:p>
            <a:r>
              <a:rPr lang="cs-CZ" dirty="0">
                <a:solidFill>
                  <a:srgbClr val="75E4F7"/>
                </a:solidFill>
              </a:rPr>
              <a:t>Jan Sakač a Matěj Boura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bdélní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/>
          </a:p>
        </p:txBody>
      </p:sp>
      <p:pic>
        <p:nvPicPr>
          <p:cNvPr id="5" name="Obrázek 4" descr="Digitální čísla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rgbClr val="FFFFFF"/>
                </a:solidFill>
              </a:rPr>
              <a:t>Děkujeme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chemeClr val="bg2"/>
                </a:solidFill>
              </a:rPr>
              <a:t>Konec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A5CE-2B97-150B-26AE-2FC6D9D21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42DD97-C5CF-FA5A-0617-599076B6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projektu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998E78A-7DC1-075A-1241-4CB0A76A0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93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33E061-A04E-95A7-80BC-519B376F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cs-CZ" sz="3200" cap="none">
                <a:solidFill>
                  <a:srgbClr val="FFFFFF"/>
                </a:solidFill>
              </a:rPr>
              <a:t>GymNest-IS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026B2-09FF-8ED6-0B88-40393BC6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24" y="1113764"/>
            <a:ext cx="7221876" cy="4624327"/>
          </a:xfrm>
        </p:spPr>
        <p:txBody>
          <a:bodyPr anchor="ctr">
            <a:normAutofit/>
          </a:bodyPr>
          <a:lstStyle/>
          <a:p>
            <a:r>
              <a:rPr lang="cs-CZ" sz="2000" dirty="0" err="1"/>
              <a:t>GymNest</a:t>
            </a:r>
            <a:r>
              <a:rPr lang="cs-CZ" sz="2000" dirty="0"/>
              <a:t> je informační systém pro tělocvičny a sportovní centra </a:t>
            </a:r>
          </a:p>
          <a:p>
            <a:r>
              <a:rPr lang="cs-CZ" sz="2000" dirty="0"/>
              <a:t>Automatizuje správu uživatelů, členství a rezervace tříd.</a:t>
            </a:r>
          </a:p>
          <a:p>
            <a:pPr lvl="1"/>
            <a:r>
              <a:rPr lang="cs-CZ" sz="1800" dirty="0"/>
              <a:t>Uživatelská správa (User Management Service)</a:t>
            </a:r>
          </a:p>
          <a:p>
            <a:pPr lvl="1"/>
            <a:r>
              <a:rPr lang="en-US" sz="1800" dirty="0" err="1"/>
              <a:t>Správa</a:t>
            </a:r>
            <a:r>
              <a:rPr lang="en-US" sz="1800" dirty="0"/>
              <a:t> </a:t>
            </a:r>
            <a:r>
              <a:rPr lang="cs-CZ" sz="1800" dirty="0"/>
              <a:t>členství</a:t>
            </a:r>
            <a:r>
              <a:rPr lang="en-US" sz="1800" dirty="0"/>
              <a:t> (Membership Management Service)</a:t>
            </a:r>
            <a:endParaRPr lang="cs-CZ" sz="1800" dirty="0"/>
          </a:p>
          <a:p>
            <a:pPr lvl="1"/>
            <a:r>
              <a:rPr lang="cs-CZ" sz="1800" dirty="0"/>
              <a:t>Rezervační systém (Booking Service)</a:t>
            </a:r>
          </a:p>
        </p:txBody>
      </p:sp>
    </p:spTree>
    <p:extLst>
      <p:ext uri="{BB962C8B-B14F-4D97-AF65-F5344CB8AC3E}">
        <p14:creationId xmlns:p14="http://schemas.microsoft.com/office/powerpoint/2010/main" val="103889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8B1C4-30CA-2689-8982-AAEF63B1A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A8851-19C0-430E-E845-25CBF00D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</a:t>
            </a:r>
            <a:r>
              <a:rPr lang="cs-CZ" dirty="0" err="1"/>
              <a:t>GymNest</a:t>
            </a:r>
            <a:r>
              <a:rPr lang="cs-CZ" dirty="0"/>
              <a:t>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91CC0E4-3A8E-2AEA-C2E8-ADC35A929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47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57FA09-617F-4D64-D591-364C3674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none" dirty="0"/>
              <a:t>Proč chtít </a:t>
            </a:r>
            <a:r>
              <a:rPr lang="cs-CZ" cap="none" dirty="0" err="1"/>
              <a:t>GymNest</a:t>
            </a:r>
            <a:r>
              <a:rPr lang="cs-CZ" cap="none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03C0D6-E1D7-1355-8D4C-7FE451CB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Aktuální systémy s funkcí osobního kouče s rezervačním systémem</a:t>
            </a:r>
          </a:p>
          <a:p>
            <a:r>
              <a:rPr lang="cs-CZ" dirty="0"/>
              <a:t>Dostupnost většinou v USA (jazyk)</a:t>
            </a:r>
          </a:p>
          <a:p>
            <a:r>
              <a:rPr lang="cs-CZ" dirty="0"/>
              <a:t>Konkurence: </a:t>
            </a:r>
            <a:r>
              <a:rPr lang="cs-CZ" i="1" dirty="0" err="1"/>
              <a:t>WellnessLiving</a:t>
            </a:r>
            <a:r>
              <a:rPr lang="cs-CZ" i="1" dirty="0"/>
              <a:t>, </a:t>
            </a:r>
            <a:r>
              <a:rPr lang="cs-CZ" i="1" dirty="0" err="1"/>
              <a:t>PushPress</a:t>
            </a:r>
            <a:r>
              <a:rPr lang="cs-CZ" i="1" dirty="0"/>
              <a:t>, </a:t>
            </a:r>
            <a:r>
              <a:rPr lang="cs-CZ" i="1" dirty="0" err="1"/>
              <a:t>TeamUp</a:t>
            </a:r>
            <a:r>
              <a:rPr lang="cs-CZ" i="1" dirty="0"/>
              <a:t>, …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45123B4-0573-7826-1AB5-8C283355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5142045"/>
            <a:ext cx="11351309" cy="4795516"/>
          </a:xfrm>
          <a:prstGeom prst="rect">
            <a:avLst/>
          </a:prstGeom>
        </p:spPr>
      </p:pic>
      <p:pic>
        <p:nvPicPr>
          <p:cNvPr id="1026" name="Picture 2" descr="PushPress Software Reviews, Demo &amp; Pricing - 2023">
            <a:extLst>
              <a:ext uri="{FF2B5EF4-FFF2-40B4-BE49-F238E27FC236}">
                <a16:creationId xmlns:a16="http://schemas.microsoft.com/office/drawing/2014/main" id="{8727AE3D-4DB4-B1D1-BFFD-7984CB3B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252" y="5491007"/>
            <a:ext cx="7495494" cy="49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0B3E0A-3B16-AA02-D206-F5BAA465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Technická specifika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B9E55C-A79A-9082-EFCB-9DA916634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cap="none" dirty="0"/>
              <a:t>Vyvíjeno v IDEA </a:t>
            </a:r>
            <a:r>
              <a:rPr lang="cs-CZ" cap="none" dirty="0" err="1"/>
              <a:t>Ultimate</a:t>
            </a:r>
            <a:endParaRPr lang="cs-CZ" cap="none" dirty="0"/>
          </a:p>
        </p:txBody>
      </p:sp>
    </p:spTree>
    <p:extLst>
      <p:ext uri="{BB962C8B-B14F-4D97-AF65-F5344CB8AC3E}">
        <p14:creationId xmlns:p14="http://schemas.microsoft.com/office/powerpoint/2010/main" val="21714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D50F12-5731-B64E-66C5-00BBFA42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 err="1">
                <a:solidFill>
                  <a:schemeClr val="accent2"/>
                </a:solidFill>
              </a:rPr>
              <a:t>Frontend</a:t>
            </a:r>
            <a:endParaRPr lang="cs-CZ" sz="4000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C55487-ED47-B4D5-EBB5-02941A4A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160" y="1507415"/>
            <a:ext cx="761764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 err="1"/>
              <a:t>React</a:t>
            </a:r>
            <a:endParaRPr lang="cs-CZ" sz="2000" dirty="0"/>
          </a:p>
          <a:p>
            <a:r>
              <a:rPr lang="cs-CZ" sz="2000" dirty="0"/>
              <a:t>MUI - </a:t>
            </a:r>
            <a:r>
              <a:rPr lang="cs-CZ" sz="2000" dirty="0" err="1"/>
              <a:t>React</a:t>
            </a:r>
            <a:r>
              <a:rPr lang="cs-CZ" sz="2000" dirty="0"/>
              <a:t> </a:t>
            </a:r>
            <a:r>
              <a:rPr lang="cs-CZ" sz="2000" dirty="0" err="1"/>
              <a:t>Material</a:t>
            </a:r>
            <a:r>
              <a:rPr lang="cs-CZ" sz="2000" dirty="0"/>
              <a:t> </a:t>
            </a:r>
            <a:r>
              <a:rPr lang="cs-CZ" sz="2000" dirty="0" err="1"/>
              <a:t>Desing</a:t>
            </a:r>
            <a:endParaRPr lang="cs-CZ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ABFD29-F399-6397-32A6-C392969F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60" y="3105899"/>
            <a:ext cx="1825663" cy="16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388B8B-57A2-17F4-C1A6-8BBD5D4C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101" y="2722089"/>
            <a:ext cx="2427314" cy="24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3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AD39E-E954-50F6-6DA1-FCCE1E77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CAE78B-430C-CFC7-EEAB-5ACC6116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 err="1">
                <a:solidFill>
                  <a:schemeClr val="accent2"/>
                </a:solidFill>
              </a:rPr>
              <a:t>Backend</a:t>
            </a:r>
            <a:endParaRPr lang="cs-CZ" sz="4000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9C9F11-DC57-6A49-9B3F-F8530AB9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319" y="1507415"/>
            <a:ext cx="8196489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/>
              <a:t>Note.js s frameworkem Express</a:t>
            </a:r>
          </a:p>
          <a:p>
            <a:r>
              <a:rPr lang="cs-CZ" sz="2000" dirty="0"/>
              <a:t>REST</a:t>
            </a:r>
          </a:p>
          <a:p>
            <a:r>
              <a:rPr lang="cs-CZ" sz="2000" dirty="0"/>
              <a:t>API </a:t>
            </a:r>
            <a:r>
              <a:rPr lang="cs-CZ" sz="2000" dirty="0" err="1"/>
              <a:t>Gateway</a:t>
            </a:r>
            <a:endParaRPr lang="cs-CZ" sz="2000" dirty="0"/>
          </a:p>
          <a:p>
            <a:r>
              <a:rPr lang="cs-CZ" sz="2000" dirty="0" err="1"/>
              <a:t>MySQL</a:t>
            </a:r>
            <a:endParaRPr lang="cs-C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F5A80A-E556-5EAA-1BDA-454BE9E1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35" y="3534537"/>
            <a:ext cx="2817065" cy="187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8C5DBF-95C6-4F25-7C68-B9F77AB5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15" y="3732667"/>
            <a:ext cx="1808432" cy="14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D2F408-773B-C736-131A-04F33CE0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6" y="34888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70 Mysql Icons - Free in SVG, PNG, ICO - IconScout">
            <a:extLst>
              <a:ext uri="{FF2B5EF4-FFF2-40B4-BE49-F238E27FC236}">
                <a16:creationId xmlns:a16="http://schemas.microsoft.com/office/drawing/2014/main" id="{B43A7E18-D34F-D6EF-624C-F55DC408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17" y="3279447"/>
            <a:ext cx="2323784" cy="232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C158D-73DD-5DBE-3BC0-26434D87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A19D7DB-0F05-F44E-D17C-B5037789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accent2"/>
                </a:solidFill>
              </a:rPr>
              <a:t>Další specifika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50EBA1-1814-3E6B-0A66-71DA3D27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6" y="1507415"/>
            <a:ext cx="6996862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/>
              <a:t>Autentizace přes Google Authentication</a:t>
            </a:r>
          </a:p>
          <a:p>
            <a:r>
              <a:rPr lang="cs-CZ" sz="2000" dirty="0"/>
              <a:t>Správa různých typů členství a tarifů (</a:t>
            </a:r>
            <a:r>
              <a:rPr lang="cs-CZ" sz="2000" dirty="0" err="1"/>
              <a:t>tiers</a:t>
            </a:r>
            <a:r>
              <a:rPr lang="cs-CZ" sz="2000" dirty="0"/>
              <a:t>)</a:t>
            </a:r>
          </a:p>
          <a:p>
            <a:r>
              <a:rPr lang="cs-CZ" sz="2000" dirty="0"/>
              <a:t>Různé měny</a:t>
            </a:r>
          </a:p>
          <a:p>
            <a:r>
              <a:rPr lang="cs-CZ" sz="2000" dirty="0"/>
              <a:t>Výběr barevných schémat</a:t>
            </a:r>
          </a:p>
          <a:p>
            <a:r>
              <a:rPr lang="cs-CZ" sz="2000" dirty="0"/>
              <a:t>Platební brána PayPal (</a:t>
            </a:r>
            <a:r>
              <a:rPr lang="cs-CZ" sz="2000" dirty="0" err="1"/>
              <a:t>Sandbox</a:t>
            </a:r>
            <a:r>
              <a:rPr lang="cs-CZ" sz="2000" dirty="0"/>
              <a:t> </a:t>
            </a:r>
            <a:r>
              <a:rPr lang="cs-CZ" sz="2000" dirty="0" err="1"/>
              <a:t>mod</a:t>
            </a:r>
            <a:r>
              <a:rPr lang="cs-CZ" sz="20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3074" name="Picture 2" descr="The new Google Authenticator logo is brightening up my life">
            <a:extLst>
              <a:ext uri="{FF2B5EF4-FFF2-40B4-BE49-F238E27FC236}">
                <a16:creationId xmlns:a16="http://schemas.microsoft.com/office/drawing/2014/main" id="{7955DD2B-FF03-F76E-543C-E964873EA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6" y="4026668"/>
            <a:ext cx="2848818" cy="1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ypal Pixel Perfect Flat icon">
            <a:extLst>
              <a:ext uri="{FF2B5EF4-FFF2-40B4-BE49-F238E27FC236}">
                <a16:creationId xmlns:a16="http://schemas.microsoft.com/office/drawing/2014/main" id="{7A4C203A-F338-4B38-67D9-E99CA6A0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485" y="3838794"/>
            <a:ext cx="2008716" cy="20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418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(design Dividenda)</Template>
  <TotalTime>104</TotalTime>
  <Words>259</Words>
  <Application>Microsoft Office PowerPoint</Application>
  <PresentationFormat>Širokoúhlá obrazovka</PresentationFormat>
  <Paragraphs>52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Dividenda</vt:lpstr>
      <vt:lpstr>GymNest MOIS semestrální projekt</vt:lpstr>
      <vt:lpstr>O projektu</vt:lpstr>
      <vt:lpstr>GymNest-IS </vt:lpstr>
      <vt:lpstr>Proč GymNest?</vt:lpstr>
      <vt:lpstr>Proč chtít GymNest?</vt:lpstr>
      <vt:lpstr>Technická specifika</vt:lpstr>
      <vt:lpstr>Frontend</vt:lpstr>
      <vt:lpstr>Backend</vt:lpstr>
      <vt:lpstr>Další specifika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GymNest</dc:title>
  <dc:creator>Sakač Jan</dc:creator>
  <cp:lastModifiedBy>Sakač Jan</cp:lastModifiedBy>
  <cp:revision>7</cp:revision>
  <dcterms:created xsi:type="dcterms:W3CDTF">2024-03-10T15:36:01Z</dcterms:created>
  <dcterms:modified xsi:type="dcterms:W3CDTF">2024-04-23T16:02:42Z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