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BB997-C8FA-4CF7-9C77-EB42DFDC6E2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53064-D233-40B9-94E8-347DCF70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5" name="Google Shape;5165;g1576544290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6" name="Google Shape;5166;g1576544290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5" name="Google Shape;5165;g1576544290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6" name="Google Shape;5166;g1576544290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097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5" name="Google Shape;5165;g1576544290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6" name="Google Shape;5166;g1576544290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56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5" name="Google Shape;5165;g1576544290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6" name="Google Shape;5166;g1576544290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340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5" name="Google Shape;5165;g1576544290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6" name="Google Shape;5166;g1576544290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17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5" name="Google Shape;5165;g1576544290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6" name="Google Shape;5166;g1576544290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261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5" name="Google Shape;5165;g1576544290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6" name="Google Shape;5166;g1576544290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523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5" name="Google Shape;5165;g1576544290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6" name="Google Shape;5166;g1576544290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17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5" name="Google Shape;5165;g1576544290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6" name="Google Shape;5166;g1576544290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064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5" name="Google Shape;5165;g1576544290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6" name="Google Shape;5166;g1576544290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84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1926-8887-EDF3-5A84-190370722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66980-28C6-0EA3-4AC2-7F6E2A96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CFBC-DB5B-25F2-1B9B-CACD4180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2684-FA47-47B3-BB08-BF54542D5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8B2F9-137B-7625-5776-E707382E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61B71-1732-0A52-8B31-607B1C9F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9589-72CE-4107-972A-46B2A0BA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1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AD1B-8837-0079-D5D8-E557931B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17EB7-C14B-DD01-DE75-F8E5C3BC6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65746-AF6E-348F-8E77-3A41F8F3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2684-FA47-47B3-BB08-BF54542D5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E458E-8EAC-1540-F384-C818B8B8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EF77-3C51-DB00-E5E4-EE3E22FB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9589-72CE-4107-972A-46B2A0BA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F5D68-444F-DD6A-0082-192C58995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4D4B-FC80-B1B3-3E8A-16FD92790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DDF8A-2B16-ED68-9F2F-CBB74EED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2684-FA47-47B3-BB08-BF54542D5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CCBB0-1F86-E316-CB6C-0DCB2F00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39A30-829B-A842-4449-79186AA3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9589-72CE-4107-972A-46B2A0BA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67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 1">
  <p:cSld name="Title and two columns 1"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16"/>
          <p:cNvGrpSpPr/>
          <p:nvPr/>
        </p:nvGrpSpPr>
        <p:grpSpPr>
          <a:xfrm>
            <a:off x="-5998" y="113"/>
            <a:ext cx="12204639" cy="6857784"/>
            <a:chOff x="-4499" y="85"/>
            <a:chExt cx="9153479" cy="5143338"/>
          </a:xfrm>
        </p:grpSpPr>
        <p:sp>
          <p:nvSpPr>
            <p:cNvPr id="2184" name="Google Shape;2184;p16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16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16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16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16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16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16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16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16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16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16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16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16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16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16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16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16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16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16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16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16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16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16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16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16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16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16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16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16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16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16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16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16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16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16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16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16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16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16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16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16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16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16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16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16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16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16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16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16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16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16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16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16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16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16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16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16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16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16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16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16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16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16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16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16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16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16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16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16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16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16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16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16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16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16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16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16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16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16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16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16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16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16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16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16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16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16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16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16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16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16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16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16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16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16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16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16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16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16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16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16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16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16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16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16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16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16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16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16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16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16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16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16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16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16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16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16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1" name="Google Shape;2301;p16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16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16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16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16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16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16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16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16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16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16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16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16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16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16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16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16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16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16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16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16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16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16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16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16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16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16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16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16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16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16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16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33" name="Google Shape;2333;p16"/>
          <p:cNvGrpSpPr/>
          <p:nvPr/>
        </p:nvGrpSpPr>
        <p:grpSpPr>
          <a:xfrm>
            <a:off x="463167" y="332633"/>
            <a:ext cx="11265700" cy="6198400"/>
            <a:chOff x="347375" y="249475"/>
            <a:chExt cx="8449275" cy="4648800"/>
          </a:xfrm>
        </p:grpSpPr>
        <p:grpSp>
          <p:nvGrpSpPr>
            <p:cNvPr id="2334" name="Google Shape;2334;p16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2335" name="Google Shape;2335;p16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2336" name="Google Shape;2336;p16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2337" name="Google Shape;2337;p16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338" name="Google Shape;2338;p16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39" name="Google Shape;2339;p16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340" name="Google Shape;2340;p16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41" name="Google Shape;2341;p16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42" name="Google Shape;2342;p16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343" name="Google Shape;2343;p16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2344" name="Google Shape;2344;p16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2345" name="Google Shape;2345;p16"/>
          <p:cNvSpPr txBox="1">
            <a:spLocks noGrp="1"/>
          </p:cNvSpPr>
          <p:nvPr>
            <p:ph type="title"/>
          </p:nvPr>
        </p:nvSpPr>
        <p:spPr>
          <a:xfrm>
            <a:off x="950800" y="826800"/>
            <a:ext cx="10290400" cy="6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46" name="Google Shape;2346;p16"/>
          <p:cNvSpPr txBox="1">
            <a:spLocks noGrp="1"/>
          </p:cNvSpPr>
          <p:nvPr>
            <p:ph type="subTitle" idx="1"/>
          </p:nvPr>
        </p:nvSpPr>
        <p:spPr>
          <a:xfrm>
            <a:off x="1165000" y="1713133"/>
            <a:ext cx="4546000" cy="37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47" name="Google Shape;2347;p16"/>
          <p:cNvSpPr txBox="1">
            <a:spLocks noGrp="1"/>
          </p:cNvSpPr>
          <p:nvPr>
            <p:ph type="subTitle" idx="2"/>
          </p:nvPr>
        </p:nvSpPr>
        <p:spPr>
          <a:xfrm>
            <a:off x="6488667" y="1713133"/>
            <a:ext cx="4546000" cy="37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48" name="Google Shape;2348;p16">
            <a:hlinkClick r:id="" action="ppaction://hlinkshowjump?jump=previous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1049163" y="5810867"/>
            <a:ext cx="989600" cy="3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349" name="Google Shape;2349;p16">
            <a:hlinkClick r:id="" action="ppaction://hlinkshowjump?jump=nextslide"/>
          </p:cNvPr>
          <p:cNvSpPr txBox="1">
            <a:spLocks noGrp="1"/>
          </p:cNvSpPr>
          <p:nvPr>
            <p:ph type="subTitle" idx="4"/>
          </p:nvPr>
        </p:nvSpPr>
        <p:spPr>
          <a:xfrm>
            <a:off x="10163563" y="5810867"/>
            <a:ext cx="989600" cy="3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39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9ABFE-959B-F7BB-257A-4807DC23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4C4B-9299-C726-1F33-31A56859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3E4EE-1650-5D41-BB41-D0CEB0BC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2684-FA47-47B3-BB08-BF54542D5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4717-EEAC-5A60-3D0B-798DC7EC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8421C-CA2F-BDF6-8293-6702237C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9589-72CE-4107-972A-46B2A0BA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6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4763-FD2A-932F-7027-31276A6A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D40A8-DA38-8799-1F7A-7F4A5E684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EF7BD-ABDF-47C4-091C-17CEC239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2684-FA47-47B3-BB08-BF54542D5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33F3C-ABDB-70D1-AE08-950458FE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41F0D-7C04-4D9C-B55E-8E49A8ED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9589-72CE-4107-972A-46B2A0BA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DE85-59D3-9B4B-62D8-5DF8D6FF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D7914-60FE-A9DF-08F2-A62EF4346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928F5-ADE9-493A-0556-31DA84E44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7FE8A-32AF-C8F7-7854-FEA4DEBC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2684-FA47-47B3-BB08-BF54542D5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E9C31-D7B3-3D3F-7552-29377262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5A82F-46D9-5B3E-D3F7-A6B6A145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9589-72CE-4107-972A-46B2A0BA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E32C-0FC7-4CAF-E3DF-22EE31A9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8BDF6-1A16-418B-2691-37129DA1C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AA36E-ED1E-FE4D-DD0A-095DE214E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ED7C4-A91B-6A03-94D3-76CB8D40E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1F4B7-3210-610A-EA3C-A4CB93E2A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69784-E5D2-DBE1-C2B3-D8F5A6E6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2684-FA47-47B3-BB08-BF54542D5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8A5C3-BF86-FC9E-02EF-BE5FAADD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277E8-925A-F395-6711-F512D46D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9589-72CE-4107-972A-46B2A0BA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8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DF43-9FE9-5187-F7D5-50F8D137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182AF-2FC8-6379-2C5E-443373A1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2684-FA47-47B3-BB08-BF54542D5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B3197-0419-D2B4-B3CA-66611B65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1711B-701B-5863-A302-E444B4F7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9589-72CE-4107-972A-46B2A0BA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7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FD1E9-5D3E-9ACE-BF2C-2B9A1985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2684-FA47-47B3-BB08-BF54542D5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A6A3B-0CD7-3A72-3495-02D93AD4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00502-0752-F675-6B23-90DBCEC6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9589-72CE-4107-972A-46B2A0BA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1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BD38-6ECF-AEFD-AD60-B1F61751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CC69-DF78-A9BF-0A92-C960120E8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C524-7D09-46EC-7BF4-2EF2C616D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348A2-EE33-1869-8B10-CB03BFDA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2684-FA47-47B3-BB08-BF54542D5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FACE4-1D00-005A-E152-9BEDCE1E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88259-2366-ECD0-6BB7-022CE894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9589-72CE-4107-972A-46B2A0BA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9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DB83-C99E-3BBE-FB9F-BEB09EE67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BA46F-9C5F-F3DE-08A2-BF15FA59D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43C6B-9A34-6E56-550C-A085D1690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977AC-D755-9767-9509-EAC336DF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2684-FA47-47B3-BB08-BF54542D5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EC966-F8D8-E989-094D-1BA0EFE0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96D81-03F0-7B4A-D73E-2587E8DA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9589-72CE-4107-972A-46B2A0BA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8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65A8E-1D3B-0722-D18B-F460F8D8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B014A-AA7C-85A2-7FCE-452CE9440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FE00B-CD17-16BD-756E-DDFF50F72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F2684-FA47-47B3-BB08-BF54542D5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8A29-21DB-3B25-6AA9-1B6F17424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2820-1F89-CD56-F30A-21DF44CD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A9589-72CE-4107-972A-46B2A0BA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0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2DFD-C807-556A-24B0-8C4F10219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6700" b="1"/>
              <a:t>MySQLite</a:t>
            </a:r>
            <a:br>
              <a:rPr lang="en-US" b="1" dirty="0"/>
            </a:br>
            <a:r>
              <a:rPr lang="en-US" sz="3600" b="1" dirty="0"/>
              <a:t>TIF Mobile Apps</a:t>
            </a:r>
            <a:br>
              <a:rPr lang="en-US" sz="5400" b="1" dirty="0"/>
            </a:br>
            <a:r>
              <a:rPr lang="en-US" sz="2400" b="1" dirty="0" err="1"/>
              <a:t>Aqshal</a:t>
            </a:r>
            <a:r>
              <a:rPr lang="en-US" sz="2400" b="1" dirty="0"/>
              <a:t> Nur </a:t>
            </a:r>
            <a:r>
              <a:rPr lang="en-US" sz="2400" b="1" dirty="0" err="1"/>
              <a:t>Ikhsan</a:t>
            </a:r>
            <a:r>
              <a:rPr lang="en-US" sz="2400" b="1" dirty="0"/>
              <a:t> </a:t>
            </a:r>
            <a:r>
              <a:rPr lang="en-US" sz="2400" b="1" dirty="0" err="1"/>
              <a:t>S.Si</a:t>
            </a:r>
            <a:r>
              <a:rPr lang="en-US" sz="2400" b="1" dirty="0"/>
              <a:t>., </a:t>
            </a:r>
            <a:r>
              <a:rPr lang="en-US" sz="2400" b="1" dirty="0" err="1"/>
              <a:t>M.Si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AE8EC-9FD5-B693-6F4D-FEDFB3454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6" y="822570"/>
            <a:ext cx="2438401" cy="12049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6E4AF2-7A28-A017-B392-4775096D381C}"/>
              </a:ext>
            </a:extLst>
          </p:cNvPr>
          <p:cNvSpPr/>
          <p:nvPr/>
        </p:nvSpPr>
        <p:spPr>
          <a:xfrm>
            <a:off x="0" y="6325849"/>
            <a:ext cx="12192000" cy="5321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0447A9-F504-375D-255C-ED2762057E03}"/>
              </a:ext>
            </a:extLst>
          </p:cNvPr>
          <p:cNvSpPr/>
          <p:nvPr/>
        </p:nvSpPr>
        <p:spPr>
          <a:xfrm>
            <a:off x="0" y="-1719"/>
            <a:ext cx="12192000" cy="5321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0" name="Google Shape;5170;p36"/>
          <p:cNvSpPr txBox="1">
            <a:spLocks noGrp="1"/>
          </p:cNvSpPr>
          <p:nvPr>
            <p:ph type="title"/>
          </p:nvPr>
        </p:nvSpPr>
        <p:spPr>
          <a:xfrm>
            <a:off x="695968" y="467037"/>
            <a:ext cx="9183600" cy="6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000" b="1" dirty="0">
                <a:latin typeface="+mn-lt"/>
              </a:rPr>
              <a:t>DELETE</a:t>
            </a:r>
            <a:endParaRPr sz="4000" b="1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751A2-0B31-07DB-8D09-F8122AE45BAA}"/>
              </a:ext>
            </a:extLst>
          </p:cNvPr>
          <p:cNvSpPr txBox="1"/>
          <p:nvPr/>
        </p:nvSpPr>
        <p:spPr>
          <a:xfrm>
            <a:off x="650998" y="1681982"/>
            <a:ext cx="1154100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public Boolean </a:t>
            </a:r>
            <a:r>
              <a:rPr lang="en-US" sz="2000" dirty="0" err="1"/>
              <a:t>deleteUserData</a:t>
            </a:r>
            <a:r>
              <a:rPr lang="en-US" sz="2000" dirty="0"/>
              <a:t>(String name)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SQLiteDatabase</a:t>
            </a:r>
            <a:r>
              <a:rPr lang="en-US" sz="2000" dirty="0"/>
              <a:t> DB = </a:t>
            </a:r>
            <a:r>
              <a:rPr lang="en-US" sz="2000" dirty="0" err="1"/>
              <a:t>this.getWritableDatabase</a:t>
            </a:r>
            <a:r>
              <a:rPr lang="en-US" sz="2000" dirty="0"/>
              <a:t>(); // </a:t>
            </a:r>
            <a:r>
              <a:rPr lang="en-US" sz="2000" b="1" dirty="0" err="1"/>
              <a:t>Mendapatkan</a:t>
            </a:r>
            <a:r>
              <a:rPr lang="en-US" sz="2000" b="1" dirty="0"/>
              <a:t> </a:t>
            </a:r>
            <a:r>
              <a:rPr lang="en-US" sz="2000" b="1" dirty="0" err="1"/>
              <a:t>akses</a:t>
            </a:r>
            <a:r>
              <a:rPr lang="en-US" sz="2000" b="1" dirty="0"/>
              <a:t> </a:t>
            </a:r>
            <a:r>
              <a:rPr lang="en-US" sz="2000" b="1" dirty="0" err="1"/>
              <a:t>ke</a:t>
            </a:r>
            <a:r>
              <a:rPr lang="en-US" sz="2000" b="1" dirty="0"/>
              <a:t> database yang </a:t>
            </a:r>
            <a:r>
              <a:rPr lang="en-US" sz="2000" b="1" dirty="0" err="1"/>
              <a:t>dapat</a:t>
            </a:r>
            <a:r>
              <a:rPr lang="en-US" sz="2000" b="1" dirty="0"/>
              <a:t> </a:t>
            </a:r>
            <a:r>
              <a:rPr lang="en-US" sz="2000" b="1" dirty="0" err="1"/>
              <a:t>ditulis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dirty="0"/>
              <a:t>    </a:t>
            </a:r>
            <a:r>
              <a:rPr lang="en-US" sz="2000" b="1" dirty="0"/>
              <a:t>// </a:t>
            </a:r>
            <a:r>
              <a:rPr lang="en-US" sz="2000" b="1" dirty="0" err="1"/>
              <a:t>Menggunakan</a:t>
            </a:r>
            <a:r>
              <a:rPr lang="en-US" sz="2000" b="1" dirty="0"/>
              <a:t> query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memeriksa</a:t>
            </a:r>
            <a:r>
              <a:rPr lang="en-US" sz="2000" b="1" dirty="0"/>
              <a:t> </a:t>
            </a:r>
            <a:r>
              <a:rPr lang="en-US" sz="2000" b="1" dirty="0" err="1"/>
              <a:t>apakah</a:t>
            </a:r>
            <a:r>
              <a:rPr lang="en-US" sz="2000" b="1" dirty="0"/>
              <a:t> </a:t>
            </a:r>
            <a:r>
              <a:rPr lang="en-US" sz="2000" b="1" dirty="0" err="1"/>
              <a:t>ada</a:t>
            </a:r>
            <a:r>
              <a:rPr lang="en-US" sz="2000" b="1" dirty="0"/>
              <a:t> </a:t>
            </a:r>
            <a:r>
              <a:rPr lang="en-US" sz="2000" b="1" dirty="0" err="1"/>
              <a:t>pengguna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nama</a:t>
            </a:r>
            <a:r>
              <a:rPr lang="en-US" sz="2000" b="1" dirty="0"/>
              <a:t> </a:t>
            </a:r>
            <a:r>
              <a:rPr lang="en-US" sz="2000" b="1" dirty="0" err="1"/>
              <a:t>tersebut</a:t>
            </a:r>
            <a:endParaRPr lang="en-US" sz="2000" b="1" dirty="0"/>
          </a:p>
          <a:p>
            <a:r>
              <a:rPr lang="en-US" sz="2000" dirty="0"/>
              <a:t>    Cursor </a:t>
            </a:r>
            <a:r>
              <a:rPr lang="en-US" sz="2000" dirty="0" err="1"/>
              <a:t>cursor</a:t>
            </a:r>
            <a:r>
              <a:rPr lang="en-US" sz="2000" dirty="0"/>
              <a:t> = </a:t>
            </a:r>
            <a:r>
              <a:rPr lang="en-US" sz="2000" dirty="0" err="1"/>
              <a:t>DB.rawQuery</a:t>
            </a:r>
            <a:r>
              <a:rPr lang="en-US" sz="2000" dirty="0"/>
              <a:t>("SELECT * FROM </a:t>
            </a:r>
            <a:r>
              <a:rPr lang="en-US" sz="2000" dirty="0" err="1"/>
              <a:t>Userdetails</a:t>
            </a:r>
            <a:r>
              <a:rPr lang="en-US" sz="2000" dirty="0"/>
              <a:t> WHERE name = ?", new String[]{name});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cursor.getCount</a:t>
            </a:r>
            <a:r>
              <a:rPr lang="en-US" sz="2000" dirty="0"/>
              <a:t>() &gt; 0) { // </a:t>
            </a:r>
            <a:r>
              <a:rPr lang="en-US" sz="2000" b="1" dirty="0"/>
              <a:t>Jika </a:t>
            </a:r>
            <a:r>
              <a:rPr lang="en-US" sz="2000" b="1" dirty="0" err="1"/>
              <a:t>ada</a:t>
            </a:r>
            <a:r>
              <a:rPr lang="en-US" sz="2000" b="1" dirty="0"/>
              <a:t> </a:t>
            </a:r>
            <a:r>
              <a:rPr lang="en-US" sz="2000" b="1" dirty="0" err="1"/>
              <a:t>pengguna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nama</a:t>
            </a:r>
            <a:r>
              <a:rPr lang="en-US" sz="2000" b="1" dirty="0"/>
              <a:t> </a:t>
            </a:r>
            <a:r>
              <a:rPr lang="en-US" sz="2000" b="1" dirty="0" err="1"/>
              <a:t>tersebut</a:t>
            </a:r>
            <a:endParaRPr lang="en-US" sz="2000" b="1" dirty="0"/>
          </a:p>
          <a:p>
            <a:r>
              <a:rPr lang="en-US" sz="2000" dirty="0"/>
              <a:t>        long result = </a:t>
            </a:r>
            <a:r>
              <a:rPr lang="en-US" sz="2000" dirty="0" err="1"/>
              <a:t>DB.delete</a:t>
            </a:r>
            <a:r>
              <a:rPr lang="en-US" sz="2000" dirty="0"/>
              <a:t>("</a:t>
            </a:r>
            <a:r>
              <a:rPr lang="en-US" sz="2000" dirty="0" err="1"/>
              <a:t>Userdetails</a:t>
            </a:r>
            <a:r>
              <a:rPr lang="en-US" sz="2000" dirty="0"/>
              <a:t>", "name=?", new String[]{name}); // </a:t>
            </a:r>
            <a:r>
              <a:rPr lang="en-US" sz="2000" b="1" dirty="0" err="1"/>
              <a:t>Menghapus</a:t>
            </a:r>
            <a:r>
              <a:rPr lang="en-US" sz="2000" b="1" dirty="0"/>
              <a:t> </a:t>
            </a:r>
            <a:r>
              <a:rPr lang="en-US" sz="2000" b="1" dirty="0" err="1"/>
              <a:t>pengguna</a:t>
            </a:r>
            <a:endParaRPr lang="en-US" sz="2000" b="1" dirty="0"/>
          </a:p>
          <a:p>
            <a:r>
              <a:rPr lang="en-US" sz="2000" dirty="0"/>
              <a:t>        if(result == -1) // </a:t>
            </a:r>
            <a:r>
              <a:rPr lang="en-US" sz="2000" b="1" dirty="0" err="1"/>
              <a:t>Memeriksa</a:t>
            </a:r>
            <a:r>
              <a:rPr lang="en-US" sz="2000" b="1" dirty="0"/>
              <a:t> </a:t>
            </a:r>
            <a:r>
              <a:rPr lang="en-US" sz="2000" b="1" dirty="0" err="1"/>
              <a:t>apakah</a:t>
            </a:r>
            <a:r>
              <a:rPr lang="en-US" sz="2000" b="1" dirty="0"/>
              <a:t> </a:t>
            </a:r>
            <a:r>
              <a:rPr lang="en-US" sz="2000" b="1" dirty="0" err="1"/>
              <a:t>penghapusan</a:t>
            </a:r>
            <a:r>
              <a:rPr lang="en-US" sz="2000" b="1" dirty="0"/>
              <a:t> </a:t>
            </a:r>
            <a:r>
              <a:rPr lang="en-US" sz="2000" b="1" dirty="0" err="1"/>
              <a:t>gaga</a:t>
            </a:r>
            <a:r>
              <a:rPr lang="en-US" sz="2000" dirty="0" err="1"/>
              <a:t>l</a:t>
            </a:r>
            <a:endParaRPr lang="en-US" sz="2000" dirty="0"/>
          </a:p>
          <a:p>
            <a:r>
              <a:rPr lang="en-US" sz="2000" dirty="0"/>
              <a:t>            return false;</a:t>
            </a:r>
          </a:p>
          <a:p>
            <a:r>
              <a:rPr lang="en-US" sz="2000" dirty="0"/>
              <a:t>        else</a:t>
            </a:r>
          </a:p>
          <a:p>
            <a:r>
              <a:rPr lang="en-US" sz="2000" dirty="0"/>
              <a:t>            return true; // </a:t>
            </a:r>
            <a:r>
              <a:rPr lang="en-US" sz="2000" b="1" dirty="0" err="1"/>
              <a:t>Penghapusan</a:t>
            </a:r>
            <a:r>
              <a:rPr lang="en-US" sz="2000" b="1" dirty="0"/>
              <a:t> </a:t>
            </a:r>
            <a:r>
              <a:rPr lang="en-US" sz="2000" b="1" dirty="0" err="1"/>
              <a:t>berhasil</a:t>
            </a:r>
            <a:endParaRPr lang="en-US" sz="2000" b="1" dirty="0"/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else</a:t>
            </a:r>
          </a:p>
          <a:p>
            <a:r>
              <a:rPr lang="en-US" sz="2000" dirty="0"/>
              <a:t>        return false; //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ada</a:t>
            </a:r>
            <a:r>
              <a:rPr lang="en-US" sz="2000" b="1" dirty="0"/>
              <a:t> </a:t>
            </a:r>
            <a:r>
              <a:rPr lang="en-US" sz="2000" b="1" dirty="0" err="1"/>
              <a:t>pengguna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nama</a:t>
            </a:r>
            <a:r>
              <a:rPr lang="en-US" sz="2000" b="1" dirty="0"/>
              <a:t> </a:t>
            </a:r>
            <a:r>
              <a:rPr lang="en-US" sz="2000" b="1" dirty="0" err="1"/>
              <a:t>tersebut</a:t>
            </a:r>
            <a:endParaRPr lang="en-US" sz="2000" b="1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4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0" name="Google Shape;5170;p36"/>
          <p:cNvSpPr txBox="1">
            <a:spLocks noGrp="1"/>
          </p:cNvSpPr>
          <p:nvPr>
            <p:ph type="title"/>
          </p:nvPr>
        </p:nvSpPr>
        <p:spPr>
          <a:xfrm>
            <a:off x="695968" y="467037"/>
            <a:ext cx="9183600" cy="6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000" b="1" dirty="0">
                <a:latin typeface="+mn-lt"/>
              </a:rPr>
              <a:t>DELETE</a:t>
            </a:r>
            <a:endParaRPr sz="4000" b="1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751A2-0B31-07DB-8D09-F8122AE45BAA}"/>
              </a:ext>
            </a:extLst>
          </p:cNvPr>
          <p:cNvSpPr txBox="1"/>
          <p:nvPr/>
        </p:nvSpPr>
        <p:spPr>
          <a:xfrm>
            <a:off x="650998" y="1681982"/>
            <a:ext cx="115410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public Cursor </a:t>
            </a:r>
            <a:r>
              <a:rPr lang="en-US" sz="2400" dirty="0" err="1"/>
              <a:t>getData</a:t>
            </a:r>
            <a:r>
              <a:rPr lang="en-US" sz="2400" dirty="0"/>
              <a:t>()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SQLiteDatabase</a:t>
            </a:r>
            <a:r>
              <a:rPr lang="en-US" sz="2400" dirty="0"/>
              <a:t> DB = </a:t>
            </a:r>
            <a:r>
              <a:rPr lang="en-US" sz="2400" dirty="0" err="1"/>
              <a:t>this.getWritableDatabase</a:t>
            </a:r>
            <a:r>
              <a:rPr lang="en-US" sz="2400" dirty="0"/>
              <a:t>(); </a:t>
            </a:r>
            <a:r>
              <a:rPr lang="en-US" sz="2400" b="1" dirty="0"/>
              <a:t>// </a:t>
            </a:r>
            <a:r>
              <a:rPr lang="en-US" sz="2400" b="1" dirty="0" err="1"/>
              <a:t>Mendapatkan</a:t>
            </a:r>
            <a:r>
              <a:rPr lang="en-US" sz="2400" b="1" dirty="0"/>
              <a:t> </a:t>
            </a:r>
            <a:r>
              <a:rPr lang="en-US" sz="2400" b="1" dirty="0" err="1"/>
              <a:t>akses</a:t>
            </a:r>
            <a:r>
              <a:rPr lang="en-US" sz="2400" b="1" dirty="0"/>
              <a:t> </a:t>
            </a:r>
            <a:r>
              <a:rPr lang="en-US" sz="2400" b="1" dirty="0" err="1"/>
              <a:t>ke</a:t>
            </a:r>
            <a:r>
              <a:rPr lang="en-US" sz="2400" b="1" dirty="0"/>
              <a:t> database yang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ditulis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dirty="0"/>
              <a:t>    Cursor </a:t>
            </a:r>
            <a:r>
              <a:rPr lang="en-US" sz="2400" dirty="0" err="1"/>
              <a:t>cursor</a:t>
            </a:r>
            <a:r>
              <a:rPr lang="en-US" sz="2400" dirty="0"/>
              <a:t> = </a:t>
            </a:r>
            <a:r>
              <a:rPr lang="en-US" sz="2400" dirty="0" err="1"/>
              <a:t>DB.rawQuery</a:t>
            </a:r>
            <a:r>
              <a:rPr lang="en-US" sz="2400" dirty="0"/>
              <a:t>("SELECT * FROM </a:t>
            </a:r>
            <a:r>
              <a:rPr lang="en-US" sz="2400" dirty="0" err="1"/>
              <a:t>Userdetails</a:t>
            </a:r>
            <a:r>
              <a:rPr lang="en-US" sz="2400" dirty="0"/>
              <a:t>", null); // </a:t>
            </a:r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data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Userdetails</a:t>
            </a:r>
            <a:endParaRPr lang="en-US" sz="2400" dirty="0"/>
          </a:p>
          <a:p>
            <a:r>
              <a:rPr lang="en-US" sz="2400" dirty="0"/>
              <a:t>    return cursor; </a:t>
            </a:r>
            <a:r>
              <a:rPr lang="en-US" sz="2400" b="1" dirty="0"/>
              <a:t>// </a:t>
            </a:r>
            <a:r>
              <a:rPr lang="en-US" sz="2400" b="1" dirty="0" err="1"/>
              <a:t>Mengembalikan</a:t>
            </a:r>
            <a:r>
              <a:rPr lang="en-US" sz="2400" b="1" dirty="0"/>
              <a:t> </a:t>
            </a:r>
            <a:r>
              <a:rPr lang="en-US" sz="2400" b="1" dirty="0" err="1"/>
              <a:t>objek</a:t>
            </a:r>
            <a:r>
              <a:rPr lang="en-US" sz="2400" b="1" dirty="0"/>
              <a:t> Cursor yang </a:t>
            </a:r>
            <a:r>
              <a:rPr lang="en-US" sz="2400" b="1" dirty="0" err="1"/>
              <a:t>berisi</a:t>
            </a:r>
            <a:r>
              <a:rPr lang="en-US" sz="2400" b="1" dirty="0"/>
              <a:t> data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633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0" name="Google Shape;5170;p36"/>
          <p:cNvSpPr txBox="1">
            <a:spLocks noGrp="1"/>
          </p:cNvSpPr>
          <p:nvPr>
            <p:ph type="title"/>
          </p:nvPr>
        </p:nvSpPr>
        <p:spPr>
          <a:xfrm>
            <a:off x="695968" y="377096"/>
            <a:ext cx="9183600" cy="6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000" b="1" dirty="0">
                <a:latin typeface="+mn-lt"/>
              </a:rPr>
              <a:t>Layout dan Main Activity</a:t>
            </a:r>
            <a:endParaRPr sz="4000" b="1" dirty="0">
              <a:latin typeface="+mn-lt"/>
            </a:endParaRPr>
          </a:p>
        </p:txBody>
      </p:sp>
      <p:sp>
        <p:nvSpPr>
          <p:cNvPr id="5171" name="Google Shape;5171;p36"/>
          <p:cNvSpPr txBox="1">
            <a:spLocks noGrp="1"/>
          </p:cNvSpPr>
          <p:nvPr>
            <p:ph type="subTitle" idx="1"/>
          </p:nvPr>
        </p:nvSpPr>
        <p:spPr>
          <a:xfrm>
            <a:off x="262648" y="1395834"/>
            <a:ext cx="11666704" cy="19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lvl="0" indent="-203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US" sz="2400" dirty="0"/>
              <a:t>Layout </a:t>
            </a:r>
            <a:r>
              <a:rPr lang="en-US" sz="2400" dirty="0" err="1"/>
              <a:t>disini</a:t>
            </a:r>
            <a:r>
              <a:rPr lang="en-US" sz="2400" dirty="0"/>
              <a:t> </a:t>
            </a:r>
            <a:r>
              <a:rPr lang="en-US" sz="2400" dirty="0" err="1"/>
              <a:t>mengikuti</a:t>
            </a:r>
            <a:r>
              <a:rPr lang="en-US" sz="2400" dirty="0"/>
              <a:t> </a:t>
            </a:r>
            <a:r>
              <a:rPr lang="en-US" sz="2400" dirty="0" err="1"/>
              <a:t>kesesuaian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desain</a:t>
            </a:r>
            <a:r>
              <a:rPr lang="en-US" sz="2400" dirty="0"/>
              <a:t> UI/UX (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yang </a:t>
            </a:r>
            <a:r>
              <a:rPr lang="en-US" sz="2400" dirty="0" err="1"/>
              <a:t>mengurus</a:t>
            </a:r>
            <a:r>
              <a:rPr lang="en-US" sz="2400" dirty="0"/>
              <a:t> front – end).</a:t>
            </a:r>
          </a:p>
          <a:p>
            <a:pPr marL="342900" lvl="0" indent="-203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US" sz="2400" dirty="0"/>
              <a:t>Main Activity </a:t>
            </a:r>
            <a:r>
              <a:rPr lang="en-US" sz="2400" dirty="0" err="1"/>
              <a:t>disesuaikan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back end yang </a:t>
            </a:r>
            <a:r>
              <a:rPr lang="en-US" sz="2400" dirty="0" err="1"/>
              <a:t>diharapkan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click </a:t>
            </a:r>
            <a:r>
              <a:rPr lang="en-US" sz="2400" dirty="0" err="1"/>
              <a:t>tombol</a:t>
            </a:r>
            <a:r>
              <a:rPr lang="en-US" sz="2400" dirty="0"/>
              <a:t>, </a:t>
            </a:r>
            <a:r>
              <a:rPr lang="en-US" sz="2400" dirty="0" err="1"/>
              <a:t>mengubah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fragment dan intent, </a:t>
            </a:r>
            <a:r>
              <a:rPr lang="en-US" sz="2400" dirty="0" err="1"/>
              <a:t>atau</a:t>
            </a:r>
            <a:r>
              <a:rPr lang="en-US" sz="2400" dirty="0"/>
              <a:t> code database.</a:t>
            </a:r>
          </a:p>
        </p:txBody>
      </p:sp>
    </p:spTree>
    <p:extLst>
      <p:ext uri="{BB962C8B-B14F-4D97-AF65-F5344CB8AC3E}">
        <p14:creationId xmlns:p14="http://schemas.microsoft.com/office/powerpoint/2010/main" val="203187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0" name="Google Shape;5170;p36"/>
          <p:cNvSpPr txBox="1">
            <a:spLocks noGrp="1"/>
          </p:cNvSpPr>
          <p:nvPr>
            <p:ph type="title"/>
          </p:nvPr>
        </p:nvSpPr>
        <p:spPr>
          <a:xfrm>
            <a:off x="695968" y="736860"/>
            <a:ext cx="9183600" cy="6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000" b="1" dirty="0">
                <a:latin typeface="+mn-lt"/>
              </a:rPr>
              <a:t>Database</a:t>
            </a:r>
            <a:endParaRPr sz="4000" b="1" dirty="0">
              <a:latin typeface="+mn-lt"/>
            </a:endParaRPr>
          </a:p>
        </p:txBody>
      </p:sp>
      <p:sp>
        <p:nvSpPr>
          <p:cNvPr id="5171" name="Google Shape;5171;p36"/>
          <p:cNvSpPr txBox="1">
            <a:spLocks noGrp="1"/>
          </p:cNvSpPr>
          <p:nvPr>
            <p:ph type="subTitle" idx="1"/>
          </p:nvPr>
        </p:nvSpPr>
        <p:spPr>
          <a:xfrm>
            <a:off x="262648" y="1711854"/>
            <a:ext cx="11666704" cy="19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US" sz="2400" dirty="0"/>
              <a:t>SQLite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engine database SQL yang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tertanam</a:t>
            </a:r>
            <a:r>
              <a:rPr lang="en-US" sz="2400" dirty="0"/>
              <a:t> pada </a:t>
            </a:r>
            <a:r>
              <a:rPr lang="en-US" sz="2400" dirty="0" err="1"/>
              <a:t>aplikasi</a:t>
            </a:r>
            <a:r>
              <a:rPr lang="en-US" sz="2400" dirty="0"/>
              <a:t>.</a:t>
            </a:r>
          </a:p>
          <a:p>
            <a:pPr marL="34290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kebanyakan</a:t>
            </a:r>
            <a:r>
              <a:rPr lang="en-US" sz="2400" dirty="0"/>
              <a:t> database SQL </a:t>
            </a:r>
            <a:r>
              <a:rPr lang="en-US" sz="2400" dirty="0" err="1"/>
              <a:t>lainnya</a:t>
            </a:r>
            <a:r>
              <a:rPr lang="en-US" sz="2400" dirty="0"/>
              <a:t>, SQL lite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server yang </a:t>
            </a:r>
            <a:r>
              <a:rPr lang="en-US" sz="2400" dirty="0" err="1"/>
              <a:t>terpisah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.</a:t>
            </a:r>
          </a:p>
          <a:p>
            <a:pPr marL="34290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US" sz="2400" dirty="0"/>
              <a:t>SQL Lite </a:t>
            </a:r>
            <a:r>
              <a:rPr lang="en-US" sz="2400" dirty="0" err="1"/>
              <a:t>membaca</a:t>
            </a:r>
            <a:r>
              <a:rPr lang="en-US" sz="2400" dirty="0"/>
              <a:t> dan </a:t>
            </a:r>
            <a:r>
              <a:rPr lang="en-US" sz="2400" dirty="0" err="1"/>
              <a:t>menulis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file disk </a:t>
            </a:r>
            <a:r>
              <a:rPr lang="en-US" sz="2400" dirty="0" err="1"/>
              <a:t>biasa</a:t>
            </a:r>
            <a:r>
              <a:rPr lang="en-US" sz="2400" dirty="0"/>
              <a:t>.</a:t>
            </a:r>
          </a:p>
          <a:p>
            <a:pPr marL="34290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US" sz="2400" dirty="0"/>
              <a:t>Database SQLite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/>
              <a:t>terlengkap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table, </a:t>
            </a:r>
            <a:r>
              <a:rPr lang="en-US" sz="2400" dirty="0" err="1"/>
              <a:t>indeks</a:t>
            </a:r>
            <a:r>
              <a:rPr lang="en-US" sz="2400" dirty="0"/>
              <a:t>, trigger, dan </a:t>
            </a:r>
            <a:r>
              <a:rPr lang="en-US" sz="2400" dirty="0" err="1"/>
              <a:t>tampilan</a:t>
            </a:r>
            <a:r>
              <a:rPr lang="en-US" sz="2400" dirty="0"/>
              <a:t>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tersimpan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file Tunggal </a:t>
            </a:r>
            <a:r>
              <a:rPr lang="en-US" sz="2400" dirty="0" err="1"/>
              <a:t>dalam</a:t>
            </a:r>
            <a:r>
              <a:rPr lang="en-US" sz="2400" dirty="0"/>
              <a:t> hard-disk.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0" name="Google Shape;5170;p36"/>
          <p:cNvSpPr txBox="1">
            <a:spLocks noGrp="1"/>
          </p:cNvSpPr>
          <p:nvPr>
            <p:ph type="title"/>
          </p:nvPr>
        </p:nvSpPr>
        <p:spPr>
          <a:xfrm>
            <a:off x="695968" y="377096"/>
            <a:ext cx="9183600" cy="6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000" b="1" dirty="0">
                <a:latin typeface="+mn-lt"/>
              </a:rPr>
              <a:t>Database</a:t>
            </a:r>
            <a:endParaRPr sz="4000" b="1" dirty="0">
              <a:latin typeface="+mn-lt"/>
            </a:endParaRPr>
          </a:p>
        </p:txBody>
      </p:sp>
      <p:sp>
        <p:nvSpPr>
          <p:cNvPr id="5171" name="Google Shape;5171;p36"/>
          <p:cNvSpPr txBox="1">
            <a:spLocks noGrp="1"/>
          </p:cNvSpPr>
          <p:nvPr>
            <p:ph type="subTitle" idx="1"/>
          </p:nvPr>
        </p:nvSpPr>
        <p:spPr>
          <a:xfrm>
            <a:off x="262648" y="1127236"/>
            <a:ext cx="11666704" cy="19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lvl="0" indent="-203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US" sz="2400" dirty="0"/>
              <a:t>SQLite </a:t>
            </a:r>
            <a:r>
              <a:rPr lang="en-US" sz="2400" dirty="0" err="1"/>
              <a:t>adalah</a:t>
            </a:r>
            <a:r>
              <a:rPr lang="en-US" sz="2400" dirty="0"/>
              <a:t> RDBMS (Relational Database Management System) yang </a:t>
            </a:r>
            <a:r>
              <a:rPr lang="en-US" sz="2400" dirty="0" err="1"/>
              <a:t>bersifat</a:t>
            </a:r>
            <a:r>
              <a:rPr lang="en-US" sz="2400" dirty="0"/>
              <a:t> open-source, serverless, dan portable.</a:t>
            </a:r>
          </a:p>
          <a:p>
            <a:pPr marL="342900" lvl="0" indent="-203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US" sz="2400" dirty="0"/>
              <a:t>SQLite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mempermudah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dan </a:t>
            </a:r>
            <a:r>
              <a:rPr lang="en-US" sz="2400" dirty="0" err="1"/>
              <a:t>mengelola</a:t>
            </a:r>
            <a:r>
              <a:rPr lang="en-US" sz="2400" dirty="0"/>
              <a:t> </a:t>
            </a:r>
            <a:r>
              <a:rPr lang="en-US" sz="2400" dirty="0" err="1"/>
              <a:t>penyimpanan</a:t>
            </a:r>
            <a:r>
              <a:rPr lang="en-US" sz="2400" dirty="0"/>
              <a:t> data.</a:t>
            </a:r>
          </a:p>
          <a:p>
            <a:pPr marL="342900" lvl="0" indent="-203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US" sz="2400" dirty="0"/>
              <a:t>SQLite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pada library android yang </a:t>
            </a:r>
            <a:r>
              <a:rPr lang="en-US" sz="2400" dirty="0" err="1"/>
              <a:t>berada</a:t>
            </a:r>
            <a:r>
              <a:rPr lang="en-US" sz="2400" dirty="0"/>
              <a:t> di package </a:t>
            </a:r>
            <a:r>
              <a:rPr lang="en-US" sz="2400" b="1" dirty="0" err="1"/>
              <a:t>android.database.sqlite</a:t>
            </a:r>
            <a:r>
              <a:rPr lang="en-US" sz="2400" dirty="0"/>
              <a:t>.</a:t>
            </a:r>
          </a:p>
          <a:p>
            <a:pPr marL="342900" lvl="0" indent="-203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US" sz="2400" dirty="0"/>
              <a:t>Pada </a:t>
            </a:r>
            <a:r>
              <a:rPr lang="en-US" sz="2400" dirty="0" err="1"/>
              <a:t>kenyataannya</a:t>
            </a:r>
            <a:r>
              <a:rPr lang="en-US" sz="2400" dirty="0"/>
              <a:t>, SQLite pada android </a:t>
            </a:r>
            <a:r>
              <a:rPr lang="en-US" sz="2400" dirty="0" err="1"/>
              <a:t>sering</a:t>
            </a:r>
            <a:r>
              <a:rPr lang="en-US" sz="2400" dirty="0"/>
              <a:t> kali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user </a:t>
            </a:r>
            <a:r>
              <a:rPr lang="en-US" sz="2400" dirty="0" err="1"/>
              <a:t>seperti</a:t>
            </a:r>
            <a:r>
              <a:rPr lang="en-US" sz="2400" dirty="0"/>
              <a:t> login dan token verification </a:t>
            </a:r>
            <a:r>
              <a:rPr lang="en-US" sz="2400" dirty="0" err="1"/>
              <a:t>karena</a:t>
            </a:r>
            <a:r>
              <a:rPr lang="en-US" sz="2400" dirty="0"/>
              <a:t> data </a:t>
            </a:r>
            <a:r>
              <a:rPr lang="en-US" sz="2400" dirty="0" err="1"/>
              <a:t>sebenarnya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REST API.</a:t>
            </a:r>
          </a:p>
          <a:p>
            <a:pPr marL="342900" lvl="0" indent="-203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843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0" name="Google Shape;5170;p36"/>
          <p:cNvSpPr txBox="1">
            <a:spLocks noGrp="1"/>
          </p:cNvSpPr>
          <p:nvPr>
            <p:ph type="title"/>
          </p:nvPr>
        </p:nvSpPr>
        <p:spPr>
          <a:xfrm>
            <a:off x="695968" y="736860"/>
            <a:ext cx="9183600" cy="6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000" b="1" dirty="0">
                <a:latin typeface="+mn-lt"/>
              </a:rPr>
              <a:t>Database</a:t>
            </a:r>
            <a:endParaRPr sz="4000" b="1" dirty="0">
              <a:latin typeface="+mn-lt"/>
            </a:endParaRPr>
          </a:p>
        </p:txBody>
      </p:sp>
      <p:graphicFrame>
        <p:nvGraphicFramePr>
          <p:cNvPr id="4" name="Google Shape;5229;p38">
            <a:extLst>
              <a:ext uri="{FF2B5EF4-FFF2-40B4-BE49-F238E27FC236}">
                <a16:creationId xmlns:a16="http://schemas.microsoft.com/office/drawing/2014/main" id="{6AF06D7F-296B-CBA7-97A2-FD849514D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416843"/>
              </p:ext>
            </p:extLst>
          </p:nvPr>
        </p:nvGraphicFramePr>
        <p:xfrm>
          <a:off x="1107783" y="1695989"/>
          <a:ext cx="9976433" cy="45699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4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ym typeface="Dosis"/>
                        </a:rPr>
                        <a:t>Jenis</a:t>
                      </a:r>
                      <a:endParaRPr sz="2400" b="1" dirty="0">
                        <a:latin typeface="+mn-lt"/>
                        <a:ea typeface="Dosis"/>
                        <a:cs typeface="Times New Roman" panose="02020603050405020304" pitchFamily="18" charset="0"/>
                        <a:sym typeface="Dosi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ym typeface="Dosis"/>
                        </a:rPr>
                        <a:t>Tipe Data</a:t>
                      </a:r>
                      <a:endParaRPr sz="2400" b="1" dirty="0">
                        <a:latin typeface="+mn-lt"/>
                        <a:ea typeface="Dosis"/>
                        <a:cs typeface="Times New Roman" panose="02020603050405020304" pitchFamily="18" charset="0"/>
                        <a:sym typeface="Dosi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4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ym typeface="Dosis"/>
                        </a:rPr>
                        <a:t>INTEGER</a:t>
                      </a:r>
                      <a:endParaRPr sz="2000" dirty="0">
                        <a:latin typeface="+mn-lt"/>
                        <a:ea typeface="Dosis"/>
                        <a:cs typeface="Times New Roman" panose="02020603050405020304" pitchFamily="18" charset="0"/>
                        <a:sym typeface="Dosi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ym typeface="Dosis"/>
                        </a:rPr>
                        <a:t>INT, INTEGER, TINYINT, SMALLINT, MEDIUMINT, BIGINT, UNSIGNED BIG INT, INT2, INT8</a:t>
                      </a:r>
                      <a:endParaRPr sz="2000">
                        <a:latin typeface="+mn-lt"/>
                        <a:ea typeface="Dosis"/>
                        <a:cs typeface="Times New Roman" panose="02020603050405020304" pitchFamily="18" charset="0"/>
                        <a:sym typeface="Dosi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89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ym typeface="Dosis"/>
                        </a:rPr>
                        <a:t>TEXT</a:t>
                      </a:r>
                      <a:endParaRPr sz="2000">
                        <a:latin typeface="+mn-lt"/>
                        <a:ea typeface="Dosis"/>
                        <a:cs typeface="Times New Roman" panose="02020603050405020304" pitchFamily="18" charset="0"/>
                        <a:sym typeface="Dosi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ym typeface="Dosis"/>
                        </a:rPr>
                        <a:t>CHARACTER (20), VARCHAR (255), VARYING CHARACTER (255), NCHAR (55), NATIVE CHARACTER (70), NVARCHAR (100), TEXT, CLOB</a:t>
                      </a:r>
                      <a:endParaRPr sz="2000">
                        <a:latin typeface="+mn-lt"/>
                        <a:ea typeface="Dosis"/>
                        <a:cs typeface="Times New Roman" panose="02020603050405020304" pitchFamily="18" charset="0"/>
                        <a:sym typeface="Dosi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ym typeface="Dosis"/>
                        </a:rPr>
                        <a:t>BLOB</a:t>
                      </a:r>
                      <a:endParaRPr sz="2000">
                        <a:latin typeface="+mn-lt"/>
                        <a:ea typeface="Dosis"/>
                        <a:cs typeface="Times New Roman" panose="02020603050405020304" pitchFamily="18" charset="0"/>
                        <a:sym typeface="Dosi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ym typeface="Dosis"/>
                        </a:rPr>
                        <a:t>BLOB</a:t>
                      </a:r>
                      <a:endParaRPr sz="2000">
                        <a:latin typeface="+mn-lt"/>
                        <a:ea typeface="Dosis"/>
                        <a:cs typeface="Times New Roman" panose="02020603050405020304" pitchFamily="18" charset="0"/>
                        <a:sym typeface="Dosi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ym typeface="Dosis"/>
                        </a:rPr>
                        <a:t>REAL</a:t>
                      </a:r>
                      <a:endParaRPr sz="2000">
                        <a:latin typeface="+mn-lt"/>
                        <a:ea typeface="Dosis"/>
                        <a:cs typeface="Times New Roman" panose="02020603050405020304" pitchFamily="18" charset="0"/>
                        <a:sym typeface="Dosi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ym typeface="Dosis"/>
                        </a:rPr>
                        <a:t>REAL, DOUBLE, DOUBLE PRECISION, FLOAT</a:t>
                      </a:r>
                      <a:endParaRPr sz="2000">
                        <a:latin typeface="+mn-lt"/>
                        <a:ea typeface="Dosis"/>
                        <a:cs typeface="Times New Roman" panose="02020603050405020304" pitchFamily="18" charset="0"/>
                        <a:sym typeface="Dosi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ym typeface="Dosis"/>
                        </a:rPr>
                        <a:t>NUMERIC</a:t>
                      </a:r>
                      <a:endParaRPr sz="2000">
                        <a:latin typeface="+mn-lt"/>
                        <a:ea typeface="Dosis"/>
                        <a:cs typeface="Times New Roman" panose="02020603050405020304" pitchFamily="18" charset="0"/>
                        <a:sym typeface="Dosi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ym typeface="Dosis"/>
                        </a:rPr>
                        <a:t>NUMERIC, DECIMAL (10,5), BOOLEAN, DATE, DATETIME</a:t>
                      </a:r>
                      <a:endParaRPr sz="2000" dirty="0">
                        <a:latin typeface="+mn-lt"/>
                        <a:ea typeface="Dosis"/>
                        <a:cs typeface="Times New Roman" panose="02020603050405020304" pitchFamily="18" charset="0"/>
                        <a:sym typeface="Dosi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66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0" name="Google Shape;5170;p36"/>
          <p:cNvSpPr txBox="1">
            <a:spLocks noGrp="1"/>
          </p:cNvSpPr>
          <p:nvPr>
            <p:ph type="title"/>
          </p:nvPr>
        </p:nvSpPr>
        <p:spPr>
          <a:xfrm>
            <a:off x="695968" y="377096"/>
            <a:ext cx="9183600" cy="6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000" b="1" dirty="0">
                <a:latin typeface="+mn-lt"/>
              </a:rPr>
              <a:t>Kekurangan MySQLite</a:t>
            </a:r>
            <a:endParaRPr sz="4000" b="1" dirty="0">
              <a:latin typeface="+mn-lt"/>
            </a:endParaRPr>
          </a:p>
        </p:txBody>
      </p:sp>
      <p:sp>
        <p:nvSpPr>
          <p:cNvPr id="5171" name="Google Shape;5171;p36"/>
          <p:cNvSpPr txBox="1">
            <a:spLocks noGrp="1"/>
          </p:cNvSpPr>
          <p:nvPr>
            <p:ph type="subTitle" idx="1"/>
          </p:nvPr>
        </p:nvSpPr>
        <p:spPr>
          <a:xfrm>
            <a:off x="262648" y="1395834"/>
            <a:ext cx="11666704" cy="19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lvl="0" indent="-203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US" sz="2400" dirty="0" err="1"/>
              <a:t>Kapasitas</a:t>
            </a:r>
            <a:r>
              <a:rPr lang="en-US" sz="2400" dirty="0"/>
              <a:t> </a:t>
            </a:r>
            <a:r>
              <a:rPr lang="en-US" sz="2400" dirty="0" err="1"/>
              <a:t>penyimpanan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2GB.</a:t>
            </a:r>
          </a:p>
          <a:p>
            <a:pPr marL="342900" lvl="0" indent="-203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software </a:t>
            </a:r>
            <a:r>
              <a:rPr lang="en-US" sz="2400" dirty="0" err="1"/>
              <a:t>pembuat</a:t>
            </a:r>
            <a:r>
              <a:rPr lang="en-US" sz="2400" dirty="0"/>
              <a:t> database </a:t>
            </a:r>
            <a:r>
              <a:rPr lang="en-US" sz="2400" dirty="0" err="1"/>
              <a:t>sekaligus</a:t>
            </a:r>
            <a:r>
              <a:rPr lang="en-US" sz="2400" dirty="0"/>
              <a:t> </a:t>
            </a:r>
            <a:r>
              <a:rPr lang="en-US" sz="2400" dirty="0" err="1"/>
              <a:t>strukturnya</a:t>
            </a:r>
            <a:r>
              <a:rPr lang="en-US" sz="2400" dirty="0"/>
              <a:t>.</a:t>
            </a:r>
          </a:p>
          <a:p>
            <a:pPr marL="342900" lvl="0" indent="-203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US" sz="2400" dirty="0" err="1"/>
              <a:t>Semuanya</a:t>
            </a:r>
            <a:r>
              <a:rPr lang="en-US" sz="2400" dirty="0"/>
              <a:t> </a:t>
            </a:r>
            <a:r>
              <a:rPr lang="en-US" sz="2400" dirty="0" err="1"/>
              <a:t>serba</a:t>
            </a:r>
            <a:r>
              <a:rPr lang="en-US" sz="2400" dirty="0"/>
              <a:t> QUERY.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rawQuery</a:t>
            </a:r>
            <a:r>
              <a:rPr lang="en-US" sz="2400" dirty="0"/>
              <a:t> </a:t>
            </a:r>
            <a:r>
              <a:rPr lang="en-US" sz="2400" dirty="0" err="1"/>
              <a:t>nantinya</a:t>
            </a:r>
            <a:r>
              <a:rPr lang="en-US" sz="2400" dirty="0"/>
              <a:t> juga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checking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data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944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698362-FEFE-25A3-BF6B-D8D2ECD7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049" t="15502" r="9556" b="15252"/>
          <a:stretch/>
        </p:blipFill>
        <p:spPr>
          <a:xfrm>
            <a:off x="2505855" y="335808"/>
            <a:ext cx="2923082" cy="618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3A326E-1C62-265F-3A00-53915BAE85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869" t="35403" r="12581" b="29826"/>
          <a:stretch/>
        </p:blipFill>
        <p:spPr>
          <a:xfrm>
            <a:off x="6765564" y="1364105"/>
            <a:ext cx="3852473" cy="3852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25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0" name="Google Shape;5170;p36"/>
          <p:cNvSpPr txBox="1">
            <a:spLocks noGrp="1"/>
          </p:cNvSpPr>
          <p:nvPr>
            <p:ph type="title"/>
          </p:nvPr>
        </p:nvSpPr>
        <p:spPr>
          <a:xfrm>
            <a:off x="695968" y="736860"/>
            <a:ext cx="9183600" cy="6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000" b="1" dirty="0">
                <a:latin typeface="+mn-lt"/>
              </a:rPr>
              <a:t>INISIALISASI</a:t>
            </a:r>
            <a:endParaRPr sz="4000" b="1" dirty="0">
              <a:latin typeface="+mn-lt"/>
            </a:endParaRPr>
          </a:p>
        </p:txBody>
      </p:sp>
      <p:sp>
        <p:nvSpPr>
          <p:cNvPr id="5171" name="Google Shape;5171;p36"/>
          <p:cNvSpPr txBox="1">
            <a:spLocks noGrp="1"/>
          </p:cNvSpPr>
          <p:nvPr>
            <p:ph type="subTitle" idx="1"/>
          </p:nvPr>
        </p:nvSpPr>
        <p:spPr>
          <a:xfrm>
            <a:off x="262648" y="1711854"/>
            <a:ext cx="11666704" cy="19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lang="en-US" sz="2400" dirty="0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BD36A3-9D3F-BDD4-5539-D3DA8DD449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402" t="29061" r="20943" b="56506"/>
          <a:stretch/>
        </p:blipFill>
        <p:spPr>
          <a:xfrm>
            <a:off x="289528" y="1993692"/>
            <a:ext cx="11612944" cy="14353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40C167-A07B-4971-5CCF-34515F296191}"/>
              </a:ext>
            </a:extLst>
          </p:cNvPr>
          <p:cNvSpPr/>
          <p:nvPr/>
        </p:nvSpPr>
        <p:spPr>
          <a:xfrm>
            <a:off x="2123267" y="2712204"/>
            <a:ext cx="1394848" cy="3254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E5B04F-E652-8343-D7F1-55A194F3F8FC}"/>
              </a:ext>
            </a:extLst>
          </p:cNvPr>
          <p:cNvCxnSpPr>
            <a:stCxn id="4" idx="2"/>
          </p:cNvCxnSpPr>
          <p:nvPr/>
        </p:nvCxnSpPr>
        <p:spPr>
          <a:xfrm flipH="1">
            <a:off x="2805193" y="3037668"/>
            <a:ext cx="15498" cy="178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9636CD-976E-1D11-29D2-0D6E21FEF314}"/>
              </a:ext>
            </a:extLst>
          </p:cNvPr>
          <p:cNvSpPr txBox="1"/>
          <p:nvPr/>
        </p:nvSpPr>
        <p:spPr>
          <a:xfrm>
            <a:off x="586412" y="4920584"/>
            <a:ext cx="4437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Generating table agar </a:t>
            </a:r>
            <a:r>
              <a:rPr lang="en-US" dirty="0" err="1"/>
              <a:t>tampil</a:t>
            </a:r>
            <a:r>
              <a:rPr lang="en-US" dirty="0"/>
              <a:t> after filling form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42436-EF4F-8545-FDCD-7E8D57041AE7}"/>
              </a:ext>
            </a:extLst>
          </p:cNvPr>
          <p:cNvSpPr/>
          <p:nvPr/>
        </p:nvSpPr>
        <p:spPr>
          <a:xfrm>
            <a:off x="4732148" y="2681208"/>
            <a:ext cx="6674604" cy="4339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7C121-D806-3B5D-CE8E-C889392C6A96}"/>
              </a:ext>
            </a:extLst>
          </p:cNvPr>
          <p:cNvSpPr txBox="1"/>
          <p:nvPr/>
        </p:nvSpPr>
        <p:spPr>
          <a:xfrm>
            <a:off x="6382289" y="3744154"/>
            <a:ext cx="33743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Mirip</a:t>
            </a:r>
            <a:r>
              <a:rPr lang="en-US" dirty="0"/>
              <a:t> key value shared preference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10A4E6-61B8-5A74-F0D7-14FFBF2A57FE}"/>
              </a:ext>
            </a:extLst>
          </p:cNvPr>
          <p:cNvCxnSpPr>
            <a:cxnSpLocks/>
          </p:cNvCxnSpPr>
          <p:nvPr/>
        </p:nvCxnSpPr>
        <p:spPr>
          <a:xfrm>
            <a:off x="7979041" y="3081695"/>
            <a:ext cx="0" cy="6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8807BC-CC6E-07AF-57B0-5A2A047742AC}"/>
              </a:ext>
            </a:extLst>
          </p:cNvPr>
          <p:cNvSpPr txBox="1"/>
          <p:nvPr/>
        </p:nvSpPr>
        <p:spPr>
          <a:xfrm>
            <a:off x="6382289" y="4374211"/>
            <a:ext cx="47336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Key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16042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0" name="Google Shape;5170;p36"/>
          <p:cNvSpPr txBox="1">
            <a:spLocks noGrp="1"/>
          </p:cNvSpPr>
          <p:nvPr>
            <p:ph type="title"/>
          </p:nvPr>
        </p:nvSpPr>
        <p:spPr>
          <a:xfrm>
            <a:off x="695968" y="736860"/>
            <a:ext cx="9183600" cy="6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000" b="1" dirty="0">
                <a:latin typeface="+mn-lt"/>
              </a:rPr>
              <a:t>CREATE</a:t>
            </a:r>
            <a:endParaRPr sz="4000" b="1" dirty="0"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F868A0-5A40-E69D-9ADE-DBC600B41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261" t="40870" r="24631" b="18673"/>
          <a:stretch/>
        </p:blipFill>
        <p:spPr>
          <a:xfrm>
            <a:off x="1528996" y="1772587"/>
            <a:ext cx="8899861" cy="33128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D90905-3C39-72CE-DC36-E73FD21ABD05}"/>
              </a:ext>
            </a:extLst>
          </p:cNvPr>
          <p:cNvSpPr/>
          <p:nvPr/>
        </p:nvSpPr>
        <p:spPr>
          <a:xfrm>
            <a:off x="4062334" y="2023673"/>
            <a:ext cx="1873771" cy="2248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2FC371-2126-9579-452E-55E415EA501A}"/>
              </a:ext>
            </a:extLst>
          </p:cNvPr>
          <p:cNvSpPr txBox="1"/>
          <p:nvPr/>
        </p:nvSpPr>
        <p:spPr>
          <a:xfrm>
            <a:off x="3821403" y="5426439"/>
            <a:ext cx="30968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8972F-0EA3-4EFC-A62C-F13D27F430A4}"/>
              </a:ext>
            </a:extLst>
          </p:cNvPr>
          <p:cNvCxnSpPr/>
          <p:nvPr/>
        </p:nvCxnSpPr>
        <p:spPr>
          <a:xfrm>
            <a:off x="4999219" y="2248525"/>
            <a:ext cx="0" cy="321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BF1F722-506E-A21E-098C-8CB3AB81C555}"/>
              </a:ext>
            </a:extLst>
          </p:cNvPr>
          <p:cNvSpPr/>
          <p:nvPr/>
        </p:nvSpPr>
        <p:spPr>
          <a:xfrm>
            <a:off x="1918741" y="2458387"/>
            <a:ext cx="3282845" cy="12291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A4F711-96EE-A73B-6ACE-AAD6634ACB2D}"/>
              </a:ext>
            </a:extLst>
          </p:cNvPr>
          <p:cNvSpPr txBox="1"/>
          <p:nvPr/>
        </p:nvSpPr>
        <p:spPr>
          <a:xfrm>
            <a:off x="1902409" y="5981263"/>
            <a:ext cx="3807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Objeck</a:t>
            </a:r>
            <a:r>
              <a:rPr lang="en-US" dirty="0"/>
              <a:t>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disipkan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06BC93-D1A7-8864-7AB0-974BE5C41E42}"/>
              </a:ext>
            </a:extLst>
          </p:cNvPr>
          <p:cNvCxnSpPr/>
          <p:nvPr/>
        </p:nvCxnSpPr>
        <p:spPr>
          <a:xfrm>
            <a:off x="3387777" y="3702570"/>
            <a:ext cx="0" cy="227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004BA77-EA1B-70BC-F08B-FD98AD65296F}"/>
              </a:ext>
            </a:extLst>
          </p:cNvPr>
          <p:cNvSpPr/>
          <p:nvPr/>
        </p:nvSpPr>
        <p:spPr>
          <a:xfrm>
            <a:off x="1918741" y="3690078"/>
            <a:ext cx="6835515" cy="12291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63A543-AFD8-1129-FAB4-F8CB3C325097}"/>
              </a:ext>
            </a:extLst>
          </p:cNvPr>
          <p:cNvSpPr txBox="1"/>
          <p:nvPr/>
        </p:nvSpPr>
        <p:spPr>
          <a:xfrm>
            <a:off x="4125721" y="782733"/>
            <a:ext cx="6303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Insert : </a:t>
            </a:r>
            <a:r>
              <a:rPr lang="en-US" dirty="0" err="1"/>
              <a:t>penyisipan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table, </a:t>
            </a:r>
            <a:r>
              <a:rPr lang="en-US" dirty="0" err="1"/>
              <a:t>jika</a:t>
            </a:r>
            <a:r>
              <a:rPr lang="en-US" dirty="0"/>
              <a:t> true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,</a:t>
            </a:r>
          </a:p>
          <a:p>
            <a:r>
              <a:rPr lang="en-US" dirty="0"/>
              <a:t>Jika false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-1.</a:t>
            </a:r>
          </a:p>
        </p:txBody>
      </p:sp>
      <p:cxnSp>
        <p:nvCxnSpPr>
          <p:cNvPr id="5152" name="Straight Arrow Connector 5151">
            <a:extLst>
              <a:ext uri="{FF2B5EF4-FFF2-40B4-BE49-F238E27FC236}">
                <a16:creationId xmlns:a16="http://schemas.microsoft.com/office/drawing/2014/main" id="{59560DAA-05D1-6FB8-115B-2EC6FE337C73}"/>
              </a:ext>
            </a:extLst>
          </p:cNvPr>
          <p:cNvCxnSpPr/>
          <p:nvPr/>
        </p:nvCxnSpPr>
        <p:spPr>
          <a:xfrm flipV="1">
            <a:off x="6096000" y="1474034"/>
            <a:ext cx="0" cy="341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3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 animBg="1"/>
      <p:bldP spid="23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0" name="Google Shape;5170;p36"/>
          <p:cNvSpPr txBox="1">
            <a:spLocks noGrp="1"/>
          </p:cNvSpPr>
          <p:nvPr>
            <p:ph type="title"/>
          </p:nvPr>
        </p:nvSpPr>
        <p:spPr>
          <a:xfrm>
            <a:off x="164892" y="47872"/>
            <a:ext cx="9183600" cy="6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000" b="1" dirty="0">
                <a:latin typeface="+mn-lt"/>
              </a:rPr>
              <a:t>UPDATE</a:t>
            </a:r>
            <a:endParaRPr sz="4000" b="1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751A2-0B31-07DB-8D09-F8122AE45BAA}"/>
              </a:ext>
            </a:extLst>
          </p:cNvPr>
          <p:cNvSpPr txBox="1"/>
          <p:nvPr/>
        </p:nvSpPr>
        <p:spPr>
          <a:xfrm>
            <a:off x="164892" y="703872"/>
            <a:ext cx="1202710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public Boolean </a:t>
            </a:r>
            <a:r>
              <a:rPr lang="en-US" dirty="0" err="1"/>
              <a:t>updateUserData</a:t>
            </a:r>
            <a:r>
              <a:rPr lang="en-US" dirty="0"/>
              <a:t>(String name, String surname, String TC, String </a:t>
            </a:r>
            <a:r>
              <a:rPr lang="en-US" dirty="0" err="1"/>
              <a:t>telNo</a:t>
            </a:r>
            <a:r>
              <a:rPr lang="en-US" dirty="0"/>
              <a:t>, String dob) {</a:t>
            </a:r>
          </a:p>
          <a:p>
            <a:r>
              <a:rPr lang="en-US" dirty="0"/>
              <a:t>    </a:t>
            </a:r>
            <a:r>
              <a:rPr lang="en-US" dirty="0" err="1"/>
              <a:t>SQLiteDatabase</a:t>
            </a:r>
            <a:r>
              <a:rPr lang="en-US" dirty="0"/>
              <a:t> DB = </a:t>
            </a:r>
            <a:r>
              <a:rPr lang="en-US" dirty="0" err="1"/>
              <a:t>this.getWritableDatabase</a:t>
            </a:r>
            <a:r>
              <a:rPr lang="en-US" dirty="0"/>
              <a:t>(); </a:t>
            </a:r>
            <a:r>
              <a:rPr lang="en-US" b="1" dirty="0"/>
              <a:t>// </a:t>
            </a:r>
            <a:r>
              <a:rPr lang="en-US" b="1" dirty="0" err="1"/>
              <a:t>Mendapatkan</a:t>
            </a:r>
            <a:r>
              <a:rPr lang="en-US" b="1" dirty="0"/>
              <a:t> </a:t>
            </a:r>
            <a:r>
              <a:rPr lang="en-US" b="1" dirty="0" err="1"/>
              <a:t>akses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database yang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ditulis</a:t>
            </a:r>
            <a:endParaRPr lang="en-US" b="1" dirty="0"/>
          </a:p>
          <a:p>
            <a:r>
              <a:rPr lang="en-US" dirty="0"/>
              <a:t>    </a:t>
            </a:r>
            <a:r>
              <a:rPr lang="en-US" dirty="0" err="1"/>
              <a:t>ContentValues</a:t>
            </a:r>
            <a:r>
              <a:rPr lang="en-US" dirty="0"/>
              <a:t> </a:t>
            </a:r>
            <a:r>
              <a:rPr lang="en-US" dirty="0" err="1"/>
              <a:t>contentValues</a:t>
            </a:r>
            <a:r>
              <a:rPr lang="en-US" dirty="0"/>
              <a:t> = new </a:t>
            </a:r>
            <a:r>
              <a:rPr lang="en-US" dirty="0" err="1"/>
              <a:t>ContentValues</a:t>
            </a:r>
            <a:r>
              <a:rPr lang="en-US" dirty="0"/>
              <a:t>(); </a:t>
            </a:r>
            <a:r>
              <a:rPr lang="en-US" b="1" dirty="0"/>
              <a:t>//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objek</a:t>
            </a:r>
            <a:r>
              <a:rPr lang="en-US" b="1" dirty="0"/>
              <a:t> </a:t>
            </a:r>
            <a:r>
              <a:rPr lang="en-US" b="1" dirty="0" err="1"/>
              <a:t>ContentValues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menyimpan</a:t>
            </a:r>
            <a:r>
              <a:rPr lang="en-US" b="1" dirty="0"/>
              <a:t> data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diperbarui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    </a:t>
            </a:r>
            <a:r>
              <a:rPr lang="en-US" b="1" dirty="0"/>
              <a:t>// </a:t>
            </a:r>
            <a:r>
              <a:rPr lang="en-US" b="1" dirty="0" err="1"/>
              <a:t>Menambahkan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baru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ContentValues</a:t>
            </a:r>
            <a:endParaRPr lang="en-US" b="1" dirty="0"/>
          </a:p>
          <a:p>
            <a:r>
              <a:rPr lang="en-US" dirty="0"/>
              <a:t>    </a:t>
            </a:r>
            <a:r>
              <a:rPr lang="en-US" dirty="0" err="1"/>
              <a:t>contentValues.put</a:t>
            </a:r>
            <a:r>
              <a:rPr lang="en-US" dirty="0"/>
              <a:t>("surname", surname);</a:t>
            </a:r>
          </a:p>
          <a:p>
            <a:r>
              <a:rPr lang="en-US" dirty="0"/>
              <a:t>    </a:t>
            </a:r>
            <a:r>
              <a:rPr lang="en-US" dirty="0" err="1"/>
              <a:t>contentValues.put</a:t>
            </a:r>
            <a:r>
              <a:rPr lang="en-US" dirty="0"/>
              <a:t>("TC", TC);</a:t>
            </a:r>
          </a:p>
          <a:p>
            <a:r>
              <a:rPr lang="en-US" dirty="0"/>
              <a:t>    </a:t>
            </a:r>
            <a:r>
              <a:rPr lang="en-US" dirty="0" err="1"/>
              <a:t>contentValues.put</a:t>
            </a:r>
            <a:r>
              <a:rPr lang="en-US" dirty="0"/>
              <a:t>("</a:t>
            </a:r>
            <a:r>
              <a:rPr lang="en-US" dirty="0" err="1"/>
              <a:t>telNo</a:t>
            </a:r>
            <a:r>
              <a:rPr lang="en-US" dirty="0"/>
              <a:t>", </a:t>
            </a:r>
            <a:r>
              <a:rPr lang="en-US" dirty="0" err="1"/>
              <a:t>telNo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contentValues.put</a:t>
            </a:r>
            <a:r>
              <a:rPr lang="en-US" dirty="0"/>
              <a:t>("dob", dob);</a:t>
            </a:r>
          </a:p>
          <a:p>
            <a:endParaRPr lang="en-US" b="1" dirty="0"/>
          </a:p>
          <a:p>
            <a:r>
              <a:rPr lang="en-US" b="1" dirty="0"/>
              <a:t>    // </a:t>
            </a:r>
            <a:r>
              <a:rPr lang="en-US" b="1" dirty="0" err="1"/>
              <a:t>Memeriksa</a:t>
            </a:r>
            <a:r>
              <a:rPr lang="en-US" b="1" dirty="0"/>
              <a:t> </a:t>
            </a:r>
            <a:r>
              <a:rPr lang="en-US" b="1" dirty="0" err="1"/>
              <a:t>apakah</a:t>
            </a:r>
            <a:r>
              <a:rPr lang="en-US" b="1" dirty="0"/>
              <a:t> </a:t>
            </a:r>
            <a:r>
              <a:rPr lang="en-US" b="1" dirty="0" err="1"/>
              <a:t>pengguna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nama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endParaRPr lang="en-US" b="1" dirty="0"/>
          </a:p>
          <a:p>
            <a:r>
              <a:rPr lang="en-US" dirty="0"/>
              <a:t>    Cursor </a:t>
            </a:r>
            <a:r>
              <a:rPr lang="en-US" dirty="0" err="1"/>
              <a:t>cursor</a:t>
            </a:r>
            <a:r>
              <a:rPr lang="en-US" dirty="0"/>
              <a:t> = </a:t>
            </a:r>
            <a:r>
              <a:rPr lang="en-US" dirty="0" err="1"/>
              <a:t>DB.rawQuery</a:t>
            </a:r>
            <a:r>
              <a:rPr lang="en-US" dirty="0"/>
              <a:t>("SELECT * FROM </a:t>
            </a:r>
            <a:r>
              <a:rPr lang="en-US" dirty="0" err="1"/>
              <a:t>Userdetails</a:t>
            </a:r>
            <a:r>
              <a:rPr lang="en-US" dirty="0"/>
              <a:t> WHERE name = ?", new String[]{name});</a:t>
            </a:r>
          </a:p>
          <a:p>
            <a:r>
              <a:rPr lang="en-US" dirty="0"/>
              <a:t>    if (</a:t>
            </a:r>
            <a:r>
              <a:rPr lang="en-US" dirty="0" err="1"/>
              <a:t>cursor.getCount</a:t>
            </a:r>
            <a:r>
              <a:rPr lang="en-US" dirty="0"/>
              <a:t>() &gt; 0) { // Jika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 </a:t>
            </a:r>
            <a:r>
              <a:rPr lang="en-US" b="1" dirty="0"/>
              <a:t>// </a:t>
            </a:r>
            <a:r>
              <a:rPr lang="en-US" b="1" dirty="0" err="1"/>
              <a:t>Memperbarui</a:t>
            </a:r>
            <a:r>
              <a:rPr lang="en-US" b="1" dirty="0"/>
              <a:t> data </a:t>
            </a:r>
            <a:r>
              <a:rPr lang="en-US" b="1" dirty="0" err="1"/>
              <a:t>pengguna</a:t>
            </a:r>
            <a:endParaRPr lang="en-US" b="1" dirty="0"/>
          </a:p>
          <a:p>
            <a:r>
              <a:rPr lang="en-US" dirty="0"/>
              <a:t>        long result = </a:t>
            </a:r>
            <a:r>
              <a:rPr lang="en-US" dirty="0" err="1"/>
              <a:t>DB.update</a:t>
            </a:r>
            <a:r>
              <a:rPr lang="en-US" dirty="0"/>
              <a:t>("</a:t>
            </a:r>
            <a:r>
              <a:rPr lang="en-US" dirty="0" err="1"/>
              <a:t>Userdetails</a:t>
            </a:r>
            <a:r>
              <a:rPr lang="en-US" dirty="0"/>
              <a:t>", </a:t>
            </a:r>
            <a:r>
              <a:rPr lang="en-US" dirty="0" err="1"/>
              <a:t>contentValues</a:t>
            </a:r>
            <a:r>
              <a:rPr lang="en-US" dirty="0"/>
              <a:t>, "name=?", new String[]{name});</a:t>
            </a:r>
          </a:p>
          <a:p>
            <a:r>
              <a:rPr lang="en-US" dirty="0"/>
              <a:t>        if (result == -1) // </a:t>
            </a:r>
            <a:r>
              <a:rPr lang="en-US" b="1" dirty="0" err="1"/>
              <a:t>Memeriksa</a:t>
            </a:r>
            <a:r>
              <a:rPr lang="en-US" b="1" dirty="0"/>
              <a:t> </a:t>
            </a:r>
            <a:r>
              <a:rPr lang="en-US" b="1" dirty="0" err="1"/>
              <a:t>apakah</a:t>
            </a:r>
            <a:r>
              <a:rPr lang="en-US" b="1" dirty="0"/>
              <a:t> </a:t>
            </a:r>
            <a:r>
              <a:rPr lang="en-US" b="1" dirty="0" err="1"/>
              <a:t>pembaruan</a:t>
            </a:r>
            <a:r>
              <a:rPr lang="en-US" b="1" dirty="0"/>
              <a:t> </a:t>
            </a:r>
            <a:r>
              <a:rPr lang="en-US" b="1" dirty="0" err="1"/>
              <a:t>gagal</a:t>
            </a:r>
            <a:endParaRPr lang="en-US" b="1" dirty="0"/>
          </a:p>
          <a:p>
            <a:r>
              <a:rPr lang="en-US" dirty="0"/>
              <a:t>            return false; // </a:t>
            </a:r>
            <a:r>
              <a:rPr lang="en-US" b="1" dirty="0"/>
              <a:t>Kembali false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gagal</a:t>
            </a:r>
            <a:endParaRPr lang="en-US" b="1" dirty="0"/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return true; // </a:t>
            </a:r>
            <a:r>
              <a:rPr lang="en-US" b="1" dirty="0"/>
              <a:t>Kembali true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berhasil</a:t>
            </a:r>
            <a:endParaRPr lang="en-US" b="1" dirty="0"/>
          </a:p>
          <a:p>
            <a:r>
              <a:rPr lang="en-US" dirty="0"/>
              <a:t>    } else</a:t>
            </a:r>
          </a:p>
          <a:p>
            <a:r>
              <a:rPr lang="en-US" dirty="0"/>
              <a:t>        return false; // </a:t>
            </a:r>
            <a:r>
              <a:rPr lang="en-US" b="1" dirty="0"/>
              <a:t>Kembali false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pengguna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ditemukan</a:t>
            </a:r>
            <a:endParaRPr lang="en-US" b="1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772</Words>
  <Application>Microsoft Office PowerPoint</Application>
  <PresentationFormat>Widescreen</PresentationFormat>
  <Paragraphs>86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Nanum Gothic Coding</vt:lpstr>
      <vt:lpstr>Arial</vt:lpstr>
      <vt:lpstr>Calibri</vt:lpstr>
      <vt:lpstr>Calibri Light</vt:lpstr>
      <vt:lpstr>Dosis</vt:lpstr>
      <vt:lpstr>Office Theme</vt:lpstr>
      <vt:lpstr>MySQLite TIF Mobile Apps Aqshal Nur Ikhsan S.Si., M.Si</vt:lpstr>
      <vt:lpstr>Database</vt:lpstr>
      <vt:lpstr>Database</vt:lpstr>
      <vt:lpstr>Database</vt:lpstr>
      <vt:lpstr>Kekurangan MySQLite</vt:lpstr>
      <vt:lpstr>PowerPoint Presentation</vt:lpstr>
      <vt:lpstr>INISIALISASI</vt:lpstr>
      <vt:lpstr>CREATE</vt:lpstr>
      <vt:lpstr>UPDATE</vt:lpstr>
      <vt:lpstr>DELETE</vt:lpstr>
      <vt:lpstr>DELETE</vt:lpstr>
      <vt:lpstr>Layout dan Main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110</cp:revision>
  <dcterms:created xsi:type="dcterms:W3CDTF">2024-08-24T02:45:45Z</dcterms:created>
  <dcterms:modified xsi:type="dcterms:W3CDTF">2024-10-06T05:46:26Z</dcterms:modified>
</cp:coreProperties>
</file>