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304" r:id="rId2"/>
    <p:sldId id="277" r:id="rId3"/>
    <p:sldId id="278" r:id="rId4"/>
    <p:sldId id="284" r:id="rId5"/>
    <p:sldId id="276" r:id="rId6"/>
    <p:sldId id="285" r:id="rId7"/>
    <p:sldId id="287" r:id="rId8"/>
    <p:sldId id="300" r:id="rId9"/>
    <p:sldId id="303" r:id="rId10"/>
    <p:sldId id="288" r:id="rId11"/>
    <p:sldId id="289" r:id="rId12"/>
    <p:sldId id="290" r:id="rId13"/>
    <p:sldId id="291" r:id="rId14"/>
  </p:sldIdLst>
  <p:sldSz cx="12801600" cy="9601200" type="A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33" autoAdjust="0"/>
    <p:restoredTop sz="96517" autoAdjust="0"/>
  </p:normalViewPr>
  <p:slideViewPr>
    <p:cSldViewPr>
      <p:cViewPr varScale="1">
        <p:scale>
          <a:sx n="85" d="100"/>
          <a:sy n="85" d="100"/>
        </p:scale>
        <p:origin x="12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0" cy="495029"/>
          </a:xfrm>
          <a:prstGeom prst="rect">
            <a:avLst/>
          </a:prstGeom>
        </p:spPr>
        <p:txBody>
          <a:bodyPr vert="horz" lIns="94852" tIns="47427" rIns="94852" bIns="474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0" cy="495029"/>
          </a:xfrm>
          <a:prstGeom prst="rect">
            <a:avLst/>
          </a:prstGeom>
        </p:spPr>
        <p:txBody>
          <a:bodyPr vert="horz" lIns="94852" tIns="47427" rIns="94852" bIns="47427" rtlCol="0"/>
          <a:lstStyle>
            <a:lvl1pPr algn="r">
              <a:defRPr sz="1200"/>
            </a:lvl1pPr>
          </a:lstStyle>
          <a:p>
            <a:fld id="{0D8B9427-5D87-47BE-9054-CBA43456A49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2" tIns="47427" rIns="94852" bIns="474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5"/>
            <a:ext cx="5388610" cy="3884861"/>
          </a:xfrm>
          <a:prstGeom prst="rect">
            <a:avLst/>
          </a:prstGeom>
        </p:spPr>
        <p:txBody>
          <a:bodyPr vert="horz" lIns="94852" tIns="47427" rIns="94852" bIns="474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0" cy="495028"/>
          </a:xfrm>
          <a:prstGeom prst="rect">
            <a:avLst/>
          </a:prstGeom>
        </p:spPr>
        <p:txBody>
          <a:bodyPr vert="horz" lIns="94852" tIns="47427" rIns="94852" bIns="474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</p:spPr>
        <p:txBody>
          <a:bodyPr vert="horz" lIns="94852" tIns="47427" rIns="94852" bIns="47427" rtlCol="0" anchor="b"/>
          <a:lstStyle>
            <a:lvl1pPr algn="r">
              <a:defRPr sz="1200"/>
            </a:lvl1pPr>
          </a:lstStyle>
          <a:p>
            <a:fld id="{1453A8BB-9A5B-414C-87EE-581CD4EC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5DE7-1704-47B1-8BF0-9414E49E5741}" type="datetime1">
              <a:rPr lang="en-US" smtClean="0"/>
              <a:t>9/24/2019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A5D067-29E6-4402-8D23-4CA2868BC8E2}"/>
              </a:ext>
            </a:extLst>
          </p:cNvPr>
          <p:cNvSpPr/>
          <p:nvPr userDrawn="1"/>
        </p:nvSpPr>
        <p:spPr>
          <a:xfrm>
            <a:off x="171450" y="3429000"/>
            <a:ext cx="12630150" cy="16138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3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5820-06EC-448A-A31B-2407B4A585A1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7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DEF3-63AD-4786-B2A1-F7BCC937D7EE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7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6AD35AD-E73A-4DF3-AEE8-F77D2DF582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365" y="57150"/>
            <a:ext cx="2959346" cy="142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C1DB-2928-44D2-B484-5B509498A7D5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Smart</a:t>
            </a:r>
            <a:r>
              <a:rPr lang="ja-JP" altLang="en-US" dirty="0"/>
              <a:t> </a:t>
            </a:r>
            <a:r>
              <a:rPr lang="en-US" altLang="ja-JP" dirty="0"/>
              <a:t>SE</a:t>
            </a:r>
            <a:r>
              <a:rPr lang="ja-JP" altLang="en-US" dirty="0"/>
              <a:t> </a:t>
            </a:r>
            <a:r>
              <a:rPr lang="en-US" altLang="ja-JP" dirty="0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6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1EFD-5078-44BA-9305-88644F4AAB2B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3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34CE169-37DA-464B-A776-94268CB310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365" y="57150"/>
            <a:ext cx="2959346" cy="142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143000"/>
            <a:ext cx="5440680" cy="78295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143000"/>
            <a:ext cx="5440680" cy="78295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F50F-7502-4D16-B87C-E782CEE7672E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1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7DCC-9848-43E3-A806-DBEF55426523}" type="datetime1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4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157A-6056-4CD6-A76C-FACECD8B3A56}" type="datetime1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2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BD5-2F37-4F0B-A1FA-31DA54829AC8}" type="datetime1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5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70BD-A456-47DC-9C47-25632EF84D03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34AC-3C61-4664-B6A7-921B67F27DBB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0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14300"/>
            <a:ext cx="11041380" cy="839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200150"/>
            <a:ext cx="11041380" cy="782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9144000"/>
            <a:ext cx="288036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9684-5409-4473-A1B9-A6E0D155E2A6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9144000"/>
            <a:ext cx="432054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Smart SE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9144000"/>
            <a:ext cx="288036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3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pis.jins.com/meme/v1/users/me/office2/computed_dat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pis.jins.com/meme/v1/users/me/office2/summarized_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96B5FF-10F1-4E23-8AC1-EA56EB3B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SSE19_RD_DFS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B126E1-0DDA-415D-A6EB-68687E548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/>
              <a:t>2019/09/24</a:t>
            </a:r>
          </a:p>
          <a:p>
            <a:pPr algn="r"/>
            <a:r>
              <a:rPr lang="ja-JP" altLang="en-US" dirty="0"/>
              <a:t>中間成果物</a:t>
            </a:r>
            <a:r>
              <a:rPr lang="en-US" altLang="ja-JP" dirty="0"/>
              <a:t>(</a:t>
            </a:r>
            <a:r>
              <a:rPr lang="ja-JP" altLang="en-US" dirty="0"/>
              <a:t>保守対象外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F2503-4C80-49F3-A261-541CE227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4F4DB-1A44-4A25-9118-1832FE62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3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B37-B92E-4B6F-9AC9-7B820E67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5. MEME Office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3F6C0-45E5-4F6E-8B77-15B21E77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00E6E-C97E-4385-ACE7-E324CCE0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AC5E3-F6C9-45D9-8BE9-8F2303E786CA}"/>
              </a:ext>
            </a:extLst>
          </p:cNvPr>
          <p:cNvSpPr txBox="1"/>
          <p:nvPr/>
        </p:nvSpPr>
        <p:spPr>
          <a:xfrm>
            <a:off x="2971800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A0EB4-1CB2-4DB9-BEBB-33EA8F23028F}"/>
              </a:ext>
            </a:extLst>
          </p:cNvPr>
          <p:cNvSpPr txBox="1"/>
          <p:nvPr/>
        </p:nvSpPr>
        <p:spPr>
          <a:xfrm>
            <a:off x="285750" y="2557641"/>
            <a:ext cx="12230100" cy="618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 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"events"</a:t>
            </a:r>
            <a:r>
              <a:rPr lang="en-US" dirty="0"/>
              <a:t>:[ </a:t>
            </a:r>
            <a:br>
              <a:rPr lang="en-US" dirty="0"/>
            </a:br>
            <a:r>
              <a:rPr lang="en-US" dirty="0"/>
              <a:t>      { 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"id"</a:t>
            </a:r>
            <a:r>
              <a:rPr lang="en-US" dirty="0"/>
              <a:t>:"3CA01F7A-FE07-4638-A3A9-6CD1A14FE621",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"type"</a:t>
            </a:r>
            <a:r>
              <a:rPr lang="en-US" dirty="0"/>
              <a:t>:"</a:t>
            </a:r>
            <a:r>
              <a:rPr lang="en-US" dirty="0" err="1"/>
              <a:t>calculation_data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json_data</a:t>
            </a:r>
            <a:r>
              <a:rPr lang="en-US" b="1" dirty="0"/>
              <a:t>"</a:t>
            </a:r>
            <a:r>
              <a:rPr lang="en-US" dirty="0"/>
              <a:t>:{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     },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"data_file_</a:t>
            </a:r>
            <a:r>
              <a:rPr lang="en-US" b="1" dirty="0" err="1"/>
              <a:t>url</a:t>
            </a:r>
            <a:r>
              <a:rPr lang="en-US" b="1" dirty="0"/>
              <a:t>"</a:t>
            </a:r>
            <a:r>
              <a:rPr lang="en-US" dirty="0"/>
              <a:t>:"https://meme-api-example.jins.com/</a:t>
            </a:r>
            <a:r>
              <a:rPr lang="en-US" dirty="0" err="1"/>
              <a:t>appEvents</a:t>
            </a:r>
            <a:r>
              <a:rPr lang="en-US" dirty="0"/>
              <a:t>/8b706853a49f3bed29972b9659edf687de05ddae/2015/12/appEvents-office2-0001-20151210T150000Z.json.gz?X-Amz-Algorithm=AWS4-HMAC-SHA256&amp;X-Amz-Credential=AKIAIDLBKTI3T7A4X24Q%2F20150903%2Fap-northeast-1%2Fs3%2Faws4_request&amp;X-Amz-Date=20150903T114726Z&amp;X-Amz-Expires=604800&amp;X-Amz-SignedHeaders=</a:t>
            </a:r>
            <a:r>
              <a:rPr lang="en-US" dirty="0" err="1"/>
              <a:t>host&amp;X-Amz-Signature</a:t>
            </a:r>
            <a:r>
              <a:rPr lang="en-US" dirty="0"/>
              <a:t>=ab3577e850ded50115d2df7120e7da0e4815616713236de129dd33577da90b6f",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"created_at"</a:t>
            </a:r>
            <a:r>
              <a:rPr lang="en-US" dirty="0"/>
              <a:t>:"2015-01-01T00:00:00Z",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"updated_at"</a:t>
            </a:r>
            <a:r>
              <a:rPr lang="en-US" dirty="0"/>
              <a:t>:"2015-01-01T00:00:00Z",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"measured_at"</a:t>
            </a:r>
            <a:r>
              <a:rPr lang="en-US" dirty="0"/>
              <a:t>:"2017-12-05T06:03:58+09:00"</a:t>
            </a:r>
            <a:br>
              <a:rPr lang="en-US" dirty="0"/>
            </a:br>
            <a:r>
              <a:rPr lang="en-US" dirty="0"/>
              <a:t>      },</a:t>
            </a:r>
            <a:br>
              <a:rPr lang="en-US" dirty="0"/>
            </a:br>
            <a:r>
              <a:rPr lang="en-US" dirty="0"/>
              <a:t>      ...</a:t>
            </a:r>
            <a:br>
              <a:rPr lang="en-US" dirty="0"/>
            </a:br>
            <a:r>
              <a:rPr lang="en-US" dirty="0"/>
              <a:t>   ],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"cursor"</a:t>
            </a:r>
            <a:r>
              <a:rPr lang="en-US" dirty="0"/>
              <a:t>:"</a:t>
            </a:r>
            <a:r>
              <a:rPr lang="en-US" dirty="0" err="1"/>
              <a:t>eyJhIjoxLCJiIjoyLCJjIjozfQ</a:t>
            </a:r>
            <a:r>
              <a:rPr lang="en-US" dirty="0"/>
              <a:t>=="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E19E5-2C99-48FA-BEFB-CE1E8533768C}"/>
              </a:ext>
            </a:extLst>
          </p:cNvPr>
          <p:cNvSpPr txBox="1"/>
          <p:nvPr/>
        </p:nvSpPr>
        <p:spPr>
          <a:xfrm>
            <a:off x="858238" y="121638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computed_data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14BB1-7D80-490A-9073-81CCF09A1E4E}"/>
              </a:ext>
            </a:extLst>
          </p:cNvPr>
          <p:cNvSpPr txBox="1"/>
          <p:nvPr/>
        </p:nvSpPr>
        <p:spPr>
          <a:xfrm>
            <a:off x="400050" y="1885950"/>
            <a:ext cx="681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https://apis.jins.com/meme/v1/users/me/office2/computed_data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FAD4FB-FC99-4262-A8C1-4AE332C5217A}"/>
              </a:ext>
            </a:extLst>
          </p:cNvPr>
          <p:cNvSpPr txBox="1"/>
          <p:nvPr/>
        </p:nvSpPr>
        <p:spPr>
          <a:xfrm>
            <a:off x="400050" y="2194203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39951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B37-B92E-4B6F-9AC9-7B820E67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5. MEME Office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3F6C0-45E5-4F6E-8B77-15B21E77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00E6E-C97E-4385-ACE7-E324CCE0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AC5E3-F6C9-45D9-8BE9-8F2303E786CA}"/>
              </a:ext>
            </a:extLst>
          </p:cNvPr>
          <p:cNvSpPr txBox="1"/>
          <p:nvPr/>
        </p:nvSpPr>
        <p:spPr>
          <a:xfrm>
            <a:off x="2971800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A0EB4-1CB2-4DB9-BEBB-33EA8F23028F}"/>
              </a:ext>
            </a:extLst>
          </p:cNvPr>
          <p:cNvSpPr txBox="1"/>
          <p:nvPr/>
        </p:nvSpPr>
        <p:spPr>
          <a:xfrm>
            <a:off x="285750" y="2557641"/>
            <a:ext cx="5257800" cy="72943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 </a:t>
            </a:r>
            <a:br>
              <a:rPr lang="en-US" dirty="0"/>
            </a:br>
            <a:r>
              <a:rPr lang="en-US" dirty="0"/>
              <a:t>   "</a:t>
            </a:r>
            <a:r>
              <a:rPr lang="en-US" dirty="0" err="1"/>
              <a:t>computed_data</a:t>
            </a:r>
            <a:r>
              <a:rPr lang="en-US" dirty="0"/>
              <a:t>":{ </a:t>
            </a:r>
            <a:br>
              <a:rPr lang="en-US" dirty="0"/>
            </a:br>
            <a:r>
              <a:rPr lang="en-US" dirty="0"/>
              <a:t>      "6":[ </a:t>
            </a:r>
            <a:br>
              <a:rPr lang="en-US" dirty="0"/>
            </a:br>
            <a:r>
              <a:rPr lang="en-US" dirty="0"/>
              <a:t>         { </a:t>
            </a:r>
            <a:br>
              <a:rPr lang="en-US" dirty="0"/>
            </a:br>
            <a:r>
              <a:rPr lang="en-US" dirty="0"/>
              <a:t>            "date":"2016-06-01T06:59:45+09:00",</a:t>
            </a:r>
            <a:br>
              <a:rPr lang="en-US" dirty="0"/>
            </a:br>
            <a:r>
              <a:rPr lang="en-US" dirty="0"/>
              <a:t>            "zone":50,</a:t>
            </a:r>
            <a:br>
              <a:rPr lang="en-US" dirty="0"/>
            </a:br>
            <a:r>
              <a:rPr lang="en-US" dirty="0"/>
              <a:t>            "focus":50,</a:t>
            </a:r>
            <a:br>
              <a:rPr lang="en-US" dirty="0"/>
            </a:br>
            <a:r>
              <a:rPr lang="en-US" dirty="0"/>
              <a:t>            "calm":50,</a:t>
            </a:r>
            <a:br>
              <a:rPr lang="en-US" dirty="0"/>
            </a:br>
            <a:r>
              <a:rPr lang="en-US" dirty="0"/>
              <a:t>            "posture":80,</a:t>
            </a:r>
            <a:br>
              <a:rPr lang="en-US" dirty="0"/>
            </a:br>
            <a:r>
              <a:rPr lang="en-US" dirty="0"/>
              <a:t>            "bki_sum":8.76,</a:t>
            </a:r>
            <a:br>
              <a:rPr lang="en-US" dirty="0"/>
            </a:br>
            <a:r>
              <a:rPr lang="en-US" dirty="0"/>
              <a:t>            "bki_n":6.15,</a:t>
            </a:r>
            <a:br>
              <a:rPr lang="en-US" dirty="0"/>
            </a:br>
            <a:r>
              <a:rPr lang="en-US" dirty="0"/>
              <a:t>            "sc_lbs":2.37</a:t>
            </a:r>
            <a:br>
              <a:rPr lang="en-US" dirty="0"/>
            </a:br>
            <a:r>
              <a:rPr lang="en-US" dirty="0"/>
              <a:t>         },</a:t>
            </a:r>
            <a:br>
              <a:rPr lang="en-US" dirty="0"/>
            </a:br>
            <a:r>
              <a:rPr lang="en-US" dirty="0"/>
              <a:t>         { </a:t>
            </a:r>
            <a:br>
              <a:rPr lang="en-US" dirty="0"/>
            </a:br>
            <a:r>
              <a:rPr lang="en-US" dirty="0"/>
              <a:t>            "date":"2016-06-01T06:59:30+09:00",</a:t>
            </a:r>
            <a:br>
              <a:rPr lang="en-US" dirty="0"/>
            </a:br>
            <a:r>
              <a:rPr lang="en-US" dirty="0"/>
              <a:t>            "zone":60,</a:t>
            </a:r>
            <a:br>
              <a:rPr lang="en-US" dirty="0"/>
            </a:br>
            <a:r>
              <a:rPr lang="en-US" dirty="0"/>
              <a:t>            "focus":50,</a:t>
            </a:r>
            <a:br>
              <a:rPr lang="en-US" dirty="0"/>
            </a:br>
            <a:r>
              <a:rPr lang="en-US" dirty="0"/>
              <a:t>            "calm":50,</a:t>
            </a:r>
            <a:br>
              <a:rPr lang="en-US" dirty="0"/>
            </a:br>
            <a:r>
              <a:rPr lang="en-US" dirty="0"/>
              <a:t>            "posture":90,</a:t>
            </a:r>
            <a:br>
              <a:rPr lang="en-US" dirty="0"/>
            </a:br>
            <a:r>
              <a:rPr lang="en-US" dirty="0"/>
              <a:t>            "bki_sum":8.76,</a:t>
            </a:r>
            <a:br>
              <a:rPr lang="en-US" dirty="0"/>
            </a:br>
            <a:r>
              <a:rPr lang="en-US" dirty="0"/>
              <a:t>            "bki_n":6.15,</a:t>
            </a:r>
            <a:br>
              <a:rPr lang="en-US" dirty="0"/>
            </a:br>
            <a:r>
              <a:rPr lang="en-US" dirty="0"/>
              <a:t>            "sc_lbs":2.37</a:t>
            </a:r>
            <a:br>
              <a:rPr lang="en-US" dirty="0"/>
            </a:br>
            <a:r>
              <a:rPr lang="en-US" dirty="0"/>
              <a:t>         },</a:t>
            </a:r>
            <a:br>
              <a:rPr lang="en-US" dirty="0"/>
            </a:br>
            <a:r>
              <a:rPr lang="en-US" dirty="0"/>
              <a:t>         ...</a:t>
            </a:r>
            <a:br>
              <a:rPr lang="en-US" dirty="0"/>
            </a:br>
            <a:r>
              <a:rPr lang="en-US" dirty="0"/>
              <a:t>      ],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E19E5-2C99-48FA-BEFB-CE1E8533768C}"/>
              </a:ext>
            </a:extLst>
          </p:cNvPr>
          <p:cNvSpPr txBox="1"/>
          <p:nvPr/>
        </p:nvSpPr>
        <p:spPr>
          <a:xfrm>
            <a:off x="858238" y="121638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computed_data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14BB1-7D80-490A-9073-81CCF09A1E4E}"/>
              </a:ext>
            </a:extLst>
          </p:cNvPr>
          <p:cNvSpPr txBox="1"/>
          <p:nvPr/>
        </p:nvSpPr>
        <p:spPr>
          <a:xfrm>
            <a:off x="400050" y="1885950"/>
            <a:ext cx="681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https://apis.jins.com/meme/v1/users/me/office2/computed_data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FAD4FB-FC99-4262-A8C1-4AE332C5217A}"/>
              </a:ext>
            </a:extLst>
          </p:cNvPr>
          <p:cNvSpPr txBox="1"/>
          <p:nvPr/>
        </p:nvSpPr>
        <p:spPr>
          <a:xfrm>
            <a:off x="400050" y="2194203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F733C-5B0B-4E7D-A087-C87B25B5DA5F}"/>
              </a:ext>
            </a:extLst>
          </p:cNvPr>
          <p:cNvSpPr txBox="1"/>
          <p:nvPr/>
        </p:nvSpPr>
        <p:spPr>
          <a:xfrm>
            <a:off x="5715000" y="1943100"/>
            <a:ext cx="6572250" cy="7848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      ...    </a:t>
            </a:r>
          </a:p>
          <a:p>
            <a:r>
              <a:rPr lang="en-US" dirty="0"/>
              <a:t>    "0":[ </a:t>
            </a:r>
            <a:br>
              <a:rPr lang="en-US" dirty="0"/>
            </a:br>
            <a:r>
              <a:rPr lang="en-US" dirty="0"/>
              <a:t>         { </a:t>
            </a:r>
            <a:br>
              <a:rPr lang="en-US" dirty="0"/>
            </a:br>
            <a:r>
              <a:rPr lang="en-US" dirty="0"/>
              <a:t>            "date":"2016-06-01T00:59:45+09:00",</a:t>
            </a:r>
            <a:br>
              <a:rPr lang="en-US" dirty="0"/>
            </a:br>
            <a:r>
              <a:rPr lang="en-US" dirty="0"/>
              <a:t>            "zone":50,</a:t>
            </a:r>
            <a:br>
              <a:rPr lang="en-US" dirty="0"/>
            </a:br>
            <a:r>
              <a:rPr lang="en-US" dirty="0"/>
              <a:t>            "focus":50,</a:t>
            </a:r>
            <a:br>
              <a:rPr lang="en-US" dirty="0"/>
            </a:br>
            <a:r>
              <a:rPr lang="en-US" dirty="0"/>
              <a:t>            "calm":50,</a:t>
            </a:r>
            <a:br>
              <a:rPr lang="en-US" dirty="0"/>
            </a:br>
            <a:r>
              <a:rPr lang="en-US" dirty="0"/>
              <a:t>            "posture":80,</a:t>
            </a:r>
            <a:br>
              <a:rPr lang="en-US" dirty="0"/>
            </a:br>
            <a:r>
              <a:rPr lang="en-US" dirty="0"/>
              <a:t>            "bki_sum":8.76,</a:t>
            </a:r>
            <a:br>
              <a:rPr lang="en-US" dirty="0"/>
            </a:br>
            <a:r>
              <a:rPr lang="en-US" dirty="0"/>
              <a:t>            "bki_n":6.15,</a:t>
            </a:r>
            <a:br>
              <a:rPr lang="en-US" dirty="0"/>
            </a:br>
            <a:r>
              <a:rPr lang="en-US" dirty="0"/>
              <a:t>            "sc_lbs":2.37</a:t>
            </a:r>
            <a:br>
              <a:rPr lang="en-US" dirty="0"/>
            </a:br>
            <a:r>
              <a:rPr lang="en-US" dirty="0"/>
              <a:t>         },</a:t>
            </a:r>
            <a:br>
              <a:rPr lang="en-US" dirty="0"/>
            </a:br>
            <a:r>
              <a:rPr lang="en-US" dirty="0"/>
              <a:t>         { </a:t>
            </a:r>
            <a:br>
              <a:rPr lang="en-US" dirty="0"/>
            </a:br>
            <a:r>
              <a:rPr lang="en-US" dirty="0"/>
              <a:t>            "date":"2016-06-01T00:59:30+09:00",</a:t>
            </a:r>
            <a:br>
              <a:rPr lang="en-US" dirty="0"/>
            </a:br>
            <a:r>
              <a:rPr lang="en-US" dirty="0"/>
              <a:t>            "zone":60,</a:t>
            </a:r>
            <a:br>
              <a:rPr lang="en-US" dirty="0"/>
            </a:br>
            <a:r>
              <a:rPr lang="en-US" dirty="0"/>
              <a:t>            "focus":50,</a:t>
            </a:r>
            <a:br>
              <a:rPr lang="en-US" dirty="0"/>
            </a:br>
            <a:r>
              <a:rPr lang="en-US" dirty="0"/>
              <a:t>            "calm":50,</a:t>
            </a:r>
            <a:br>
              <a:rPr lang="en-US" dirty="0"/>
            </a:br>
            <a:r>
              <a:rPr lang="en-US" dirty="0"/>
              <a:t>            "posture":90,</a:t>
            </a:r>
            <a:br>
              <a:rPr lang="en-US" dirty="0"/>
            </a:br>
            <a:r>
              <a:rPr lang="en-US" dirty="0"/>
              <a:t>            "bki_sum":8.76,</a:t>
            </a:r>
            <a:br>
              <a:rPr lang="en-US" dirty="0"/>
            </a:br>
            <a:r>
              <a:rPr lang="en-US" dirty="0"/>
              <a:t>            "bki_n":6.15,</a:t>
            </a:r>
            <a:br>
              <a:rPr lang="en-US" dirty="0"/>
            </a:br>
            <a:r>
              <a:rPr lang="en-US" dirty="0"/>
              <a:t>            "sc_lbs":2.37</a:t>
            </a:r>
            <a:br>
              <a:rPr lang="en-US" dirty="0"/>
            </a:br>
            <a:r>
              <a:rPr lang="en-US" dirty="0"/>
              <a:t>         },</a:t>
            </a:r>
            <a:br>
              <a:rPr lang="en-US" dirty="0"/>
            </a:br>
            <a:r>
              <a:rPr lang="en-US" dirty="0"/>
              <a:t>         ...</a:t>
            </a:r>
            <a:br>
              <a:rPr lang="en-US" dirty="0"/>
            </a:br>
            <a:r>
              <a:rPr lang="en-US" dirty="0"/>
              <a:t>      ]</a:t>
            </a:r>
            <a:br>
              <a:rPr lang="en-US" dirty="0"/>
            </a:br>
            <a:r>
              <a:rPr lang="en-US" dirty="0"/>
              <a:t>   },</a:t>
            </a:r>
            <a:br>
              <a:rPr lang="en-US" dirty="0"/>
            </a:br>
            <a:r>
              <a:rPr lang="en-US" dirty="0"/>
              <a:t>   "cursor":"</a:t>
            </a:r>
            <a:r>
              <a:rPr lang="en-US" dirty="0" err="1"/>
              <a:t>eyJhIjoxLCJiIjoyLCJjIjozfQ</a:t>
            </a:r>
            <a:r>
              <a:rPr lang="en-US" dirty="0"/>
              <a:t>=="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027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B37-B92E-4B6F-9AC9-7B820E67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5. MEME Office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3F6C0-45E5-4F6E-8B77-15B21E77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00E6E-C97E-4385-ACE7-E324CCE0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00F7D5-BC28-4ED5-BA99-234E39A86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456584"/>
              </p:ext>
            </p:extLst>
          </p:nvPr>
        </p:nvGraphicFramePr>
        <p:xfrm>
          <a:off x="400050" y="1955800"/>
          <a:ext cx="11887200" cy="691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561654673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108094575"/>
                    </a:ext>
                  </a:extLst>
                </a:gridCol>
                <a:gridCol w="7829550">
                  <a:extLst>
                    <a:ext uri="{9D8B030D-6E8A-4147-A177-3AD203B41FA5}">
                      <a16:colId xmlns:a16="http://schemas.microsoft.com/office/drawing/2014/main" val="3866284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名称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説明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1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computed_data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計測データ。</a:t>
                      </a:r>
                    </a:p>
                    <a:p>
                      <a:r>
                        <a:rPr lang="ja-JP" altLang="en-US" sz="1800" dirty="0"/>
                        <a:t>取得結果は計測日時の降順で返却されます。</a:t>
                      </a:r>
                    </a:p>
                    <a:p>
                      <a:r>
                        <a:rPr lang="ja-JP" altLang="en-US" sz="1800" dirty="0"/>
                        <a:t>値が登録されていないフィールドは返却しません。</a:t>
                      </a:r>
                    </a:p>
                    <a:p>
                      <a:r>
                        <a:rPr lang="ja-JP" altLang="en-US" sz="1800" dirty="0"/>
                        <a:t>最大取得件数</a:t>
                      </a:r>
                      <a:r>
                        <a:rPr lang="en-US" altLang="ja-JP" sz="1800" dirty="0"/>
                        <a:t>: 120</a:t>
                      </a:r>
                      <a:r>
                        <a:rPr lang="ja-JP" altLang="en-US" sz="1800" dirty="0"/>
                        <a:t>件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5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ja-JP" altLang="en-US" dirty="0"/>
                        <a:t>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時間単位で分割された計測データ。キーは時間</a:t>
                      </a:r>
                      <a:r>
                        <a:rPr lang="en-US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サプレス</a:t>
                      </a:r>
                      <a:r>
                        <a:rPr lang="en-US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82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計測日時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1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zone</a:t>
                      </a:r>
                      <a:r>
                        <a:rPr lang="ja-JP" altLang="en-US" sz="1800" dirty="0"/>
                        <a:t>：ゾーン状態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73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focus</a:t>
                      </a:r>
                      <a:r>
                        <a:rPr lang="ja-JP" altLang="en-US" sz="1800" dirty="0"/>
                        <a:t>：フォーカス状態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calm</a:t>
                      </a:r>
                      <a:r>
                        <a:rPr lang="ja-JP" altLang="en-US" sz="1800" dirty="0"/>
                        <a:t>：カーム状態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49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posture</a:t>
                      </a:r>
                      <a:r>
                        <a:rPr lang="ja-JP" altLang="en-US" sz="1800" dirty="0"/>
                        <a:t>：姿勢状態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740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bki_sum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validBlinkIntervalTotal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br>
                        <a:rPr lang="en-US" sz="1200" dirty="0"/>
                      </a:b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型。有効瞬目間隔合計。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5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bki_n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validBlinkIntervalTotal</a:t>
                      </a:r>
                      <a:endParaRPr lang="en-US" sz="1800" dirty="0"/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型。有効瞬目間隔数。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89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sc_lbs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lbsScore</a:t>
                      </a:r>
                      <a:endParaRPr lang="en-US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型。</a:t>
                      </a:r>
                      <a:r>
                        <a:rPr lang="en-US" altLang="ja-JP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LBS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スコア。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88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次のレコードがある場合の取得開始位置。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59267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96EFB7E-7FBA-4DC7-9878-F29139449E64}"/>
              </a:ext>
            </a:extLst>
          </p:cNvPr>
          <p:cNvSpPr txBox="1"/>
          <p:nvPr/>
        </p:nvSpPr>
        <p:spPr>
          <a:xfrm>
            <a:off x="400050" y="1314450"/>
            <a:ext cx="898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</a:t>
            </a:r>
            <a:r>
              <a:rPr lang="en-US" dirty="0">
                <a:hlinkClick r:id="rId2"/>
              </a:rPr>
              <a:t>https://apis.jins.com/meme/v1/users/me/office2/computed_data</a:t>
            </a:r>
            <a:r>
              <a:rPr lang="ja-JP" altLang="en-US" dirty="0"/>
              <a:t>　：</a:t>
            </a:r>
            <a:r>
              <a:rPr lang="en-US" altLang="ja-JP" dirty="0"/>
              <a:t>Office</a:t>
            </a:r>
            <a:r>
              <a:rPr lang="ja-JP" altLang="en-US" dirty="0"/>
              <a:t>計測データ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709AC-BCF1-4079-9AFA-7453F6324EBD}"/>
              </a:ext>
            </a:extLst>
          </p:cNvPr>
          <p:cNvSpPr txBox="1"/>
          <p:nvPr/>
        </p:nvSpPr>
        <p:spPr>
          <a:xfrm>
            <a:off x="400050" y="1600200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9190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B37-B92E-4B6F-9AC9-7B820E67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5. MEME Office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3F6C0-45E5-4F6E-8B77-15B21E77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00E6E-C97E-4385-ACE7-E324CCE0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00F7D5-BC28-4ED5-BA99-234E39A86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2564"/>
              </p:ext>
            </p:extLst>
          </p:nvPr>
        </p:nvGraphicFramePr>
        <p:xfrm>
          <a:off x="400050" y="1955800"/>
          <a:ext cx="11887200" cy="3584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561654673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108094575"/>
                    </a:ext>
                  </a:extLst>
                </a:gridCol>
                <a:gridCol w="7829550">
                  <a:extLst>
                    <a:ext uri="{9D8B030D-6E8A-4147-A177-3AD203B41FA5}">
                      <a16:colId xmlns:a16="http://schemas.microsoft.com/office/drawing/2014/main" val="3866284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名称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説明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1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計測データ集計情報。キーは計測日付</a:t>
                      </a:r>
                      <a:r>
                        <a:rPr lang="en-US" altLang="ja-JP" sz="1800" dirty="0"/>
                        <a:t>(</a:t>
                      </a:r>
                      <a:r>
                        <a:rPr lang="ja-JP" altLang="en-US" sz="1800" dirty="0"/>
                        <a:t>日付書式</a:t>
                      </a:r>
                      <a:r>
                        <a:rPr lang="en-US" altLang="ja-JP" sz="1800" dirty="0"/>
                        <a:t>: </a:t>
                      </a:r>
                      <a:r>
                        <a:rPr lang="en-US" altLang="ja-JP" sz="1800" dirty="0" err="1"/>
                        <a:t>YYYY</a:t>
                      </a:r>
                      <a:r>
                        <a:rPr lang="en-US" altLang="ja-JP" sz="1800" dirty="0"/>
                        <a:t>-MM-DD)</a:t>
                      </a:r>
                      <a:r>
                        <a:rPr lang="ja-JP" altLang="en-US" sz="1800" dirty="0"/>
                        <a:t>。</a:t>
                      </a:r>
                    </a:p>
                    <a:p>
                      <a:r>
                        <a:rPr lang="ja-JP" altLang="en-US" sz="1800" dirty="0"/>
                        <a:t>取得結果は計測日付の降順で返却されます。</a:t>
                      </a:r>
                    </a:p>
                    <a:p>
                      <a:r>
                        <a:rPr lang="ja-JP" altLang="en-US" sz="1800" dirty="0"/>
                        <a:t>取得結果は指定された日付の</a:t>
                      </a:r>
                      <a:r>
                        <a:rPr lang="en-US" altLang="ja-JP" sz="1800" dirty="0"/>
                        <a:t>0</a:t>
                      </a:r>
                      <a:r>
                        <a:rPr lang="ja-JP" altLang="en-US" sz="1800" dirty="0"/>
                        <a:t>時</a:t>
                      </a:r>
                      <a:r>
                        <a:rPr lang="en-US" altLang="ja-JP" sz="1800" dirty="0"/>
                        <a:t>0</a:t>
                      </a:r>
                      <a:r>
                        <a:rPr lang="ja-JP" altLang="en-US" sz="1800" dirty="0"/>
                        <a:t>分</a:t>
                      </a:r>
                      <a:r>
                        <a:rPr lang="en-US" altLang="ja-JP" sz="1800" dirty="0"/>
                        <a:t>0</a:t>
                      </a:r>
                      <a:r>
                        <a:rPr lang="ja-JP" altLang="en-US" sz="1800" dirty="0"/>
                        <a:t>秒 </a:t>
                      </a:r>
                      <a:r>
                        <a:rPr lang="en-US" altLang="ja-JP" sz="1800" dirty="0"/>
                        <a:t>~ 23</a:t>
                      </a:r>
                      <a:r>
                        <a:rPr lang="ja-JP" altLang="en-US" sz="1800" dirty="0"/>
                        <a:t>時</a:t>
                      </a:r>
                      <a:r>
                        <a:rPr lang="en-US" altLang="ja-JP" sz="1800" dirty="0"/>
                        <a:t>59</a:t>
                      </a:r>
                      <a:r>
                        <a:rPr lang="ja-JP" altLang="en-US" sz="1800" dirty="0"/>
                        <a:t>分</a:t>
                      </a:r>
                      <a:r>
                        <a:rPr lang="en-US" altLang="ja-JP" sz="1800" dirty="0"/>
                        <a:t>59</a:t>
                      </a:r>
                      <a:r>
                        <a:rPr lang="ja-JP" altLang="en-US" sz="1800" dirty="0"/>
                        <a:t>秒まで、日単位の集計結果を返却します。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5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zone_sec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累計集中時間</a:t>
                      </a:r>
                      <a:r>
                        <a:rPr lang="en-US" altLang="ja-JP" sz="1800" dirty="0"/>
                        <a:t>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</a:t>
                      </a:r>
                      <a:r>
                        <a:rPr lang="ja-JP" altLang="en-US" sz="1800" dirty="0"/>
                        <a:t>。</a:t>
                      </a:r>
                    </a:p>
                    <a:p>
                      <a:r>
                        <a:rPr lang="ja-JP" altLang="en-US" sz="1800" dirty="0"/>
                        <a:t>計測データの </a:t>
                      </a:r>
                      <a:r>
                        <a:rPr lang="en-US" altLang="ja-JP" sz="1800" dirty="0"/>
                        <a:t>zone </a:t>
                      </a:r>
                      <a:r>
                        <a:rPr lang="ja-JP" altLang="en-US" sz="1800" dirty="0"/>
                        <a:t>が </a:t>
                      </a:r>
                      <a:r>
                        <a:rPr lang="en-US" altLang="ja-JP" sz="1800" dirty="0"/>
                        <a:t>60 </a:t>
                      </a:r>
                      <a:r>
                        <a:rPr lang="ja-JP" altLang="en-US" sz="1800" dirty="0"/>
                        <a:t>以上の場合 </a:t>
                      </a:r>
                      <a:r>
                        <a:rPr lang="en-US" altLang="ja-JP" sz="1800" dirty="0"/>
                        <a:t>15(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 </a:t>
                      </a:r>
                      <a:r>
                        <a:rPr lang="ja-JP" altLang="en-US" sz="1800" dirty="0"/>
                        <a:t>が加算されます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73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flow_sec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累計フロー時間</a:t>
                      </a:r>
                      <a:r>
                        <a:rPr lang="en-US" altLang="ja-JP" sz="1800" dirty="0"/>
                        <a:t>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</a:t>
                      </a:r>
                      <a:r>
                        <a:rPr lang="ja-JP" altLang="en-US" sz="1800" dirty="0"/>
                        <a:t>。</a:t>
                      </a:r>
                    </a:p>
                    <a:p>
                      <a:r>
                        <a:rPr lang="ja-JP" altLang="en-US" sz="1800" dirty="0"/>
                        <a:t>計測データの </a:t>
                      </a:r>
                      <a:r>
                        <a:rPr lang="en-US" altLang="ja-JP" sz="1800" dirty="0"/>
                        <a:t>zone </a:t>
                      </a:r>
                      <a:r>
                        <a:rPr lang="ja-JP" altLang="en-US" sz="1800" dirty="0"/>
                        <a:t>が </a:t>
                      </a:r>
                      <a:r>
                        <a:rPr lang="en-US" altLang="ja-JP" sz="1800" dirty="0"/>
                        <a:t>80 </a:t>
                      </a:r>
                      <a:r>
                        <a:rPr lang="ja-JP" altLang="en-US" sz="1800" dirty="0"/>
                        <a:t>以上の場合 </a:t>
                      </a:r>
                      <a:r>
                        <a:rPr lang="en-US" altLang="ja-JP" sz="1800" dirty="0"/>
                        <a:t>15(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 </a:t>
                      </a:r>
                      <a:r>
                        <a:rPr lang="ja-JP" altLang="en-US" sz="1800" dirty="0"/>
                        <a:t>が加算されます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総測定時間</a:t>
                      </a:r>
                      <a:r>
                        <a:rPr lang="en-US" altLang="ja-JP" sz="1800" dirty="0"/>
                        <a:t>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</a:t>
                      </a:r>
                      <a:r>
                        <a:rPr lang="ja-JP" altLang="en-US" sz="1800" dirty="0"/>
                        <a:t>。</a:t>
                      </a:r>
                    </a:p>
                    <a:p>
                      <a:r>
                        <a:rPr lang="ja-JP" altLang="en-US" sz="1800" dirty="0"/>
                        <a:t>計測データ一件ごとに </a:t>
                      </a:r>
                      <a:r>
                        <a:rPr lang="en-US" altLang="ja-JP" sz="1800" dirty="0"/>
                        <a:t>15(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 </a:t>
                      </a:r>
                      <a:r>
                        <a:rPr lang="ja-JP" altLang="en-US" sz="1800" dirty="0"/>
                        <a:t>が加算されます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4979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293041-E890-4B4B-B5F2-2B9420190020}"/>
              </a:ext>
            </a:extLst>
          </p:cNvPr>
          <p:cNvSpPr txBox="1"/>
          <p:nvPr/>
        </p:nvSpPr>
        <p:spPr>
          <a:xfrm>
            <a:off x="400050" y="1314450"/>
            <a:ext cx="884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</a:t>
            </a:r>
            <a:r>
              <a:rPr lang="en-US" dirty="0">
                <a:hlinkClick r:id="rId2"/>
              </a:rPr>
              <a:t>https://apis.jins.com/meme/v1/users/me/office2/summarized_data</a:t>
            </a:r>
            <a:r>
              <a:rPr lang="ja-JP" altLang="en-US" dirty="0"/>
              <a:t>　：サマリデータ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53DF6-EE50-476F-968E-1C033900013D}"/>
              </a:ext>
            </a:extLst>
          </p:cNvPr>
          <p:cNvSpPr txBox="1"/>
          <p:nvPr/>
        </p:nvSpPr>
        <p:spPr>
          <a:xfrm>
            <a:off x="400050" y="1600200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06773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EB82-57B4-4A74-A003-91B49F47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1. </a:t>
            </a:r>
            <a:r>
              <a:rPr lang="en-US" altLang="ja-JP" dirty="0"/>
              <a:t>timeline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3D577-B294-4D05-8D4F-33F098AC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2A318-73A9-48F6-BAA4-234E4900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3F356-53C0-4A8E-9D93-691741B4DB00}"/>
              </a:ext>
            </a:extLst>
          </p:cNvPr>
          <p:cNvSpPr txBox="1"/>
          <p:nvPr/>
        </p:nvSpPr>
        <p:spPr>
          <a:xfrm>
            <a:off x="571500" y="1028700"/>
            <a:ext cx="5200650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[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</a:t>
            </a:r>
            <a:r>
              <a:rPr lang="ja-JP" altLang="en-US" sz="1050" dirty="0">
                <a:latin typeface="Consolas" panose="020B0609020204030204" pitchFamily="49" charset="0"/>
              </a:rPr>
              <a:t>自宅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 from 2019-07-18T09:17:01.000Z to 2019-07-19T04:46:16.577Z. Distance 0m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"139.81630819999998,35.6806266,0",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"35.6806266",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"139.81630819999998",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"2019-07-18T09:17:01.000Z",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"2019-07-19T04:46:16.577Z",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"2019-07-19T04:46:16.577Z",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"19:29"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"Walking",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Walking from 2019-07-19T04:46:16.577Z to 2019-07-19T05:53:08.000Z. Distance 1325m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Walking</a:t>
            </a:r>
            <a:r>
              <a:rPr lang="en-US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"1325",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"2019-07-19T04:46:16.577Z",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"2019-07-19T05:53:08.000Z",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"2019-07-19T05:53:08.000Z",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"1:6"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"〒135-0016 </a:t>
            </a:r>
            <a:r>
              <a:rPr lang="ja-JP" altLang="en-US" sz="1050" dirty="0">
                <a:latin typeface="Consolas" panose="020B0609020204030204" pitchFamily="49" charset="0"/>
              </a:rPr>
              <a:t>東京都江東区東陽４丁目２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 from 2019-07-19T05:53:08.000Z to 2019-07-19T06:03:58.000Z. Distance 0m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"139.8168246,35.6699943,0",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"35.6699943",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"139.8168246",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"2019-07-19T05:53:08.000Z",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"2019-07-19T06:03:58.000Z",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"2019-07-19T06:03:58.000Z",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"0:10"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62409-0CFE-4DCE-897C-D4704E9678AC}"/>
              </a:ext>
            </a:extLst>
          </p:cNvPr>
          <p:cNvSpPr txBox="1"/>
          <p:nvPr/>
        </p:nvSpPr>
        <p:spPr>
          <a:xfrm>
            <a:off x="6400800" y="1028700"/>
            <a:ext cx="5200650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"Walking",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Walking from 2019-07-19T06:03:58.000Z to 2019-07-19T06:07:20.000Z. Distance 572m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Walking</a:t>
            </a:r>
            <a:r>
              <a:rPr lang="en-US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"572",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"2019-07-19T06:03:58.000Z",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"2019-07-19T06:07:20.000Z",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"2019-07-19T06:07:20.000Z",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"0:3"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</a:t>
            </a:r>
            <a:r>
              <a:rPr lang="ja-JP" altLang="en-US" sz="1050" dirty="0">
                <a:latin typeface="Consolas" panose="020B0609020204030204" pitchFamily="49" charset="0"/>
              </a:rPr>
              <a:t>カフェ ベローチェ 東陽七丁目店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address": "〒135-0016 </a:t>
            </a:r>
            <a:r>
              <a:rPr lang="ja-JP" altLang="en-US" sz="1050" dirty="0">
                <a:latin typeface="Consolas" panose="020B0609020204030204" pitchFamily="49" charset="0"/>
              </a:rPr>
              <a:t>東京都江東区東陽７丁目１－１ イーストネットビルディング</a:t>
            </a:r>
            <a:r>
              <a:rPr lang="en-US" altLang="ja-JP" sz="1050" dirty="0">
                <a:latin typeface="Consolas" panose="020B0609020204030204" pitchFamily="49" charset="0"/>
              </a:rPr>
              <a:t>1</a:t>
            </a:r>
            <a:r>
              <a:rPr lang="en-US" sz="1050" dirty="0">
                <a:latin typeface="Consolas" panose="020B0609020204030204" pitchFamily="49" charset="0"/>
              </a:rPr>
              <a:t>F",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</a:t>
            </a:r>
            <a:r>
              <a:rPr lang="ja-JP" altLang="en-US" sz="1050" dirty="0">
                <a:latin typeface="Consolas" panose="020B0609020204030204" pitchFamily="49" charset="0"/>
              </a:rPr>
              <a:t>カフェ・喫茶 </a:t>
            </a:r>
            <a:r>
              <a:rPr lang="en-US" sz="1050" dirty="0">
                <a:latin typeface="Consolas" panose="020B0609020204030204" pitchFamily="49" charset="0"/>
              </a:rPr>
              <a:t>from 2019-07-19T06:07:20.000Z to 2019-07-19T07:34:12.871Z. Distance 0m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"139.8162973,35.674821099999996,0",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"35.674821099999996",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"139.8162973",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</a:t>
            </a:r>
            <a:r>
              <a:rPr lang="ja-JP" altLang="en-U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カフェ・喫茶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Distance": "0",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"2019-07-19T06:07:20.000Z",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"2019-07-19T07:34:12.871Z",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"2019-07-19T07:34:12.871Z",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"1:26"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"Walking",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Walking from 2019-07-19T07:34:12.871Z to 2019-07-19T07:37:18.970Z. Distance 184m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Walking</a:t>
            </a:r>
            <a:r>
              <a:rPr lang="en-US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"184",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"2019-07-19T07:34:12.871Z",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"2019-07-19T07:37:18.970Z",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"2019-07-19T07:37:18.970Z",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"0:3"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C613F-8C91-43FC-98EA-4F066E7DEE1A}"/>
              </a:ext>
            </a:extLst>
          </p:cNvPr>
          <p:cNvSpPr txBox="1"/>
          <p:nvPr/>
        </p:nvSpPr>
        <p:spPr>
          <a:xfrm>
            <a:off x="281228" y="72275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53054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5CFD-A520-41C4-972B-012BF483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1. </a:t>
            </a:r>
            <a:r>
              <a:rPr lang="en-US" altLang="ja-JP" dirty="0"/>
              <a:t>timeline 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A661F-B0D3-4EBA-8BBF-03A1D410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58E02-04C9-4B16-A4A4-86E5596A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48BE7-BE56-41AB-9824-DA907FB455EC}"/>
              </a:ext>
            </a:extLst>
          </p:cNvPr>
          <p:cNvSpPr txBox="1"/>
          <p:nvPr/>
        </p:nvSpPr>
        <p:spPr>
          <a:xfrm>
            <a:off x="514350" y="1028700"/>
            <a:ext cx="5200650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</a:t>
            </a:r>
            <a:r>
              <a:rPr lang="ja-JP" altLang="en-US" sz="1050" dirty="0">
                <a:latin typeface="Consolas" panose="020B0609020204030204" pitchFamily="49" charset="0"/>
              </a:rPr>
              <a:t>東京イースト</a:t>
            </a:r>
            <a:r>
              <a:rPr lang="en-US" altLang="ja-JP" sz="1050" dirty="0">
                <a:latin typeface="Consolas" panose="020B0609020204030204" pitchFamily="49" charset="0"/>
              </a:rPr>
              <a:t>21",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address": "〒135-0016 </a:t>
            </a:r>
            <a:r>
              <a:rPr lang="ja-JP" altLang="en-US" sz="1050" dirty="0">
                <a:latin typeface="Consolas" panose="020B0609020204030204" pitchFamily="49" charset="0"/>
              </a:rPr>
              <a:t>東京都江東区東陽６丁目３－３ 番</a:t>
            </a:r>
            <a:r>
              <a:rPr lang="en-US" altLang="ja-JP" sz="1050" dirty="0">
                <a:latin typeface="Consolas" panose="020B0609020204030204" pitchFamily="49" charset="0"/>
              </a:rPr>
              <a:t>1</a:t>
            </a:r>
            <a:r>
              <a:rPr lang="ja-JP" altLang="en-US" sz="1050" dirty="0">
                <a:latin typeface="Consolas" panose="020B0609020204030204" pitchFamily="49" charset="0"/>
              </a:rPr>
              <a:t>号～</a:t>
            </a:r>
            <a:r>
              <a:rPr lang="en-US" altLang="ja-JP" sz="1050" dirty="0">
                <a:latin typeface="Consolas" panose="020B0609020204030204" pitchFamily="49" charset="0"/>
              </a:rPr>
              <a:t>3</a:t>
            </a:r>
            <a:r>
              <a:rPr lang="ja-JP" altLang="en-US" sz="1050" dirty="0">
                <a:latin typeface="Consolas" panose="020B0609020204030204" pitchFamily="49" charset="0"/>
              </a:rPr>
              <a:t>号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description": " </a:t>
            </a:r>
            <a:r>
              <a:rPr lang="ja-JP" altLang="en-US" sz="1050" dirty="0">
                <a:latin typeface="Consolas" panose="020B0609020204030204" pitchFamily="49" charset="0"/>
              </a:rPr>
              <a:t>ショッピング モール </a:t>
            </a:r>
            <a:r>
              <a:rPr lang="en-US" sz="1050" dirty="0">
                <a:latin typeface="Consolas" panose="020B0609020204030204" pitchFamily="49" charset="0"/>
              </a:rPr>
              <a:t>from 2019-07-19T07:37:18.970Z to 2019-07-19T08:05:24.402Z. Distance 0m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"139.814346,35.6753226,0",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"35.6753226",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"139.814346",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</a:t>
            </a:r>
            <a:r>
              <a:rPr lang="ja-JP" altLang="en-US" sz="1050" dirty="0">
                <a:latin typeface="Consolas" panose="020B0609020204030204" pitchFamily="49" charset="0"/>
              </a:rPr>
              <a:t>ショッピング モール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Distance": "0",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"2019-07-19T07:37:18.970Z",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"2019-07-19T08:05:24.402Z",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"2019-07-19T08:05:24.402Z",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"0:28"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"Walking",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Walking from 2019-07-19T08:05:24.402Z to 2019-07-19T08:11:32.976Z. Distance 633m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"Walking",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"633",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"2019-07-19T08:05:24.402Z",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"2019-07-19T08:11:32.976Z",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"2019-07-19T08:11:32.976Z",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"0:6"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</a:t>
            </a:r>
            <a:r>
              <a:rPr lang="ja-JP" altLang="en-US" sz="1050" dirty="0">
                <a:latin typeface="Consolas" panose="020B0609020204030204" pitchFamily="49" charset="0"/>
              </a:rPr>
              <a:t>自宅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 from 2019-07-19T08:11:32.976Z to 2019-07-19T22:37:52.544Z. Distance 0m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"139.81630819999998,35.6806266,0",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"35.6806266",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"139.81630819999998",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"2019-07-19T08:11:32.976Z",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"2019-07-19T22:37:52.544Z",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"2019-07-19T22:37:52.544Z",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"14:26"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0452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DC63-B878-4EE7-9E65-02C0ABD3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2. </a:t>
            </a:r>
            <a:r>
              <a:rPr lang="en-US" altLang="ja-JP" dirty="0"/>
              <a:t>position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2B720-873B-4A42-B6A5-F03E83EA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19A18-4671-4922-BAE8-392D6ECD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82F92-E618-4431-BE66-A328401C6E52}"/>
              </a:ext>
            </a:extLst>
          </p:cNvPr>
          <p:cNvSpPr txBox="1"/>
          <p:nvPr/>
        </p:nvSpPr>
        <p:spPr>
          <a:xfrm>
            <a:off x="868680" y="1828800"/>
            <a:ext cx="10115550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エンドポイント</a:t>
            </a:r>
            <a:endParaRPr lang="en-US" altLang="ja-JP" dirty="0"/>
          </a:p>
          <a:p>
            <a:r>
              <a:rPr lang="en-US" dirty="0"/>
              <a:t>URL=https://svcipp.planex.co.jp/api/ </a:t>
            </a:r>
          </a:p>
          <a:p>
            <a:endParaRPr lang="en-US" dirty="0"/>
          </a:p>
          <a:p>
            <a:r>
              <a:rPr lang="en-US" dirty="0"/>
              <a:t>GET </a:t>
            </a:r>
          </a:p>
          <a:p>
            <a:r>
              <a:rPr lang="en-US" dirty="0"/>
              <a:t>./</a:t>
            </a:r>
            <a:r>
              <a:rPr lang="en-US" dirty="0" err="1"/>
              <a:t>get_data.php?type</a:t>
            </a:r>
            <a:r>
              <a:rPr lang="en-US" dirty="0"/>
              <a:t>="WS-USB02-PIR"&amp;mac="</a:t>
            </a:r>
            <a:r>
              <a:rPr lang="en-US" dirty="0" err="1"/>
              <a:t>xxxxxxxxxxxx</a:t>
            </a:r>
            <a:r>
              <a:rPr lang="en-US" dirty="0"/>
              <a:t>"&amp;from="2019-01-01 11:22:33"&amp;to="2019-01-31 22:33:44"&amp;token="</a:t>
            </a:r>
            <a:r>
              <a:rPr lang="en-US" dirty="0" err="1"/>
              <a:t>zzzzzzzzzzzzzz</a:t>
            </a:r>
            <a:r>
              <a:rPr lang="en-US" dirty="0"/>
              <a:t>" </a:t>
            </a:r>
          </a:p>
          <a:p>
            <a:endParaRPr lang="en-US" dirty="0"/>
          </a:p>
          <a:p>
            <a:r>
              <a:rPr lang="en-US" dirty="0"/>
              <a:t>RETURN(JSON) </a:t>
            </a:r>
          </a:p>
          <a:p>
            <a:endParaRPr lang="en-US" dirty="0"/>
          </a:p>
          <a:p>
            <a:r>
              <a:rPr lang="en-US" dirty="0"/>
              <a:t>[ </a:t>
            </a:r>
          </a:p>
          <a:p>
            <a:r>
              <a:rPr lang="ja-JP" altLang="en-US" dirty="0"/>
              <a:t>    </a:t>
            </a:r>
            <a:r>
              <a:rPr lang="en-US" dirty="0"/>
              <a:t>["2019-01-01 11:22:33", "10"] ,</a:t>
            </a:r>
          </a:p>
          <a:p>
            <a:r>
              <a:rPr lang="en-US" dirty="0"/>
              <a:t>    ["2019-01-02 12:22:33", "20"] ,</a:t>
            </a:r>
          </a:p>
          <a:p>
            <a:r>
              <a:rPr lang="en-US" dirty="0"/>
              <a:t>    ["2019-01-03 13:22:33", "30"] </a:t>
            </a:r>
          </a:p>
          <a:p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7233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8DDE-DE96-4E84-8BE7-0273864F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3. steps, sleep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8B357-088E-4B2C-8BFB-F39E0DCC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CB37E-A05F-4458-9E3E-96DEEA60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B680E-396F-444D-965F-C7745EA957BA}"/>
              </a:ext>
            </a:extLst>
          </p:cNvPr>
          <p:cNvSpPr txBox="1"/>
          <p:nvPr/>
        </p:nvSpPr>
        <p:spPr>
          <a:xfrm>
            <a:off x="1143000" y="1543050"/>
            <a:ext cx="5153975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datetime(time,'</a:t>
            </a:r>
            <a:r>
              <a:rPr lang="en-US" sz="1400" dirty="0" err="1">
                <a:latin typeface="Consolas" panose="020B0609020204030204" pitchFamily="49" charset="0"/>
              </a:rPr>
              <a:t>unixepoch</a:t>
            </a:r>
            <a:r>
              <a:rPr lang="en-US" sz="1400" dirty="0">
                <a:latin typeface="Consolas" panose="020B0609020204030204" pitchFamily="49" charset="0"/>
              </a:rPr>
              <a:t>','</a:t>
            </a:r>
            <a:r>
              <a:rPr lang="en-US" sz="1400" dirty="0" err="1">
                <a:latin typeface="Consolas" panose="020B0609020204030204" pitchFamily="49" charset="0"/>
              </a:rPr>
              <a:t>localtime</a:t>
            </a:r>
            <a:r>
              <a:rPr lang="en-US" sz="1400" dirty="0">
                <a:latin typeface="Consolas" panose="020B0609020204030204" pitchFamily="49" charset="0"/>
              </a:rPr>
              <a:t>') as Time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steps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intensity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category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from steps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where 1=1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9E527-7BDF-47CF-BFFE-ABD2246DD845}"/>
              </a:ext>
            </a:extLst>
          </p:cNvPr>
          <p:cNvSpPr txBox="1"/>
          <p:nvPr/>
        </p:nvSpPr>
        <p:spPr>
          <a:xfrm>
            <a:off x="1143000" y="4607929"/>
            <a:ext cx="6346609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datetime(start_time,'</a:t>
            </a:r>
            <a:r>
              <a:rPr lang="en-US" sz="1400" dirty="0" err="1">
                <a:latin typeface="Consolas" panose="020B0609020204030204" pitchFamily="49" charset="0"/>
              </a:rPr>
              <a:t>unixepoch</a:t>
            </a:r>
            <a:r>
              <a:rPr lang="en-US" sz="1400" dirty="0">
                <a:latin typeface="Consolas" panose="020B0609020204030204" pitchFamily="49" charset="0"/>
              </a:rPr>
              <a:t>','</a:t>
            </a:r>
            <a:r>
              <a:rPr lang="en-US" sz="1400" dirty="0" err="1">
                <a:latin typeface="Consolas" panose="020B0609020204030204" pitchFamily="49" charset="0"/>
              </a:rPr>
              <a:t>localtime</a:t>
            </a:r>
            <a:r>
              <a:rPr lang="en-US" sz="1400" dirty="0">
                <a:latin typeface="Consolas" panose="020B0609020204030204" pitchFamily="49" charset="0"/>
              </a:rPr>
              <a:t>') as </a:t>
            </a:r>
            <a:r>
              <a:rPr lang="en-US" sz="1400" dirty="0" err="1">
                <a:latin typeface="Consolas" panose="020B0609020204030204" pitchFamily="49" charset="0"/>
              </a:rPr>
              <a:t>start_time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, datetime(end_time,'</a:t>
            </a:r>
            <a:r>
              <a:rPr lang="en-US" sz="1400" dirty="0" err="1">
                <a:latin typeface="Consolas" panose="020B0609020204030204" pitchFamily="49" charset="0"/>
              </a:rPr>
              <a:t>unixepoch</a:t>
            </a:r>
            <a:r>
              <a:rPr lang="en-US" sz="1400" dirty="0">
                <a:latin typeface="Consolas" panose="020B0609020204030204" pitchFamily="49" charset="0"/>
              </a:rPr>
              <a:t>','</a:t>
            </a:r>
            <a:r>
              <a:rPr lang="en-US" sz="1400" dirty="0" err="1">
                <a:latin typeface="Consolas" panose="020B0609020204030204" pitchFamily="49" charset="0"/>
              </a:rPr>
              <a:t>localtime</a:t>
            </a:r>
            <a:r>
              <a:rPr lang="en-US" sz="1400" dirty="0">
                <a:latin typeface="Consolas" panose="020B0609020204030204" pitchFamily="49" charset="0"/>
              </a:rPr>
              <a:t>') as </a:t>
            </a:r>
            <a:r>
              <a:rPr lang="en-US" sz="1400" dirty="0" err="1">
                <a:latin typeface="Consolas" panose="020B0609020204030204" pitchFamily="49" charset="0"/>
              </a:rPr>
              <a:t>end_time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awake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deep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light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stages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deleted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manually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from sleep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where 1=1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F44ACB-88F0-493D-A8ED-F132BCB18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274" y="5466996"/>
            <a:ext cx="7287642" cy="25340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BA6389-747F-4591-8F9E-A198CFDA3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837" y="1167868"/>
            <a:ext cx="2924583" cy="2781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183946-46B4-4F3A-AA16-653360F3B273}"/>
              </a:ext>
            </a:extLst>
          </p:cNvPr>
          <p:cNvSpPr txBox="1"/>
          <p:nvPr/>
        </p:nvSpPr>
        <p:spPr>
          <a:xfrm>
            <a:off x="858238" y="42862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sleep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91457-69FC-46EA-BF3D-BA7B22C4F285}"/>
              </a:ext>
            </a:extLst>
          </p:cNvPr>
          <p:cNvSpPr txBox="1"/>
          <p:nvPr/>
        </p:nvSpPr>
        <p:spPr>
          <a:xfrm>
            <a:off x="858238" y="12163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158624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CC0C-04D7-4658-822A-CC7BF65D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4. </a:t>
            </a:r>
            <a:r>
              <a:rPr lang="en-US" dirty="0" err="1"/>
              <a:t>onoff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2BA60-29A5-4640-B4B2-96E9CE75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A6712-FE44-4068-B875-63FD4679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DBFB9-384F-407C-8EAC-83F2DD6447A1}"/>
              </a:ext>
            </a:extLst>
          </p:cNvPr>
          <p:cNvSpPr txBox="1"/>
          <p:nvPr/>
        </p:nvSpPr>
        <p:spPr>
          <a:xfrm>
            <a:off x="1943100" y="1143000"/>
            <a:ext cx="42503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"</a:t>
            </a:r>
            <a:r>
              <a:rPr lang="en-US" dirty="0" err="1"/>
              <a:t>interval_begin</a:t>
            </a:r>
            <a:r>
              <a:rPr lang="en-US" dirty="0"/>
              <a:t>":  "2019/09/04 11:32",</a:t>
            </a:r>
          </a:p>
          <a:p>
            <a:r>
              <a:rPr lang="en-US" dirty="0"/>
              <a:t>        "</a:t>
            </a:r>
            <a:r>
              <a:rPr lang="en-US" dirty="0" err="1"/>
              <a:t>interval_end</a:t>
            </a:r>
            <a:r>
              <a:rPr lang="en-US" dirty="0"/>
              <a:t>":  "2019/09/04 12:17",</a:t>
            </a:r>
          </a:p>
          <a:p>
            <a:r>
              <a:rPr lang="en-US" dirty="0"/>
              <a:t>        "</a:t>
            </a:r>
            <a:r>
              <a:rPr lang="en-US" dirty="0" err="1"/>
              <a:t>event_name</a:t>
            </a:r>
            <a:r>
              <a:rPr lang="en-US" dirty="0"/>
              <a:t>":  "</a:t>
            </a:r>
            <a:r>
              <a:rPr lang="en-US" dirty="0" err="1"/>
              <a:t>PC_OFF</a:t>
            </a:r>
            <a:r>
              <a:rPr lang="en-US" dirty="0"/>
              <a:t>",</a:t>
            </a:r>
          </a:p>
          <a:p>
            <a:r>
              <a:rPr lang="en-US" dirty="0"/>
              <a:t>        "</a:t>
            </a:r>
            <a:r>
              <a:rPr lang="en-US" dirty="0" err="1"/>
              <a:t>interval_times</a:t>
            </a:r>
            <a:r>
              <a:rPr lang="en-US" dirty="0"/>
              <a:t>":  "0:45"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"</a:t>
            </a:r>
            <a:r>
              <a:rPr lang="en-US" dirty="0" err="1"/>
              <a:t>interval_begin</a:t>
            </a:r>
            <a:r>
              <a:rPr lang="en-US" dirty="0"/>
              <a:t>":  "2019/09/04 15:13",</a:t>
            </a:r>
          </a:p>
          <a:p>
            <a:r>
              <a:rPr lang="en-US" dirty="0"/>
              <a:t>        "</a:t>
            </a:r>
            <a:r>
              <a:rPr lang="en-US" dirty="0" err="1"/>
              <a:t>interval_end</a:t>
            </a:r>
            <a:r>
              <a:rPr lang="en-US" dirty="0"/>
              <a:t>":  "2019/09/04 17:04",</a:t>
            </a:r>
          </a:p>
          <a:p>
            <a:r>
              <a:rPr lang="en-US" dirty="0"/>
              <a:t>        "</a:t>
            </a:r>
            <a:r>
              <a:rPr lang="en-US" dirty="0" err="1"/>
              <a:t>event_name</a:t>
            </a:r>
            <a:r>
              <a:rPr lang="en-US" dirty="0"/>
              <a:t>":  "</a:t>
            </a:r>
            <a:r>
              <a:rPr lang="en-US" dirty="0" err="1"/>
              <a:t>PC_OFF</a:t>
            </a:r>
            <a:r>
              <a:rPr lang="en-US" dirty="0"/>
              <a:t>",</a:t>
            </a:r>
          </a:p>
          <a:p>
            <a:r>
              <a:rPr lang="en-US" dirty="0"/>
              <a:t>        "</a:t>
            </a:r>
            <a:r>
              <a:rPr lang="en-US" dirty="0" err="1"/>
              <a:t>interval_times</a:t>
            </a:r>
            <a:r>
              <a:rPr lang="en-US" dirty="0"/>
              <a:t>":  "1:51"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EC30A-CDCD-4F58-9F71-98B4D9D2A690}"/>
              </a:ext>
            </a:extLst>
          </p:cNvPr>
          <p:cNvSpPr txBox="1"/>
          <p:nvPr/>
        </p:nvSpPr>
        <p:spPr>
          <a:xfrm>
            <a:off x="858238" y="121638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onoff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35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CC0C-04D7-4658-822A-CC7BF65D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4. keystrokes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2BA60-29A5-4640-B4B2-96E9CE75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A6712-FE44-4068-B875-63FD4679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65F45C-2582-470D-87B8-111131E6FF02}"/>
              </a:ext>
            </a:extLst>
          </p:cNvPr>
          <p:cNvSpPr txBox="1"/>
          <p:nvPr/>
        </p:nvSpPr>
        <p:spPr>
          <a:xfrm>
            <a:off x="858238" y="121638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keystrokes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BD26D-AB87-423C-821E-EBA723DCE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766887"/>
            <a:ext cx="920115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4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D674-F275-4C70-A035-1CB81FDD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4. Active Window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BEB25-00E3-4F6B-949D-516AC95E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0F76B-DF28-4AE4-A851-C94FF053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8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FBFF4F-C3C1-4134-AFB7-DFE1EE8E5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83" y="1543050"/>
            <a:ext cx="1053465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329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1579-B8CA-4EDE-8A99-ACD5D63D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Design : PC Active Info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BF999-D965-4F75-AB95-5EAC2D3C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6862B-F29B-4572-A161-A5C10BF9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77F4E-E037-41DC-8BBF-610B12FF0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322" y="5048726"/>
            <a:ext cx="8427401" cy="37766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4B89F2-93C2-4F83-9B5C-FFF34E8CD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543050"/>
            <a:ext cx="9619713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0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2551</TotalTime>
  <Words>1634</Words>
  <Application>Microsoft Office PowerPoint</Application>
  <PresentationFormat>A3 Paper (297x420 mm)</PresentationFormat>
  <Paragraphs>296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SSE19_RD_DFS</vt:lpstr>
      <vt:lpstr>Data Design : 1. timeline</vt:lpstr>
      <vt:lpstr>Data Design : 1. timeline (続き)</vt:lpstr>
      <vt:lpstr>Data Design : 2. position</vt:lpstr>
      <vt:lpstr>Data Design : 3. steps, sleep</vt:lpstr>
      <vt:lpstr>Data Design : 4. onoff</vt:lpstr>
      <vt:lpstr>Data Design : 4. keystrokes</vt:lpstr>
      <vt:lpstr>Data Design : 4. Active Window</vt:lpstr>
      <vt:lpstr>Date Design : PC Active Info</vt:lpstr>
      <vt:lpstr>Data Design : 5. MEME Office</vt:lpstr>
      <vt:lpstr>Data Design : 5. MEME Office (続き)</vt:lpstr>
      <vt:lpstr>Data Design : 5. MEME Office (続き)</vt:lpstr>
      <vt:lpstr>Data Design : 5. MEME Office (続き)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『働き方』Balance-Log サービス</dc:title>
  <dc:creator>Mitsuru Sakai</dc:creator>
  <cp:lastModifiedBy>Sakai Mitsuru</cp:lastModifiedBy>
  <cp:revision>133</cp:revision>
  <cp:lastPrinted>2019-09-04T11:11:12Z</cp:lastPrinted>
  <dcterms:created xsi:type="dcterms:W3CDTF">2019-06-28T04:34:54Z</dcterms:created>
  <dcterms:modified xsi:type="dcterms:W3CDTF">2019-09-24T00:35:47Z</dcterms:modified>
</cp:coreProperties>
</file>