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2" r:id="rId4"/>
    <p:sldId id="306" r:id="rId5"/>
    <p:sldId id="286" r:id="rId6"/>
    <p:sldId id="301" r:id="rId7"/>
    <p:sldId id="302" r:id="rId8"/>
    <p:sldId id="305" r:id="rId9"/>
    <p:sldId id="293" r:id="rId10"/>
    <p:sldId id="292" r:id="rId11"/>
    <p:sldId id="296" r:id="rId12"/>
    <p:sldId id="297" r:id="rId13"/>
    <p:sldId id="274" r:id="rId14"/>
    <p:sldId id="275" r:id="rId15"/>
    <p:sldId id="309" r:id="rId16"/>
    <p:sldId id="304" r:id="rId17"/>
    <p:sldId id="308" r:id="rId18"/>
    <p:sldId id="298" r:id="rId19"/>
    <p:sldId id="295" r:id="rId20"/>
    <p:sldId id="307" r:id="rId21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9" autoAdjust="0"/>
    <p:restoredTop sz="96517" autoAdjust="0"/>
  </p:normalViewPr>
  <p:slideViewPr>
    <p:cSldViewPr>
      <p:cViewPr varScale="1">
        <p:scale>
          <a:sx n="86" d="100"/>
          <a:sy n="86" d="100"/>
        </p:scale>
        <p:origin x="8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68E5-9FDF-4169-B71E-5227F34F8976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0A106311-3A6C-4277-93C2-0C19921AADEC}">
      <dgm:prSet phldrT="[Text]"/>
      <dgm:spPr/>
      <dgm:t>
        <a:bodyPr/>
        <a:lstStyle/>
        <a:p>
          <a:r>
            <a:rPr lang="en-US" dirty="0"/>
            <a:t>Desirability</a:t>
          </a:r>
        </a:p>
      </dgm:t>
    </dgm:pt>
    <dgm:pt modelId="{CB5215A5-61F3-4547-94FD-44EC599501E2}" type="parTrans" cxnId="{2A1CF341-24F8-4871-9DDC-67EFACFD4063}">
      <dgm:prSet/>
      <dgm:spPr/>
      <dgm:t>
        <a:bodyPr/>
        <a:lstStyle/>
        <a:p>
          <a:endParaRPr lang="en-US"/>
        </a:p>
      </dgm:t>
    </dgm:pt>
    <dgm:pt modelId="{8405724C-46CC-4EF6-918C-86517D296593}" type="sibTrans" cxnId="{2A1CF341-24F8-4871-9DDC-67EFACFD4063}">
      <dgm:prSet/>
      <dgm:spPr/>
      <dgm:t>
        <a:bodyPr/>
        <a:lstStyle/>
        <a:p>
          <a:endParaRPr lang="en-US"/>
        </a:p>
      </dgm:t>
    </dgm:pt>
    <dgm:pt modelId="{E7303B1E-3E44-4689-A2B5-3565A9716AAB}">
      <dgm:prSet phldrT="[Text]"/>
      <dgm:spPr/>
      <dgm:t>
        <a:bodyPr/>
        <a:lstStyle/>
        <a:p>
          <a:r>
            <a:rPr lang="en-US" dirty="0"/>
            <a:t>Viability</a:t>
          </a:r>
        </a:p>
      </dgm:t>
    </dgm:pt>
    <dgm:pt modelId="{47FD2971-A8D0-486A-83C6-693FFA58B805}" type="parTrans" cxnId="{B5515E97-2B9D-41C3-BAFB-26809D66B467}">
      <dgm:prSet/>
      <dgm:spPr/>
      <dgm:t>
        <a:bodyPr/>
        <a:lstStyle/>
        <a:p>
          <a:endParaRPr lang="en-US"/>
        </a:p>
      </dgm:t>
    </dgm:pt>
    <dgm:pt modelId="{BF328F2A-9214-4C38-9AED-B0CB41A2D694}" type="sibTrans" cxnId="{B5515E97-2B9D-41C3-BAFB-26809D66B467}">
      <dgm:prSet/>
      <dgm:spPr/>
      <dgm:t>
        <a:bodyPr/>
        <a:lstStyle/>
        <a:p>
          <a:endParaRPr lang="en-US"/>
        </a:p>
      </dgm:t>
    </dgm:pt>
    <dgm:pt modelId="{B4112529-7A73-408F-B2C1-3CE7F5AEE2C1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FBB0B755-5E3D-4B6A-A0C3-103FB8C81731}" type="parTrans" cxnId="{B357596C-7D8D-48C3-80BB-11857A80AA22}">
      <dgm:prSet/>
      <dgm:spPr/>
      <dgm:t>
        <a:bodyPr/>
        <a:lstStyle/>
        <a:p>
          <a:endParaRPr lang="en-US"/>
        </a:p>
      </dgm:t>
    </dgm:pt>
    <dgm:pt modelId="{A1188F6C-7974-4AA9-AE0E-10062FA2AAAC}" type="sibTrans" cxnId="{B357596C-7D8D-48C3-80BB-11857A80AA22}">
      <dgm:prSet/>
      <dgm:spPr/>
      <dgm:t>
        <a:bodyPr/>
        <a:lstStyle/>
        <a:p>
          <a:endParaRPr lang="en-US"/>
        </a:p>
      </dgm:t>
    </dgm:pt>
    <dgm:pt modelId="{3D736F72-C6D4-4273-AC7C-B5D67B6C65D6}" type="pres">
      <dgm:prSet presAssocID="{866968E5-9FDF-4169-B71E-5227F34F8976}" presName="Name0" presStyleCnt="0">
        <dgm:presLayoutVars>
          <dgm:chMax val="7"/>
          <dgm:dir/>
          <dgm:resizeHandles val="exact"/>
        </dgm:presLayoutVars>
      </dgm:prSet>
      <dgm:spPr/>
    </dgm:pt>
    <dgm:pt modelId="{19622C68-6823-46DD-A548-5C74E7E45393}" type="pres">
      <dgm:prSet presAssocID="{866968E5-9FDF-4169-B71E-5227F34F8976}" presName="ellipse1" presStyleLbl="vennNode1" presStyleIdx="0" presStyleCnt="3" custLinFactNeighborX="7676" custLinFactNeighborY="-372">
        <dgm:presLayoutVars>
          <dgm:bulletEnabled val="1"/>
        </dgm:presLayoutVars>
      </dgm:prSet>
      <dgm:spPr/>
    </dgm:pt>
    <dgm:pt modelId="{5EFDBB3F-351C-4B5F-AE34-0831CFCD0250}" type="pres">
      <dgm:prSet presAssocID="{866968E5-9FDF-4169-B71E-5227F34F8976}" presName="ellipse2" presStyleLbl="vennNode1" presStyleIdx="1" presStyleCnt="3" custLinFactNeighborX="-30" custLinFactNeighborY="-91">
        <dgm:presLayoutVars>
          <dgm:bulletEnabled val="1"/>
        </dgm:presLayoutVars>
      </dgm:prSet>
      <dgm:spPr/>
    </dgm:pt>
    <dgm:pt modelId="{CCEDF2D0-D410-49AD-AF5F-4364D382D02D}" type="pres">
      <dgm:prSet presAssocID="{866968E5-9FDF-4169-B71E-5227F34F8976}" presName="ellipse3" presStyleLbl="vennNode1" presStyleIdx="2" presStyleCnt="3" custLinFactNeighborX="-13161" custLinFactNeighborY="1302">
        <dgm:presLayoutVars>
          <dgm:bulletEnabled val="1"/>
        </dgm:presLayoutVars>
      </dgm:prSet>
      <dgm:spPr/>
    </dgm:pt>
  </dgm:ptLst>
  <dgm:cxnLst>
    <dgm:cxn modelId="{328B170F-469C-4D16-A0D6-D05BBB3CA125}" type="presOf" srcId="{0A106311-3A6C-4277-93C2-0C19921AADEC}" destId="{19622C68-6823-46DD-A548-5C74E7E45393}" srcOrd="0" destOrd="0" presId="urn:microsoft.com/office/officeart/2005/8/layout/rings+Icon"/>
    <dgm:cxn modelId="{2A1CF341-24F8-4871-9DDC-67EFACFD4063}" srcId="{866968E5-9FDF-4169-B71E-5227F34F8976}" destId="{0A106311-3A6C-4277-93C2-0C19921AADEC}" srcOrd="0" destOrd="0" parTransId="{CB5215A5-61F3-4547-94FD-44EC599501E2}" sibTransId="{8405724C-46CC-4EF6-918C-86517D296593}"/>
    <dgm:cxn modelId="{B357596C-7D8D-48C3-80BB-11857A80AA22}" srcId="{866968E5-9FDF-4169-B71E-5227F34F8976}" destId="{B4112529-7A73-408F-B2C1-3CE7F5AEE2C1}" srcOrd="2" destOrd="0" parTransId="{FBB0B755-5E3D-4B6A-A0C3-103FB8C81731}" sibTransId="{A1188F6C-7974-4AA9-AE0E-10062FA2AAAC}"/>
    <dgm:cxn modelId="{14125079-DD56-4FED-AF57-7630E1637A19}" type="presOf" srcId="{B4112529-7A73-408F-B2C1-3CE7F5AEE2C1}" destId="{CCEDF2D0-D410-49AD-AF5F-4364D382D02D}" srcOrd="0" destOrd="0" presId="urn:microsoft.com/office/officeart/2005/8/layout/rings+Icon"/>
    <dgm:cxn modelId="{B5515E97-2B9D-41C3-BAFB-26809D66B467}" srcId="{866968E5-9FDF-4169-B71E-5227F34F8976}" destId="{E7303B1E-3E44-4689-A2B5-3565A9716AAB}" srcOrd="1" destOrd="0" parTransId="{47FD2971-A8D0-486A-83C6-693FFA58B805}" sibTransId="{BF328F2A-9214-4C38-9AED-B0CB41A2D694}"/>
    <dgm:cxn modelId="{D1B56B9A-7915-4CC7-A753-2140DBDE0385}" type="presOf" srcId="{E7303B1E-3E44-4689-A2B5-3565A9716AAB}" destId="{5EFDBB3F-351C-4B5F-AE34-0831CFCD0250}" srcOrd="0" destOrd="0" presId="urn:microsoft.com/office/officeart/2005/8/layout/rings+Icon"/>
    <dgm:cxn modelId="{0E9482E5-1AE6-4A97-AC83-E1A08BFBFC67}" type="presOf" srcId="{866968E5-9FDF-4169-B71E-5227F34F8976}" destId="{3D736F72-C6D4-4273-AC7C-B5D67B6C65D6}" srcOrd="0" destOrd="0" presId="urn:microsoft.com/office/officeart/2005/8/layout/rings+Icon"/>
    <dgm:cxn modelId="{1D073D65-EC82-4B9D-9E31-0F10856A5D60}" type="presParOf" srcId="{3D736F72-C6D4-4273-AC7C-B5D67B6C65D6}" destId="{19622C68-6823-46DD-A548-5C74E7E45393}" srcOrd="0" destOrd="0" presId="urn:microsoft.com/office/officeart/2005/8/layout/rings+Icon"/>
    <dgm:cxn modelId="{FE2F1CA5-3E20-46C8-A253-3B3A095F038D}" type="presParOf" srcId="{3D736F72-C6D4-4273-AC7C-B5D67B6C65D6}" destId="{5EFDBB3F-351C-4B5F-AE34-0831CFCD0250}" srcOrd="1" destOrd="0" presId="urn:microsoft.com/office/officeart/2005/8/layout/rings+Icon"/>
    <dgm:cxn modelId="{85EBEE7F-22FE-471C-9914-1416D3E1FAD3}" type="presParOf" srcId="{3D736F72-C6D4-4273-AC7C-B5D67B6C65D6}" destId="{CCEDF2D0-D410-49AD-AF5F-4364D382D02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22C68-6823-46DD-A548-5C74E7E45393}">
      <dsp:nvSpPr>
        <dsp:cNvPr id="0" name=""/>
        <dsp:cNvSpPr/>
      </dsp:nvSpPr>
      <dsp:spPr>
        <a:xfrm>
          <a:off x="1066794" y="0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Desirability</a:t>
          </a:r>
        </a:p>
      </dsp:txBody>
      <dsp:txXfrm>
        <a:off x="1566651" y="499850"/>
        <a:ext cx="2413525" cy="2413491"/>
      </dsp:txXfrm>
    </dsp:sp>
    <dsp:sp modelId="{5EFDBB3F-351C-4B5F-AE34-0831CFCD0250}">
      <dsp:nvSpPr>
        <dsp:cNvPr id="0" name=""/>
        <dsp:cNvSpPr/>
      </dsp:nvSpPr>
      <dsp:spPr>
        <a:xfrm>
          <a:off x="2560594" y="2273302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Viability</a:t>
          </a:r>
        </a:p>
      </dsp:txBody>
      <dsp:txXfrm>
        <a:off x="3060451" y="2773152"/>
        <a:ext cx="2413525" cy="2413491"/>
      </dsp:txXfrm>
    </dsp:sp>
    <dsp:sp modelId="{CCEDF2D0-D410-49AD-AF5F-4364D382D02D}">
      <dsp:nvSpPr>
        <dsp:cNvPr id="0" name=""/>
        <dsp:cNvSpPr/>
      </dsp:nvSpPr>
      <dsp:spPr>
        <a:xfrm>
          <a:off x="3867149" y="44439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Feasibility</a:t>
          </a:r>
        </a:p>
      </dsp:txBody>
      <dsp:txXfrm>
        <a:off x="4367006" y="544289"/>
        <a:ext cx="2413525" cy="241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r">
              <a:defRPr sz="1200"/>
            </a:lvl1pPr>
          </a:lstStyle>
          <a:p>
            <a:fld id="{0D8B9427-5D87-47BE-9054-CBA43456A49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2" tIns="47427" rIns="94852" bIns="474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4852" tIns="47427" rIns="94852" bIns="474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r">
              <a:defRPr sz="12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7027143-73F4-4C45-ACDB-87BA5AAB03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9202027"/>
            <a:ext cx="1006186" cy="2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11.svg"/><Relationship Id="rId21" Type="http://schemas.openxmlformats.org/officeDocument/2006/relationships/image" Target="../media/image18.png"/><Relationship Id="rId7" Type="http://schemas.openxmlformats.org/officeDocument/2006/relationships/image" Target="../media/image15.svg"/><Relationship Id="rId12" Type="http://schemas.openxmlformats.org/officeDocument/2006/relationships/image" Target="../media/image24.png"/><Relationship Id="rId17" Type="http://schemas.openxmlformats.org/officeDocument/2006/relationships/image" Target="../media/image34.PNG"/><Relationship Id="rId25" Type="http://schemas.openxmlformats.org/officeDocument/2006/relationships/image" Target="../media/image40.svg"/><Relationship Id="rId2" Type="http://schemas.openxmlformats.org/officeDocument/2006/relationships/image" Target="../media/image10.png"/><Relationship Id="rId16" Type="http://schemas.openxmlformats.org/officeDocument/2006/relationships/image" Target="../media/image3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24" Type="http://schemas.openxmlformats.org/officeDocument/2006/relationships/image" Target="../media/image39.png"/><Relationship Id="rId5" Type="http://schemas.openxmlformats.org/officeDocument/2006/relationships/image" Target="../media/image13.svg"/><Relationship Id="rId15" Type="http://schemas.openxmlformats.org/officeDocument/2006/relationships/image" Target="../media/image29.png"/><Relationship Id="rId23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Relationship Id="rId22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システム計画書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E82E-DE20-4E10-AF42-920DC94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E1-6519-4F47-94BD-27BC985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E8F-131B-4BC0-BD4B-B3452DDA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1"/>
            <a:ext cx="11041380" cy="457200"/>
          </a:xfrm>
        </p:spPr>
        <p:txBody>
          <a:bodyPr/>
          <a:lstStyle/>
          <a:p>
            <a:r>
              <a:rPr lang="ja-JP" altLang="en-US" dirty="0"/>
              <a:t>別紙参照：</a:t>
            </a:r>
            <a:r>
              <a:rPr lang="en-US" altLang="ja-JP" dirty="0"/>
              <a:t>SSE19_SSP_WBS.xlsx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F6BA-84C5-48E5-BEA8-0339BA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8965-732A-40C8-B7A2-218B8A1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AD458D-1F21-4BF4-8AC4-56B8A3EC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05"/>
            <a:ext cx="12801600" cy="5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(Network Architecture)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30" name="Graphic 29" descr="Map with pin">
            <a:extLst>
              <a:ext uri="{FF2B5EF4-FFF2-40B4-BE49-F238E27FC236}">
                <a16:creationId xmlns:a16="http://schemas.microsoft.com/office/drawing/2014/main" id="{71ED64DB-0287-48C5-B728-22EE04E2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917" y="7313635"/>
            <a:ext cx="914400" cy="914400"/>
          </a:xfrm>
          <a:prstGeom prst="rect">
            <a:avLst/>
          </a:prstGeom>
        </p:spPr>
      </p:pic>
      <p:pic>
        <p:nvPicPr>
          <p:cNvPr id="31" name="Graphic 30" descr="Heart with pulse">
            <a:extLst>
              <a:ext uri="{FF2B5EF4-FFF2-40B4-BE49-F238E27FC236}">
                <a16:creationId xmlns:a16="http://schemas.microsoft.com/office/drawing/2014/main" id="{EA41C886-9C5D-4BD0-B276-D4DE6AA63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1540" y="7138653"/>
            <a:ext cx="914400" cy="914400"/>
          </a:xfrm>
          <a:prstGeom prst="rect">
            <a:avLst/>
          </a:prstGeom>
        </p:spPr>
      </p:pic>
      <p:pic>
        <p:nvPicPr>
          <p:cNvPr id="32" name="Graphic 31" descr="Smart Phone">
            <a:extLst>
              <a:ext uri="{FF2B5EF4-FFF2-40B4-BE49-F238E27FC236}">
                <a16:creationId xmlns:a16="http://schemas.microsoft.com/office/drawing/2014/main" id="{4B44E03A-6636-44D6-A135-AD627B3FB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09923" y="6212478"/>
            <a:ext cx="914400" cy="914400"/>
          </a:xfrm>
          <a:prstGeom prst="rect">
            <a:avLst/>
          </a:prstGeom>
        </p:spPr>
      </p:pic>
      <p:pic>
        <p:nvPicPr>
          <p:cNvPr id="42" name="Graphic 41" descr="Programmer">
            <a:extLst>
              <a:ext uri="{FF2B5EF4-FFF2-40B4-BE49-F238E27FC236}">
                <a16:creationId xmlns:a16="http://schemas.microsoft.com/office/drawing/2014/main" id="{08DCC207-7022-4EBA-B04B-7A5314D8D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6675" y="3826792"/>
            <a:ext cx="1306490" cy="1306490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B2E05B31-6F90-4F76-81EB-75A2F7DF73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512054"/>
            <a:ext cx="1096179" cy="109617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010CE82-A9CF-492B-925D-A3D68DFAF03A}"/>
              </a:ext>
            </a:extLst>
          </p:cNvPr>
          <p:cNvSpPr txBox="1"/>
          <p:nvPr/>
        </p:nvSpPr>
        <p:spPr>
          <a:xfrm>
            <a:off x="7326399" y="63953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Timeline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89E07B-648F-4196-AD11-B090446C490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390867" y="7398451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0DAABA-BC0D-4F88-B775-245AC5975B76}"/>
              </a:ext>
            </a:extLst>
          </p:cNvPr>
          <p:cNvCxnSpPr>
            <a:cxnSpLocks/>
          </p:cNvCxnSpPr>
          <p:nvPr/>
        </p:nvCxnSpPr>
        <p:spPr>
          <a:xfrm flipV="1">
            <a:off x="6163901" y="4959515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CDF72DEE-541B-42B5-8E9C-E98C1EF3D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6196885"/>
            <a:ext cx="1096179" cy="109617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C6FFA9A-BB69-42EB-BE5D-41AE33375823}"/>
              </a:ext>
            </a:extLst>
          </p:cNvPr>
          <p:cNvSpPr txBox="1"/>
          <p:nvPr/>
        </p:nvSpPr>
        <p:spPr>
          <a:xfrm>
            <a:off x="9952612" y="55881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E9D68-665E-4481-98A6-A6E71A9FF35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814765" y="6656857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2DE059-4DAE-4964-8444-2681AEA8FB89}"/>
              </a:ext>
            </a:extLst>
          </p:cNvPr>
          <p:cNvCxnSpPr>
            <a:cxnSpLocks/>
          </p:cNvCxnSpPr>
          <p:nvPr/>
        </p:nvCxnSpPr>
        <p:spPr>
          <a:xfrm flipH="1">
            <a:off x="7722575" y="4567270"/>
            <a:ext cx="2734776" cy="5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A3160B30-4564-4549-B2E4-ACDD602582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934052"/>
            <a:ext cx="914401" cy="9144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AA3F719-9471-4819-99A4-326F53621E7C}"/>
              </a:ext>
            </a:extLst>
          </p:cNvPr>
          <p:cNvSpPr txBox="1"/>
          <p:nvPr/>
        </p:nvSpPr>
        <p:spPr>
          <a:xfrm>
            <a:off x="10573936" y="7715474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54" name="Graphic 53" descr="Wi-Fi">
            <a:extLst>
              <a:ext uri="{FF2B5EF4-FFF2-40B4-BE49-F238E27FC236}">
                <a16:creationId xmlns:a16="http://schemas.microsoft.com/office/drawing/2014/main" id="{B0C94802-DA9A-48C9-A673-7143F034DA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94656" y="6774820"/>
            <a:ext cx="542180" cy="542180"/>
          </a:xfrm>
          <a:prstGeom prst="rect">
            <a:avLst/>
          </a:prstGeom>
        </p:spPr>
      </p:pic>
      <p:pic>
        <p:nvPicPr>
          <p:cNvPr id="55" name="Graphic 54" descr="Smart Phone">
            <a:extLst>
              <a:ext uri="{FF2B5EF4-FFF2-40B4-BE49-F238E27FC236}">
                <a16:creationId xmlns:a16="http://schemas.microsoft.com/office/drawing/2014/main" id="{8C42A068-EAF3-4442-913E-4AE374A75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7445" y="7585327"/>
            <a:ext cx="914400" cy="9144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4B69A4-E437-471D-A321-403D0122867A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959517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3E5A57-3482-430A-8FD5-12359AC68BA4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273993" y="4959516"/>
            <a:ext cx="908570" cy="14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3CAA33D3-FB13-42F6-A4D4-B5617B12F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703795"/>
            <a:ext cx="685896" cy="217200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1540848-6A13-476C-8FE5-F8FE25E49570}"/>
              </a:ext>
            </a:extLst>
          </p:cNvPr>
          <p:cNvSpPr txBox="1"/>
          <p:nvPr/>
        </p:nvSpPr>
        <p:spPr>
          <a:xfrm>
            <a:off x="8151176" y="8539042"/>
            <a:ext cx="20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 Device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ED8BBB-D8FF-4DA1-A7AE-077A768CA8E8}"/>
              </a:ext>
            </a:extLst>
          </p:cNvPr>
          <p:cNvSpPr txBox="1"/>
          <p:nvPr/>
        </p:nvSpPr>
        <p:spPr>
          <a:xfrm>
            <a:off x="8852120" y="71885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DE7FB1-81A7-4F68-A780-BFB036886D94}"/>
              </a:ext>
            </a:extLst>
          </p:cNvPr>
          <p:cNvSpPr txBox="1"/>
          <p:nvPr/>
        </p:nvSpPr>
        <p:spPr>
          <a:xfrm>
            <a:off x="9602456" y="3643732"/>
            <a:ext cx="25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 Operation Monitoring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789448A9-77CF-4990-B68C-091CE051CD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17" y="2459989"/>
            <a:ext cx="1096179" cy="109617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3D3735E-3349-4894-9D4D-0EB51D6B524B}"/>
              </a:ext>
            </a:extLst>
          </p:cNvPr>
          <p:cNvSpPr txBox="1"/>
          <p:nvPr/>
        </p:nvSpPr>
        <p:spPr>
          <a:xfrm>
            <a:off x="8172450" y="2098310"/>
            <a:ext cx="1453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 Sensor</a:t>
            </a:r>
          </a:p>
          <a:p>
            <a:r>
              <a:rPr lang="en-US" dirty="0"/>
              <a:t>Cloud Service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CB3859-4B8D-42A0-BFCA-53CB148FBFFB}"/>
              </a:ext>
            </a:extLst>
          </p:cNvPr>
          <p:cNvCxnSpPr>
            <a:cxnSpLocks/>
          </p:cNvCxnSpPr>
          <p:nvPr/>
        </p:nvCxnSpPr>
        <p:spPr>
          <a:xfrm flipH="1">
            <a:off x="7722575" y="3378922"/>
            <a:ext cx="1466128" cy="102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Wi-Fi">
            <a:extLst>
              <a:ext uri="{FF2B5EF4-FFF2-40B4-BE49-F238E27FC236}">
                <a16:creationId xmlns:a16="http://schemas.microsoft.com/office/drawing/2014/main" id="{B0C1998C-8F8F-4453-8AFC-844652110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10614448" y="2813415"/>
            <a:ext cx="542180" cy="54218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90141E-5037-446D-B033-96E15F2AB4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0547401" y="2789003"/>
            <a:ext cx="676275" cy="21907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AD4D0C5-B0E8-4978-B0A6-DC9C5448C21B}"/>
              </a:ext>
            </a:extLst>
          </p:cNvPr>
          <p:cNvSpPr txBox="1"/>
          <p:nvPr/>
        </p:nvSpPr>
        <p:spPr>
          <a:xfrm>
            <a:off x="10338297" y="241783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Motion Sensor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65F0AA-DDAC-4E7A-98F7-A58671905DEC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10100196" y="2998408"/>
            <a:ext cx="381114" cy="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DAE92A9-B70C-45FF-84CC-2BA7CA169AF6}"/>
              </a:ext>
            </a:extLst>
          </p:cNvPr>
          <p:cNvSpPr txBox="1"/>
          <p:nvPr/>
        </p:nvSpPr>
        <p:spPr>
          <a:xfrm>
            <a:off x="5043671" y="805814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Device I/F</a:t>
            </a:r>
            <a:endParaRPr lang="en-US" dirty="0"/>
          </a:p>
        </p:txBody>
      </p:sp>
      <p:pic>
        <p:nvPicPr>
          <p:cNvPr id="71" name="Graphic 70" descr="Smart Phone">
            <a:extLst>
              <a:ext uri="{FF2B5EF4-FFF2-40B4-BE49-F238E27FC236}">
                <a16:creationId xmlns:a16="http://schemas.microsoft.com/office/drawing/2014/main" id="{7D0CF2EF-9D0D-4B61-B5E9-C978297DF3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5489" y="6382884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1E5EF02-301F-43E8-B60E-92DD232391D8}"/>
              </a:ext>
            </a:extLst>
          </p:cNvPr>
          <p:cNvSpPr txBox="1"/>
          <p:nvPr/>
        </p:nvSpPr>
        <p:spPr>
          <a:xfrm>
            <a:off x="4027995" y="39027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D55CD01B-4AC4-489A-B06E-D9A6106EEB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58" y="4192463"/>
            <a:ext cx="640169" cy="56281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3E6D67DD-C25D-4931-929F-F735289315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3" y="4192463"/>
            <a:ext cx="647790" cy="6192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4DB202F-7A64-4992-9E40-18BF8F29C88A}"/>
              </a:ext>
            </a:extLst>
          </p:cNvPr>
          <p:cNvSpPr txBox="1"/>
          <p:nvPr/>
        </p:nvSpPr>
        <p:spPr>
          <a:xfrm>
            <a:off x="6885789" y="39043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Pub/Sub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C947EE7F-1EB5-4507-952F-A883E9EB3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02" y="4192463"/>
            <a:ext cx="649696" cy="60244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4F4BD11-24DA-475F-8AA5-1E4F444BA7DA}"/>
              </a:ext>
            </a:extLst>
          </p:cNvPr>
          <p:cNvSpPr txBox="1"/>
          <p:nvPr/>
        </p:nvSpPr>
        <p:spPr>
          <a:xfrm>
            <a:off x="5409318" y="39029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DataFlow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CC309D-17DE-4E30-B7F0-2F5679C39F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93" y="3516651"/>
            <a:ext cx="652363" cy="62187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FC01EEA-9F7D-421E-8803-A654DB99A7D9}"/>
              </a:ext>
            </a:extLst>
          </p:cNvPr>
          <p:cNvSpPr txBox="1"/>
          <p:nvPr/>
        </p:nvSpPr>
        <p:spPr>
          <a:xfrm>
            <a:off x="7791985" y="320344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0" name="Picture 7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5ACBD-8C8F-407F-A59C-543C4F0DED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16" y="4946403"/>
            <a:ext cx="652363" cy="6218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BEFD567-99BD-47EB-BA8B-F4A9B9A12198}"/>
              </a:ext>
            </a:extLst>
          </p:cNvPr>
          <p:cNvSpPr txBox="1"/>
          <p:nvPr/>
        </p:nvSpPr>
        <p:spPr>
          <a:xfrm>
            <a:off x="7754020" y="46428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90B133-EE1A-4BED-92FA-CB5C8B0C0B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54" y="5767389"/>
            <a:ext cx="652363" cy="62187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06C9165-2427-4504-8979-39EB7E006763}"/>
              </a:ext>
            </a:extLst>
          </p:cNvPr>
          <p:cNvSpPr txBox="1"/>
          <p:nvPr/>
        </p:nvSpPr>
        <p:spPr>
          <a:xfrm>
            <a:off x="7421658" y="54638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4" name="Picture 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33796A-1B52-4E58-A650-2E853B20BB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05" y="5577233"/>
            <a:ext cx="652363" cy="62187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308A3AE-A3EB-413E-9E4E-89F8DCCAD40D}"/>
              </a:ext>
            </a:extLst>
          </p:cNvPr>
          <p:cNvSpPr txBox="1"/>
          <p:nvPr/>
        </p:nvSpPr>
        <p:spPr>
          <a:xfrm>
            <a:off x="5971209" y="527366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01366C-6008-435E-8382-98097F83274A}"/>
              </a:ext>
            </a:extLst>
          </p:cNvPr>
          <p:cNvSpPr/>
          <p:nvPr/>
        </p:nvSpPr>
        <p:spPr>
          <a:xfrm>
            <a:off x="1428750" y="3106320"/>
            <a:ext cx="7759953" cy="326348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Database">
            <a:extLst>
              <a:ext uri="{FF2B5EF4-FFF2-40B4-BE49-F238E27FC236}">
                <a16:creationId xmlns:a16="http://schemas.microsoft.com/office/drawing/2014/main" id="{2FD3D3DC-334D-4392-AEFC-2AA0E3CCC7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6169" y="3941041"/>
            <a:ext cx="1152525" cy="1152525"/>
          </a:xfrm>
          <a:prstGeom prst="rect">
            <a:avLst/>
          </a:prstGeom>
        </p:spPr>
      </p:pic>
      <p:pic>
        <p:nvPicPr>
          <p:cNvPr id="88" name="Picture 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80B82F-80C1-4213-99FF-B2F9D8927D2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63" y="4127698"/>
            <a:ext cx="582843" cy="80950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36673C9-1266-4A55-AB8A-A23B8709342A}"/>
              </a:ext>
            </a:extLst>
          </p:cNvPr>
          <p:cNvSpPr txBox="1"/>
          <p:nvPr/>
        </p:nvSpPr>
        <p:spPr>
          <a:xfrm>
            <a:off x="1545436" y="39050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Firebase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557564-2626-4265-BE6E-D1C7EEC2F6AF}"/>
              </a:ext>
            </a:extLst>
          </p:cNvPr>
          <p:cNvCxnSpPr>
            <a:cxnSpLocks/>
            <a:stCxn id="73" idx="1"/>
            <a:endCxn id="76" idx="3"/>
          </p:cNvCxnSpPr>
          <p:nvPr/>
        </p:nvCxnSpPr>
        <p:spPr>
          <a:xfrm flipH="1">
            <a:off x="6341398" y="4473871"/>
            <a:ext cx="688360" cy="1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4DCB09-1E9E-443F-9212-3E1EB844252B}"/>
              </a:ext>
            </a:extLst>
          </p:cNvPr>
          <p:cNvCxnSpPr>
            <a:cxnSpLocks/>
            <a:stCxn id="76" idx="1"/>
            <a:endCxn id="74" idx="3"/>
          </p:cNvCxnSpPr>
          <p:nvPr/>
        </p:nvCxnSpPr>
        <p:spPr>
          <a:xfrm flipH="1">
            <a:off x="5003343" y="4493686"/>
            <a:ext cx="688359" cy="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A1F08BD-AE3E-418D-A2E5-61175219D03C}"/>
              </a:ext>
            </a:extLst>
          </p:cNvPr>
          <p:cNvCxnSpPr>
            <a:cxnSpLocks/>
            <a:stCxn id="74" idx="1"/>
            <a:endCxn id="87" idx="3"/>
          </p:cNvCxnSpPr>
          <p:nvPr/>
        </p:nvCxnSpPr>
        <p:spPr>
          <a:xfrm flipH="1">
            <a:off x="3918694" y="4502069"/>
            <a:ext cx="436859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E55E28-A8C4-4B9C-B9E1-54ACB4CDF82C}"/>
              </a:ext>
            </a:extLst>
          </p:cNvPr>
          <p:cNvCxnSpPr>
            <a:cxnSpLocks/>
            <a:stCxn id="87" idx="1"/>
            <a:endCxn id="88" idx="3"/>
          </p:cNvCxnSpPr>
          <p:nvPr/>
        </p:nvCxnSpPr>
        <p:spPr>
          <a:xfrm flipH="1">
            <a:off x="2433506" y="4517304"/>
            <a:ext cx="332663" cy="1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Monitor">
            <a:extLst>
              <a:ext uri="{FF2B5EF4-FFF2-40B4-BE49-F238E27FC236}">
                <a16:creationId xmlns:a16="http://schemas.microsoft.com/office/drawing/2014/main" id="{258FE267-40AA-4848-8C71-8926FD77FD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666" y="4596147"/>
            <a:ext cx="914400" cy="914400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B9B3E29-C472-49CC-8466-CDA148989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93" y="3636456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75B44A1-D55A-4D89-A446-46A7B2BF23E3}"/>
              </a:ext>
            </a:extLst>
          </p:cNvPr>
          <p:cNvSpPr txBox="1"/>
          <p:nvPr/>
        </p:nvSpPr>
        <p:spPr>
          <a:xfrm>
            <a:off x="0" y="323291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4BA496-F8FE-4C09-8D36-FD46E0B08BB6}"/>
              </a:ext>
            </a:extLst>
          </p:cNvPr>
          <p:cNvSpPr txBox="1"/>
          <p:nvPr/>
        </p:nvSpPr>
        <p:spPr>
          <a:xfrm>
            <a:off x="16096" y="5402818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Browser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C7109-3B55-45E6-8B8E-C166B3B42D51}"/>
              </a:ext>
            </a:extLst>
          </p:cNvPr>
          <p:cNvSpPr/>
          <p:nvPr/>
        </p:nvSpPr>
        <p:spPr>
          <a:xfrm>
            <a:off x="9388947" y="4396585"/>
            <a:ext cx="837284" cy="4504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E9AEE-5474-4FFD-8994-526E52CFCBFD}"/>
              </a:ext>
            </a:extLst>
          </p:cNvPr>
          <p:cNvSpPr txBox="1"/>
          <p:nvPr/>
        </p:nvSpPr>
        <p:spPr>
          <a:xfrm>
            <a:off x="9194463" y="4083673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Desktop</a:t>
            </a:r>
            <a:endParaRPr 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F12100-0C57-40F4-ADD6-B364C69692D7}"/>
              </a:ext>
            </a:extLst>
          </p:cNvPr>
          <p:cNvCxnSpPr>
            <a:cxnSpLocks/>
            <a:stCxn id="88" idx="1"/>
            <a:endCxn id="95" idx="3"/>
          </p:cNvCxnSpPr>
          <p:nvPr/>
        </p:nvCxnSpPr>
        <p:spPr>
          <a:xfrm flipH="1" flipV="1">
            <a:off x="1029893" y="4093656"/>
            <a:ext cx="820770" cy="43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4C91350-CB7F-4CE1-AFA9-46FAD95E1C53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960066" y="4532450"/>
            <a:ext cx="890597" cy="52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35E983-FD29-4B97-8891-E68514D10A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2173813"/>
            <a:ext cx="1047896" cy="85737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9215AB6-B9C2-4409-9E92-CA6CB69566E0}"/>
              </a:ext>
            </a:extLst>
          </p:cNvPr>
          <p:cNvSpPr txBox="1"/>
          <p:nvPr/>
        </p:nvSpPr>
        <p:spPr>
          <a:xfrm>
            <a:off x="3180467" y="2587660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Google</a:t>
            </a:r>
            <a:r>
              <a:rPr lang="ja-JP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Cloud</a:t>
            </a:r>
            <a:r>
              <a:rPr lang="ja-JP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Platform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pic>
        <p:nvPicPr>
          <p:cNvPr id="30" name="Graphic 29" descr="Laptop">
            <a:extLst>
              <a:ext uri="{FF2B5EF4-FFF2-40B4-BE49-F238E27FC236}">
                <a16:creationId xmlns:a16="http://schemas.microsoft.com/office/drawing/2014/main" id="{30287A2D-F171-42F6-831B-A452F138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" y="674370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23DB19-8D00-41DB-B89C-79498ABA6DF9}"/>
              </a:ext>
            </a:extLst>
          </p:cNvPr>
          <p:cNvSpPr txBox="1"/>
          <p:nvPr/>
        </p:nvSpPr>
        <p:spPr>
          <a:xfrm>
            <a:off x="48768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BE7580-7597-4277-BAB1-1F7F0457D955}"/>
              </a:ext>
            </a:extLst>
          </p:cNvPr>
          <p:cNvSpPr/>
          <p:nvPr/>
        </p:nvSpPr>
        <p:spPr>
          <a:xfrm>
            <a:off x="487680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34854-20D2-4212-8AA0-68580899D268}"/>
              </a:ext>
            </a:extLst>
          </p:cNvPr>
          <p:cNvSpPr/>
          <p:nvPr/>
        </p:nvSpPr>
        <p:spPr>
          <a:xfrm>
            <a:off x="487680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 API / .NET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543E4-5D86-4F13-8491-6841963EF4B5}"/>
              </a:ext>
            </a:extLst>
          </p:cNvPr>
          <p:cNvSpPr/>
          <p:nvPr/>
        </p:nvSpPr>
        <p:spPr>
          <a:xfrm>
            <a:off x="487680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Powershell</a:t>
            </a:r>
            <a:r>
              <a:rPr lang="en-US" dirty="0">
                <a:solidFill>
                  <a:schemeClr val="accent5"/>
                </a:solidFill>
              </a:rPr>
              <a:t> 5.1</a:t>
            </a:r>
          </a:p>
        </p:txBody>
      </p:sp>
      <p:pic>
        <p:nvPicPr>
          <p:cNvPr id="34" name="Graphic 33" descr="Server">
            <a:extLst>
              <a:ext uri="{FF2B5EF4-FFF2-40B4-BE49-F238E27FC236}">
                <a16:creationId xmlns:a16="http://schemas.microsoft.com/office/drawing/2014/main" id="{1F0EBED8-4C38-48EB-AA26-7F32B1E8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68729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152871-7FC9-4B24-B5F8-801E7A961377}"/>
              </a:ext>
            </a:extLst>
          </p:cNvPr>
          <p:cNvSpPr txBox="1"/>
          <p:nvPr/>
        </p:nvSpPr>
        <p:spPr>
          <a:xfrm>
            <a:off x="513418" y="4489409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1A86B-5D43-472D-8409-37DEAE87015F}"/>
              </a:ext>
            </a:extLst>
          </p:cNvPr>
          <p:cNvSpPr txBox="1"/>
          <p:nvPr/>
        </p:nvSpPr>
        <p:spPr>
          <a:xfrm>
            <a:off x="134567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FC2579-064C-4AB3-A00B-F8BCB1ECFF39}"/>
              </a:ext>
            </a:extLst>
          </p:cNvPr>
          <p:cNvSpPr/>
          <p:nvPr/>
        </p:nvSpPr>
        <p:spPr>
          <a:xfrm>
            <a:off x="487680" y="571639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Ubuntu 18.04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F38936-3B21-4AAD-B5CF-64A622D74643}"/>
              </a:ext>
            </a:extLst>
          </p:cNvPr>
          <p:cNvSpPr/>
          <p:nvPr/>
        </p:nvSpPr>
        <p:spPr>
          <a:xfrm>
            <a:off x="487680" y="5314950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99A747-93A7-420F-BD7B-1390F3BEAC30}"/>
              </a:ext>
            </a:extLst>
          </p:cNvPr>
          <p:cNvSpPr/>
          <p:nvPr/>
        </p:nvSpPr>
        <p:spPr>
          <a:xfrm>
            <a:off x="487680" y="491350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Edge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76327B0-CAB7-41B2-A92A-EB8C17D1B9D8}"/>
              </a:ext>
            </a:extLst>
          </p:cNvPr>
          <p:cNvSpPr/>
          <p:nvPr/>
        </p:nvSpPr>
        <p:spPr>
          <a:xfrm>
            <a:off x="487680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Client Apps</a:t>
            </a:r>
          </a:p>
        </p:txBody>
      </p:sp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BB075302-9195-4C7C-9410-DB70BAFC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154307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799F88-B9D0-4AFA-ADFB-F375250B88D4}"/>
              </a:ext>
            </a:extLst>
          </p:cNvPr>
          <p:cNvSpPr txBox="1"/>
          <p:nvPr/>
        </p:nvSpPr>
        <p:spPr>
          <a:xfrm>
            <a:off x="513418" y="2437197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74904C-2A76-4E97-8DC1-5C8FD73A7F94}"/>
              </a:ext>
            </a:extLst>
          </p:cNvPr>
          <p:cNvSpPr/>
          <p:nvPr/>
        </p:nvSpPr>
        <p:spPr>
          <a:xfrm>
            <a:off x="487680" y="314187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8E30BF-3E16-49F4-AC8D-94BDA97E03C6}"/>
              </a:ext>
            </a:extLst>
          </p:cNvPr>
          <p:cNvSpPr/>
          <p:nvPr/>
        </p:nvSpPr>
        <p:spPr>
          <a:xfrm>
            <a:off x="487680" y="2740434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if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4BC94A81-A448-4912-AA0C-0C16ED4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450" y="674370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C1FCE3-B6F8-44D6-84D0-F58F1C567764}"/>
              </a:ext>
            </a:extLst>
          </p:cNvPr>
          <p:cNvSpPr txBox="1"/>
          <p:nvPr/>
        </p:nvSpPr>
        <p:spPr>
          <a:xfrm>
            <a:off x="709422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C41BC-A6AD-4A0B-870E-94EE3E0571F2}"/>
              </a:ext>
            </a:extLst>
          </p:cNvPr>
          <p:cNvSpPr txBox="1"/>
          <p:nvPr/>
        </p:nvSpPr>
        <p:spPr>
          <a:xfrm>
            <a:off x="795221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803095-08AC-4A69-B8B0-5F4040BDCF21}"/>
              </a:ext>
            </a:extLst>
          </p:cNvPr>
          <p:cNvSpPr/>
          <p:nvPr/>
        </p:nvSpPr>
        <p:spPr>
          <a:xfrm>
            <a:off x="7113735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F31AF7-B716-4CD1-9C3C-015A8D146293}"/>
              </a:ext>
            </a:extLst>
          </p:cNvPr>
          <p:cNvSpPr/>
          <p:nvPr/>
        </p:nvSpPr>
        <p:spPr>
          <a:xfrm>
            <a:off x="7113735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Google Chrome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6F9A5B-457C-4965-902E-C7EC8792C2C0}"/>
              </a:ext>
            </a:extLst>
          </p:cNvPr>
          <p:cNvSpPr/>
          <p:nvPr/>
        </p:nvSpPr>
        <p:spPr>
          <a:xfrm>
            <a:off x="7113735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bootstrap 4 / chart.js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B4E530-E71C-4AF6-8C81-A93325972C00}"/>
              </a:ext>
            </a:extLst>
          </p:cNvPr>
          <p:cNvSpPr/>
          <p:nvPr/>
        </p:nvSpPr>
        <p:spPr>
          <a:xfrm>
            <a:off x="7113735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browsing Apps</a:t>
            </a:r>
          </a:p>
        </p:txBody>
      </p:sp>
    </p:spTree>
    <p:extLst>
      <p:ext uri="{BB962C8B-B14F-4D97-AF65-F5344CB8AC3E}">
        <p14:creationId xmlns:p14="http://schemas.microsoft.com/office/powerpoint/2010/main" val="350647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</a:t>
            </a:r>
            <a:r>
              <a:rPr lang="ja-JP" altLang="en-US" dirty="0"/>
              <a:t>働き方と生活の</a:t>
            </a:r>
            <a:r>
              <a:rPr lang="en-US" altLang="ja-JP" dirty="0"/>
              <a:t>sensing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DFF130-86D1-4FC0-A3A5-1E34F6BD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88350"/>
              </p:ext>
            </p:extLst>
          </p:nvPr>
        </p:nvGraphicFramePr>
        <p:xfrm>
          <a:off x="879475" y="1085850"/>
          <a:ext cx="11350626" cy="68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26">
                  <a:extLst>
                    <a:ext uri="{9D8B030D-6E8A-4147-A177-3AD203B41FA5}">
                      <a16:colId xmlns:a16="http://schemas.microsoft.com/office/drawing/2014/main" val="1157320065"/>
                    </a:ext>
                  </a:extLst>
                </a:gridCol>
                <a:gridCol w="4170817">
                  <a:extLst>
                    <a:ext uri="{9D8B030D-6E8A-4147-A177-3AD203B41FA5}">
                      <a16:colId xmlns:a16="http://schemas.microsoft.com/office/drawing/2014/main" val="2010885548"/>
                    </a:ext>
                  </a:extLst>
                </a:gridCol>
                <a:gridCol w="6438983">
                  <a:extLst>
                    <a:ext uri="{9D8B030D-6E8A-4147-A177-3AD203B41FA5}">
                      <a16:colId xmlns:a16="http://schemas.microsoft.com/office/drawing/2014/main" val="27915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対象の情報（時系列）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対象の位置情報 </a:t>
                      </a:r>
                      <a:r>
                        <a:rPr lang="en-US" altLang="ja-JP" sz="1800" dirty="0"/>
                        <a:t>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対象のヒトが、いつどこに何時間いたかの情報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  </a:t>
                      </a:r>
                      <a:r>
                        <a:rPr lang="en-US" altLang="ja-JP" sz="1800" dirty="0"/>
                        <a:t>a</a:t>
                      </a:r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地図上の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で取得できる位置情報</a:t>
                      </a:r>
                      <a:r>
                        <a:rPr lang="en-US" altLang="ja-JP" sz="1800" dirty="0"/>
                        <a:t>(timeline)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観察点（</a:t>
                      </a:r>
                      <a:r>
                        <a:rPr lang="en-US" altLang="ja-JP" sz="1800" dirty="0"/>
                        <a:t>desk,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restroom)</a:t>
                      </a:r>
                      <a:r>
                        <a:rPr lang="ja-JP" altLang="en-US" sz="1800" dirty="0"/>
                        <a:t>との近接状況として詳細位置データ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対象が、ある観察点の近傍にいるか否かの情報</a:t>
                      </a:r>
                      <a:r>
                        <a:rPr lang="en-US" altLang="ja-JP" sz="1400" dirty="0">
                          <a:solidFill>
                            <a:schemeClr val="accent1"/>
                          </a:solidFill>
                        </a:rPr>
                        <a:t>※1</a:t>
                      </a:r>
                      <a:r>
                        <a:rPr lang="en-US" altLang="ja-JP" sz="1800" dirty="0"/>
                        <a:t>(local position) 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対象観察点は、</a:t>
                      </a:r>
                      <a:r>
                        <a:rPr lang="en-US" altLang="ja-JP" sz="1400" dirty="0"/>
                        <a:t>@desk</a:t>
                      </a:r>
                      <a:r>
                        <a:rPr lang="ja-JP" altLang="en-US" sz="1400" dirty="0"/>
                        <a:t>と</a:t>
                      </a:r>
                      <a:r>
                        <a:rPr lang="en-US" altLang="ja-JP" sz="1400" dirty="0"/>
                        <a:t>@restroom</a:t>
                      </a:r>
                      <a:r>
                        <a:rPr lang="ja-JP" altLang="en-US" sz="1400" dirty="0"/>
                        <a:t>の２点を対象とする）</a:t>
                      </a:r>
                      <a:endParaRPr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対象の活動情報 </a:t>
                      </a:r>
                      <a:r>
                        <a:rPr lang="en-US" altLang="ja-JP" sz="1800" dirty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対象のヒトが、いつ何をしているか（作業 </a:t>
                      </a:r>
                      <a:r>
                        <a:rPr lang="en-US" altLang="ja-JP" sz="1800" dirty="0"/>
                        <a:t>work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[ operate, talk]</a:t>
                      </a:r>
                      <a:r>
                        <a:rPr lang="ja-JP" altLang="en-US" sz="1800" dirty="0"/>
                        <a:t>、休憩</a:t>
                      </a:r>
                      <a:r>
                        <a:rPr lang="en-US" altLang="ja-JP" sz="1800" dirty="0"/>
                        <a:t>rest</a:t>
                      </a:r>
                      <a:r>
                        <a:rPr lang="ja-JP" altLang="en-US" sz="1800" dirty="0"/>
                        <a:t>、移動</a:t>
                      </a:r>
                      <a:r>
                        <a:rPr lang="en-US" altLang="ja-JP" sz="1800" dirty="0"/>
                        <a:t>move</a:t>
                      </a:r>
                      <a:r>
                        <a:rPr lang="ja-JP" altLang="en-US" sz="1800" dirty="0"/>
                        <a:t>、</a:t>
                      </a:r>
                      <a:r>
                        <a:rPr lang="ja-JP" altLang="en-US" sz="1800" strike="sngStrike" dirty="0"/>
                        <a:t>生活</a:t>
                      </a:r>
                      <a:r>
                        <a:rPr lang="en-US" altLang="ja-JP" sz="1800" strike="sngStrike" dirty="0"/>
                        <a:t>life</a:t>
                      </a:r>
                      <a:r>
                        <a:rPr lang="ja-JP" altLang="en-US" sz="1800" dirty="0"/>
                        <a:t>、就寝</a:t>
                      </a:r>
                      <a:r>
                        <a:rPr lang="en-US" altLang="ja-JP" sz="1800" dirty="0"/>
                        <a:t>sleep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作業</a:t>
                      </a:r>
                      <a:r>
                        <a:rPr lang="en-US" altLang="ja-JP" sz="1800" dirty="0"/>
                        <a:t>(work [ operate, 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en-US" altLang="ja-JP" sz="1800" dirty="0"/>
                        <a:t>])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作業に使う装置の操作状況の情報</a:t>
                      </a:r>
                      <a:r>
                        <a:rPr lang="en-US" altLang="ja-JP" sz="1600" dirty="0">
                          <a:solidFill>
                            <a:schemeClr val="accent1"/>
                          </a:solidFill>
                        </a:rPr>
                        <a:t>※2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（装置を操作する際の手の動きにより</a:t>
                      </a:r>
                      <a:r>
                        <a:rPr lang="en-US" altLang="ja-JP" sz="1800" dirty="0"/>
                        <a:t>operate</a:t>
                      </a:r>
                      <a:r>
                        <a:rPr lang="ja-JP" altLang="en-US" sz="1800" dirty="0"/>
                        <a:t>状況を導出</a:t>
                      </a:r>
                      <a:r>
                        <a:rPr lang="en-US" altLang="ja-JP" sz="1800" dirty="0"/>
                        <a:t>※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  <a:p>
                      <a:r>
                        <a:rPr lang="ja-JP" altLang="en-US" sz="1800" strike="sngStrike" dirty="0"/>
                        <a:t>（装置に対する音声発話の状況により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ja-JP" altLang="en-US" sz="1800" strike="sngStrike" dirty="0"/>
                        <a:t>状況を導出△）</a:t>
                      </a:r>
                      <a:endParaRPr lang="en-US" altLang="ja-JP" sz="18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休憩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装置の操作状況の情報＋観察点との近接情報により休憩状況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を導出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移動</a:t>
                      </a:r>
                      <a:r>
                        <a:rPr lang="en-US" altLang="ja-JP" sz="1800" dirty="0"/>
                        <a:t>(move)</a:t>
                      </a:r>
                      <a:r>
                        <a:rPr lang="ja-JP" altLang="en-US" sz="1800" dirty="0"/>
                        <a:t>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対象の移動状況の情報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walk</a:t>
                      </a:r>
                      <a:r>
                        <a:rPr lang="ja-JP" altLang="en-US" sz="1800" dirty="0"/>
                        <a:t>＋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情報から取得できる移動状態により導出）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生活</a:t>
                      </a:r>
                      <a:r>
                        <a:rPr lang="en-US" altLang="ja-JP" sz="1800" dirty="0"/>
                        <a:t>(live)</a:t>
                      </a:r>
                      <a:r>
                        <a:rPr lang="ja-JP" altLang="en-US" sz="1800" dirty="0"/>
                        <a:t>している状況（●就寝</a:t>
                      </a:r>
                      <a:r>
                        <a:rPr lang="en-US" altLang="ja-JP" sz="1800" dirty="0"/>
                        <a:t>(sleep)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※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他は対象外</a:t>
                      </a:r>
                      <a:r>
                        <a:rPr lang="ja-JP" altLang="en-US" sz="1800" dirty="0"/>
                        <a:t>）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対象の活動状況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(step)</a:t>
                      </a:r>
                      <a:r>
                        <a:rPr lang="ja-JP" altLang="en-US" sz="1800" dirty="0"/>
                        <a:t>、心拍数</a:t>
                      </a:r>
                      <a:r>
                        <a:rPr lang="en-US" altLang="ja-JP" sz="1800" dirty="0"/>
                        <a:t>(heart count)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対象の意識状況 </a:t>
                      </a:r>
                      <a:r>
                        <a:rPr lang="en-US" altLang="ja-JP" sz="1800" dirty="0"/>
                        <a:t>consciousness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いつ、どのような意識状態かの情報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対象の集中度</a:t>
                      </a:r>
                      <a:r>
                        <a:rPr lang="en-US" altLang="ja-JP" sz="1800" dirty="0"/>
                        <a:t>(focus)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対象の集中度合い</a:t>
                      </a:r>
                      <a:r>
                        <a:rPr lang="en-US" altLang="ja-JP" sz="1800" dirty="0"/>
                        <a:t>(focus)</a:t>
                      </a:r>
                    </a:p>
                    <a:p>
                      <a:r>
                        <a:rPr lang="ja-JP" altLang="en-US" sz="1800" dirty="0"/>
                        <a:t>（センサから取得できる目の動き、頭の動きにより導出）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E6884F-F015-4D8F-A1C0-F73E21CF51CD}"/>
              </a:ext>
            </a:extLst>
          </p:cNvPr>
          <p:cNvSpPr txBox="1"/>
          <p:nvPr/>
        </p:nvSpPr>
        <p:spPr>
          <a:xfrm>
            <a:off x="3886200" y="8611969"/>
            <a:ext cx="827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※2 </a:t>
            </a:r>
            <a:r>
              <a:rPr lang="ja-JP" altLang="en-US" dirty="0"/>
              <a:t>仕事を行うには、機器として、</a:t>
            </a:r>
            <a:r>
              <a:rPr lang="en-US" altLang="ja-JP" dirty="0"/>
              <a:t>PC</a:t>
            </a:r>
            <a:r>
              <a:rPr lang="ja-JP" altLang="en-US" dirty="0"/>
              <a:t>を利用していることを前提とする。</a:t>
            </a:r>
            <a:endParaRPr lang="en-US" altLang="ja-JP" dirty="0"/>
          </a:p>
          <a:p>
            <a:r>
              <a:rPr lang="ja-JP" altLang="en-US" dirty="0"/>
              <a:t>　常駐ソフトにて、</a:t>
            </a:r>
            <a:r>
              <a:rPr lang="en-US" altLang="ja-JP" dirty="0"/>
              <a:t>Active Window</a:t>
            </a:r>
            <a:r>
              <a:rPr lang="ja-JP" altLang="en-US" dirty="0"/>
              <a:t>に対する</a:t>
            </a:r>
            <a:r>
              <a:rPr lang="en-US" altLang="ja-JP" dirty="0"/>
              <a:t>key Stroke</a:t>
            </a:r>
            <a:r>
              <a:rPr lang="ja-JP" altLang="en-US" dirty="0"/>
              <a:t>数、</a:t>
            </a:r>
            <a:r>
              <a:rPr lang="en-US" altLang="ja-JP" dirty="0"/>
              <a:t>mouse click</a:t>
            </a:r>
            <a:r>
              <a:rPr lang="ja-JP" altLang="en-US" dirty="0"/>
              <a:t>数を取得。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7A57DC-5B95-4051-AA36-3A13CBC6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B79EC-D06E-4335-B757-088FF3B9E71B}"/>
              </a:ext>
            </a:extLst>
          </p:cNvPr>
          <p:cNvSpPr txBox="1"/>
          <p:nvPr/>
        </p:nvSpPr>
        <p:spPr>
          <a:xfrm>
            <a:off x="3886200" y="7976207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仕事を行う際は、</a:t>
            </a:r>
            <a:r>
              <a:rPr lang="en-US" altLang="ja-JP" dirty="0"/>
              <a:t> desk</a:t>
            </a:r>
            <a:r>
              <a:rPr lang="ja-JP" altLang="en-US" dirty="0"/>
              <a:t>の観察点に近接していることを前提とする。</a:t>
            </a:r>
            <a:endParaRPr lang="en-US" altLang="ja-JP" dirty="0"/>
          </a:p>
          <a:p>
            <a:r>
              <a:rPr lang="ja-JP" altLang="en-US" dirty="0"/>
              <a:t>　人感センサにて、観察点の近接にいるか否かを取得。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C7C5-719A-44E2-B9C8-D29540B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sensing data and state of human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1ACD-2D50-4D7B-BE66-348D1A7A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FB2B-A978-47B7-B870-C8DD12D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8AA3C-9FE0-4BE9-AA22-31065ED6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73605"/>
              </p:ext>
            </p:extLst>
          </p:nvPr>
        </p:nvGraphicFramePr>
        <p:xfrm>
          <a:off x="742950" y="1657350"/>
          <a:ext cx="11715749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6143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97739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223090453"/>
                    </a:ext>
                  </a:extLst>
                </a:gridCol>
                <a:gridCol w="3066493">
                  <a:extLst>
                    <a:ext uri="{9D8B030D-6E8A-4147-A177-3AD203B41FA5}">
                      <a16:colId xmlns:a16="http://schemas.microsoft.com/office/drawing/2014/main" val="2530819050"/>
                    </a:ext>
                  </a:extLst>
                </a:gridCol>
                <a:gridCol w="3677206">
                  <a:extLst>
                    <a:ext uri="{9D8B030D-6E8A-4147-A177-3AD203B41FA5}">
                      <a16:colId xmlns:a16="http://schemas.microsoft.com/office/drawing/2014/main" val="293164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センサー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取得可能な状態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1. GPS</a:t>
                      </a:r>
                      <a:r>
                        <a:rPr lang="ja-JP" altLang="en-US" dirty="0"/>
                        <a:t>位置データ</a:t>
                      </a:r>
                    </a:p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GPS sensor on Smart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stay, transportation, walk, run,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位置状態の開始ー終了時間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2. </a:t>
                      </a:r>
                      <a:r>
                        <a:rPr lang="ja-JP" altLang="en-US" dirty="0"/>
                        <a:t>詳細位置データ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sensor on Smart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@desk, @restroom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分毎の存在状態</a:t>
                      </a:r>
                      <a:endParaRPr lang="en-US" altLang="ja-JP" dirty="0"/>
                    </a:p>
                    <a:p>
                      <a:r>
                        <a:rPr lang="en-US" altLang="ja-JP" dirty="0"/>
                        <a:t>(Sensor</a:t>
                      </a:r>
                      <a:r>
                        <a:rPr lang="ja-JP" altLang="en-US" dirty="0"/>
                        <a:t>から～</a:t>
                      </a:r>
                      <a:r>
                        <a:rPr lang="en-US" altLang="ja-JP" dirty="0"/>
                        <a:t>2.5m</a:t>
                      </a:r>
                      <a:r>
                        <a:rPr lang="ja-JP" altLang="en-US" dirty="0"/>
                        <a:t>以内にいるか否か</a:t>
                      </a:r>
                      <a:r>
                        <a:rPr lang="en-US" altLang="ja-JP" dirty="0"/>
                        <a:t>(0,1))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活動情報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3. </a:t>
                      </a:r>
                      <a:r>
                        <a:rPr lang="ja-JP" altLang="en-US" dirty="0"/>
                        <a:t>活動データ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lifelog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sensor on Smart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steps,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step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r>
                        <a:rPr lang="ja-JP" altLang="en-US" dirty="0"/>
                        <a:t>睡眠の開始ー終了時間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 </a:t>
                      </a:r>
                      <a:r>
                        <a:rPr lang="ja-JP" altLang="en-US" dirty="0"/>
                        <a:t>詳細活動データ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keylog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Key logger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operating,  browsing, no-operation,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operation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PC</a:t>
                      </a:r>
                      <a:r>
                        <a:rPr lang="ja-JP" altLang="en-US" dirty="0"/>
                        <a:t>起動ー終了時間 </a:t>
                      </a:r>
                      <a:r>
                        <a:rPr lang="en-US" altLang="ja-JP" dirty="0" err="1"/>
                        <a:t>onoff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意識情報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 </a:t>
                      </a:r>
                      <a:r>
                        <a:rPr lang="ja-JP" altLang="en-US" dirty="0"/>
                        <a:t>意識データ</a:t>
                      </a:r>
                      <a:endParaRPr lang="en-US" altLang="ja-JP" dirty="0"/>
                    </a:p>
                    <a:p>
                      <a:r>
                        <a:rPr lang="en-US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JINS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MEME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(zone,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ja-JP" altLang="en-US" dirty="0"/>
                        <a:t>調査中</a:t>
                      </a:r>
                      <a:r>
                        <a:rPr lang="en-US" altLang="ja-JP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コト情報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Event</a:t>
                      </a:r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データ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Calendar API, GitHub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8AAE-2018-430A-B9CC-52F36E8E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GDTA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7C43-2BE8-45A2-ABA4-E07B28F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29F8-CA2D-4897-9DF7-5796C85F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7AE5-9734-4C07-B252-B73B5691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0"/>
            <a:ext cx="12801600" cy="82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26A2-9A94-40D1-9366-B89CB27B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Sensing, Connection, </a:t>
            </a:r>
            <a:br>
              <a:rPr lang="en-US" dirty="0"/>
            </a:br>
            <a:r>
              <a:rPr lang="en-US" dirty="0" err="1"/>
              <a:t>Analystic</a:t>
            </a:r>
            <a:r>
              <a:rPr lang="en-US" dirty="0"/>
              <a:t> and Intelligent processing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4623-3FD2-4DDE-A2C3-208B7A58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F194-ED6A-444F-AAA3-006B8B2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C78303E-2EE7-4C12-B7C2-6A58F5A8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3" y="1257300"/>
            <a:ext cx="12450913" cy="83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6B2-D96A-4698-BEBB-57A89B0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Canvas(</a:t>
            </a:r>
            <a:r>
              <a:rPr lang="ja-JP" altLang="en-US" dirty="0"/>
              <a:t>最終版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F3E80-D5DA-4030-AF9A-34E464B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D7D-AECE-4925-9EDE-42DF8A8D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7E3EC-E8CE-4231-84EC-E883A4C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9275"/>
            <a:ext cx="12334875" cy="5962650"/>
          </a:xfrm>
          <a:prstGeom prst="rect">
            <a:avLst/>
          </a:prstGeom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187DC1-43BD-456C-A48F-65F202658ACD}"/>
              </a:ext>
            </a:extLst>
          </p:cNvPr>
          <p:cNvSpPr/>
          <p:nvPr/>
        </p:nvSpPr>
        <p:spPr>
          <a:xfrm>
            <a:off x="10801350" y="6343650"/>
            <a:ext cx="1428750" cy="6858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プロジェクトを評価したい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F586CF6-A7E0-4BA9-8EC3-BF65C4ADC8C5}"/>
              </a:ext>
            </a:extLst>
          </p:cNvPr>
          <p:cNvSpPr/>
          <p:nvPr/>
        </p:nvSpPr>
        <p:spPr>
          <a:xfrm>
            <a:off x="400050" y="6572250"/>
            <a:ext cx="142875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プロジェクト・ドキュメントを客観的に評価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Event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70E-E216-48DA-96AD-F25EE0F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AD-B37A-4E78-98AF-671E8ECC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F85C-6801-41C9-AB4A-000FE68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FFF9-86E2-4D80-BCED-C535C64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889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76FABA-0452-488F-B4E8-B536C2FD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BEB5-2B7C-4B1D-9030-78486044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 Engineer</a:t>
            </a:r>
            <a:r>
              <a:rPr lang="ja-JP" altLang="en-US" dirty="0"/>
              <a:t>としての働き方改革とは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CB4-EF4E-4541-B09A-13C2109C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F2639-6F85-4AFE-AC40-C68F2E6F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0CCF-9B0B-479C-AD90-557FE31D6E5F}"/>
              </a:ext>
            </a:extLst>
          </p:cNvPr>
          <p:cNvSpPr/>
          <p:nvPr/>
        </p:nvSpPr>
        <p:spPr>
          <a:xfrm>
            <a:off x="1085850" y="148590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Closed-Network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F45D-9662-4F71-A1F4-77F6DBF37B93}"/>
              </a:ext>
            </a:extLst>
          </p:cNvPr>
          <p:cNvSpPr txBox="1"/>
          <p:nvPr/>
        </p:nvSpPr>
        <p:spPr>
          <a:xfrm>
            <a:off x="4457700" y="165735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1970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社会インフラシステム、銀行勘定系システム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5290B-A980-4AD9-AE4B-1302F433C8A8}"/>
              </a:ext>
            </a:extLst>
          </p:cNvPr>
          <p:cNvSpPr txBox="1"/>
          <p:nvPr/>
        </p:nvSpPr>
        <p:spPr>
          <a:xfrm>
            <a:off x="4600307" y="3705880"/>
            <a:ext cx="575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Central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Computing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－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Terminal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Device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な環境で設計、開発。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CD6D-9A78-496C-9930-166D9BEB1939}"/>
              </a:ext>
            </a:extLst>
          </p:cNvPr>
          <p:cNvSpPr txBox="1"/>
          <p:nvPr/>
        </p:nvSpPr>
        <p:spPr>
          <a:xfrm>
            <a:off x="4457700" y="307482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1980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企業内業務基幹システム（汎用機）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413D2-544A-4EAB-87A9-155EAAD7A659}"/>
              </a:ext>
            </a:extLst>
          </p:cNvPr>
          <p:cNvSpPr txBox="1"/>
          <p:nvPr/>
        </p:nvSpPr>
        <p:spPr>
          <a:xfrm>
            <a:off x="4457700" y="4124672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1990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分散、</a:t>
            </a:r>
            <a:r>
              <a:rPr lang="en-US" altLang="ja-JP" dirty="0"/>
              <a:t>C/S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C7E8-6184-4578-8F2B-4B2AD2C2B4E5}"/>
              </a:ext>
            </a:extLst>
          </p:cNvPr>
          <p:cNvSpPr txBox="1"/>
          <p:nvPr/>
        </p:nvSpPr>
        <p:spPr>
          <a:xfrm>
            <a:off x="4457700" y="5182969"/>
            <a:ext cx="1541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70BE3-8124-4604-98F2-6EE3AE7C770F}"/>
              </a:ext>
            </a:extLst>
          </p:cNvPr>
          <p:cNvSpPr txBox="1"/>
          <p:nvPr/>
        </p:nvSpPr>
        <p:spPr>
          <a:xfrm>
            <a:off x="4457700" y="8094156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2020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en-US" altLang="ja-JP" dirty="0"/>
              <a:t>Cloud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625EF-FBC3-4767-92E0-D88FB85F50AF}"/>
              </a:ext>
            </a:extLst>
          </p:cNvPr>
          <p:cNvSpPr/>
          <p:nvPr/>
        </p:nvSpPr>
        <p:spPr>
          <a:xfrm>
            <a:off x="1085850" y="794385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Cloud Network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B7AF6-595F-471C-B03B-D25387306FD2}"/>
              </a:ext>
            </a:extLst>
          </p:cNvPr>
          <p:cNvSpPr/>
          <p:nvPr/>
        </p:nvSpPr>
        <p:spPr>
          <a:xfrm>
            <a:off x="1085850" y="468630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Open-Network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68D0AA4-6FC4-4EC3-83CD-C7DA79DF6AA5}"/>
              </a:ext>
            </a:extLst>
          </p:cNvPr>
          <p:cNvSpPr/>
          <p:nvPr/>
        </p:nvSpPr>
        <p:spPr>
          <a:xfrm>
            <a:off x="3886200" y="2114550"/>
            <a:ext cx="1143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57968-A544-42E3-95A0-BB5FE5F1C74F}"/>
              </a:ext>
            </a:extLst>
          </p:cNvPr>
          <p:cNvSpPr txBox="1"/>
          <p:nvPr/>
        </p:nvSpPr>
        <p:spPr>
          <a:xfrm>
            <a:off x="3005831" y="31739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ja-JP" altLang="en-US" dirty="0"/>
              <a:t>年間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CD0355E-04F1-46AB-8BEF-18A283896E5A}"/>
              </a:ext>
            </a:extLst>
          </p:cNvPr>
          <p:cNvSpPr/>
          <p:nvPr/>
        </p:nvSpPr>
        <p:spPr>
          <a:xfrm>
            <a:off x="3886200" y="5271001"/>
            <a:ext cx="1143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284DF-3CD2-48A0-8F0C-2511176DF7FC}"/>
              </a:ext>
            </a:extLst>
          </p:cNvPr>
          <p:cNvSpPr txBox="1"/>
          <p:nvPr/>
        </p:nvSpPr>
        <p:spPr>
          <a:xfrm>
            <a:off x="3005831" y="633041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ja-JP" altLang="en-US" dirty="0"/>
              <a:t>年間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E55EF-CE0E-4AFC-A184-0BD3FD86A211}"/>
              </a:ext>
            </a:extLst>
          </p:cNvPr>
          <p:cNvSpPr txBox="1"/>
          <p:nvPr/>
        </p:nvSpPr>
        <p:spPr>
          <a:xfrm>
            <a:off x="4600307" y="725841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な環境（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Cloud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）へ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2DDB-B162-45CD-8F5E-29FE947955C6}"/>
              </a:ext>
            </a:extLst>
          </p:cNvPr>
          <p:cNvSpPr txBox="1"/>
          <p:nvPr/>
        </p:nvSpPr>
        <p:spPr>
          <a:xfrm>
            <a:off x="7543800" y="3896439"/>
            <a:ext cx="450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SI /PM, Waterfall, </a:t>
            </a:r>
            <a:r>
              <a:rPr lang="en-US" sz="2800" dirty="0" err="1">
                <a:solidFill>
                  <a:schemeClr val="accent1"/>
                </a:solidFill>
              </a:rPr>
              <a:t>HW</a:t>
            </a:r>
            <a:r>
              <a:rPr lang="en-US" sz="2800" dirty="0">
                <a:solidFill>
                  <a:schemeClr val="accent1"/>
                </a:solidFill>
              </a:rPr>
              <a:t>-&gt;SW</a:t>
            </a:r>
            <a:r>
              <a:rPr lang="ja-JP" altLang="en-US" sz="2800" dirty="0">
                <a:solidFill>
                  <a:schemeClr val="accent1"/>
                </a:solidFill>
              </a:rPr>
              <a:t>へ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BDCEC-4F8B-4ED5-89AB-B2A01698E300}"/>
              </a:ext>
            </a:extLst>
          </p:cNvPr>
          <p:cNvSpPr txBox="1"/>
          <p:nvPr/>
        </p:nvSpPr>
        <p:spPr>
          <a:xfrm>
            <a:off x="7543800" y="7543800"/>
            <a:ext cx="32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Collaboration, Agile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801C90C-BB30-4619-B21D-1E7AAAF16442}"/>
              </a:ext>
            </a:extLst>
          </p:cNvPr>
          <p:cNvSpPr/>
          <p:nvPr/>
        </p:nvSpPr>
        <p:spPr>
          <a:xfrm>
            <a:off x="8335685" y="4512916"/>
            <a:ext cx="1094065" cy="3085574"/>
          </a:xfrm>
          <a:prstGeom prst="downArrow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F8149-0DC8-4CE4-A08C-F729419F532E}"/>
              </a:ext>
            </a:extLst>
          </p:cNvPr>
          <p:cNvSpPr txBox="1"/>
          <p:nvPr/>
        </p:nvSpPr>
        <p:spPr>
          <a:xfrm>
            <a:off x="4600307" y="4743450"/>
            <a:ext cx="316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Intra 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な環境で設計、開発。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D75C2-912E-4960-AAF7-48FC44BABA9E}"/>
              </a:ext>
            </a:extLst>
          </p:cNvPr>
          <p:cNvSpPr txBox="1"/>
          <p:nvPr/>
        </p:nvSpPr>
        <p:spPr>
          <a:xfrm>
            <a:off x="4600307" y="5781020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徐々に、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が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化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0C1D6-8ADB-4B82-B314-C9615947B8EB}"/>
              </a:ext>
            </a:extLst>
          </p:cNvPr>
          <p:cNvSpPr txBox="1"/>
          <p:nvPr/>
        </p:nvSpPr>
        <p:spPr>
          <a:xfrm>
            <a:off x="9446830" y="4411036"/>
            <a:ext cx="2347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accent1"/>
                </a:solidFill>
              </a:rPr>
              <a:t>KPI</a:t>
            </a:r>
            <a:r>
              <a:rPr lang="en-US" altLang="ja-JP" sz="2000" dirty="0">
                <a:solidFill>
                  <a:schemeClr val="accent1"/>
                </a:solidFill>
              </a:rPr>
              <a:t> : </a:t>
            </a:r>
            <a:r>
              <a:rPr lang="en-US" altLang="ja-JP" sz="2000" dirty="0" err="1">
                <a:solidFill>
                  <a:schemeClr val="accent1"/>
                </a:solidFill>
              </a:rPr>
              <a:t>QCD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請負</a:t>
            </a:r>
            <a:r>
              <a:rPr lang="en-US" altLang="ja-JP" sz="2000" dirty="0">
                <a:solidFill>
                  <a:schemeClr val="accent1"/>
                </a:solidFill>
              </a:rPr>
              <a:t>(</a:t>
            </a:r>
            <a:r>
              <a:rPr lang="ja-JP" altLang="en-US" sz="2000" dirty="0">
                <a:solidFill>
                  <a:schemeClr val="accent1"/>
                </a:solidFill>
              </a:rPr>
              <a:t>人月</a:t>
            </a:r>
            <a:r>
              <a:rPr lang="en-US" altLang="ja-JP" sz="2000" dirty="0">
                <a:solidFill>
                  <a:schemeClr val="accent1"/>
                </a:solidFill>
              </a:rPr>
              <a:t>)</a:t>
            </a:r>
          </a:p>
          <a:p>
            <a:r>
              <a:rPr lang="ja-JP" altLang="en-US" sz="2000" dirty="0">
                <a:solidFill>
                  <a:schemeClr val="accent1"/>
                </a:solidFill>
              </a:rPr>
              <a:t>　～</a:t>
            </a:r>
            <a:r>
              <a:rPr lang="en-US" sz="2000" dirty="0">
                <a:solidFill>
                  <a:schemeClr val="accent1"/>
                </a:solidFill>
              </a:rPr>
              <a:t>160h/</a:t>
            </a:r>
            <a:r>
              <a:rPr lang="ja-JP" altLang="en-US" sz="2000" dirty="0">
                <a:solidFill>
                  <a:schemeClr val="accent1"/>
                </a:solidFill>
              </a:rPr>
              <a:t>月で契約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FEAEE1-7493-4930-B768-17275D36DBF7}"/>
              </a:ext>
            </a:extLst>
          </p:cNvPr>
          <p:cNvSpPr txBox="1"/>
          <p:nvPr/>
        </p:nvSpPr>
        <p:spPr>
          <a:xfrm>
            <a:off x="9446830" y="8050073"/>
            <a:ext cx="2492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accent1"/>
                </a:solidFill>
              </a:rPr>
              <a:t>KPI</a:t>
            </a:r>
            <a:r>
              <a:rPr lang="en-US" altLang="ja-JP" sz="2000" dirty="0">
                <a:solidFill>
                  <a:schemeClr val="accent1"/>
                </a:solidFill>
              </a:rPr>
              <a:t> : CS</a:t>
            </a:r>
          </a:p>
          <a:p>
            <a:r>
              <a:rPr lang="ja-JP" altLang="en-US" sz="2000" dirty="0">
                <a:solidFill>
                  <a:schemeClr val="accent1"/>
                </a:solidFill>
              </a:rPr>
              <a:t>チーム開発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価値提供、生産性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チームへの貢献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6D34F-35AE-4A1D-8D2A-255BEA730302}"/>
              </a:ext>
            </a:extLst>
          </p:cNvPr>
          <p:cNvSpPr txBox="1"/>
          <p:nvPr/>
        </p:nvSpPr>
        <p:spPr>
          <a:xfrm>
            <a:off x="7543800" y="2797087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</a:t>
            </a:r>
            <a:r>
              <a:rPr lang="en-US" altLang="ja-JP" sz="2800" dirty="0">
                <a:solidFill>
                  <a:schemeClr val="accent1"/>
                </a:solidFill>
              </a:rPr>
              <a:t>I</a:t>
            </a:r>
            <a:r>
              <a:rPr lang="ja-JP" altLang="en-US" sz="2800" dirty="0">
                <a:solidFill>
                  <a:schemeClr val="accent1"/>
                </a:solidFill>
              </a:rPr>
              <a:t>市場の形成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433043-3E00-4119-A1BD-8369B8147BC6}"/>
              </a:ext>
            </a:extLst>
          </p:cNvPr>
          <p:cNvSpPr txBox="1"/>
          <p:nvPr/>
        </p:nvSpPr>
        <p:spPr>
          <a:xfrm>
            <a:off x="6266284" y="914400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A2DA55-4CF9-48EF-A3AA-0ADDBB5B905C}"/>
              </a:ext>
            </a:extLst>
          </p:cNvPr>
          <p:cNvSpPr txBox="1"/>
          <p:nvPr/>
        </p:nvSpPr>
        <p:spPr>
          <a:xfrm>
            <a:off x="748418" y="205740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（労務管理は目的としない）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484D-09FB-4FCE-8AC8-5A72EC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pic>
        <p:nvPicPr>
          <p:cNvPr id="49" name="Graphic 48" descr="Bar chart">
            <a:extLst>
              <a:ext uri="{FF2B5EF4-FFF2-40B4-BE49-F238E27FC236}">
                <a16:creationId xmlns:a16="http://schemas.microsoft.com/office/drawing/2014/main" id="{314FD1E8-7F79-444E-A0E0-33C716BD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4392848"/>
            <a:ext cx="459450" cy="459450"/>
          </a:xfrm>
          <a:prstGeom prst="rect">
            <a:avLst/>
          </a:prstGeom>
        </p:spPr>
      </p:pic>
      <p:pic>
        <p:nvPicPr>
          <p:cNvPr id="50" name="Graphic 49" descr="Research">
            <a:extLst>
              <a:ext uri="{FF2B5EF4-FFF2-40B4-BE49-F238E27FC236}">
                <a16:creationId xmlns:a16="http://schemas.microsoft.com/office/drawing/2014/main" id="{FC9FDEB4-27A6-44D2-B05F-F961E7056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4392848"/>
            <a:ext cx="459450" cy="45945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3016C385-F3A9-45D5-8082-B58930048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4392848"/>
            <a:ext cx="459450" cy="459450"/>
          </a:xfrm>
          <a:prstGeom prst="rect">
            <a:avLst/>
          </a:prstGeom>
        </p:spPr>
      </p:pic>
      <p:pic>
        <p:nvPicPr>
          <p:cNvPr id="55" name="Graphic 54" descr="Map with pin">
            <a:extLst>
              <a:ext uri="{FF2B5EF4-FFF2-40B4-BE49-F238E27FC236}">
                <a16:creationId xmlns:a16="http://schemas.microsoft.com/office/drawing/2014/main" id="{B4C088F4-6568-423D-97D6-48B7F022F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7313635"/>
            <a:ext cx="914400" cy="914400"/>
          </a:xfrm>
          <a:prstGeom prst="rect">
            <a:avLst/>
          </a:prstGeom>
        </p:spPr>
      </p:pic>
      <p:pic>
        <p:nvPicPr>
          <p:cNvPr id="58" name="Graphic 57" descr="Heart with pulse">
            <a:extLst>
              <a:ext uri="{FF2B5EF4-FFF2-40B4-BE49-F238E27FC236}">
                <a16:creationId xmlns:a16="http://schemas.microsoft.com/office/drawing/2014/main" id="{382F7ECA-B65F-4B69-84B6-A2B906F00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7138653"/>
            <a:ext cx="914400" cy="914400"/>
          </a:xfrm>
          <a:prstGeom prst="rect">
            <a:avLst/>
          </a:prstGeom>
        </p:spPr>
      </p:pic>
      <p:pic>
        <p:nvPicPr>
          <p:cNvPr id="62" name="Graphic 61" descr="Smart Phone">
            <a:extLst>
              <a:ext uri="{FF2B5EF4-FFF2-40B4-BE49-F238E27FC236}">
                <a16:creationId xmlns:a16="http://schemas.microsoft.com/office/drawing/2014/main" id="{5CC90E5A-44FA-4026-B5F1-F58DFFF11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6212478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CB79E59-8997-408F-B88C-5DB6292E90A5}"/>
              </a:ext>
            </a:extLst>
          </p:cNvPr>
          <p:cNvSpPr txBox="1"/>
          <p:nvPr/>
        </p:nvSpPr>
        <p:spPr>
          <a:xfrm>
            <a:off x="3760885" y="371625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65" name="Graphic 64" descr="Browser window">
            <a:extLst>
              <a:ext uri="{FF2B5EF4-FFF2-40B4-BE49-F238E27FC236}">
                <a16:creationId xmlns:a16="http://schemas.microsoft.com/office/drawing/2014/main" id="{05E613F1-37EF-405D-AC10-0B7652986C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0050" y="2805447"/>
            <a:ext cx="2943225" cy="294322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73A049B-87D2-4239-9D75-A52B258C84E3}"/>
              </a:ext>
            </a:extLst>
          </p:cNvPr>
          <p:cNvSpPr txBox="1"/>
          <p:nvPr/>
        </p:nvSpPr>
        <p:spPr>
          <a:xfrm>
            <a:off x="1125750" y="3921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ADC80E-CEA7-4515-A218-B4503672E120}"/>
              </a:ext>
            </a:extLst>
          </p:cNvPr>
          <p:cNvCxnSpPr/>
          <p:nvPr/>
        </p:nvCxnSpPr>
        <p:spPr>
          <a:xfrm flipH="1">
            <a:off x="3324112" y="4622573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Database">
            <a:extLst>
              <a:ext uri="{FF2B5EF4-FFF2-40B4-BE49-F238E27FC236}">
                <a16:creationId xmlns:a16="http://schemas.microsoft.com/office/drawing/2014/main" id="{CAB004A1-5D5E-4397-B7C1-46BD7854EE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68975" y="4088744"/>
            <a:ext cx="1152525" cy="1152525"/>
          </a:xfrm>
          <a:prstGeom prst="rect">
            <a:avLst/>
          </a:prstGeom>
        </p:spPr>
      </p:pic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22A0A5EF-AC78-4614-AFC3-D04FEF5A72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66675" y="3826792"/>
            <a:ext cx="1306490" cy="1306490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69BFDFD7-A920-4D62-A5B4-0378036B3F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512054"/>
            <a:ext cx="1096179" cy="109617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F369E94-C48C-4378-955E-C2178D517C52}"/>
              </a:ext>
            </a:extLst>
          </p:cNvPr>
          <p:cNvSpPr txBox="1"/>
          <p:nvPr/>
        </p:nvSpPr>
        <p:spPr>
          <a:xfrm>
            <a:off x="7326399" y="63953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Timeline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A6B7105-FA05-4877-B505-A6A9D06EEEBC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8390867" y="7398451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E2342A5-F4A3-48A7-B753-E993BBF9C622}"/>
              </a:ext>
            </a:extLst>
          </p:cNvPr>
          <p:cNvSpPr/>
          <p:nvPr/>
        </p:nvSpPr>
        <p:spPr>
          <a:xfrm>
            <a:off x="6296829" y="4290532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A2BB5B-6333-4C15-B88A-4889B1639F2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6163901" y="4959515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4465303B-4112-4389-A57F-F211D26428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6196885"/>
            <a:ext cx="1096179" cy="109617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4DB9D7A-005B-4859-A7E5-C6C497601593}"/>
              </a:ext>
            </a:extLst>
          </p:cNvPr>
          <p:cNvSpPr txBox="1"/>
          <p:nvPr/>
        </p:nvSpPr>
        <p:spPr>
          <a:xfrm>
            <a:off x="9952612" y="55881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7BE7B3-B06C-4E02-B15B-59C67A2A7FB0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10814765" y="6656857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E370C1-6E94-4199-A6A9-8427D73B144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7722575" y="4567270"/>
            <a:ext cx="2734776" cy="5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9EB12B8F-E7DB-4963-A956-931C7AEFCB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934052"/>
            <a:ext cx="914401" cy="91440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205D0B-BB43-44C7-A133-5D5939D991E3}"/>
              </a:ext>
            </a:extLst>
          </p:cNvPr>
          <p:cNvSpPr txBox="1"/>
          <p:nvPr/>
        </p:nvSpPr>
        <p:spPr>
          <a:xfrm>
            <a:off x="10573936" y="7715474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104" name="Graphic 103" descr="Wi-Fi">
            <a:extLst>
              <a:ext uri="{FF2B5EF4-FFF2-40B4-BE49-F238E27FC236}">
                <a16:creationId xmlns:a16="http://schemas.microsoft.com/office/drawing/2014/main" id="{B90F0F26-D8A5-4E22-B6AB-013CC12626B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794656" y="6774820"/>
            <a:ext cx="542180" cy="542180"/>
          </a:xfrm>
          <a:prstGeom prst="rect">
            <a:avLst/>
          </a:prstGeom>
        </p:spPr>
      </p:pic>
      <p:pic>
        <p:nvPicPr>
          <p:cNvPr id="105" name="Graphic 104" descr="Smart Phone">
            <a:extLst>
              <a:ext uri="{FF2B5EF4-FFF2-40B4-BE49-F238E27FC236}">
                <a16:creationId xmlns:a16="http://schemas.microsoft.com/office/drawing/2014/main" id="{C22B9B3C-9B12-4935-9A88-B1941BB438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7585327"/>
            <a:ext cx="914400" cy="91440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96F0376-4574-4255-9704-DA267E51B5AB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959517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43F038-DB6D-45A0-A502-556913343DF3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7273993" y="4959516"/>
            <a:ext cx="908570" cy="14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282799AE-81FE-4C45-9BE2-FE419B9883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2972" y="5152236"/>
            <a:ext cx="1504621" cy="150462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AB2161F8-838D-4AE8-AC56-C3C44F3796D1}"/>
              </a:ext>
            </a:extLst>
          </p:cNvPr>
          <p:cNvSpPr txBox="1"/>
          <p:nvPr/>
        </p:nvSpPr>
        <p:spPr>
          <a:xfrm>
            <a:off x="528358" y="6554400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①集中度、</a:t>
            </a:r>
            <a:r>
              <a:rPr lang="en-US" altLang="ja-JP" dirty="0"/>
              <a:t>PC</a:t>
            </a:r>
            <a:r>
              <a:rPr lang="ja-JP" altLang="en-US" dirty="0"/>
              <a:t>操作状況</a:t>
            </a:r>
            <a:endParaRPr lang="en-US" altLang="ja-JP" dirty="0"/>
          </a:p>
          <a:p>
            <a:r>
              <a:rPr lang="ja-JP" altLang="en-US" dirty="0"/>
              <a:t>②対象成果物、生産時間</a:t>
            </a:r>
            <a:endParaRPr lang="en-US" altLang="ja-JP" dirty="0"/>
          </a:p>
          <a:p>
            <a:r>
              <a:rPr lang="ja-JP" altLang="en-US" dirty="0"/>
              <a:t>③勤務時間ー生活時間</a:t>
            </a:r>
            <a:endParaRPr lang="en-US" altLang="ja-JP" dirty="0"/>
          </a:p>
          <a:p>
            <a:r>
              <a:rPr lang="ja-JP" altLang="en-US" dirty="0"/>
              <a:t>④ドキュメントごとの作成、更新履歴</a:t>
            </a:r>
            <a:endParaRPr lang="en-US" dirty="0"/>
          </a:p>
        </p:txBody>
      </p:sp>
      <p:pic>
        <p:nvPicPr>
          <p:cNvPr id="110" name="Picture 109" descr="A close up of a logo&#10;&#10;Description automatically generated">
            <a:extLst>
              <a:ext uri="{FF2B5EF4-FFF2-40B4-BE49-F238E27FC236}">
                <a16:creationId xmlns:a16="http://schemas.microsoft.com/office/drawing/2014/main" id="{DA085E57-AF1C-41A5-89F8-4A36F283EC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703795"/>
            <a:ext cx="685896" cy="2172003"/>
          </a:xfrm>
          <a:prstGeom prst="rect">
            <a:avLst/>
          </a:prstGeom>
        </p:spPr>
      </p:pic>
      <p:pic>
        <p:nvPicPr>
          <p:cNvPr id="111" name="Picture 110" descr="A close up of a logo&#10;&#10;Description automatically generated">
            <a:extLst>
              <a:ext uri="{FF2B5EF4-FFF2-40B4-BE49-F238E27FC236}">
                <a16:creationId xmlns:a16="http://schemas.microsoft.com/office/drawing/2014/main" id="{ED8A0AB2-8028-4C32-940D-C792A4FF9E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2405063"/>
            <a:ext cx="3481387" cy="3481387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0E34045-FEF7-4A26-9B9F-3621DCBEA83F}"/>
              </a:ext>
            </a:extLst>
          </p:cNvPr>
          <p:cNvSpPr txBox="1"/>
          <p:nvPr/>
        </p:nvSpPr>
        <p:spPr>
          <a:xfrm>
            <a:off x="8151176" y="8539042"/>
            <a:ext cx="20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 Device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0A0E30-19BB-42DC-8541-5AE9D4171937}"/>
              </a:ext>
            </a:extLst>
          </p:cNvPr>
          <p:cNvSpPr txBox="1"/>
          <p:nvPr/>
        </p:nvSpPr>
        <p:spPr>
          <a:xfrm>
            <a:off x="8852120" y="71885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GPS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CA9EB-9A16-4D29-82AA-CAD1C0EADAB3}"/>
              </a:ext>
            </a:extLst>
          </p:cNvPr>
          <p:cNvSpPr txBox="1"/>
          <p:nvPr/>
        </p:nvSpPr>
        <p:spPr>
          <a:xfrm>
            <a:off x="5168412" y="8946118"/>
            <a:ext cx="19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Band Device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2022E-8D6F-48B7-B0BE-1E537455DB07}"/>
              </a:ext>
            </a:extLst>
          </p:cNvPr>
          <p:cNvSpPr txBox="1"/>
          <p:nvPr/>
        </p:nvSpPr>
        <p:spPr>
          <a:xfrm>
            <a:off x="9602456" y="3643732"/>
            <a:ext cx="25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 Operation Monitoring</a:t>
            </a:r>
          </a:p>
        </p:txBody>
      </p:sp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84966FA9-E10B-44A6-AC06-4A6F87AF24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17" y="2459989"/>
            <a:ext cx="1096179" cy="109617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6C5BFE-1FBE-4C57-BF91-8F9492E073CE}"/>
              </a:ext>
            </a:extLst>
          </p:cNvPr>
          <p:cNvSpPr txBox="1"/>
          <p:nvPr/>
        </p:nvSpPr>
        <p:spPr>
          <a:xfrm>
            <a:off x="8172450" y="2098310"/>
            <a:ext cx="1453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 Sensor</a:t>
            </a:r>
          </a:p>
          <a:p>
            <a:r>
              <a:rPr lang="en-US" dirty="0"/>
              <a:t>Cloud Service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82CC58D-0DE5-41EF-B5D5-FD3308535A80}"/>
              </a:ext>
            </a:extLst>
          </p:cNvPr>
          <p:cNvCxnSpPr>
            <a:cxnSpLocks/>
          </p:cNvCxnSpPr>
          <p:nvPr/>
        </p:nvCxnSpPr>
        <p:spPr>
          <a:xfrm flipH="1">
            <a:off x="7722575" y="3378922"/>
            <a:ext cx="1466128" cy="102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18" descr="Wi-Fi">
            <a:extLst>
              <a:ext uri="{FF2B5EF4-FFF2-40B4-BE49-F238E27FC236}">
                <a16:creationId xmlns:a16="http://schemas.microsoft.com/office/drawing/2014/main" id="{4BB25062-7CB6-4F6F-9CFC-337F61405F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V="1">
            <a:off x="10614448" y="2813415"/>
            <a:ext cx="542180" cy="54218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30C39E4-8361-4959-8816-8C512E235EA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flipV="1">
            <a:off x="10547401" y="2789003"/>
            <a:ext cx="676275" cy="219075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15B6D33-286A-4DA6-9B4A-C0A8DF5F7747}"/>
              </a:ext>
            </a:extLst>
          </p:cNvPr>
          <p:cNvSpPr txBox="1"/>
          <p:nvPr/>
        </p:nvSpPr>
        <p:spPr>
          <a:xfrm>
            <a:off x="10338297" y="241783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Motion Sensor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3EC92E-EA0A-48CA-BB92-ECDB4929A3C2}"/>
              </a:ext>
            </a:extLst>
          </p:cNvPr>
          <p:cNvCxnSpPr>
            <a:cxnSpLocks/>
            <a:endCxn id="116" idx="3"/>
          </p:cNvCxnSpPr>
          <p:nvPr/>
        </p:nvCxnSpPr>
        <p:spPr>
          <a:xfrm flipH="1">
            <a:off x="10100196" y="2998408"/>
            <a:ext cx="381114" cy="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5909C1B-7361-4791-814B-B0CB02AC0644}"/>
              </a:ext>
            </a:extLst>
          </p:cNvPr>
          <p:cNvSpPr txBox="1"/>
          <p:nvPr/>
        </p:nvSpPr>
        <p:spPr>
          <a:xfrm>
            <a:off x="5043671" y="805814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Device I/F</a:t>
            </a:r>
            <a:endParaRPr lang="en-US" dirty="0"/>
          </a:p>
        </p:txBody>
      </p:sp>
      <p:pic>
        <p:nvPicPr>
          <p:cNvPr id="124" name="Graphic 123" descr="Smart Phone">
            <a:extLst>
              <a:ext uri="{FF2B5EF4-FFF2-40B4-BE49-F238E27FC236}">
                <a16:creationId xmlns:a16="http://schemas.microsoft.com/office/drawing/2014/main" id="{40629068-3437-4828-931B-FAB9FC3DA2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5489" y="6382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BF9F-3807-4871-B1D4-E5B221BD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on the 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5154A-031C-456C-9FB6-0654DD04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B5E4-33A4-430E-B632-90618CE6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3E17A1E-2217-44ED-BC4F-3F9DB21D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032638"/>
              </p:ext>
            </p:extLst>
          </p:nvPr>
        </p:nvGraphicFramePr>
        <p:xfrm>
          <a:off x="1967819" y="1827172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9B3E07-2972-4A0F-B83A-A5C4C3F7A6EC}"/>
              </a:ext>
            </a:extLst>
          </p:cNvPr>
          <p:cNvSpPr txBox="1"/>
          <p:nvPr/>
        </p:nvSpPr>
        <p:spPr>
          <a:xfrm>
            <a:off x="800100" y="3255922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We Solving for the Right Pain Point?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4B60-654A-4CE3-BF57-7389A9AFA16C}"/>
              </a:ext>
            </a:extLst>
          </p:cNvPr>
          <p:cNvSpPr txBox="1"/>
          <p:nvPr/>
        </p:nvSpPr>
        <p:spPr>
          <a:xfrm>
            <a:off x="9416369" y="3255922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We Building on our Core Operational Strengths?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27DC3-78BD-4A81-B14E-267B6F57347A}"/>
              </a:ext>
            </a:extLst>
          </p:cNvPr>
          <p:cNvSpPr txBox="1"/>
          <p:nvPr/>
        </p:nvSpPr>
        <p:spPr>
          <a:xfrm>
            <a:off x="4914900" y="764917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Solution Contribute to Long-Term Growth?</a:t>
            </a:r>
          </a:p>
        </p:txBody>
      </p:sp>
    </p:spTree>
    <p:extLst>
      <p:ext uri="{BB962C8B-B14F-4D97-AF65-F5344CB8AC3E}">
        <p14:creationId xmlns:p14="http://schemas.microsoft.com/office/powerpoint/2010/main" val="39987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1B6B-6C4E-485D-9401-18D0867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AAA9-0600-4EF5-9DBA-54A2BD7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CBE-FB9D-4F4A-8664-1B9F40BD2A2C}"/>
              </a:ext>
            </a:extLst>
          </p:cNvPr>
          <p:cNvSpPr txBox="1"/>
          <p:nvPr/>
        </p:nvSpPr>
        <p:spPr>
          <a:xfrm>
            <a:off x="571500" y="4715878"/>
            <a:ext cx="122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仮説構築</a:t>
            </a:r>
            <a:r>
              <a:rPr lang="en-US" altLang="ja-JP" dirty="0"/>
              <a:t>-</a:t>
            </a:r>
          </a:p>
          <a:p>
            <a:r>
              <a:rPr lang="ja-JP" altLang="en-US" dirty="0"/>
              <a:t>仮説検証</a:t>
            </a:r>
            <a:br>
              <a:rPr lang="en-US" altLang="ja-JP" dirty="0"/>
            </a:br>
            <a:r>
              <a:rPr lang="en-US" altLang="ja-JP" dirty="0"/>
              <a:t>paper level</a:t>
            </a:r>
            <a:endParaRPr lang="en-US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D12B5B5-B617-4B4C-9021-2E167CC6CD94}"/>
              </a:ext>
            </a:extLst>
          </p:cNvPr>
          <p:cNvSpPr/>
          <p:nvPr/>
        </p:nvSpPr>
        <p:spPr>
          <a:xfrm>
            <a:off x="457200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1C1-C831-478E-A3E1-F8E9B461D809}"/>
              </a:ext>
            </a:extLst>
          </p:cNvPr>
          <p:cNvSpPr/>
          <p:nvPr/>
        </p:nvSpPr>
        <p:spPr>
          <a:xfrm>
            <a:off x="102870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Discovery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8C679-617A-4CA0-A78C-38D61C9D5DE3}"/>
              </a:ext>
            </a:extLst>
          </p:cNvPr>
          <p:cNvSpPr txBox="1"/>
          <p:nvPr/>
        </p:nvSpPr>
        <p:spPr>
          <a:xfrm>
            <a:off x="4927307" y="8844616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SEARCH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ED2BC-E706-4812-97EB-B76C93760780}"/>
              </a:ext>
            </a:extLst>
          </p:cNvPr>
          <p:cNvSpPr/>
          <p:nvPr/>
        </p:nvSpPr>
        <p:spPr>
          <a:xfrm>
            <a:off x="462915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Validation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CA28D-2991-451D-A175-4A1791860A3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286000" y="7607051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7F1480-11DF-4C98-ADC8-94F19001A585}"/>
              </a:ext>
            </a:extLst>
          </p:cNvPr>
          <p:cNvCxnSpPr>
            <a:cxnSpLocks/>
            <a:stCxn id="19" idx="4"/>
            <a:endCxn id="17" idx="4"/>
          </p:cNvCxnSpPr>
          <p:nvPr/>
        </p:nvCxnSpPr>
        <p:spPr>
          <a:xfrm rot="5400000">
            <a:off x="3457575" y="6435476"/>
            <a:ext cx="12700" cy="3600450"/>
          </a:xfrm>
          <a:prstGeom prst="bentConnector3">
            <a:avLst>
              <a:gd name="adj1" fmla="val 5136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50547-D37C-4D32-8981-EAF2E060E038}"/>
              </a:ext>
            </a:extLst>
          </p:cNvPr>
          <p:cNvSpPr txBox="1"/>
          <p:nvPr/>
        </p:nvSpPr>
        <p:spPr>
          <a:xfrm>
            <a:off x="2428913" y="8915400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Pivot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05E0D-DF3C-48F9-9844-6F2A8FDAFB0C}"/>
              </a:ext>
            </a:extLst>
          </p:cNvPr>
          <p:cNvSpPr/>
          <p:nvPr/>
        </p:nvSpPr>
        <p:spPr>
          <a:xfrm>
            <a:off x="23431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SPP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1A9F716-3979-43A6-92C9-D9B3829B51E5}"/>
              </a:ext>
            </a:extLst>
          </p:cNvPr>
          <p:cNvSpPr/>
          <p:nvPr/>
        </p:nvSpPr>
        <p:spPr>
          <a:xfrm>
            <a:off x="628650" y="5358466"/>
            <a:ext cx="1657350" cy="1143000"/>
          </a:xfrm>
          <a:prstGeom prst="stripedRightArrow">
            <a:avLst>
              <a:gd name="adj1" fmla="val 63658"/>
              <a:gd name="adj2" fmla="val 4902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PoC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2D449D-2A24-4820-AEB9-9E75DAE83F36}"/>
              </a:ext>
            </a:extLst>
          </p:cNvPr>
          <p:cNvSpPr/>
          <p:nvPr/>
        </p:nvSpPr>
        <p:spPr>
          <a:xfrm>
            <a:off x="400050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CF5B-6529-47A3-AB13-8B3142CBAC6E}"/>
              </a:ext>
            </a:extLst>
          </p:cNvPr>
          <p:cNvSpPr txBox="1"/>
          <p:nvPr/>
        </p:nvSpPr>
        <p:spPr>
          <a:xfrm>
            <a:off x="2228850" y="2896969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and 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24432-688C-46E0-A584-87748CD5AA1C}"/>
              </a:ext>
            </a:extLst>
          </p:cNvPr>
          <p:cNvSpPr txBox="1"/>
          <p:nvPr/>
        </p:nvSpPr>
        <p:spPr>
          <a:xfrm>
            <a:off x="3974870" y="289696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</a:p>
          <a:p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B0BF6-ECD9-4530-BA59-70D67617C036}"/>
              </a:ext>
            </a:extLst>
          </p:cNvPr>
          <p:cNvSpPr txBox="1"/>
          <p:nvPr/>
        </p:nvSpPr>
        <p:spPr>
          <a:xfrm>
            <a:off x="2100509" y="805740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の発見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の構築ー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の精査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0A88FB-7E3F-472E-9137-94B6FFDD9ED6}"/>
              </a:ext>
            </a:extLst>
          </p:cNvPr>
          <p:cNvSpPr/>
          <p:nvPr/>
        </p:nvSpPr>
        <p:spPr>
          <a:xfrm>
            <a:off x="56578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BD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SD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9EA94-6943-445C-B524-236E9C9D88CF}"/>
              </a:ext>
            </a:extLst>
          </p:cNvPr>
          <p:cNvSpPr txBox="1"/>
          <p:nvPr/>
        </p:nvSpPr>
        <p:spPr>
          <a:xfrm>
            <a:off x="5636941" y="2896969"/>
            <a:ext cx="15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Basic Design /</a:t>
            </a:r>
          </a:p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9C94B-D150-49D9-9C5C-FE19509C2FF6}"/>
              </a:ext>
            </a:extLst>
          </p:cNvPr>
          <p:cNvCxnSpPr>
            <a:cxnSpLocks/>
          </p:cNvCxnSpPr>
          <p:nvPr/>
        </p:nvCxnSpPr>
        <p:spPr>
          <a:xfrm flipH="1">
            <a:off x="8115300" y="2764570"/>
            <a:ext cx="72395" cy="592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E1B695-71D3-47C8-AF4A-E6E093D2E2F1}"/>
              </a:ext>
            </a:extLst>
          </p:cNvPr>
          <p:cNvSpPr/>
          <p:nvPr/>
        </p:nvSpPr>
        <p:spPr>
          <a:xfrm>
            <a:off x="840105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Creation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77AF9-A728-41F3-A6AD-0D4826E2802A}"/>
              </a:ext>
            </a:extLst>
          </p:cNvPr>
          <p:cNvSpPr/>
          <p:nvPr/>
        </p:nvSpPr>
        <p:spPr>
          <a:xfrm>
            <a:off x="1143000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Company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CD6AEA-13E2-4040-86BA-DCDB321991B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9658350" y="7607051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0244B8-7CED-4224-AEC4-DCDCB71F0365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10544175" y="6721226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D59C1E5-2373-4075-9881-AF0E10E01F62}"/>
              </a:ext>
            </a:extLst>
          </p:cNvPr>
          <p:cNvSpPr/>
          <p:nvPr/>
        </p:nvSpPr>
        <p:spPr>
          <a:xfrm>
            <a:off x="5657850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en-US" altLang="ja-JP" dirty="0">
                <a:solidFill>
                  <a:schemeClr val="accent1"/>
                </a:solidFill>
              </a:rPr>
              <a:t> Itr1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CEAAA88-CA7B-4582-BA47-FD2A3AA1D01E}"/>
              </a:ext>
            </a:extLst>
          </p:cNvPr>
          <p:cNvSpPr/>
          <p:nvPr/>
        </p:nvSpPr>
        <p:spPr>
          <a:xfrm>
            <a:off x="3966803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Iterate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8CA7-35E4-40DA-BFAE-BA38F9517FEA}"/>
              </a:ext>
            </a:extLst>
          </p:cNvPr>
          <p:cNvSpPr txBox="1"/>
          <p:nvPr/>
        </p:nvSpPr>
        <p:spPr>
          <a:xfrm>
            <a:off x="5827846" y="409615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4DD13023-E92D-4529-AF7D-F8CF7F1E09BB}"/>
              </a:ext>
            </a:extLst>
          </p:cNvPr>
          <p:cNvSpPr/>
          <p:nvPr/>
        </p:nvSpPr>
        <p:spPr>
          <a:xfrm>
            <a:off x="5463716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4BD1D1-FF5C-46AD-8C79-39B106BEDE92}"/>
              </a:ext>
            </a:extLst>
          </p:cNvPr>
          <p:cNvSpPr/>
          <p:nvPr/>
        </p:nvSpPr>
        <p:spPr>
          <a:xfrm>
            <a:off x="5657850" y="572068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Prototyping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2BD26-001F-4064-AF63-2A0AA8F8BD7A}"/>
              </a:ext>
            </a:extLst>
          </p:cNvPr>
          <p:cNvSpPr txBox="1"/>
          <p:nvPr/>
        </p:nvSpPr>
        <p:spPr>
          <a:xfrm>
            <a:off x="3257550" y="558302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DevOp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環境構築</a:t>
            </a:r>
            <a:br>
              <a:rPr lang="en-US" altLang="ja-JP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SBL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の整合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157926-06F7-46D4-84B3-0D542F25782E}"/>
              </a:ext>
            </a:extLst>
          </p:cNvPr>
          <p:cNvSpPr/>
          <p:nvPr/>
        </p:nvSpPr>
        <p:spPr>
          <a:xfrm>
            <a:off x="8387856" y="4637817"/>
            <a:ext cx="3533621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Agile Scrum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B49B74-33A4-4041-A34A-AAFD1BE1D324}"/>
              </a:ext>
            </a:extLst>
          </p:cNvPr>
          <p:cNvSpPr txBox="1"/>
          <p:nvPr/>
        </p:nvSpPr>
        <p:spPr>
          <a:xfrm>
            <a:off x="8777766" y="4287793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Iterate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56E0DF-DDB2-438F-8235-52CCC8852E62}"/>
              </a:ext>
            </a:extLst>
          </p:cNvPr>
          <p:cNvSpPr txBox="1"/>
          <p:nvPr/>
        </p:nvSpPr>
        <p:spPr>
          <a:xfrm>
            <a:off x="5029200" y="9231868"/>
            <a:ext cx="312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Customer</a:t>
            </a:r>
            <a:r>
              <a:rPr lang="ja-JP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D1F40D-A9D0-4493-8269-4C0E245B18E1}"/>
              </a:ext>
            </a:extLst>
          </p:cNvPr>
          <p:cNvSpPr/>
          <p:nvPr/>
        </p:nvSpPr>
        <p:spPr>
          <a:xfrm>
            <a:off x="628650" y="6844367"/>
            <a:ext cx="6720247" cy="23371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CCFB1764-D174-4EE8-AA71-D3A2F120446A}"/>
              </a:ext>
            </a:extLst>
          </p:cNvPr>
          <p:cNvSpPr/>
          <p:nvPr/>
        </p:nvSpPr>
        <p:spPr>
          <a:xfrm>
            <a:off x="8187695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2D29C022-AB7D-48A8-80D0-B0EBACDCAA29}"/>
              </a:ext>
            </a:extLst>
          </p:cNvPr>
          <p:cNvSpPr/>
          <p:nvPr/>
        </p:nvSpPr>
        <p:spPr>
          <a:xfrm>
            <a:off x="9715500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17DF-C5EF-45C7-B8B4-75AC6B044BD1}"/>
              </a:ext>
            </a:extLst>
          </p:cNvPr>
          <p:cNvSpPr txBox="1"/>
          <p:nvPr/>
        </p:nvSpPr>
        <p:spPr>
          <a:xfrm>
            <a:off x="8479822" y="88467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EXECUTION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F25B3-B0C9-4F8F-8C9C-2EB3CB516DD8}"/>
              </a:ext>
            </a:extLst>
          </p:cNvPr>
          <p:cNvCxnSpPr/>
          <p:nvPr/>
        </p:nvCxnSpPr>
        <p:spPr>
          <a:xfrm>
            <a:off x="171450" y="6501466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Left 63">
            <a:extLst>
              <a:ext uri="{FF2B5EF4-FFF2-40B4-BE49-F238E27FC236}">
                <a16:creationId xmlns:a16="http://schemas.microsoft.com/office/drawing/2014/main" id="{ADECCA2B-81F5-4FF1-98CD-4E9C2E08EC09}"/>
              </a:ext>
            </a:extLst>
          </p:cNvPr>
          <p:cNvSpPr/>
          <p:nvPr/>
        </p:nvSpPr>
        <p:spPr>
          <a:xfrm>
            <a:off x="7715680" y="3309225"/>
            <a:ext cx="571500" cy="748425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EB347-16C9-470B-BC1B-F25D7A934887}"/>
              </a:ext>
            </a:extLst>
          </p:cNvPr>
          <p:cNvSpPr txBox="1"/>
          <p:nvPr/>
        </p:nvSpPr>
        <p:spPr>
          <a:xfrm>
            <a:off x="8287180" y="33602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修了制作では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ここまでが対象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07735F-5190-4160-B23C-4F22B1BEBDA2}"/>
              </a:ext>
            </a:extLst>
          </p:cNvPr>
          <p:cNvSpPr txBox="1"/>
          <p:nvPr/>
        </p:nvSpPr>
        <p:spPr>
          <a:xfrm>
            <a:off x="5024503" y="2635147"/>
            <a:ext cx="280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Project Management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56E5A-9827-450F-BF5F-B672B6844195}"/>
              </a:ext>
            </a:extLst>
          </p:cNvPr>
          <p:cNvCxnSpPr/>
          <p:nvPr/>
        </p:nvCxnSpPr>
        <p:spPr>
          <a:xfrm>
            <a:off x="171450" y="2628900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172DB8-6484-4238-BFC7-76F16B2B486E}"/>
              </a:ext>
            </a:extLst>
          </p:cNvPr>
          <p:cNvSpPr txBox="1"/>
          <p:nvPr/>
        </p:nvSpPr>
        <p:spPr>
          <a:xfrm>
            <a:off x="4677920" y="584686"/>
            <a:ext cx="413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Business Process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0340F-BFA4-4EF7-A91D-9B42EFA83A48}"/>
              </a:ext>
            </a:extLst>
          </p:cNvPr>
          <p:cNvSpPr txBox="1"/>
          <p:nvPr/>
        </p:nvSpPr>
        <p:spPr>
          <a:xfrm>
            <a:off x="8637505" y="2602468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System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270B4C-EC1E-450D-A1B4-F371FC0F80B5}"/>
              </a:ext>
            </a:extLst>
          </p:cNvPr>
          <p:cNvSpPr/>
          <p:nvPr/>
        </p:nvSpPr>
        <p:spPr>
          <a:xfrm>
            <a:off x="5657850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Process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F1892D7-2544-4D20-A955-8FBDD0BB2A7F}"/>
              </a:ext>
            </a:extLst>
          </p:cNvPr>
          <p:cNvSpPr/>
          <p:nvPr/>
        </p:nvSpPr>
        <p:spPr>
          <a:xfrm>
            <a:off x="7530076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CE084CD-F7B9-40F8-A1A6-B39385647E3F}"/>
              </a:ext>
            </a:extLst>
          </p:cNvPr>
          <p:cNvSpPr/>
          <p:nvPr/>
        </p:nvSpPr>
        <p:spPr>
          <a:xfrm>
            <a:off x="3966803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B7CF220-79A1-446B-AD13-EE6749D79114}"/>
              </a:ext>
            </a:extLst>
          </p:cNvPr>
          <p:cNvSpPr/>
          <p:nvPr/>
        </p:nvSpPr>
        <p:spPr>
          <a:xfrm flipV="1">
            <a:off x="2126521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09EE-90A4-470A-943E-8937E450D7BB}"/>
              </a:ext>
            </a:extLst>
          </p:cNvPr>
          <p:cNvSpPr txBox="1"/>
          <p:nvPr/>
        </p:nvSpPr>
        <p:spPr>
          <a:xfrm>
            <a:off x="1657350" y="2101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700E67F7-584C-4D6D-BD01-7723A3E7F773}"/>
              </a:ext>
            </a:extLst>
          </p:cNvPr>
          <p:cNvSpPr/>
          <p:nvPr/>
        </p:nvSpPr>
        <p:spPr>
          <a:xfrm flipV="1">
            <a:off x="3661633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2563A2-F73E-4318-AFF4-5D5B329FE071}"/>
              </a:ext>
            </a:extLst>
          </p:cNvPr>
          <p:cNvSpPr txBox="1"/>
          <p:nvPr/>
        </p:nvSpPr>
        <p:spPr>
          <a:xfrm>
            <a:off x="3192462" y="21013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SPP</a:t>
            </a:r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1B597A1-8CAF-489C-B707-5FE47EF24BD2}"/>
              </a:ext>
            </a:extLst>
          </p:cNvPr>
          <p:cNvSpPr/>
          <p:nvPr/>
        </p:nvSpPr>
        <p:spPr>
          <a:xfrm flipV="1">
            <a:off x="5466994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AD077-31B6-4988-AC76-CD7F23E537CF}"/>
              </a:ext>
            </a:extLst>
          </p:cNvPr>
          <p:cNvSpPr txBox="1"/>
          <p:nvPr/>
        </p:nvSpPr>
        <p:spPr>
          <a:xfrm>
            <a:off x="5152999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DR-RD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287A75CE-736F-4017-A394-48FEF15B9F56}"/>
              </a:ext>
            </a:extLst>
          </p:cNvPr>
          <p:cNvSpPr/>
          <p:nvPr/>
        </p:nvSpPr>
        <p:spPr>
          <a:xfrm flipV="1">
            <a:off x="7272355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C9956B-13F0-42B9-A5A2-4011A8191D9F}"/>
              </a:ext>
            </a:extLst>
          </p:cNvPr>
          <p:cNvSpPr txBox="1"/>
          <p:nvPr/>
        </p:nvSpPr>
        <p:spPr>
          <a:xfrm>
            <a:off x="6958360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8E787-0586-417A-894B-863E091218C0}"/>
              </a:ext>
            </a:extLst>
          </p:cNvPr>
          <p:cNvSpPr txBox="1"/>
          <p:nvPr/>
        </p:nvSpPr>
        <p:spPr>
          <a:xfrm>
            <a:off x="1657350" y="189016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F51E470-E65E-4FCD-8F29-02AC57F8FE5A}"/>
              </a:ext>
            </a:extLst>
          </p:cNvPr>
          <p:cNvSpPr/>
          <p:nvPr/>
        </p:nvSpPr>
        <p:spPr>
          <a:xfrm flipV="1">
            <a:off x="5015843" y="6802488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31F789-5A68-41B0-9ABD-85D028036F0A}"/>
              </a:ext>
            </a:extLst>
          </p:cNvPr>
          <p:cNvSpPr txBox="1"/>
          <p:nvPr/>
        </p:nvSpPr>
        <p:spPr>
          <a:xfrm>
            <a:off x="4701848" y="64513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DR-CD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AC37F59-9664-4245-8298-0A2A5652F9CB}"/>
              </a:ext>
            </a:extLst>
          </p:cNvPr>
          <p:cNvSpPr/>
          <p:nvPr/>
        </p:nvSpPr>
        <p:spPr>
          <a:xfrm flipV="1">
            <a:off x="7133260" y="6858849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459E9-B3A6-4BC0-994B-44CAE3A4C059}"/>
              </a:ext>
            </a:extLst>
          </p:cNvPr>
          <p:cNvSpPr txBox="1"/>
          <p:nvPr/>
        </p:nvSpPr>
        <p:spPr>
          <a:xfrm>
            <a:off x="6819265" y="6507712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DR-PROD</a:t>
            </a:r>
          </a:p>
        </p:txBody>
      </p:sp>
    </p:spTree>
    <p:extLst>
      <p:ext uri="{BB962C8B-B14F-4D97-AF65-F5344CB8AC3E}">
        <p14:creationId xmlns:p14="http://schemas.microsoft.com/office/powerpoint/2010/main" val="40537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8AC-6688-4C72-A50D-F7BA79F5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with The RD Phase </a:t>
            </a:r>
            <a:br>
              <a:rPr lang="en-US" dirty="0"/>
            </a:br>
            <a:r>
              <a:rPr lang="en-US" dirty="0"/>
              <a:t>and Other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6679-F81D-4A1A-8960-8244905E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64B0-B523-4F15-B6F6-CB6353D0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3DFE6E-D1D1-46EF-968D-0E1C8E967258}"/>
              </a:ext>
            </a:extLst>
          </p:cNvPr>
          <p:cNvSpPr/>
          <p:nvPr/>
        </p:nvSpPr>
        <p:spPr>
          <a:xfrm>
            <a:off x="4800600" y="406975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C399E1D-2B13-465E-90C9-DFFC47A68D09}"/>
              </a:ext>
            </a:extLst>
          </p:cNvPr>
          <p:cNvSpPr/>
          <p:nvPr/>
        </p:nvSpPr>
        <p:spPr>
          <a:xfrm>
            <a:off x="4629150" y="4942874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4AB0FB47-0A4F-4F5D-8AF7-C190867A9A6F}"/>
              </a:ext>
            </a:extLst>
          </p:cNvPr>
          <p:cNvSpPr/>
          <p:nvPr/>
        </p:nvSpPr>
        <p:spPr>
          <a:xfrm flipV="1">
            <a:off x="4629150" y="271714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D1C477-3C08-4D5A-9B0E-4FFAF114F7A9}"/>
              </a:ext>
            </a:extLst>
          </p:cNvPr>
          <p:cNvSpPr/>
          <p:nvPr/>
        </p:nvSpPr>
        <p:spPr>
          <a:xfrm>
            <a:off x="4800600" y="188932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DC7164-6E49-4FC6-9AD8-AAC020DB65DC}"/>
              </a:ext>
            </a:extLst>
          </p:cNvPr>
          <p:cNvSpPr/>
          <p:nvPr/>
        </p:nvSpPr>
        <p:spPr>
          <a:xfrm>
            <a:off x="4800600" y="654446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E28DC96-41AC-497A-8DD4-98A0CEE72E86}"/>
              </a:ext>
            </a:extLst>
          </p:cNvPr>
          <p:cNvSpPr/>
          <p:nvPr/>
        </p:nvSpPr>
        <p:spPr>
          <a:xfrm>
            <a:off x="4291189" y="1753056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B31E5-F220-49C1-B361-D1D2C546631C}"/>
              </a:ext>
            </a:extLst>
          </p:cNvPr>
          <p:cNvSpPr txBox="1"/>
          <p:nvPr/>
        </p:nvSpPr>
        <p:spPr>
          <a:xfrm>
            <a:off x="1673978" y="1753056"/>
            <a:ext cx="2539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 Proposition Canvas</a:t>
            </a:r>
          </a:p>
          <a:p>
            <a:pPr algn="r"/>
            <a:r>
              <a:rPr lang="en-US" dirty="0" err="1"/>
              <a:t>SCAI</a:t>
            </a:r>
            <a:r>
              <a:rPr lang="en-US" dirty="0"/>
              <a:t> Graph</a:t>
            </a:r>
          </a:p>
          <a:p>
            <a:pPr algn="r"/>
            <a:r>
              <a:rPr lang="en-US" dirty="0"/>
              <a:t>Open &amp;Close Canvas</a:t>
            </a:r>
          </a:p>
          <a:p>
            <a:pPr algn="r"/>
            <a:r>
              <a:rPr lang="en-US" dirty="0"/>
              <a:t>SWOT Analysis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F5388E8-979F-4540-A90A-6B2E69BBBA30}"/>
              </a:ext>
            </a:extLst>
          </p:cNvPr>
          <p:cNvSpPr/>
          <p:nvPr/>
        </p:nvSpPr>
        <p:spPr>
          <a:xfrm>
            <a:off x="4297844" y="4028474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8BC4B-DE24-4D2E-869A-F51D5284B5B5}"/>
              </a:ext>
            </a:extLst>
          </p:cNvPr>
          <p:cNvSpPr txBox="1"/>
          <p:nvPr/>
        </p:nvSpPr>
        <p:spPr>
          <a:xfrm>
            <a:off x="1886970" y="3914174"/>
            <a:ext cx="2333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Requirement List</a:t>
            </a:r>
          </a:p>
          <a:p>
            <a:pPr algn="r"/>
            <a:r>
              <a:rPr lang="en-US" dirty="0"/>
              <a:t>Requirement Structure</a:t>
            </a:r>
          </a:p>
          <a:p>
            <a:pPr algn="r"/>
            <a:r>
              <a:rPr lang="en-US" dirty="0"/>
              <a:t>User Analysis</a:t>
            </a:r>
          </a:p>
          <a:p>
            <a:pPr algn="r"/>
            <a:r>
              <a:rPr lang="en-US" dirty="0"/>
              <a:t>USE CASE Analysis</a:t>
            </a:r>
          </a:p>
          <a:p>
            <a:pPr algn="r"/>
            <a:r>
              <a:rPr lang="en-US" dirty="0"/>
              <a:t>Data Analysis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05180EB-6D0D-4256-801E-99846D5C82A7}"/>
              </a:ext>
            </a:extLst>
          </p:cNvPr>
          <p:cNvSpPr/>
          <p:nvPr/>
        </p:nvSpPr>
        <p:spPr>
          <a:xfrm>
            <a:off x="4297844" y="6454518"/>
            <a:ext cx="342900" cy="16034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F0EC-E157-4EFF-9EAE-F4D1FF4C4EDF}"/>
              </a:ext>
            </a:extLst>
          </p:cNvPr>
          <p:cNvSpPr txBox="1"/>
          <p:nvPr/>
        </p:nvSpPr>
        <p:spPr>
          <a:xfrm>
            <a:off x="1252822" y="6409372"/>
            <a:ext cx="2967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Service and Value Proposition</a:t>
            </a:r>
          </a:p>
          <a:p>
            <a:pPr algn="r"/>
            <a:r>
              <a:rPr lang="en-US" dirty="0"/>
              <a:t>Persona Analysis</a:t>
            </a:r>
          </a:p>
          <a:p>
            <a:pPr algn="r"/>
            <a:r>
              <a:rPr lang="en-US" dirty="0"/>
              <a:t>Customer Journey Map</a:t>
            </a:r>
          </a:p>
          <a:p>
            <a:pPr algn="r"/>
            <a:r>
              <a:rPr lang="en-US" dirty="0"/>
              <a:t>Goal Directed Target Analysis</a:t>
            </a:r>
          </a:p>
          <a:p>
            <a:pPr algn="r"/>
            <a:r>
              <a:rPr lang="en-US" dirty="0"/>
              <a:t>Paper Prototyping</a:t>
            </a:r>
          </a:p>
          <a:p>
            <a:pPr algn="r"/>
            <a:r>
              <a:rPr lang="en-US" dirty="0"/>
              <a:t>EA Hearing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D1791-C2EE-4E54-9634-7A1B3D6C2A24}"/>
              </a:ext>
            </a:extLst>
          </p:cNvPr>
          <p:cNvSpPr/>
          <p:nvPr/>
        </p:nvSpPr>
        <p:spPr>
          <a:xfrm>
            <a:off x="742950" y="1314450"/>
            <a:ext cx="6572250" cy="69151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ABEFB-BB64-4C7B-81FB-610BF4C7BCE0}"/>
              </a:ext>
            </a:extLst>
          </p:cNvPr>
          <p:cNvSpPr txBox="1"/>
          <p:nvPr/>
        </p:nvSpPr>
        <p:spPr>
          <a:xfrm>
            <a:off x="7626350" y="2953385"/>
            <a:ext cx="3462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Business Model Canvas</a:t>
            </a:r>
          </a:p>
          <a:p>
            <a:r>
              <a:rPr lang="en-US" sz="2400" dirty="0"/>
              <a:t>- Minimum Viable Product</a:t>
            </a:r>
          </a:p>
          <a:p>
            <a:r>
              <a:rPr lang="en-US" sz="2400" dirty="0"/>
              <a:t>- Product Back Log</a:t>
            </a:r>
          </a:p>
        </p:txBody>
      </p:sp>
    </p:spTree>
    <p:extLst>
      <p:ext uri="{BB962C8B-B14F-4D97-AF65-F5344CB8AC3E}">
        <p14:creationId xmlns:p14="http://schemas.microsoft.com/office/powerpoint/2010/main" val="41038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E2-4885-4D16-ACF4-42DA38A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Tools on The RD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2DC8-A56A-42A7-A55C-66A6A127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1954-E15E-4728-8D99-3E4A290A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DE73-7052-4E56-8131-798D53B49D5B}"/>
              </a:ext>
            </a:extLst>
          </p:cNvPr>
          <p:cNvSpPr txBox="1"/>
          <p:nvPr/>
        </p:nvSpPr>
        <p:spPr>
          <a:xfrm>
            <a:off x="1200150" y="1828800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 Journey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59A5F-34CC-4FC6-B1FF-FA6DA185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8132"/>
            <a:ext cx="4248743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DC9C0-2F9A-4BC4-87B0-65756941BDDC}"/>
              </a:ext>
            </a:extLst>
          </p:cNvPr>
          <p:cNvSpPr txBox="1"/>
          <p:nvPr/>
        </p:nvSpPr>
        <p:spPr>
          <a:xfrm>
            <a:off x="5563254" y="3156786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Goal Directed Target Analysis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90486-C28D-4373-AA0B-65EBE2E57B5A}"/>
              </a:ext>
            </a:extLst>
          </p:cNvPr>
          <p:cNvSpPr/>
          <p:nvPr/>
        </p:nvSpPr>
        <p:spPr>
          <a:xfrm>
            <a:off x="1143000" y="3657600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clear objective for the map.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E20-B55A-4EE4-840B-2715C3AC892D}"/>
              </a:ext>
            </a:extLst>
          </p:cNvPr>
          <p:cNvSpPr/>
          <p:nvPr/>
        </p:nvSpPr>
        <p:spPr>
          <a:xfrm>
            <a:off x="1143000" y="4271474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 targeted personas and define their goal.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3E0D0-58FE-4B83-A3FC-C1700F6165A0}"/>
              </a:ext>
            </a:extLst>
          </p:cNvPr>
          <p:cNvSpPr/>
          <p:nvPr/>
        </p:nvSpPr>
        <p:spPr>
          <a:xfrm>
            <a:off x="1143000" y="4885348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out all the touchpoints (or opponents).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AEA33-9FD7-4961-84DE-F1AFDC7D0354}"/>
              </a:ext>
            </a:extLst>
          </p:cNvPr>
          <p:cNvSpPr/>
          <p:nvPr/>
        </p:nvSpPr>
        <p:spPr>
          <a:xfrm>
            <a:off x="1143000" y="5499222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elements we want our map to show.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F6D78-37DF-449A-88CF-D9345B7F171D}"/>
              </a:ext>
            </a:extLst>
          </p:cNvPr>
          <p:cNvSpPr/>
          <p:nvPr/>
        </p:nvSpPr>
        <p:spPr>
          <a:xfrm>
            <a:off x="1143000" y="6113096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the customer journey ourselves.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81AA2-E82F-49B3-BDD3-AB155B37EF20}"/>
              </a:ext>
            </a:extLst>
          </p:cNvPr>
          <p:cNvSpPr/>
          <p:nvPr/>
        </p:nvSpPr>
        <p:spPr>
          <a:xfrm>
            <a:off x="1143000" y="7120253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necessary change and take some insight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4A980-B81D-4D9F-B65F-7AB0821ACA46}"/>
              </a:ext>
            </a:extLst>
          </p:cNvPr>
          <p:cNvSpPr txBox="1"/>
          <p:nvPr/>
        </p:nvSpPr>
        <p:spPr>
          <a:xfrm>
            <a:off x="5930864" y="3709898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 </a:t>
            </a:r>
            <a:r>
              <a:rPr lang="en-US" altLang="ja-JP" dirty="0"/>
              <a:t>Goal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Sub</a:t>
            </a:r>
            <a:r>
              <a:rPr lang="ja-JP" altLang="en-US" dirty="0"/>
              <a:t> </a:t>
            </a:r>
            <a:r>
              <a:rPr lang="en-US" altLang="ja-JP" dirty="0"/>
              <a:t>Goals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1C398-04F7-4416-9323-845056F7E3AB}"/>
              </a:ext>
            </a:extLst>
          </p:cNvPr>
          <p:cNvSpPr txBox="1"/>
          <p:nvPr/>
        </p:nvSpPr>
        <p:spPr>
          <a:xfrm>
            <a:off x="5930864" y="6390703"/>
            <a:ext cx="440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</a:t>
            </a:r>
            <a:r>
              <a:rPr lang="ja-JP" altLang="en-US" dirty="0"/>
              <a:t> </a:t>
            </a:r>
            <a:r>
              <a:rPr lang="en-US" altLang="ja-JP" dirty="0"/>
              <a:t>some decision (customer’s strategies)</a:t>
            </a:r>
          </a:p>
          <a:p>
            <a:r>
              <a:rPr lang="en-US" dirty="0"/>
              <a:t>that make actions change.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26C91-8CDA-4BA7-B76E-758AECF54211}"/>
              </a:ext>
            </a:extLst>
          </p:cNvPr>
          <p:cNvSpPr txBox="1"/>
          <p:nvPr/>
        </p:nvSpPr>
        <p:spPr>
          <a:xfrm>
            <a:off x="5930864" y="5833556"/>
            <a:ext cx="39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 customer’s emotion and feelings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ED0DF-A5AB-423E-8AA9-908294A8EB49}"/>
              </a:ext>
            </a:extLst>
          </p:cNvPr>
          <p:cNvSpPr txBox="1"/>
          <p:nvPr/>
        </p:nvSpPr>
        <p:spPr>
          <a:xfrm>
            <a:off x="5930864" y="7224849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some insight.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313DE8-6330-47BC-AE9A-739D18E78CA1}"/>
              </a:ext>
            </a:extLst>
          </p:cNvPr>
          <p:cNvSpPr/>
          <p:nvPr/>
        </p:nvSpPr>
        <p:spPr>
          <a:xfrm>
            <a:off x="5930863" y="5789346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2DDC45-7FA3-4283-9BB0-2CD9CACEE157}"/>
              </a:ext>
            </a:extLst>
          </p:cNvPr>
          <p:cNvSpPr/>
          <p:nvPr/>
        </p:nvSpPr>
        <p:spPr>
          <a:xfrm>
            <a:off x="5930863" y="3657600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F7CD5F-6F6A-4DDC-92EF-0CE8E09D62D7}"/>
              </a:ext>
            </a:extLst>
          </p:cNvPr>
          <p:cNvSpPr/>
          <p:nvPr/>
        </p:nvSpPr>
        <p:spPr>
          <a:xfrm>
            <a:off x="5930863" y="6420050"/>
            <a:ext cx="4320539" cy="592204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3DC8E0-4A9C-41C3-AA5A-E45B45C052FE}"/>
              </a:ext>
            </a:extLst>
          </p:cNvPr>
          <p:cNvSpPr/>
          <p:nvPr/>
        </p:nvSpPr>
        <p:spPr>
          <a:xfrm>
            <a:off x="5930863" y="7120253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A12EB7B-B7C9-48B4-BAFF-5D08EE539F58}"/>
              </a:ext>
            </a:extLst>
          </p:cNvPr>
          <p:cNvSpPr/>
          <p:nvPr/>
        </p:nvSpPr>
        <p:spPr>
          <a:xfrm rot="5400000">
            <a:off x="5484231" y="3727468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0869C1-9D0B-40C0-8FD0-EB0A6557B545}"/>
              </a:ext>
            </a:extLst>
          </p:cNvPr>
          <p:cNvSpPr/>
          <p:nvPr/>
        </p:nvSpPr>
        <p:spPr>
          <a:xfrm rot="5400000">
            <a:off x="5484231" y="5938250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29EBAEA-A131-490B-B640-A44535BCFC48}"/>
              </a:ext>
            </a:extLst>
          </p:cNvPr>
          <p:cNvSpPr/>
          <p:nvPr/>
        </p:nvSpPr>
        <p:spPr>
          <a:xfrm rot="5400000">
            <a:off x="5484231" y="6497871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6B2-D96A-4698-BEBB-57A89B0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Canvas(</a:t>
            </a:r>
            <a:r>
              <a:rPr lang="ja-JP" altLang="en-US" dirty="0"/>
              <a:t>初回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F3E80-D5DA-4030-AF9A-34E464B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D7D-AECE-4925-9EDE-42DF8A8D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7E3EC-E8CE-4231-84EC-E883A4C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9275"/>
            <a:ext cx="12334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8D3-F9E9-430F-80E5-B307613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C05-CEB3-41B1-BA3D-B3FA5FB3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dirty="0"/>
              <a:t>19/08/07(Wed)</a:t>
            </a:r>
            <a:r>
              <a:rPr lang="ja-JP" altLang="en-US" dirty="0"/>
              <a:t>：プロジェクト・キックオフ </a:t>
            </a:r>
            <a:r>
              <a:rPr lang="en-US" altLang="ja-JP" dirty="0"/>
              <a:t>DR-</a:t>
            </a:r>
            <a:r>
              <a:rPr lang="en-US" altLang="ja-JP" dirty="0" err="1"/>
              <a:t>PoC</a:t>
            </a:r>
            <a:r>
              <a:rPr lang="en-US" altLang="ja-JP" dirty="0"/>
              <a:t> (Kickoff)</a:t>
            </a:r>
          </a:p>
          <a:p>
            <a:pPr lvl="1"/>
            <a:r>
              <a:rPr lang="ja-JP" altLang="en-US" dirty="0"/>
              <a:t>仮説検証結果の共有</a:t>
            </a:r>
            <a:endParaRPr lang="en-US" altLang="ja-JP" dirty="0"/>
          </a:p>
          <a:p>
            <a:pPr lvl="1"/>
            <a:r>
              <a:rPr lang="ja-JP" altLang="en-US" dirty="0"/>
              <a:t>プロジェクトの進め方等の共有</a:t>
            </a:r>
            <a:endParaRPr lang="en-US" altLang="ja-JP" dirty="0"/>
          </a:p>
          <a:p>
            <a:pPr lvl="1"/>
            <a:r>
              <a:rPr lang="ja-JP" altLang="en-US" dirty="0"/>
              <a:t>プロトタイプ作成開始。</a:t>
            </a:r>
          </a:p>
          <a:p>
            <a:r>
              <a:rPr lang="ja-JP" altLang="en-US" dirty="0"/>
              <a:t>②</a:t>
            </a:r>
            <a:r>
              <a:rPr lang="en-US" dirty="0"/>
              <a:t>19/08/14(Wed)</a:t>
            </a:r>
            <a:r>
              <a:rPr lang="ja-JP" altLang="en-US" dirty="0"/>
              <a:t>：プロジェクト計画 </a:t>
            </a:r>
            <a:r>
              <a:rPr lang="en-US" altLang="ja-JP" dirty="0"/>
              <a:t>DR-</a:t>
            </a:r>
            <a:r>
              <a:rPr lang="en-US" altLang="ja-JP" dirty="0" err="1"/>
              <a:t>SPP</a:t>
            </a:r>
            <a:endParaRPr lang="en-US" altLang="ja-JP" dirty="0"/>
          </a:p>
          <a:p>
            <a:pPr lvl="1"/>
            <a:r>
              <a:rPr lang="ja-JP" altLang="en-US" dirty="0"/>
              <a:t>イノベーションデザイン、ビジネスモデリングによりビジネススキーム案を構築。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dirty="0"/>
              <a:t>19/08/21(Wed)</a:t>
            </a:r>
            <a:r>
              <a:rPr lang="ja-JP" altLang="en-US" dirty="0"/>
              <a:t>：要求開発 </a:t>
            </a:r>
            <a:r>
              <a:rPr lang="en-US" altLang="ja-JP" dirty="0"/>
              <a:t>DR-RD</a:t>
            </a:r>
          </a:p>
          <a:p>
            <a:pPr lvl="1"/>
            <a:r>
              <a:rPr lang="ja-JP" altLang="en-US" dirty="0"/>
              <a:t>デザイン思考、</a:t>
            </a:r>
            <a:r>
              <a:rPr lang="en-US" altLang="ja-JP" dirty="0" err="1"/>
              <a:t>BABOK</a:t>
            </a:r>
            <a:r>
              <a:rPr lang="ja-JP" altLang="en-US" dirty="0"/>
              <a:t>による要求整理、デザイン案を作成完了</a:t>
            </a:r>
          </a:p>
          <a:p>
            <a:r>
              <a:rPr lang="ja-JP" altLang="en-US" dirty="0"/>
              <a:t>④</a:t>
            </a:r>
            <a:r>
              <a:rPr lang="en-US" dirty="0"/>
              <a:t>19/08/28(Wed)</a:t>
            </a:r>
            <a:r>
              <a:rPr lang="ja-JP" altLang="en-US" dirty="0"/>
              <a:t>：基本設計・システム設計 </a:t>
            </a:r>
            <a:r>
              <a:rPr lang="en-US" altLang="ja-JP" dirty="0"/>
              <a:t>DR-BD/SD</a:t>
            </a:r>
          </a:p>
          <a:p>
            <a:pPr lvl="1"/>
            <a:r>
              <a:rPr lang="ja-JP" altLang="en-US" dirty="0"/>
              <a:t>アーキテクチャ設計</a:t>
            </a:r>
            <a:endParaRPr lang="en-US" altLang="ja-JP" dirty="0"/>
          </a:p>
          <a:p>
            <a:pPr lvl="1"/>
            <a:r>
              <a:rPr lang="ja-JP" altLang="en-US" dirty="0"/>
              <a:t>プロトタイプ作成完了</a:t>
            </a:r>
          </a:p>
          <a:p>
            <a:r>
              <a:rPr lang="ja-JP" altLang="en-US" dirty="0"/>
              <a:t>⑤</a:t>
            </a:r>
            <a:r>
              <a:rPr lang="en-US" dirty="0"/>
              <a:t> 19/09/04(Wed)</a:t>
            </a:r>
            <a:r>
              <a:rPr lang="ja-JP" altLang="en-US" dirty="0"/>
              <a:t> ：顧客開発 </a:t>
            </a:r>
            <a:r>
              <a:rPr lang="en-US" altLang="ja-JP" dirty="0"/>
              <a:t>DR-CD</a:t>
            </a:r>
          </a:p>
          <a:p>
            <a:pPr lvl="1"/>
            <a:r>
              <a:rPr lang="ja-JP" altLang="en-US" dirty="0"/>
              <a:t>プロトタイプをもとにインタビューの実施</a:t>
            </a:r>
          </a:p>
          <a:p>
            <a:r>
              <a:rPr lang="ja-JP" altLang="en-US" dirty="0"/>
              <a:t>⑥</a:t>
            </a:r>
            <a:r>
              <a:rPr lang="en-US" dirty="0"/>
              <a:t>19/09/11(Wed)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DR-PROD-1</a:t>
            </a:r>
            <a:endParaRPr lang="ja-JP" altLang="en-US" dirty="0"/>
          </a:p>
          <a:p>
            <a:r>
              <a:rPr lang="ja-JP" altLang="en-US" dirty="0"/>
              <a:t>⑦</a:t>
            </a:r>
            <a:r>
              <a:rPr lang="en-US" dirty="0"/>
              <a:t> 19/09/18(Wed)</a:t>
            </a:r>
            <a:r>
              <a:rPr lang="ja-JP" altLang="en-US" dirty="0"/>
              <a:t> 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DR-PROD-2</a:t>
            </a:r>
            <a:endParaRPr lang="ja-JP" altLang="en-US" dirty="0"/>
          </a:p>
          <a:p>
            <a:r>
              <a:rPr lang="ja-JP" altLang="en-US" dirty="0"/>
              <a:t>⑧</a:t>
            </a:r>
            <a:r>
              <a:rPr lang="en-US" dirty="0"/>
              <a:t> 19/09/25(Wed)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開発、レビュー、発表資料まとめ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3F00-44A5-4ED2-803E-1EAAF15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EC0-7365-4360-84F2-F0AA724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2505</TotalTime>
  <Words>1388</Words>
  <Application>Microsoft Office PowerPoint</Application>
  <PresentationFormat>A3 Paper (297x420 mm)</PresentationFormat>
  <Paragraphs>358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Office Theme</vt:lpstr>
      <vt:lpstr>『働き方』バランスアップサービス システム計画書</vt:lpstr>
      <vt:lpstr>Overview</vt:lpstr>
      <vt:lpstr>サービス概要</vt:lpstr>
      <vt:lpstr>Purpose on the Project</vt:lpstr>
      <vt:lpstr>Project Process</vt:lpstr>
      <vt:lpstr>The Relation with The RD Phase  and Other Process</vt:lpstr>
      <vt:lpstr>Design Thinking Tools on The RD Process</vt:lpstr>
      <vt:lpstr>Value Proposition Canvas(初回)</vt:lpstr>
      <vt:lpstr>MILESTONE</vt:lpstr>
      <vt:lpstr>WBS</vt:lpstr>
      <vt:lpstr>System Architecture (Network Architecture) </vt:lpstr>
      <vt:lpstr>Application Architecture</vt:lpstr>
      <vt:lpstr>Data Analysis: 働き方と生活のsensing</vt:lpstr>
      <vt:lpstr>Data Analysis: sensing data and state of human</vt:lpstr>
      <vt:lpstr>GDTA</vt:lpstr>
      <vt:lpstr>Sensing, Connection,  Analystic and Intelligent processing Graph</vt:lpstr>
      <vt:lpstr>Value Proposition Canvas(最終版)</vt:lpstr>
      <vt:lpstr>Browsing App Event表示</vt:lpstr>
      <vt:lpstr>Appendix</vt:lpstr>
      <vt:lpstr>IT Engineerとしての働き方改革とは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135</cp:revision>
  <cp:lastPrinted>2019-09-04T11:11:12Z</cp:lastPrinted>
  <dcterms:created xsi:type="dcterms:W3CDTF">2019-06-28T04:34:54Z</dcterms:created>
  <dcterms:modified xsi:type="dcterms:W3CDTF">2019-09-24T03:40:51Z</dcterms:modified>
</cp:coreProperties>
</file>