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2" r:id="rId7"/>
    <p:sldId id="273" r:id="rId8"/>
    <p:sldId id="261" r:id="rId9"/>
    <p:sldId id="274" r:id="rId10"/>
    <p:sldId id="265" r:id="rId11"/>
    <p:sldId id="272" r:id="rId12"/>
    <p:sldId id="277" r:id="rId13"/>
    <p:sldId id="263" r:id="rId14"/>
    <p:sldId id="269" r:id="rId15"/>
    <p:sldId id="271" r:id="rId16"/>
    <p:sldId id="275" r:id="rId17"/>
    <p:sldId id="266" r:id="rId18"/>
    <p:sldId id="267" r:id="rId19"/>
    <p:sldId id="268" r:id="rId20"/>
    <p:sldId id="264" r:id="rId21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6517" autoAdjust="0"/>
  </p:normalViewPr>
  <p:slideViewPr>
    <p:cSldViewPr>
      <p:cViewPr varScale="1">
        <p:scale>
          <a:sx n="85" d="100"/>
          <a:sy n="85" d="100"/>
        </p:scale>
        <p:origin x="10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0D8B9427-5D87-47BE-9054-CBA43456A49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7675" y="1787525"/>
            <a:ext cx="6430963" cy="4824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79"/>
            <a:ext cx="7893050" cy="5628829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C96-A94A-4EFA-941E-629D90B07DCA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DD02-D83E-44E1-80AC-24211E449872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29C-B157-422F-859A-F7FD9925C6DF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6B9-1B7A-4E93-9BE8-9CF9797C4FD7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A07A-1414-433F-ADDC-DE4F1632CEFF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7E4-125A-491A-B64A-68E3AAF44881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6C20-D5C7-41C5-835F-A26A10E62B70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918-D074-42BD-A4E5-DD0AF41FF4EE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2FF-6C83-42DE-BF95-A92876B6113C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B1CA-7C10-41BE-A92E-7F4C24728A0D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FE2-B171-479F-BCEB-D30A7B549DEF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FE54-B6C4-45BE-83AA-BC975090FA7A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svg"/><Relationship Id="rId26" Type="http://schemas.openxmlformats.org/officeDocument/2006/relationships/image" Target="../media/image14.png"/><Relationship Id="rId3" Type="http://schemas.openxmlformats.org/officeDocument/2006/relationships/image" Target="../media/image17.svg"/><Relationship Id="rId21" Type="http://schemas.openxmlformats.org/officeDocument/2006/relationships/image" Target="../media/image6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7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6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5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7.svg"/><Relationship Id="rId27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  <a:p>
            <a:pPr algn="r"/>
            <a:endParaRPr lang="en-US" dirty="0"/>
          </a:p>
          <a:p>
            <a:pPr algn="r"/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仕事人生は、短距離走ではない、マラソンのようなもの。</a:t>
            </a:r>
            <a:b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生涯現役の時代、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で「仕事」のペース・メーキングを！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0DCD-BAC2-44D2-9DFE-D74386B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3370-90BC-42EC-8B06-182807BE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：働く側メリット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5B10-4D0E-4E75-B428-CE6F47F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48BF-C627-4F14-816A-0E6ADD4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01ABA-8C0B-4570-BB14-A9722EE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5" y="3567223"/>
            <a:ext cx="5970558" cy="56007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92319D-669C-4753-A9C8-A68A0054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940" y="1190309"/>
            <a:ext cx="5895482" cy="2181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D7B4B-4453-4292-90AB-E76C0CD2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543300"/>
            <a:ext cx="5362575" cy="564832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5DD085B-768E-4549-86B3-DA6706BC9813}"/>
              </a:ext>
            </a:extLst>
          </p:cNvPr>
          <p:cNvSpPr/>
          <p:nvPr/>
        </p:nvSpPr>
        <p:spPr>
          <a:xfrm>
            <a:off x="7579798" y="1302045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通勤時間を減らせて、時間を有効に使えるね！</a:t>
            </a:r>
            <a:endParaRPr lang="en-US" dirty="0"/>
          </a:p>
        </p:txBody>
      </p:sp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3DFFE509-1B16-4EDD-8B6A-770D034F7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5100" y="1627097"/>
            <a:ext cx="914400" cy="91440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1656507-18C6-49BD-9B39-D986228D7DB0}"/>
              </a:ext>
            </a:extLst>
          </p:cNvPr>
          <p:cNvSpPr/>
          <p:nvPr/>
        </p:nvSpPr>
        <p:spPr>
          <a:xfrm>
            <a:off x="7783948" y="2478958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親の介護しながら、働けるのは大きい。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0BF7-C29F-4B50-93D6-0FE15A35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：時間活用例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D0879-45A3-457E-9E11-39AF5554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864B3-7A95-45FF-A2FA-F349CC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71A32E-A32B-4EBC-96FC-48528336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51" y="930858"/>
            <a:ext cx="7432358" cy="4458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C174F-3691-486A-BC66-68B51D2AE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5432384"/>
            <a:ext cx="7091362" cy="366816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6CBD2D5-C2BD-4E9E-8F1F-EB0E2462652D}"/>
              </a:ext>
            </a:extLst>
          </p:cNvPr>
          <p:cNvSpPr/>
          <p:nvPr/>
        </p:nvSpPr>
        <p:spPr>
          <a:xfrm>
            <a:off x="9191428" y="1543050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の効果はよくわかるが・・・</a:t>
            </a:r>
            <a:endParaRPr lang="en-US" dirty="0"/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8920818C-7B61-4D29-BA9E-3BBCB1453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730" y="1868102"/>
            <a:ext cx="914400" cy="91440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2045662-4395-49EC-AB80-998AAE9A4213}"/>
              </a:ext>
            </a:extLst>
          </p:cNvPr>
          <p:cNvSpPr/>
          <p:nvPr/>
        </p:nvSpPr>
        <p:spPr>
          <a:xfrm>
            <a:off x="9395578" y="2719963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どうやって勤務時間を管理しようか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0B4BC-417D-4993-926A-E7B168829602}"/>
              </a:ext>
            </a:extLst>
          </p:cNvPr>
          <p:cNvSpPr txBox="1"/>
          <p:nvPr/>
        </p:nvSpPr>
        <p:spPr>
          <a:xfrm>
            <a:off x="8591086" y="529007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/>
                </a:solidFill>
              </a:rPr>
              <a:t>首都圏の通勤時間（片道）の平均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C21DB-238D-4791-A6FC-4BB7CA3E7B1F}"/>
              </a:ext>
            </a:extLst>
          </p:cNvPr>
          <p:cNvSpPr/>
          <p:nvPr/>
        </p:nvSpPr>
        <p:spPr>
          <a:xfrm>
            <a:off x="8938378" y="5704793"/>
            <a:ext cx="3600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神奈川県 </a:t>
            </a:r>
            <a:r>
              <a:rPr lang="en-US" sz="1400" dirty="0"/>
              <a:t>100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55208-5A07-4A25-89D3-D984FC713972}"/>
              </a:ext>
            </a:extLst>
          </p:cNvPr>
          <p:cNvSpPr/>
          <p:nvPr/>
        </p:nvSpPr>
        <p:spPr>
          <a:xfrm>
            <a:off x="8938378" y="5952345"/>
            <a:ext cx="3384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埼玉県 </a:t>
            </a:r>
            <a:r>
              <a:rPr lang="en-US" sz="1400" dirty="0"/>
              <a:t>94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00F3D-106B-4D0B-A243-D55EB7205B48}"/>
              </a:ext>
            </a:extLst>
          </p:cNvPr>
          <p:cNvSpPr/>
          <p:nvPr/>
        </p:nvSpPr>
        <p:spPr>
          <a:xfrm>
            <a:off x="8938378" y="6201490"/>
            <a:ext cx="3384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千葉県 </a:t>
            </a:r>
            <a:r>
              <a:rPr lang="en-US" sz="1400" dirty="0"/>
              <a:t>94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18F27-2903-436D-B6E0-5FA3C1DF1E70}"/>
              </a:ext>
            </a:extLst>
          </p:cNvPr>
          <p:cNvSpPr/>
          <p:nvPr/>
        </p:nvSpPr>
        <p:spPr>
          <a:xfrm>
            <a:off x="8938378" y="6450635"/>
            <a:ext cx="3240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東京都 </a:t>
            </a:r>
            <a:r>
              <a:rPr lang="en-US" sz="1400" dirty="0"/>
              <a:t>90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6FCFD-E063-418C-81DB-13F2038B570F}"/>
              </a:ext>
            </a:extLst>
          </p:cNvPr>
          <p:cNvSpPr/>
          <p:nvPr/>
        </p:nvSpPr>
        <p:spPr>
          <a:xfrm>
            <a:off x="8938378" y="6712020"/>
            <a:ext cx="2628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茨城県 </a:t>
            </a:r>
            <a:r>
              <a:rPr lang="en-US" sz="1400" dirty="0"/>
              <a:t>73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A7DC6-D1B2-45F0-91E7-022EEAC639E7}"/>
              </a:ext>
            </a:extLst>
          </p:cNvPr>
          <p:cNvSpPr txBox="1"/>
          <p:nvPr/>
        </p:nvSpPr>
        <p:spPr>
          <a:xfrm>
            <a:off x="8591086" y="71060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世界の企業のリモートワーク導入率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B1E53-4B14-4FCF-91F9-4B84E8929526}"/>
              </a:ext>
            </a:extLst>
          </p:cNvPr>
          <p:cNvSpPr/>
          <p:nvPr/>
        </p:nvSpPr>
        <p:spPr>
          <a:xfrm>
            <a:off x="8938378" y="7520723"/>
            <a:ext cx="3060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米 </a:t>
            </a:r>
            <a:r>
              <a:rPr lang="en-US" altLang="ja-JP" sz="1400" dirty="0"/>
              <a:t>85%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D0B371-0237-41B5-B02B-DE2AEB8BA40D}"/>
              </a:ext>
            </a:extLst>
          </p:cNvPr>
          <p:cNvSpPr/>
          <p:nvPr/>
        </p:nvSpPr>
        <p:spPr>
          <a:xfrm>
            <a:off x="8938378" y="7768275"/>
            <a:ext cx="1368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英 </a:t>
            </a:r>
            <a:r>
              <a:rPr lang="en-US" altLang="ja-JP" sz="1400" dirty="0"/>
              <a:t>38.2%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2DDAF-7780-4FE5-87E3-DD4396E8B41E}"/>
              </a:ext>
            </a:extLst>
          </p:cNvPr>
          <p:cNvSpPr/>
          <p:nvPr/>
        </p:nvSpPr>
        <p:spPr>
          <a:xfrm>
            <a:off x="8938378" y="8017420"/>
            <a:ext cx="79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/>
              <a:t>独 </a:t>
            </a:r>
            <a:r>
              <a:rPr lang="en-US" altLang="ja-JP" sz="1400" dirty="0"/>
              <a:t>21.9%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CBA067-03FD-4683-AC6E-17484E4A1707}"/>
              </a:ext>
            </a:extLst>
          </p:cNvPr>
          <p:cNvSpPr/>
          <p:nvPr/>
        </p:nvSpPr>
        <p:spPr>
          <a:xfrm>
            <a:off x="8938378" y="8266565"/>
            <a:ext cx="504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                               仏 </a:t>
            </a:r>
            <a:r>
              <a:rPr lang="en-US" altLang="ja-JP" sz="1400" dirty="0">
                <a:solidFill>
                  <a:schemeClr val="tx1"/>
                </a:solidFill>
              </a:rPr>
              <a:t>14.0%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E47F0-5DC2-4443-9890-522CD53AE257}"/>
              </a:ext>
            </a:extLst>
          </p:cNvPr>
          <p:cNvSpPr/>
          <p:nvPr/>
        </p:nvSpPr>
        <p:spPr>
          <a:xfrm>
            <a:off x="8938378" y="8527950"/>
            <a:ext cx="43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                                    日本 </a:t>
            </a:r>
            <a:r>
              <a:rPr lang="en-US" altLang="ja-JP" sz="1400" dirty="0">
                <a:solidFill>
                  <a:schemeClr val="tx1"/>
                </a:solidFill>
              </a:rPr>
              <a:t>11.5%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F6A1E0A-6DB2-4363-AA24-3AEC7D99D897}"/>
              </a:ext>
            </a:extLst>
          </p:cNvPr>
          <p:cNvSpPr/>
          <p:nvPr/>
        </p:nvSpPr>
        <p:spPr>
          <a:xfrm>
            <a:off x="8938378" y="3938103"/>
            <a:ext cx="2400302" cy="1121492"/>
          </a:xfrm>
          <a:prstGeom prst="wedgeRoundRectCallout">
            <a:avLst>
              <a:gd name="adj1" fmla="val -62979"/>
              <a:gd name="adj2" fmla="val -618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オン・オフを切り分けるのが面倒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1FC9819-02BE-4C4A-AC6F-446B498ECB15}"/>
              </a:ext>
            </a:extLst>
          </p:cNvPr>
          <p:cNvSpPr/>
          <p:nvPr/>
        </p:nvSpPr>
        <p:spPr>
          <a:xfrm>
            <a:off x="4782220" y="996906"/>
            <a:ext cx="2997032" cy="1003344"/>
          </a:xfrm>
          <a:prstGeom prst="wedgeRoundRectCallout">
            <a:avLst>
              <a:gd name="adj1" fmla="val -57198"/>
              <a:gd name="adj2" fmla="val -287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通勤時間が減り、仕事の間に、家事や介護などに時間を割り当てられる</a:t>
            </a:r>
            <a:endParaRPr lang="en-US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9164E21C-088E-4904-9FE2-C9E318A1E031}"/>
              </a:ext>
            </a:extLst>
          </p:cNvPr>
          <p:cNvSpPr/>
          <p:nvPr/>
        </p:nvSpPr>
        <p:spPr>
          <a:xfrm>
            <a:off x="4780826" y="5486400"/>
            <a:ext cx="2997032" cy="662915"/>
          </a:xfrm>
          <a:prstGeom prst="wedgeRoundRectCallout">
            <a:avLst>
              <a:gd name="adj1" fmla="val -57942"/>
              <a:gd name="adj2" fmla="val -4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時差にあわせて、柔軟に勤務時間を調整できる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817-7481-4736-ABEE-E050BD15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長い年月、健康に、働く時代に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396F-CC03-4BC0-8215-C1D60AD4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A972-E44C-4B60-810D-96268BA6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13DC4-4D98-4967-AEFE-34E685DD61D4}"/>
              </a:ext>
            </a:extLst>
          </p:cNvPr>
          <p:cNvSpPr/>
          <p:nvPr/>
        </p:nvSpPr>
        <p:spPr>
          <a:xfrm>
            <a:off x="1600200" y="1771650"/>
            <a:ext cx="3777128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5B034-A08F-45DA-9055-E1A4D3E36E5B}"/>
              </a:ext>
            </a:extLst>
          </p:cNvPr>
          <p:cNvSpPr txBox="1"/>
          <p:nvPr/>
        </p:nvSpPr>
        <p:spPr>
          <a:xfrm>
            <a:off x="1314450" y="15430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E9D78-5039-4F12-9727-B00C58FA79B3}"/>
              </a:ext>
            </a:extLst>
          </p:cNvPr>
          <p:cNvSpPr txBox="1"/>
          <p:nvPr/>
        </p:nvSpPr>
        <p:spPr>
          <a:xfrm>
            <a:off x="1314450" y="2321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36904-0553-4B2C-A056-319546E65F79}"/>
              </a:ext>
            </a:extLst>
          </p:cNvPr>
          <p:cNvSpPr txBox="1"/>
          <p:nvPr/>
        </p:nvSpPr>
        <p:spPr>
          <a:xfrm>
            <a:off x="698008" y="1932086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1961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FD227-C6DF-4665-944A-0B1CE9C42D17}"/>
              </a:ext>
            </a:extLst>
          </p:cNvPr>
          <p:cNvSpPr txBox="1"/>
          <p:nvPr/>
        </p:nvSpPr>
        <p:spPr>
          <a:xfrm>
            <a:off x="1771650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27.3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818CC-8F61-465F-9281-02C09EBE0C7A}"/>
              </a:ext>
            </a:extLst>
          </p:cNvPr>
          <p:cNvSpPr txBox="1"/>
          <p:nvPr/>
        </p:nvSpPr>
        <p:spPr>
          <a:xfrm>
            <a:off x="1771650" y="240030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24.5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229D8-8C5E-44C1-9E95-6356F38F6C5B}"/>
              </a:ext>
            </a:extLst>
          </p:cNvPr>
          <p:cNvSpPr txBox="1"/>
          <p:nvPr/>
        </p:nvSpPr>
        <p:spPr>
          <a:xfrm>
            <a:off x="2628900" y="185945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altLang="ja-JP" sz="1200" b="1" dirty="0"/>
              <a:t>38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9376D-0371-4BDB-9D29-6B7737B44A6B}"/>
              </a:ext>
            </a:extLst>
          </p:cNvPr>
          <p:cNvSpPr txBox="1"/>
          <p:nvPr/>
        </p:nvSpPr>
        <p:spPr>
          <a:xfrm>
            <a:off x="4917583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60.0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E48B2-B290-48B7-8711-35E2B0D306E0}"/>
              </a:ext>
            </a:extLst>
          </p:cNvPr>
          <p:cNvSpPr/>
          <p:nvPr/>
        </p:nvSpPr>
        <p:spPr>
          <a:xfrm>
            <a:off x="5429250" y="1771650"/>
            <a:ext cx="1080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873D-D86B-4356-BA8A-CAFFA2094390}"/>
              </a:ext>
            </a:extLst>
          </p:cNvPr>
          <p:cNvSpPr txBox="1"/>
          <p:nvPr/>
        </p:nvSpPr>
        <p:spPr>
          <a:xfrm>
            <a:off x="5689113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72.</a:t>
            </a:r>
            <a:r>
              <a:rPr lang="en-US" altLang="ja-JP" sz="1100" dirty="0"/>
              <a:t>4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A2703-C256-4100-AEB8-7481D1467EF9}"/>
              </a:ext>
            </a:extLst>
          </p:cNvPr>
          <p:cNvSpPr txBox="1"/>
          <p:nvPr/>
        </p:nvSpPr>
        <p:spPr>
          <a:xfrm>
            <a:off x="6172200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73.5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B4B23C9-B483-44A2-9A79-47262C01CD1F}"/>
              </a:ext>
            </a:extLst>
          </p:cNvPr>
          <p:cNvSpPr/>
          <p:nvPr/>
        </p:nvSpPr>
        <p:spPr>
          <a:xfrm rot="5400000">
            <a:off x="5697900" y="1411650"/>
            <a:ext cx="108000" cy="612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4CE345D3-56A9-4024-9278-AC2F728C8E2B}"/>
              </a:ext>
            </a:extLst>
          </p:cNvPr>
          <p:cNvSpPr/>
          <p:nvPr/>
        </p:nvSpPr>
        <p:spPr>
          <a:xfrm>
            <a:off x="6119308" y="1130166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Callout: Line with Accent Bar 21">
            <a:extLst>
              <a:ext uri="{FF2B5EF4-FFF2-40B4-BE49-F238E27FC236}">
                <a16:creationId xmlns:a16="http://schemas.microsoft.com/office/drawing/2014/main" id="{51F855BB-F2AD-464E-A623-0CF1800F530E}"/>
              </a:ext>
            </a:extLst>
          </p:cNvPr>
          <p:cNvSpPr/>
          <p:nvPr/>
        </p:nvSpPr>
        <p:spPr>
          <a:xfrm>
            <a:off x="6566145" y="2109298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206812"/>
              <a:gd name="adj4" fmla="val -495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16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F41A0-135F-4F13-A676-85BA82DAC6B3}"/>
              </a:ext>
            </a:extLst>
          </p:cNvPr>
          <p:cNvSpPr txBox="1"/>
          <p:nvPr/>
        </p:nvSpPr>
        <p:spPr>
          <a:xfrm>
            <a:off x="4800600" y="240030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57.2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0DDEC-D000-42BF-A180-00E714D30850}"/>
              </a:ext>
            </a:extLst>
          </p:cNvPr>
          <p:cNvSpPr txBox="1"/>
          <p:nvPr/>
        </p:nvSpPr>
        <p:spPr>
          <a:xfrm>
            <a:off x="914400" y="97155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平均寿命が延びたことで、「老後」も長期化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34497-02C0-498F-B086-659EB953FCD4}"/>
              </a:ext>
            </a:extLst>
          </p:cNvPr>
          <p:cNvSpPr/>
          <p:nvPr/>
        </p:nvSpPr>
        <p:spPr>
          <a:xfrm>
            <a:off x="1587992" y="3281690"/>
            <a:ext cx="4114800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3E0E3-1F53-41DD-9C5D-E0B110104370}"/>
              </a:ext>
            </a:extLst>
          </p:cNvPr>
          <p:cNvSpPr txBox="1"/>
          <p:nvPr/>
        </p:nvSpPr>
        <p:spPr>
          <a:xfrm>
            <a:off x="1302242" y="30530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0302A8-4DCA-478F-9161-E617314A2474}"/>
              </a:ext>
            </a:extLst>
          </p:cNvPr>
          <p:cNvSpPr txBox="1"/>
          <p:nvPr/>
        </p:nvSpPr>
        <p:spPr>
          <a:xfrm>
            <a:off x="1302242" y="38311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993936-1973-49B9-9582-F9551FBB41E3}"/>
              </a:ext>
            </a:extLst>
          </p:cNvPr>
          <p:cNvSpPr txBox="1"/>
          <p:nvPr/>
        </p:nvSpPr>
        <p:spPr>
          <a:xfrm>
            <a:off x="685800" y="3442126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2017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33BF56-7DAC-47AC-B1BD-054D0F84A4EB}"/>
              </a:ext>
            </a:extLst>
          </p:cNvPr>
          <p:cNvSpPr txBox="1"/>
          <p:nvPr/>
        </p:nvSpPr>
        <p:spPr>
          <a:xfrm>
            <a:off x="1759442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31.1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57D5D-9230-4AA1-8A0D-7920F6D840EF}"/>
              </a:ext>
            </a:extLst>
          </p:cNvPr>
          <p:cNvSpPr txBox="1"/>
          <p:nvPr/>
        </p:nvSpPr>
        <p:spPr>
          <a:xfrm>
            <a:off x="1759442" y="39103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29.4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408071-AD81-4E51-A339-9D75925AE554}"/>
              </a:ext>
            </a:extLst>
          </p:cNvPr>
          <p:cNvSpPr txBox="1"/>
          <p:nvPr/>
        </p:nvSpPr>
        <p:spPr>
          <a:xfrm>
            <a:off x="5200651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65.0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B2872-DCAB-4AB7-8AD0-474B55736CBA}"/>
              </a:ext>
            </a:extLst>
          </p:cNvPr>
          <p:cNvSpPr/>
          <p:nvPr/>
        </p:nvSpPr>
        <p:spPr>
          <a:xfrm>
            <a:off x="5740890" y="3281690"/>
            <a:ext cx="1332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BA1B6-3BD9-44E8-A48E-2BCA66A187F6}"/>
              </a:ext>
            </a:extLst>
          </p:cNvPr>
          <p:cNvSpPr txBox="1"/>
          <p:nvPr/>
        </p:nvSpPr>
        <p:spPr>
          <a:xfrm>
            <a:off x="6070109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81.</a:t>
            </a:r>
            <a:r>
              <a:rPr lang="en-US" altLang="ja-JP" sz="1100" dirty="0"/>
              <a:t>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768B9-34E3-415A-A6B6-D96C84CB8EA2}"/>
              </a:ext>
            </a:extLst>
          </p:cNvPr>
          <p:cNvSpPr txBox="1"/>
          <p:nvPr/>
        </p:nvSpPr>
        <p:spPr>
          <a:xfrm>
            <a:off x="6617192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87.3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B286200-789E-4B41-B12B-3FE0CA5EFD73}"/>
              </a:ext>
            </a:extLst>
          </p:cNvPr>
          <p:cNvSpPr/>
          <p:nvPr/>
        </p:nvSpPr>
        <p:spPr>
          <a:xfrm rot="5400000">
            <a:off x="6101100" y="2867690"/>
            <a:ext cx="108000" cy="720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llout: Line with Accent Bar 36">
            <a:extLst>
              <a:ext uri="{FF2B5EF4-FFF2-40B4-BE49-F238E27FC236}">
                <a16:creationId xmlns:a16="http://schemas.microsoft.com/office/drawing/2014/main" id="{BEF67B9B-1942-43AB-8529-FD5A5190BF61}"/>
              </a:ext>
            </a:extLst>
          </p:cNvPr>
          <p:cNvSpPr/>
          <p:nvPr/>
        </p:nvSpPr>
        <p:spPr>
          <a:xfrm>
            <a:off x="6430948" y="2640206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71E234D-E89F-43B6-AB37-EC1F39C126EC}"/>
              </a:ext>
            </a:extLst>
          </p:cNvPr>
          <p:cNvSpPr/>
          <p:nvPr/>
        </p:nvSpPr>
        <p:spPr>
          <a:xfrm rot="16200000" flipV="1">
            <a:off x="6367422" y="3379790"/>
            <a:ext cx="108000" cy="1296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Line with Accent Bar 38">
            <a:extLst>
              <a:ext uri="{FF2B5EF4-FFF2-40B4-BE49-F238E27FC236}">
                <a16:creationId xmlns:a16="http://schemas.microsoft.com/office/drawing/2014/main" id="{D585ED95-F46D-48E5-B5F8-2E345CDB10D0}"/>
              </a:ext>
            </a:extLst>
          </p:cNvPr>
          <p:cNvSpPr/>
          <p:nvPr/>
        </p:nvSpPr>
        <p:spPr>
          <a:xfrm>
            <a:off x="6692838" y="356489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93243"/>
              <a:gd name="adj4" fmla="val -217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24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7B6675-6990-4ABC-A3BE-BCEBB524AEF3}"/>
              </a:ext>
            </a:extLst>
          </p:cNvPr>
          <p:cNvSpPr txBox="1"/>
          <p:nvPr/>
        </p:nvSpPr>
        <p:spPr>
          <a:xfrm>
            <a:off x="5083668" y="39103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63.3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5E10B5-1697-4598-8D37-81BF5A5D577F}"/>
              </a:ext>
            </a:extLst>
          </p:cNvPr>
          <p:cNvSpPr/>
          <p:nvPr/>
        </p:nvSpPr>
        <p:spPr>
          <a:xfrm>
            <a:off x="1587992" y="4787121"/>
            <a:ext cx="4572000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31144F-41F8-466A-8836-242C4CB481DC}"/>
              </a:ext>
            </a:extLst>
          </p:cNvPr>
          <p:cNvSpPr txBox="1"/>
          <p:nvPr/>
        </p:nvSpPr>
        <p:spPr>
          <a:xfrm>
            <a:off x="1302242" y="45585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DCE23-D489-4E2F-BA0D-D1F241DE4A78}"/>
              </a:ext>
            </a:extLst>
          </p:cNvPr>
          <p:cNvSpPr txBox="1"/>
          <p:nvPr/>
        </p:nvSpPr>
        <p:spPr>
          <a:xfrm>
            <a:off x="1302242" y="53365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721667-5E21-40DF-897D-62F4DF0AB500}"/>
              </a:ext>
            </a:extLst>
          </p:cNvPr>
          <p:cNvSpPr txBox="1"/>
          <p:nvPr/>
        </p:nvSpPr>
        <p:spPr>
          <a:xfrm>
            <a:off x="685800" y="4947557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2040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47DBF3-9193-4BE4-9EFE-A5838AED7BC4}"/>
              </a:ext>
            </a:extLst>
          </p:cNvPr>
          <p:cNvSpPr txBox="1"/>
          <p:nvPr/>
        </p:nvSpPr>
        <p:spPr>
          <a:xfrm>
            <a:off x="1759442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32.3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FCEE0B-5988-4C80-9A97-A3197B03F563}"/>
              </a:ext>
            </a:extLst>
          </p:cNvPr>
          <p:cNvSpPr txBox="1"/>
          <p:nvPr/>
        </p:nvSpPr>
        <p:spPr>
          <a:xfrm>
            <a:off x="1759442" y="541577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30.1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3BF630-5F88-4D96-BEC6-074AC44C4A8E}"/>
              </a:ext>
            </a:extLst>
          </p:cNvPr>
          <p:cNvSpPr txBox="1"/>
          <p:nvPr/>
        </p:nvSpPr>
        <p:spPr>
          <a:xfrm>
            <a:off x="5608291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70.0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D87172-DCCC-43DD-B636-19DBD94FC727}"/>
              </a:ext>
            </a:extLst>
          </p:cNvPr>
          <p:cNvSpPr/>
          <p:nvPr/>
        </p:nvSpPr>
        <p:spPr>
          <a:xfrm>
            <a:off x="6205682" y="4787121"/>
            <a:ext cx="1332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C082B-6546-4896-BF8A-CDBC7B2A8CD9}"/>
              </a:ext>
            </a:extLst>
          </p:cNvPr>
          <p:cNvSpPr txBox="1"/>
          <p:nvPr/>
        </p:nvSpPr>
        <p:spPr>
          <a:xfrm>
            <a:off x="6744452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85.</a:t>
            </a:r>
            <a:r>
              <a:rPr lang="en-US" altLang="ja-JP" sz="1100" dirty="0"/>
              <a:t>9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DC4E9A-1A37-4BB4-96F7-C9FE8C6F88B3}"/>
              </a:ext>
            </a:extLst>
          </p:cNvPr>
          <p:cNvSpPr txBox="1"/>
          <p:nvPr/>
        </p:nvSpPr>
        <p:spPr>
          <a:xfrm>
            <a:off x="7360891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92.1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63D2817E-E30A-4AD8-A68D-99DFD374809E}"/>
              </a:ext>
            </a:extLst>
          </p:cNvPr>
          <p:cNvSpPr/>
          <p:nvPr/>
        </p:nvSpPr>
        <p:spPr>
          <a:xfrm rot="5400000">
            <a:off x="6558300" y="4373121"/>
            <a:ext cx="108000" cy="720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with Accent Bar 52">
            <a:extLst>
              <a:ext uri="{FF2B5EF4-FFF2-40B4-BE49-F238E27FC236}">
                <a16:creationId xmlns:a16="http://schemas.microsoft.com/office/drawing/2014/main" id="{4E64DDC2-EB63-4E76-B904-AA276FA4029D}"/>
              </a:ext>
            </a:extLst>
          </p:cNvPr>
          <p:cNvSpPr/>
          <p:nvPr/>
        </p:nvSpPr>
        <p:spPr>
          <a:xfrm>
            <a:off x="6891482" y="414563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5A9CFC64-2B65-4C32-BBF8-BF0CB21478FD}"/>
              </a:ext>
            </a:extLst>
          </p:cNvPr>
          <p:cNvSpPr/>
          <p:nvPr/>
        </p:nvSpPr>
        <p:spPr>
          <a:xfrm rot="16200000" flipV="1">
            <a:off x="6832214" y="4885221"/>
            <a:ext cx="108000" cy="1296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llout: Line with Accent Bar 54">
            <a:extLst>
              <a:ext uri="{FF2B5EF4-FFF2-40B4-BE49-F238E27FC236}">
                <a16:creationId xmlns:a16="http://schemas.microsoft.com/office/drawing/2014/main" id="{1B0D1C05-B6F9-48AB-942C-F95639F6E43B}"/>
              </a:ext>
            </a:extLst>
          </p:cNvPr>
          <p:cNvSpPr/>
          <p:nvPr/>
        </p:nvSpPr>
        <p:spPr>
          <a:xfrm>
            <a:off x="7772400" y="504473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242994"/>
              <a:gd name="adj4" fmla="val -719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24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4B48A-CA91-4E91-BC51-63CE18B93550}"/>
              </a:ext>
            </a:extLst>
          </p:cNvPr>
          <p:cNvSpPr txBox="1"/>
          <p:nvPr/>
        </p:nvSpPr>
        <p:spPr>
          <a:xfrm>
            <a:off x="5608291" y="541577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68.8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pic>
        <p:nvPicPr>
          <p:cNvPr id="57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9BF0F-086A-47E0-A9A8-DF7C62DD8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5718696"/>
            <a:ext cx="5441950" cy="3768550"/>
          </a:xfrm>
          <a:prstGeom prst="rect">
            <a:avLst/>
          </a:prstGeom>
        </p:spPr>
      </p:pic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723D22FB-30FD-4AD0-AD0E-9BDF1ADC72BD}"/>
              </a:ext>
            </a:extLst>
          </p:cNvPr>
          <p:cNvSpPr/>
          <p:nvPr/>
        </p:nvSpPr>
        <p:spPr>
          <a:xfrm>
            <a:off x="10139998" y="1870315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７０歳まで働く時代になってることは自覚しているよ</a:t>
            </a:r>
            <a:endParaRPr lang="en-US" dirty="0"/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B6CD4E29-8967-44D2-BCFF-54F3A4E9CCDD}"/>
              </a:ext>
            </a:extLst>
          </p:cNvPr>
          <p:cNvSpPr/>
          <p:nvPr/>
        </p:nvSpPr>
        <p:spPr>
          <a:xfrm>
            <a:off x="10344148" y="3047228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どういうペースで、どういう働き方がよいのかなぁ。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8B9B64-861B-4297-BC73-915CB81FC2DF}"/>
              </a:ext>
            </a:extLst>
          </p:cNvPr>
          <p:cNvSpPr txBox="1"/>
          <p:nvPr/>
        </p:nvSpPr>
        <p:spPr>
          <a:xfrm>
            <a:off x="7703042" y="571500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高度成長期</a:t>
            </a:r>
            <a:r>
              <a:rPr lang="en-US" altLang="ja-JP" dirty="0"/>
              <a:t>(1970</a:t>
            </a:r>
            <a:r>
              <a:rPr lang="ja-JP" altLang="en-US" dirty="0"/>
              <a:t>年代</a:t>
            </a:r>
            <a:r>
              <a:rPr lang="en-US" altLang="ja-JP" dirty="0"/>
              <a:t>)</a:t>
            </a:r>
            <a:r>
              <a:rPr lang="ja-JP" altLang="en-US" dirty="0"/>
              <a:t>に整備された</a:t>
            </a:r>
            <a:endParaRPr lang="en-US" altLang="ja-JP" dirty="0"/>
          </a:p>
          <a:p>
            <a:r>
              <a:rPr lang="ja-JP" altLang="en-US" dirty="0"/>
              <a:t>年金制度やキャリアの考え方を見直す</a:t>
            </a:r>
            <a:endParaRPr lang="en-US" altLang="ja-JP" dirty="0"/>
          </a:p>
          <a:p>
            <a:r>
              <a:rPr lang="ja-JP" altLang="en-US" dirty="0"/>
              <a:t>時期に来ている。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01815F-5BFA-4228-8F98-A4D78D8605D1}"/>
              </a:ext>
            </a:extLst>
          </p:cNvPr>
          <p:cNvSpPr txBox="1"/>
          <p:nvPr/>
        </p:nvSpPr>
        <p:spPr>
          <a:xfrm>
            <a:off x="8126730" y="6636068"/>
            <a:ext cx="45833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正社員として１つの企業で長期間働く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55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歳過ぎたら役職なしで、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60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歳で雇用延長で</a:t>
            </a:r>
            <a:b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働く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歳まではモーレツに働けば・・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A9625FB-DCB5-4498-B0A7-7D9575919DBE}"/>
              </a:ext>
            </a:extLst>
          </p:cNvPr>
          <p:cNvSpPr/>
          <p:nvPr/>
        </p:nvSpPr>
        <p:spPr>
          <a:xfrm flipV="1">
            <a:off x="7911739" y="7732323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9E52A8-F90E-49D4-A0E1-14748A236C7E}"/>
              </a:ext>
            </a:extLst>
          </p:cNvPr>
          <p:cNvSpPr txBox="1"/>
          <p:nvPr/>
        </p:nvSpPr>
        <p:spPr>
          <a:xfrm>
            <a:off x="7703042" y="8372437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50</a:t>
            </a:r>
            <a:r>
              <a:rPr lang="ja-JP" altLang="en-US" dirty="0"/>
              <a:t>歳から</a:t>
            </a:r>
            <a:r>
              <a:rPr lang="en-US" altLang="ja-JP" dirty="0"/>
              <a:t>70</a:t>
            </a:r>
            <a:r>
              <a:rPr lang="ja-JP" altLang="en-US" dirty="0"/>
              <a:t>歳もしくは</a:t>
            </a:r>
            <a:r>
              <a:rPr lang="en-US" altLang="ja-JP" dirty="0"/>
              <a:t>75</a:t>
            </a:r>
            <a:r>
              <a:rPr lang="ja-JP" altLang="en-US" dirty="0"/>
              <a:t>歳までの</a:t>
            </a:r>
            <a:r>
              <a:rPr lang="en-US" altLang="ja-JP" dirty="0"/>
              <a:t>20</a:t>
            </a:r>
            <a:r>
              <a:rPr lang="ja-JP" altLang="en-US" dirty="0"/>
              <a:t>～</a:t>
            </a:r>
            <a:r>
              <a:rPr lang="en-US" altLang="ja-JP" dirty="0"/>
              <a:t>25</a:t>
            </a:r>
            <a:r>
              <a:rPr lang="ja-JP" altLang="en-US" dirty="0"/>
              <a:t>年間の</a:t>
            </a:r>
            <a:br>
              <a:rPr lang="en-US" altLang="ja-JP" dirty="0"/>
            </a:br>
            <a:r>
              <a:rPr lang="ja-JP" altLang="en-US" dirty="0"/>
              <a:t>働き方を考えて、ペース配分が必要</a:t>
            </a:r>
            <a:endParaRPr lang="en-US" dirty="0"/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04CC4F2A-47A5-4905-8E19-68762561AC65}"/>
              </a:ext>
            </a:extLst>
          </p:cNvPr>
          <p:cNvSpPr/>
          <p:nvPr/>
        </p:nvSpPr>
        <p:spPr>
          <a:xfrm>
            <a:off x="10166802" y="4202853"/>
            <a:ext cx="2400302" cy="1121492"/>
          </a:xfrm>
          <a:prstGeom prst="wedgeRoundRectCallout">
            <a:avLst>
              <a:gd name="adj1" fmla="val -64963"/>
              <a:gd name="adj2" fmla="val -448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年金だけじゃ食べていけないから、長く働かないとね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B3F62B-515E-4F6E-A1DC-59AB03081CEE}"/>
              </a:ext>
            </a:extLst>
          </p:cNvPr>
          <p:cNvCxnSpPr>
            <a:cxnSpLocks/>
          </p:cNvCxnSpPr>
          <p:nvPr/>
        </p:nvCxnSpPr>
        <p:spPr>
          <a:xfrm>
            <a:off x="4061243" y="1663650"/>
            <a:ext cx="0" cy="401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9406C7-65A2-444C-85D4-13043004E0FF}"/>
              </a:ext>
            </a:extLst>
          </p:cNvPr>
          <p:cNvSpPr txBox="1"/>
          <p:nvPr/>
        </p:nvSpPr>
        <p:spPr>
          <a:xfrm>
            <a:off x="2800350" y="336949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altLang="ja-JP" sz="1200" b="1" dirty="0"/>
              <a:t>43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14B76-9798-4977-910F-8FC2925C2938}"/>
              </a:ext>
            </a:extLst>
          </p:cNvPr>
          <p:cNvSpPr txBox="1"/>
          <p:nvPr/>
        </p:nvSpPr>
        <p:spPr>
          <a:xfrm>
            <a:off x="2857500" y="4874929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sz="1200" b="1" dirty="0"/>
              <a:t>48</a:t>
            </a:r>
            <a:r>
              <a:rPr lang="ja-JP" altLang="en-US" sz="1200" b="1" dirty="0"/>
              <a:t>～</a:t>
            </a:r>
            <a:r>
              <a:rPr lang="en-US" altLang="ja-JP" sz="1200" b="1" dirty="0"/>
              <a:t>53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43063E-076B-42C8-A4A5-20A686C386A6}"/>
              </a:ext>
            </a:extLst>
          </p:cNvPr>
          <p:cNvSpPr txBox="1"/>
          <p:nvPr/>
        </p:nvSpPr>
        <p:spPr>
          <a:xfrm>
            <a:off x="3784109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</a:t>
            </a:r>
            <a:endParaRPr lang="en-US" altLang="ja-JP" sz="1100" dirty="0"/>
          </a:p>
          <a:p>
            <a:r>
              <a:rPr lang="en-US" sz="1100" dirty="0"/>
              <a:t>  48.0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677310E9-8D34-4B2F-9306-E7DA6D8B908C}"/>
              </a:ext>
            </a:extLst>
          </p:cNvPr>
          <p:cNvSpPr/>
          <p:nvPr/>
        </p:nvSpPr>
        <p:spPr>
          <a:xfrm rot="16200000" flipV="1">
            <a:off x="5951250" y="1977750"/>
            <a:ext cx="108000" cy="1080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2C227-2B67-4455-B5B5-871DB67D06D5}"/>
              </a:ext>
            </a:extLst>
          </p:cNvPr>
          <p:cNvSpPr txBox="1"/>
          <p:nvPr/>
        </p:nvSpPr>
        <p:spPr>
          <a:xfrm>
            <a:off x="3543300" y="1812965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D827F3-1865-4922-9CFD-1FE1347BE955}"/>
              </a:ext>
            </a:extLst>
          </p:cNvPr>
          <p:cNvSpPr txBox="1"/>
          <p:nvPr/>
        </p:nvSpPr>
        <p:spPr>
          <a:xfrm>
            <a:off x="4069859" y="2199339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13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9BECF9-8820-43A5-B868-21FD674A6EA7}"/>
              </a:ext>
            </a:extLst>
          </p:cNvPr>
          <p:cNvSpPr txBox="1"/>
          <p:nvPr/>
        </p:nvSpPr>
        <p:spPr>
          <a:xfrm>
            <a:off x="3543300" y="3279637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E8677-A9AF-4F58-93DA-6F2466D57B85}"/>
              </a:ext>
            </a:extLst>
          </p:cNvPr>
          <p:cNvSpPr txBox="1"/>
          <p:nvPr/>
        </p:nvSpPr>
        <p:spPr>
          <a:xfrm>
            <a:off x="4069859" y="366601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18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D2B558-8497-4158-B0DF-8940D4EA0F63}"/>
              </a:ext>
            </a:extLst>
          </p:cNvPr>
          <p:cNvSpPr txBox="1"/>
          <p:nvPr/>
        </p:nvSpPr>
        <p:spPr>
          <a:xfrm>
            <a:off x="3543300" y="4781266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BFCD52-4606-4B04-A86F-FBC44477B696}"/>
              </a:ext>
            </a:extLst>
          </p:cNvPr>
          <p:cNvSpPr txBox="1"/>
          <p:nvPr/>
        </p:nvSpPr>
        <p:spPr>
          <a:xfrm>
            <a:off x="4069859" y="51676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23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108F0-DF1A-41D3-AEB7-60E75396F884}"/>
              </a:ext>
            </a:extLst>
          </p:cNvPr>
          <p:cNvSpPr txBox="1"/>
          <p:nvPr/>
        </p:nvSpPr>
        <p:spPr>
          <a:xfrm>
            <a:off x="8126730" y="8928535"/>
            <a:ext cx="4580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年間働いても、まだまだ半分越えたところ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56839A-3162-4316-8429-5FD51A0B67E7}"/>
              </a:ext>
            </a:extLst>
          </p:cNvPr>
          <p:cNvSpPr txBox="1"/>
          <p:nvPr/>
        </p:nvSpPr>
        <p:spPr>
          <a:xfrm>
            <a:off x="514350" y="134957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</a:rPr>
              <a:t>夫は四大卒を想定</a:t>
            </a:r>
            <a:endParaRPr lang="en-US" altLang="ja-JP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234DDF-7AE2-4185-92C9-3A568694F43B}"/>
              </a:ext>
            </a:extLst>
          </p:cNvPr>
          <p:cNvSpPr txBox="1"/>
          <p:nvPr/>
        </p:nvSpPr>
        <p:spPr>
          <a:xfrm>
            <a:off x="2559541" y="4079292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約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年後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CE263-A437-4950-B511-A774F7A7C1CD}"/>
              </a:ext>
            </a:extLst>
          </p:cNvPr>
          <p:cNvSpPr txBox="1"/>
          <p:nvPr/>
        </p:nvSpPr>
        <p:spPr>
          <a:xfrm>
            <a:off x="2808733" y="655022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約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年後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96A0B13-B9B5-44FF-81FB-056E8E6111D8}"/>
              </a:ext>
            </a:extLst>
          </p:cNvPr>
          <p:cNvSpPr/>
          <p:nvPr/>
        </p:nvSpPr>
        <p:spPr>
          <a:xfrm flipV="1">
            <a:off x="2187353" y="4365319"/>
            <a:ext cx="1755846" cy="329601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FE3CE506-01F9-4D50-A7DE-AD4BB933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965" y="2419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A4A-F551-4C82-B1F0-067A31A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疲れ・集中度測定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5E20-4D5C-43B6-B8EB-16357955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82BD-B249-46A5-8580-A6833F38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699DD-9DCE-4C67-9BFF-5A336E6EE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581650"/>
            <a:ext cx="6096000" cy="304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FEC9909-0F71-46A6-9139-F6A8A1B00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01136"/>
            <a:ext cx="60960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931A9-D505-413E-B0D1-F515AE0D2600}"/>
              </a:ext>
            </a:extLst>
          </p:cNvPr>
          <p:cNvSpPr txBox="1"/>
          <p:nvPr/>
        </p:nvSpPr>
        <p:spPr>
          <a:xfrm>
            <a:off x="7315200" y="2571750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目の動きに関する情報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視線移動の強さ（３団塊）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まばたきのスピード（</a:t>
            </a:r>
            <a:r>
              <a:rPr lang="en-US" altLang="ja-JP" dirty="0" err="1"/>
              <a:t>msec</a:t>
            </a:r>
            <a:r>
              <a:rPr lang="ja-JP" altLang="en-US" dirty="0"/>
              <a:t>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まばたきの強さ（</a:t>
            </a:r>
            <a:r>
              <a:rPr lang="en-US" altLang="ja-JP" dirty="0"/>
              <a:t>count)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AC4D6-AC29-44C7-899F-E7E6954AE9C8}"/>
              </a:ext>
            </a:extLst>
          </p:cNvPr>
          <p:cNvSpPr txBox="1"/>
          <p:nvPr/>
        </p:nvSpPr>
        <p:spPr>
          <a:xfrm>
            <a:off x="7315200" y="5917283"/>
            <a:ext cx="508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頭の動きに関する情報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前後・左右・上下の頭の位置の相対角度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前後・左右・上下の頭の動作の加速度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歩行判定（頭の振動より判定）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4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3701-7467-46C4-B22A-D7730E1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睡眠量計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4C00-6BE5-4308-B7A7-5ED367C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D031-8969-4C28-82FB-D12939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976F506-8726-4CF5-B922-C13D5E16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6" y="1723300"/>
            <a:ext cx="11041379" cy="73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3701-7467-46C4-B22A-D7730E1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運動量計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4C00-6BE5-4308-B7A7-5ED367C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D031-8969-4C28-82FB-D12939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65273-0BB5-4C90-8BC1-8D4DBC3A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4" y="1698023"/>
            <a:ext cx="11066087" cy="73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E4B3-86A1-498A-AD7D-670072B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将来の想定サービス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A5D-2315-449B-8B64-9E2FF793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health care</a:t>
            </a:r>
            <a:r>
              <a:rPr lang="ja-JP" altLang="en-US" dirty="0"/>
              <a:t>情報と連携して、健康をアドバイス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カメラによる疲労判断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 dirty="0"/>
              <a:t>目・頭の動きによる認知症予防</a:t>
            </a:r>
            <a:endParaRPr lang="en-US" altLang="ja-JP" dirty="0"/>
          </a:p>
          <a:p>
            <a:pPr lvl="1"/>
            <a:r>
              <a:rPr lang="ja-JP" altLang="en-US" dirty="0"/>
              <a:t>収集してきた履歴データにより、変化を検知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17C1-B0FD-4B06-A4B1-0EA1371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244B-E708-419F-8320-ABEBB6D6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60A1E-92F9-431C-85B4-3282C6FAE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77" y="2638425"/>
            <a:ext cx="3850105" cy="288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BD33A-FA04-43F5-8066-02FB3353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6467475"/>
            <a:ext cx="5924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E9DF-067B-48E3-B7EE-573013B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: </a:t>
            </a:r>
            <a:r>
              <a:rPr lang="ja-JP" altLang="en-US" dirty="0"/>
              <a:t>リモートワーク状況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44AE2-D1D3-46BD-96F4-59FF61B0B8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5616" y="1543050"/>
            <a:ext cx="5229225" cy="56578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BD11F-6FD7-4596-92FE-BA9A06E5B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6889" y="1428750"/>
            <a:ext cx="5324475" cy="54959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D014-46A3-4A21-A9D4-B71C09BD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943D-348E-4569-95CF-AAD314E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D6C20-9147-4EAE-8527-40600AB3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964085"/>
            <a:ext cx="4714489" cy="4652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D0064-0E09-44B0-B61B-1D5F2B5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r>
              <a:rPr lang="ja-JP" altLang="en-US" dirty="0"/>
              <a:t>：労務管理上の対応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54B2-E20A-45F8-BD50-1D94B43D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C4DF-3134-4172-A69D-189A1F9F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7191A-0357-42CB-9AA8-883B750E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14450"/>
            <a:ext cx="4624215" cy="672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B45A5-72AC-4939-AD98-40823831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515" y="5490387"/>
            <a:ext cx="4673992" cy="36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4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B35-D931-41C0-A556-349A1BA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r>
              <a:rPr lang="en-US" baseline="0" dirty="0"/>
              <a:t> : </a:t>
            </a:r>
            <a:r>
              <a:rPr lang="ja-JP" altLang="en-US" baseline="0" dirty="0"/>
              <a:t>企業の導入目的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F7C96C-069F-42F4-9B35-96E48D9CC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794" y="1576834"/>
            <a:ext cx="5391150" cy="41243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D14780-327D-45B3-893E-12C64B3752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9540" y="1576834"/>
            <a:ext cx="5441950" cy="38047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87DC-FC16-4CDB-98F2-A7F9AFC8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EE72-34CB-4907-8D0D-0927A813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EBC42A6-5DEA-4E86-A386-282451E5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15050"/>
            <a:ext cx="739622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で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のバランスを可視化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2DB0-5C27-465D-8F6D-51EC38C1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746069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3370-90BC-42EC-8B06-182807BE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: </a:t>
            </a:r>
            <a:r>
              <a:rPr lang="ja-JP" altLang="en-US" dirty="0"/>
              <a:t>企業側メリット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EAD23-83F2-4FA7-8C76-E97FDE66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2057400"/>
            <a:ext cx="6677492" cy="5429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5B10-4D0E-4E75-B428-CE6F47F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48BF-C627-4F14-816A-0E6ADD4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57133-C915-4220-929D-E6798EB1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4" y="2032148"/>
            <a:ext cx="543877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F9-8A94-4A1B-B6EC-848C2FB4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働く＆生活する環境の変化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E2C-A1E3-4395-AC89-354FA4D2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525874"/>
            <a:ext cx="10321290" cy="247462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社会の構造、環境が大きく変化している。</a:t>
            </a:r>
            <a:endParaRPr lang="en-US" altLang="ja-JP" sz="3600" dirty="0"/>
          </a:p>
          <a:p>
            <a:pPr algn="ctr"/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生活すること、働くことも、変化していくことが</a:t>
            </a:r>
            <a:br>
              <a:rPr lang="en-US" altLang="ja-JP" sz="3600" dirty="0"/>
            </a:br>
            <a:r>
              <a:rPr lang="ja-JP" altLang="en-US" sz="3600" dirty="0"/>
              <a:t>求められる</a:t>
            </a:r>
            <a:endParaRPr lang="en-US" altLang="ja-JP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127FA-F8DB-4FBC-B8B9-60D40DBA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A343-E51C-45AE-893C-B96FAD37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0F2FB-E9E9-4CC9-BB1D-FD963E832457}"/>
              </a:ext>
            </a:extLst>
          </p:cNvPr>
          <p:cNvSpPr txBox="1"/>
          <p:nvPr/>
        </p:nvSpPr>
        <p:spPr>
          <a:xfrm>
            <a:off x="7943850" y="430971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労働人口の減少（人口減少、高齢化）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6670-BC53-45D6-AE06-8D5D53AF245D}"/>
              </a:ext>
            </a:extLst>
          </p:cNvPr>
          <p:cNvSpPr txBox="1"/>
          <p:nvPr/>
        </p:nvSpPr>
        <p:spPr>
          <a:xfrm>
            <a:off x="1200150" y="6963871"/>
            <a:ext cx="235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Office</a:t>
            </a:r>
            <a:r>
              <a:rPr lang="ja-JP" altLang="en-US" dirty="0"/>
              <a:t>サービスの充実</a:t>
            </a:r>
            <a:endParaRPr lang="en-US" altLang="ja-JP" dirty="0"/>
          </a:p>
          <a:p>
            <a:r>
              <a:rPr lang="en-US" dirty="0"/>
              <a:t>(Microsoft Office365,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ja-JP" dirty="0"/>
              <a:t>Group 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78D4-1B5B-46C9-A621-F31E4BCCB27A}"/>
              </a:ext>
            </a:extLst>
          </p:cNvPr>
          <p:cNvSpPr txBox="1"/>
          <p:nvPr/>
        </p:nvSpPr>
        <p:spPr>
          <a:xfrm>
            <a:off x="8449985" y="61622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介護離職・育児離職の問題化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527DF-C705-4426-99FC-D58FC1B2C3D6}"/>
              </a:ext>
            </a:extLst>
          </p:cNvPr>
          <p:cNvSpPr txBox="1"/>
          <p:nvPr/>
        </p:nvSpPr>
        <p:spPr>
          <a:xfrm>
            <a:off x="1175060" y="42125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ネットワークの高速化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5G</a:t>
            </a:r>
            <a:r>
              <a:rPr lang="ja-JP" altLang="en-US" dirty="0"/>
              <a:t>、</a:t>
            </a:r>
            <a:r>
              <a:rPr lang="en-US" altLang="ja-JP" dirty="0" err="1"/>
              <a:t>etc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6053D-F1F0-4021-85ED-1249D10A2BDA}"/>
              </a:ext>
            </a:extLst>
          </p:cNvPr>
          <p:cNvSpPr txBox="1"/>
          <p:nvPr/>
        </p:nvSpPr>
        <p:spPr>
          <a:xfrm>
            <a:off x="1591561" y="8013301"/>
            <a:ext cx="2662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</a:t>
            </a:r>
            <a:r>
              <a:rPr lang="ja-JP" altLang="en-US" dirty="0"/>
              <a:t>を使ったプロジェクト</a:t>
            </a:r>
            <a:endParaRPr lang="en-US" altLang="ja-JP" dirty="0"/>
          </a:p>
          <a:p>
            <a:r>
              <a:rPr lang="ja-JP" altLang="en-US" dirty="0"/>
              <a:t>ワーク・ツールの発展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GitHub, Trello, </a:t>
            </a:r>
            <a:r>
              <a:rPr lang="en-US" altLang="ja-JP" dirty="0" err="1"/>
              <a:t>etc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29DB8-385D-4065-B78C-26FC9D4725DA}"/>
              </a:ext>
            </a:extLst>
          </p:cNvPr>
          <p:cNvSpPr txBox="1"/>
          <p:nvPr/>
        </p:nvSpPr>
        <p:spPr>
          <a:xfrm>
            <a:off x="491989" y="5757799"/>
            <a:ext cx="3334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</a:t>
            </a:r>
            <a:r>
              <a:rPr lang="ja-JP" altLang="en-US" dirty="0"/>
              <a:t>コミュニケーション</a:t>
            </a:r>
            <a:endParaRPr lang="en-US" altLang="ja-JP" dirty="0"/>
          </a:p>
          <a:p>
            <a:r>
              <a:rPr lang="ja-JP" altLang="en-US" dirty="0"/>
              <a:t>ツールの一般化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Mail, Chat, Tel Conference,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FE1B6-8258-47EE-A03D-FF1BD00F173B}"/>
              </a:ext>
            </a:extLst>
          </p:cNvPr>
          <p:cNvSpPr txBox="1"/>
          <p:nvPr/>
        </p:nvSpPr>
        <p:spPr>
          <a:xfrm>
            <a:off x="1485900" y="4921861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Smartphone, Mobile PC</a:t>
            </a:r>
          </a:p>
          <a:p>
            <a:r>
              <a:rPr lang="ja-JP" altLang="en-US" dirty="0"/>
              <a:t>でいつでもどこでも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E4674-4063-46F0-992F-2085B0426F5B}"/>
              </a:ext>
            </a:extLst>
          </p:cNvPr>
          <p:cNvSpPr txBox="1"/>
          <p:nvPr/>
        </p:nvSpPr>
        <p:spPr>
          <a:xfrm>
            <a:off x="7943850" y="50939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一億総活躍社会、生涯現役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195C65C-C30A-428B-9D6A-5012EF25C71C}"/>
              </a:ext>
            </a:extLst>
          </p:cNvPr>
          <p:cNvSpPr/>
          <p:nvPr/>
        </p:nvSpPr>
        <p:spPr>
          <a:xfrm flipV="1">
            <a:off x="3283195" y="216379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6A5F0-FBBF-4B34-9F69-62345353EFA3}"/>
              </a:ext>
            </a:extLst>
          </p:cNvPr>
          <p:cNvSpPr txBox="1"/>
          <p:nvPr/>
        </p:nvSpPr>
        <p:spPr>
          <a:xfrm>
            <a:off x="9465647" y="73459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従業員のグローバル化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B4619-AAA7-4376-8EE5-B34653ED1E08}"/>
              </a:ext>
            </a:extLst>
          </p:cNvPr>
          <p:cNvSpPr txBox="1"/>
          <p:nvPr/>
        </p:nvSpPr>
        <p:spPr>
          <a:xfrm>
            <a:off x="8172450" y="82903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日本国外への業務委託、オフショアで生産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4446FB-7BC4-469A-ACF6-975923CA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40" y="4314464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013B19-60BD-4B9A-9F03-DFA505C0D584}"/>
              </a:ext>
            </a:extLst>
          </p:cNvPr>
          <p:cNvSpPr txBox="1"/>
          <p:nvPr/>
        </p:nvSpPr>
        <p:spPr>
          <a:xfrm>
            <a:off x="8449984" y="777100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世界中で仕事が動いている（２４時間）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958C9-AB7F-4CB7-AD9E-900E8A04B5A2}"/>
              </a:ext>
            </a:extLst>
          </p:cNvPr>
          <p:cNvSpPr txBox="1"/>
          <p:nvPr/>
        </p:nvSpPr>
        <p:spPr>
          <a:xfrm>
            <a:off x="671761" y="900326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r>
              <a:rPr lang="ja-JP" altLang="en-US" dirty="0"/>
              <a:t>確保</a:t>
            </a:r>
            <a:r>
              <a:rPr lang="en-US" dirty="0"/>
              <a:t>, </a:t>
            </a:r>
            <a:r>
              <a:rPr lang="ja-JP" altLang="en-US" dirty="0"/>
              <a:t>情報漏洩の防止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8149E-C6E4-4D3A-BC85-09CEE85FC5CB}"/>
              </a:ext>
            </a:extLst>
          </p:cNvPr>
          <p:cNvSpPr txBox="1"/>
          <p:nvPr/>
        </p:nvSpPr>
        <p:spPr>
          <a:xfrm>
            <a:off x="7443847" y="873385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社員以外の様々雇用形態での</a:t>
            </a:r>
            <a:endParaRPr lang="en-US" altLang="ja-JP" dirty="0"/>
          </a:p>
          <a:p>
            <a:r>
              <a:rPr lang="ja-JP" altLang="en-US" dirty="0"/>
              <a:t>組織構成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94DD3-601E-4DFD-981A-3435CBE30CDD}"/>
              </a:ext>
            </a:extLst>
          </p:cNvPr>
          <p:cNvSpPr txBox="1"/>
          <p:nvPr/>
        </p:nvSpPr>
        <p:spPr>
          <a:xfrm>
            <a:off x="9027065" y="66636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グローバルなビジネス</a:t>
            </a:r>
            <a:endParaRPr lang="en-US" altLang="ja-JP" dirty="0"/>
          </a:p>
          <a:p>
            <a:r>
              <a:rPr lang="ja-JP" altLang="en-US" dirty="0"/>
              <a:t>連携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072-68E9-4C51-B237-B264B84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：働く側としての課題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5064-E1E4-4E39-866C-E74625F5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7C06-69A5-4E30-B8F5-53EFB37C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pic>
        <p:nvPicPr>
          <p:cNvPr id="9" name="Graphic 8" descr="Office worker">
            <a:extLst>
              <a:ext uri="{FF2B5EF4-FFF2-40B4-BE49-F238E27FC236}">
                <a16:creationId xmlns:a16="http://schemas.microsoft.com/office/drawing/2014/main" id="{D6E1C931-077A-464F-8057-00591D44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033" y="3251789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BA53C95B-72ED-4186-9FE0-256DF62FD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0200" y="5892257"/>
            <a:ext cx="914400" cy="914400"/>
          </a:xfrm>
          <a:prstGeom prst="rect">
            <a:avLst/>
          </a:prstGeom>
        </p:spPr>
      </p:pic>
      <p:pic>
        <p:nvPicPr>
          <p:cNvPr id="13" name="Graphic 12" descr="Man with baby">
            <a:extLst>
              <a:ext uri="{FF2B5EF4-FFF2-40B4-BE49-F238E27FC236}">
                <a16:creationId xmlns:a16="http://schemas.microsoft.com/office/drawing/2014/main" id="{46655138-5F55-47B4-851B-60CAF601F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9515" y="4594195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">
            <a:extLst>
              <a:ext uri="{FF2B5EF4-FFF2-40B4-BE49-F238E27FC236}">
                <a16:creationId xmlns:a16="http://schemas.microsoft.com/office/drawing/2014/main" id="{9425BF00-402C-4C7E-9C88-09D83EBFB8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9082" y="5186086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">
            <a:extLst>
              <a:ext uri="{FF2B5EF4-FFF2-40B4-BE49-F238E27FC236}">
                <a16:creationId xmlns:a16="http://schemas.microsoft.com/office/drawing/2014/main" id="{2CACD29C-C1EC-432F-8B94-E04EA6CAA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15238" y="297836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3D340-89A6-48BE-9B47-860FF33E039A}"/>
              </a:ext>
            </a:extLst>
          </p:cNvPr>
          <p:cNvSpPr txBox="1"/>
          <p:nvPr/>
        </p:nvSpPr>
        <p:spPr>
          <a:xfrm>
            <a:off x="6229350" y="413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上長</a:t>
            </a:r>
            <a:endParaRPr lang="en-US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E092EC2-6C1B-44C5-9423-D8EFC2A59551}"/>
              </a:ext>
            </a:extLst>
          </p:cNvPr>
          <p:cNvSpPr/>
          <p:nvPr/>
        </p:nvSpPr>
        <p:spPr>
          <a:xfrm>
            <a:off x="5440677" y="2008930"/>
            <a:ext cx="2400302" cy="1121492"/>
          </a:xfrm>
          <a:prstGeom prst="wedgeRoundRectCallout">
            <a:avLst>
              <a:gd name="adj1" fmla="val -9759"/>
              <a:gd name="adj2" fmla="val 7008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仕事をしているか、どうか見えない。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BFF438F-D5EE-4E3C-A4F5-79E6A3F0EA75}"/>
              </a:ext>
            </a:extLst>
          </p:cNvPr>
          <p:cNvSpPr/>
          <p:nvPr/>
        </p:nvSpPr>
        <p:spPr>
          <a:xfrm>
            <a:off x="1754556" y="5680230"/>
            <a:ext cx="2400302" cy="1121492"/>
          </a:xfrm>
          <a:prstGeom prst="wedgeRoundRectCallout">
            <a:avLst>
              <a:gd name="adj1" fmla="val 46509"/>
              <a:gd name="adj2" fmla="val -69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本人は効果があったっていうけど、子育ての人だけ不公平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C1E61-C2BE-4F65-83B7-60DC8AF68632}"/>
              </a:ext>
            </a:extLst>
          </p:cNvPr>
          <p:cNvSpPr txBox="1"/>
          <p:nvPr/>
        </p:nvSpPr>
        <p:spPr>
          <a:xfrm>
            <a:off x="4135025" y="4857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同僚</a:t>
            </a:r>
            <a:endParaRPr lang="en-US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A7AAF96-B05D-44DF-943B-920D76B57D76}"/>
              </a:ext>
            </a:extLst>
          </p:cNvPr>
          <p:cNvSpPr/>
          <p:nvPr/>
        </p:nvSpPr>
        <p:spPr>
          <a:xfrm>
            <a:off x="7143750" y="3223677"/>
            <a:ext cx="2400302" cy="1121492"/>
          </a:xfrm>
          <a:prstGeom prst="wedgeRoundRectCallout">
            <a:avLst>
              <a:gd name="adj1" fmla="val -56714"/>
              <a:gd name="adj2" fmla="val 65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在宅でできる仕事ばかりでないので、仕事が回るか心配。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3275F-06AD-45E4-BF3C-2BFA5751F5B4}"/>
              </a:ext>
            </a:extLst>
          </p:cNvPr>
          <p:cNvSpPr txBox="1"/>
          <p:nvPr/>
        </p:nvSpPr>
        <p:spPr>
          <a:xfrm>
            <a:off x="6686550" y="5496076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Worker</a:t>
            </a:r>
            <a:endParaRPr lang="en-US" dirty="0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B39C1AE-DD04-4EB6-8588-5A3832D88D57}"/>
              </a:ext>
            </a:extLst>
          </p:cNvPr>
          <p:cNvSpPr/>
          <p:nvPr/>
        </p:nvSpPr>
        <p:spPr>
          <a:xfrm>
            <a:off x="1517262" y="1771650"/>
            <a:ext cx="2400302" cy="1121492"/>
          </a:xfrm>
          <a:prstGeom prst="wedgeRoundRectCallout">
            <a:avLst>
              <a:gd name="adj1" fmla="val 34981"/>
              <a:gd name="adj2" fmla="val 68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連絡が、日本時間に縛られると、緊急時に対応できない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9EF49DE-6F5B-49EB-B4DD-C61575AE3E44}"/>
              </a:ext>
            </a:extLst>
          </p:cNvPr>
          <p:cNvSpPr/>
          <p:nvPr/>
        </p:nvSpPr>
        <p:spPr>
          <a:xfrm>
            <a:off x="9079212" y="5331511"/>
            <a:ext cx="2400302" cy="1121492"/>
          </a:xfrm>
          <a:prstGeom prst="wedgeRoundRectCallout">
            <a:avLst>
              <a:gd name="adj1" fmla="val -69559"/>
              <a:gd name="adj2" fmla="val -14294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在宅で結果を出していると思うが、生産性があがっているか、測れず、不安。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C7076F09-0B22-4D54-9AB7-6E678686CB75}"/>
              </a:ext>
            </a:extLst>
          </p:cNvPr>
          <p:cNvSpPr/>
          <p:nvPr/>
        </p:nvSpPr>
        <p:spPr>
          <a:xfrm>
            <a:off x="8582185" y="6606455"/>
            <a:ext cx="2400302" cy="1121492"/>
          </a:xfrm>
          <a:prstGeom prst="wedgeRoundRectCallout">
            <a:avLst>
              <a:gd name="adj1" fmla="val -66901"/>
              <a:gd name="adj2" fmla="val -5032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成果が回りに見えず、出世にひびかないかなぁ。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078501B-5421-4F94-B4EF-4726D9BC98E4}"/>
              </a:ext>
            </a:extLst>
          </p:cNvPr>
          <p:cNvSpPr/>
          <p:nvPr/>
        </p:nvSpPr>
        <p:spPr>
          <a:xfrm>
            <a:off x="9782336" y="7768801"/>
            <a:ext cx="2400302" cy="1121492"/>
          </a:xfrm>
          <a:prstGeom prst="wedgeRoundRectCallout">
            <a:avLst>
              <a:gd name="adj1" fmla="val -62028"/>
              <a:gd name="adj2" fmla="val -2537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勤務時間が不明確になり、</a:t>
            </a:r>
            <a:r>
              <a:rPr lang="en-US" altLang="ja-JP" dirty="0">
                <a:solidFill>
                  <a:srgbClr val="FF0000"/>
                </a:solidFill>
              </a:rPr>
              <a:t>On-Off</a:t>
            </a:r>
            <a:r>
              <a:rPr lang="ja-JP" altLang="en-US" dirty="0">
                <a:solidFill>
                  <a:srgbClr val="FF0000"/>
                </a:solidFill>
              </a:rPr>
              <a:t>をかえって分けにくい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5436392-A999-4634-8CF0-8E765B10C4BB}"/>
              </a:ext>
            </a:extLst>
          </p:cNvPr>
          <p:cNvSpPr/>
          <p:nvPr/>
        </p:nvSpPr>
        <p:spPr>
          <a:xfrm>
            <a:off x="6960200" y="7809655"/>
            <a:ext cx="2400302" cy="1121492"/>
          </a:xfrm>
          <a:prstGeom prst="wedgeRoundRectCallout">
            <a:avLst>
              <a:gd name="adj1" fmla="val -22561"/>
              <a:gd name="adj2" fmla="val -74069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家から出ない分、運動不足になった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36F10-AB81-4930-9F29-FD184B38E1B8}"/>
              </a:ext>
            </a:extLst>
          </p:cNvPr>
          <p:cNvSpPr txBox="1"/>
          <p:nvPr/>
        </p:nvSpPr>
        <p:spPr>
          <a:xfrm>
            <a:off x="3620184" y="38393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オフショア</a:t>
            </a:r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5E732E9-F5DF-4B45-8CB4-B91753A180C6}"/>
              </a:ext>
            </a:extLst>
          </p:cNvPr>
          <p:cNvSpPr/>
          <p:nvPr/>
        </p:nvSpPr>
        <p:spPr>
          <a:xfrm>
            <a:off x="520866" y="3371850"/>
            <a:ext cx="2400302" cy="1121492"/>
          </a:xfrm>
          <a:prstGeom prst="wedgeRoundRectCallout">
            <a:avLst>
              <a:gd name="adj1" fmla="val 34981"/>
              <a:gd name="adj2" fmla="val 68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子供や地域のことを分担してやってほしい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6A832-ACBB-4489-A7FB-59E614F62E8C}"/>
              </a:ext>
            </a:extLst>
          </p:cNvPr>
          <p:cNvSpPr txBox="1"/>
          <p:nvPr/>
        </p:nvSpPr>
        <p:spPr>
          <a:xfrm>
            <a:off x="3333915" y="4666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家族</a:t>
            </a:r>
            <a:endParaRPr lang="en-US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3A8EE09E-D6A5-447E-9D1E-97567A1A5E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7451" y="685440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951957-5B13-4387-BF19-BC08870CB164}"/>
              </a:ext>
            </a:extLst>
          </p:cNvPr>
          <p:cNvSpPr txBox="1"/>
          <p:nvPr/>
        </p:nvSpPr>
        <p:spPr>
          <a:xfrm>
            <a:off x="4835336" y="6637273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Middle Age Worker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35275BE-DCC0-4909-952A-C546FCAA2B6E}"/>
              </a:ext>
            </a:extLst>
          </p:cNvPr>
          <p:cNvSpPr/>
          <p:nvPr/>
        </p:nvSpPr>
        <p:spPr>
          <a:xfrm>
            <a:off x="4475379" y="8022507"/>
            <a:ext cx="2400302" cy="1121492"/>
          </a:xfrm>
          <a:prstGeom prst="wedgeRoundRectCallout">
            <a:avLst>
              <a:gd name="adj1" fmla="val -10017"/>
              <a:gd name="adj2" fmla="val -81029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老後が長くなったから、もっと長く働かないと・・・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EFD5A4B0-70DA-442F-A3A4-E7C2383A5B2F}"/>
              </a:ext>
            </a:extLst>
          </p:cNvPr>
          <p:cNvSpPr/>
          <p:nvPr/>
        </p:nvSpPr>
        <p:spPr>
          <a:xfrm>
            <a:off x="2013200" y="6936275"/>
            <a:ext cx="2400302" cy="1121492"/>
          </a:xfrm>
          <a:prstGeom prst="wedgeRoundRectCallout">
            <a:avLst>
              <a:gd name="adj1" fmla="val 70819"/>
              <a:gd name="adj2" fmla="val -4324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仕事ばかりで、バランスが取れていないなぁ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83B5BDD3-A013-419A-BF0F-C0DFFDE2D7A2}"/>
              </a:ext>
            </a:extLst>
          </p:cNvPr>
          <p:cNvSpPr/>
          <p:nvPr/>
        </p:nvSpPr>
        <p:spPr>
          <a:xfrm>
            <a:off x="1756438" y="8108701"/>
            <a:ext cx="2400302" cy="1121492"/>
          </a:xfrm>
          <a:prstGeom prst="wedgeRoundRectCallout">
            <a:avLst>
              <a:gd name="adj1" fmla="val 58275"/>
              <a:gd name="adj2" fmla="val -4125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通勤時間が、長いのが負担になってきたと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227F-1338-4566-AA1D-39D3C783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ヒトの「働く時間」を自動で収集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08A-F64D-4697-B777-CDFE5AF1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11041380" cy="2571749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ja-JP" altLang="en-US" dirty="0"/>
              <a:t>仕事のペースを測って、</a:t>
            </a:r>
            <a:r>
              <a:rPr lang="en-US" altLang="ja-JP" dirty="0"/>
              <a:t>50</a:t>
            </a:r>
            <a:r>
              <a:rPr lang="ja-JP" altLang="en-US" dirty="0"/>
              <a:t>年間の長丁場のペース配分を考えて働くべき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70</a:t>
            </a:r>
            <a:r>
              <a:rPr lang="ja-JP" altLang="en-US" dirty="0"/>
              <a:t>歳」まで働くためのギア・チェンジが、ミドル・エイジには求められる</a:t>
            </a:r>
            <a:endParaRPr lang="en-US" altLang="ja-JP" dirty="0"/>
          </a:p>
          <a:p>
            <a:r>
              <a:rPr lang="ja-JP" altLang="en-US" dirty="0"/>
              <a:t>「働き方」を、ソフト・ランディングさせる時期</a:t>
            </a:r>
            <a:endParaRPr lang="en-US" altLang="ja-JP" dirty="0"/>
          </a:p>
          <a:p>
            <a:pPr lvl="1"/>
            <a:r>
              <a:rPr lang="ja-JP" altLang="en-US" dirty="0"/>
              <a:t>病気、親の介護・・・・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6987-9B44-4FAA-8CEB-91870A2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8171-5D04-466B-9C46-8DBC928D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DBBB54-5089-4143-B7D1-66982DF36C54}"/>
              </a:ext>
            </a:extLst>
          </p:cNvPr>
          <p:cNvSpPr/>
          <p:nvPr/>
        </p:nvSpPr>
        <p:spPr>
          <a:xfrm flipV="1">
            <a:off x="2400300" y="3495377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42648-929C-4630-A4E9-CC05D35821A7}"/>
              </a:ext>
            </a:extLst>
          </p:cNvPr>
          <p:cNvSpPr txBox="1"/>
          <p:nvPr/>
        </p:nvSpPr>
        <p:spPr>
          <a:xfrm>
            <a:off x="1600200" y="4171950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25932C-F914-4133-9762-7DB670170790}"/>
              </a:ext>
            </a:extLst>
          </p:cNvPr>
          <p:cNvSpPr/>
          <p:nvPr/>
        </p:nvSpPr>
        <p:spPr>
          <a:xfrm flipV="1">
            <a:off x="2400300" y="5321647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F290C-CB0F-4A76-B0E6-222B7BB134CA}"/>
              </a:ext>
            </a:extLst>
          </p:cNvPr>
          <p:cNvSpPr txBox="1"/>
          <p:nvPr/>
        </p:nvSpPr>
        <p:spPr>
          <a:xfrm>
            <a:off x="1600200" y="5980896"/>
            <a:ext cx="8084264" cy="13849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レコーディング「仕事時間」ダイエットしよう！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「見える」と適切な改善ができる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145E-36E5-4128-96A7-9251611EC4AD}"/>
              </a:ext>
            </a:extLst>
          </p:cNvPr>
          <p:cNvSpPr txBox="1"/>
          <p:nvPr/>
        </p:nvSpPr>
        <p:spPr>
          <a:xfrm>
            <a:off x="1600200" y="7576810"/>
            <a:ext cx="5570756" cy="13849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誰もが健康で、安心して、長く、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働くことを、目指す時代に、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「働き方」を最適化する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0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78187-FD89-4607-AF3C-C51F8E8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64283DEB-8B57-4E39-8098-6425DD37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2959001"/>
            <a:ext cx="459450" cy="45945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0BBFFBBF-19C2-4637-89A9-0653180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2959001"/>
            <a:ext cx="459450" cy="459450"/>
          </a:xfrm>
          <a:prstGeom prst="rect">
            <a:avLst/>
          </a:prstGeom>
        </p:spPr>
      </p:pic>
      <p:pic>
        <p:nvPicPr>
          <p:cNvPr id="16" name="Graphic 15" descr="Pie chart">
            <a:extLst>
              <a:ext uri="{FF2B5EF4-FFF2-40B4-BE49-F238E27FC236}">
                <a16:creationId xmlns:a16="http://schemas.microsoft.com/office/drawing/2014/main" id="{01683750-ECA1-4513-B13F-250749667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2959001"/>
            <a:ext cx="459450" cy="459450"/>
          </a:xfrm>
          <a:prstGeom prst="rect">
            <a:avLst/>
          </a:prstGeom>
        </p:spPr>
      </p:pic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7B9D079A-8A7E-4A4D-87AE-707B1F844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1450" y="4765811"/>
            <a:ext cx="914400" cy="914400"/>
          </a:xfrm>
          <a:prstGeom prst="rect">
            <a:avLst/>
          </a:prstGeom>
        </p:spPr>
      </p:pic>
      <p:pic>
        <p:nvPicPr>
          <p:cNvPr id="20" name="Graphic 19" descr="Heart with pulse">
            <a:extLst>
              <a:ext uri="{FF2B5EF4-FFF2-40B4-BE49-F238E27FC236}">
                <a16:creationId xmlns:a16="http://schemas.microsoft.com/office/drawing/2014/main" id="{84EC3CBD-B321-47B1-9780-AEFB997A0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5704806"/>
            <a:ext cx="914400" cy="914400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A65D57A0-A020-4364-81FF-F69F5C70C1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5662" y="6556707"/>
            <a:ext cx="914400" cy="914400"/>
          </a:xfrm>
          <a:prstGeom prst="rect">
            <a:avLst/>
          </a:prstGeom>
        </p:spPr>
      </p:pic>
      <p:pic>
        <p:nvPicPr>
          <p:cNvPr id="24" name="Graphic 23" descr="Web cam">
            <a:extLst>
              <a:ext uri="{FF2B5EF4-FFF2-40B4-BE49-F238E27FC236}">
                <a16:creationId xmlns:a16="http://schemas.microsoft.com/office/drawing/2014/main" id="{D8677353-51C6-4ACA-B04F-66AE28CE2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8301" y="5689431"/>
            <a:ext cx="599587" cy="599587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EE935FB-B44F-449A-B9A6-CA99A4B5B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934372"/>
            <a:ext cx="3481387" cy="34813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5F844C-DAE1-4D8D-A022-717760BF4D91}"/>
              </a:ext>
            </a:extLst>
          </p:cNvPr>
          <p:cNvSpPr txBox="1"/>
          <p:nvPr/>
        </p:nvSpPr>
        <p:spPr>
          <a:xfrm>
            <a:off x="3760885" y="228241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31" name="Graphic 30" descr="Browser window">
            <a:extLst>
              <a:ext uri="{FF2B5EF4-FFF2-40B4-BE49-F238E27FC236}">
                <a16:creationId xmlns:a16="http://schemas.microsoft.com/office/drawing/2014/main" id="{FAA92A5E-B520-43C3-B666-1C77F20582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1371600"/>
            <a:ext cx="2943225" cy="2943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3FA18-AFD1-4C71-908B-8B4253C651C9}"/>
              </a:ext>
            </a:extLst>
          </p:cNvPr>
          <p:cNvSpPr txBox="1"/>
          <p:nvPr/>
        </p:nvSpPr>
        <p:spPr>
          <a:xfrm>
            <a:off x="1125750" y="2487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770E8D-65D9-4770-8601-A7344972D3AD}"/>
              </a:ext>
            </a:extLst>
          </p:cNvPr>
          <p:cNvCxnSpPr/>
          <p:nvPr/>
        </p:nvCxnSpPr>
        <p:spPr>
          <a:xfrm flipH="1">
            <a:off x="3324112" y="3188726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2E9A9F2-A22C-4495-B943-780B21C757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2654897"/>
            <a:ext cx="1152525" cy="1152525"/>
          </a:xfrm>
          <a:prstGeom prst="rect">
            <a:avLst/>
          </a:prstGeom>
        </p:spPr>
      </p:pic>
      <p:pic>
        <p:nvPicPr>
          <p:cNvPr id="37" name="Graphic 36" descr="Programmer">
            <a:extLst>
              <a:ext uri="{FF2B5EF4-FFF2-40B4-BE49-F238E27FC236}">
                <a16:creationId xmlns:a16="http://schemas.microsoft.com/office/drawing/2014/main" id="{66E3C97F-E018-4DC4-B329-026008AAD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1605" y="5369260"/>
            <a:ext cx="1306490" cy="130649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53FCFC0-4DE3-4007-AFB8-78B276FDDC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502982"/>
            <a:ext cx="1096179" cy="10961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F2CB4A-79BD-4856-88E7-1E3FBB9B9DF0}"/>
              </a:ext>
            </a:extLst>
          </p:cNvPr>
          <p:cNvCxnSpPr/>
          <p:nvPr/>
        </p:nvCxnSpPr>
        <p:spPr>
          <a:xfrm flipV="1">
            <a:off x="5748739" y="5479275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24603F-2914-4CA8-9A38-301E3FCBB91B}"/>
              </a:ext>
            </a:extLst>
          </p:cNvPr>
          <p:cNvSpPr txBox="1"/>
          <p:nvPr/>
        </p:nvSpPr>
        <p:spPr>
          <a:xfrm>
            <a:off x="5413800" y="437774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Fit </a:t>
            </a:r>
            <a:endParaRPr lang="en-US" dirty="0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BD38E281-D8FB-4A5B-916B-5FB85C06EA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99" y="3972795"/>
            <a:ext cx="1096179" cy="109617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4A4900-8305-4817-8D5C-07BC10C2B377}"/>
              </a:ext>
            </a:extLst>
          </p:cNvPr>
          <p:cNvSpPr txBox="1"/>
          <p:nvPr/>
        </p:nvSpPr>
        <p:spPr>
          <a:xfrm>
            <a:off x="10136932" y="384756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8EE669-74ED-4C45-A332-574CE6BEEBD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1201400" y="4850627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B4A669B-0B4D-42F8-8463-19AC615DD0E7}"/>
              </a:ext>
            </a:extLst>
          </p:cNvPr>
          <p:cNvSpPr/>
          <p:nvPr/>
        </p:nvSpPr>
        <p:spPr>
          <a:xfrm>
            <a:off x="6296829" y="2856685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B20B7B-1C6C-47CF-AEDE-A6FDB77BBE4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163901" y="3525668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35846970-4E3A-4382-A821-41C3302026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35" y="4502982"/>
            <a:ext cx="1096179" cy="10961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04D14A-6B96-45EF-BA0B-895A94E553A9}"/>
              </a:ext>
            </a:extLst>
          </p:cNvPr>
          <p:cNvSpPr txBox="1"/>
          <p:nvPr/>
        </p:nvSpPr>
        <p:spPr>
          <a:xfrm>
            <a:off x="7101252" y="5461594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F934BA-7E6B-477C-8346-85990E28FD0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052862" y="5426883"/>
            <a:ext cx="0" cy="112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E8B2F0-31F4-465F-B806-0083BA1CF611}"/>
              </a:ext>
            </a:extLst>
          </p:cNvPr>
          <p:cNvCxnSpPr>
            <a:cxnSpLocks/>
          </p:cNvCxnSpPr>
          <p:nvPr/>
        </p:nvCxnSpPr>
        <p:spPr>
          <a:xfrm flipH="1" flipV="1">
            <a:off x="7101252" y="3525668"/>
            <a:ext cx="13178" cy="127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37E76A3-4164-4B44-8583-EF73DB7760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9" y="7278281"/>
            <a:ext cx="914401" cy="9144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856C9-D063-40A5-85EE-558F5029BD70}"/>
              </a:ext>
            </a:extLst>
          </p:cNvPr>
          <p:cNvSpPr txBox="1"/>
          <p:nvPr/>
        </p:nvSpPr>
        <p:spPr>
          <a:xfrm>
            <a:off x="6572250" y="7879575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5237E966-F9A7-4AA4-B44F-4326BCD50D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80395" y="7119049"/>
            <a:ext cx="542180" cy="542180"/>
          </a:xfrm>
          <a:prstGeom prst="rect">
            <a:avLst/>
          </a:prstGeom>
        </p:spPr>
      </p:pic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C9810E17-8E5F-4261-9A10-FF3B770C4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97978" y="5037503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378793-0C50-4789-B733-008AAF7678E1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3525669"/>
            <a:ext cx="1753914" cy="246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B3FAB-83D7-4C75-9493-94FD7B67884E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759805" y="3323409"/>
            <a:ext cx="2499194" cy="119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DAD6BA2-9830-4221-A4B8-318EF7E58E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3718389"/>
            <a:ext cx="1504621" cy="15046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FC62A08-D2B7-4E15-B186-7E80A035C774}"/>
              </a:ext>
            </a:extLst>
          </p:cNvPr>
          <p:cNvSpPr txBox="1"/>
          <p:nvPr/>
        </p:nvSpPr>
        <p:spPr>
          <a:xfrm>
            <a:off x="861101" y="5036819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自分の働き方を「見える化」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健康で、安心して、長く</a:t>
            </a:r>
            <a:endParaRPr lang="en-US" altLang="ja-JP" dirty="0"/>
          </a:p>
          <a:p>
            <a:r>
              <a:rPr lang="ja-JP" altLang="en-US" dirty="0"/>
              <a:t>働くために、「働き方」を</a:t>
            </a:r>
            <a:endParaRPr lang="en-US" altLang="ja-JP" dirty="0"/>
          </a:p>
          <a:p>
            <a:r>
              <a:rPr lang="ja-JP" altLang="en-US" dirty="0"/>
              <a:t>見直す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6117-F731-4CC9-BA4F-D58AD82E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0CAC-DC05-4333-AB52-17D48CD7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23BE10-D50A-4389-9BC2-C28B39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228600"/>
            <a:ext cx="11042650" cy="839788"/>
          </a:xfrm>
        </p:spPr>
        <p:txBody>
          <a:bodyPr/>
          <a:lstStyle/>
          <a:p>
            <a:r>
              <a:rPr lang="ja-JP" altLang="en-US" dirty="0"/>
              <a:t>働く＆生活するを「見える化」</a:t>
            </a:r>
            <a:br>
              <a:rPr lang="en-US" altLang="ja-JP" dirty="0"/>
            </a:br>
            <a:r>
              <a:rPr lang="ja-JP" altLang="en-US" dirty="0"/>
              <a:t>勤務時間、動作時間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9824D-1D68-48BB-B268-693D8B83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314450"/>
            <a:ext cx="8162925" cy="518556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B8F7A-BE19-4C86-8107-28D00EA3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42" y="5086350"/>
            <a:ext cx="4424680" cy="382905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0701DFCC-F5A3-4AC5-8FC0-8E6AED5D1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6514833"/>
            <a:ext cx="2273523" cy="23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830-AC78-424E-A059-CA4A5FB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89548"/>
            <a:ext cx="11041380" cy="839152"/>
          </a:xfrm>
        </p:spPr>
        <p:txBody>
          <a:bodyPr/>
          <a:lstStyle/>
          <a:p>
            <a:r>
              <a:rPr lang="ja-JP" altLang="en-US"/>
              <a:t>働く＆生活するを「見える化」</a:t>
            </a:r>
            <a:br>
              <a:rPr lang="en-US" altLang="ja-JP"/>
            </a:br>
            <a:r>
              <a:rPr lang="en-US" altLang="ja-JP"/>
              <a:t>PC</a:t>
            </a:r>
            <a:r>
              <a:rPr lang="ja-JP" altLang="en-US"/>
              <a:t>操作状況＆集中度＆カロリ</a:t>
            </a:r>
            <a:endParaRPr lang="en-US" dirty="0"/>
          </a:p>
        </p:txBody>
      </p:sp>
      <p:pic>
        <p:nvPicPr>
          <p:cNvPr id="7" name="Content Placeholder 6" descr="Person eating">
            <a:extLst>
              <a:ext uri="{FF2B5EF4-FFF2-40B4-BE49-F238E27FC236}">
                <a16:creationId xmlns:a16="http://schemas.microsoft.com/office/drawing/2014/main" id="{F6A7A2E0-57F8-4A1F-AD21-4D3ABEAA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6474" y="7303166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41CD-2EDD-4C53-A50C-263B526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9144000"/>
            <a:ext cx="4320540" cy="266067"/>
          </a:xfrm>
        </p:spPr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7896-F2B4-4EDC-8648-C8D90FB9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9144000"/>
            <a:ext cx="2880360" cy="266067"/>
          </a:xfrm>
        </p:spPr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D41FA6A1-3330-4936-AA63-614722642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6174" y="7303166"/>
            <a:ext cx="914400" cy="9144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5D78787-7824-41BC-8AF2-AC885E2E0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828800"/>
            <a:ext cx="5410288" cy="545626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4627-0FE2-44ED-A693-F575E39FF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" y="3800475"/>
            <a:ext cx="5334000" cy="533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6C2CE-C46A-473B-BDCC-AD822F589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" y="1094289"/>
            <a:ext cx="449642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・</a:t>
            </a:r>
            <a:r>
              <a:rPr lang="en-US" altLang="ja-JP" dirty="0"/>
              <a:t>Smart Phone</a:t>
            </a:r>
            <a:r>
              <a:rPr lang="ja-JP" altLang="en-US" dirty="0"/>
              <a:t>で取得するデータ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D45A-DC3D-4402-9A5C-673971AA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人体センサー</a:t>
            </a:r>
            <a:endParaRPr lang="en-US" altLang="ja-JP" dirty="0"/>
          </a:p>
          <a:p>
            <a:pPr lvl="1"/>
            <a:r>
              <a:rPr lang="en-US" altLang="ja-JP" dirty="0" err="1"/>
              <a:t>JINS</a:t>
            </a:r>
            <a:r>
              <a:rPr lang="ja-JP" altLang="en-US" dirty="0"/>
              <a:t> </a:t>
            </a:r>
            <a:r>
              <a:rPr lang="en-US" altLang="ja-JP" dirty="0"/>
              <a:t>MEME : </a:t>
            </a:r>
            <a:r>
              <a:rPr lang="ja-JP" altLang="en-US" dirty="0"/>
              <a:t>メガネ組み込み型センサー</a:t>
            </a:r>
            <a:endParaRPr lang="en-US" altLang="ja-JP" dirty="0"/>
          </a:p>
          <a:p>
            <a:pPr lvl="2"/>
            <a:r>
              <a:rPr lang="ja-JP" altLang="en-US" dirty="0"/>
              <a:t>３点眼電位センサー　：目の動き</a:t>
            </a:r>
            <a:endParaRPr lang="en-US" altLang="ja-JP" dirty="0"/>
          </a:p>
          <a:p>
            <a:pPr lvl="2"/>
            <a:r>
              <a:rPr lang="ja-JP" altLang="en-US" dirty="0"/>
              <a:t>６軸身体センサー　　：頭の動き（加速度、軸角度）</a:t>
            </a:r>
            <a:endParaRPr lang="en-US" altLang="ja-JP" dirty="0"/>
          </a:p>
          <a:p>
            <a:pPr lvl="2"/>
            <a:r>
              <a:rPr lang="ja-JP" altLang="en-US" dirty="0"/>
              <a:t>歩数センサー　　　　：歩いた歩数（身体センサーの振動判定により取得）</a:t>
            </a:r>
            <a:endParaRPr lang="en-US" altLang="ja-JP" dirty="0"/>
          </a:p>
          <a:p>
            <a:pPr lvl="1"/>
            <a:r>
              <a:rPr lang="en-US" altLang="ja-JP" dirty="0"/>
              <a:t>Mi band</a:t>
            </a:r>
            <a:r>
              <a:rPr lang="ja-JP" altLang="en-US" dirty="0"/>
              <a:t>：リストバンド型センサー</a:t>
            </a:r>
            <a:endParaRPr lang="en-US" altLang="ja-JP" dirty="0"/>
          </a:p>
          <a:p>
            <a:pPr lvl="2"/>
            <a:r>
              <a:rPr lang="ja-JP" altLang="en-US" dirty="0"/>
              <a:t>心拍数、等　　　　　：睡眠時間</a:t>
            </a:r>
            <a:endParaRPr lang="en-US" altLang="ja-JP" dirty="0"/>
          </a:p>
          <a:p>
            <a:pPr lvl="2"/>
            <a:r>
              <a:rPr lang="ja-JP" altLang="en-US" dirty="0"/>
              <a:t>運動量、等　　　　　：消費カロリー（計算値）</a:t>
            </a:r>
            <a:endParaRPr lang="en-US" altLang="ja-JP" dirty="0"/>
          </a:p>
          <a:p>
            <a:pPr lvl="2"/>
            <a:endParaRPr lang="en-US" dirty="0"/>
          </a:p>
          <a:p>
            <a:r>
              <a:rPr lang="en-US" altLang="ja-JP" dirty="0"/>
              <a:t>Smart Phone</a:t>
            </a:r>
          </a:p>
          <a:p>
            <a:pPr lvl="1"/>
            <a:r>
              <a:rPr lang="en-US" altLang="ja-JP" dirty="0"/>
              <a:t>GPS</a:t>
            </a:r>
            <a:r>
              <a:rPr lang="ja-JP" altLang="en-US" dirty="0"/>
              <a:t>センサー</a:t>
            </a:r>
            <a:endParaRPr lang="en-US" altLang="ja-JP" dirty="0"/>
          </a:p>
          <a:p>
            <a:pPr lvl="2"/>
            <a:r>
              <a:rPr lang="ja-JP" altLang="en-US" dirty="0"/>
              <a:t>位置情報</a:t>
            </a:r>
            <a:endParaRPr lang="en-US" altLang="ja-JP" dirty="0"/>
          </a:p>
          <a:p>
            <a:pPr lvl="1"/>
            <a:r>
              <a:rPr lang="ja-JP" altLang="en-US" dirty="0"/>
              <a:t>磁気センサー、加速度センサー、ジャイロセンサー、環境光センサー、近接センサー、指紋センサー</a:t>
            </a:r>
            <a:endParaRPr lang="en-US" altLang="ja-JP" dirty="0"/>
          </a:p>
          <a:p>
            <a:pPr lvl="2"/>
            <a:r>
              <a:rPr lang="ja-JP" altLang="en-US" dirty="0"/>
              <a:t>（利用しない）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装置</a:t>
            </a:r>
            <a:endParaRPr lang="en-US" altLang="ja-JP" dirty="0"/>
          </a:p>
          <a:p>
            <a:pPr lvl="1"/>
            <a:r>
              <a:rPr lang="ja-JP" altLang="en-US" dirty="0"/>
              <a:t>人感センサー </a:t>
            </a:r>
            <a:r>
              <a:rPr lang="en-US" altLang="ja-JP" dirty="0"/>
              <a:t>or </a:t>
            </a:r>
            <a:r>
              <a:rPr lang="ja-JP" altLang="en-US" dirty="0"/>
              <a:t>カメラ</a:t>
            </a:r>
            <a:endParaRPr lang="en-US" altLang="ja-JP" dirty="0"/>
          </a:p>
          <a:p>
            <a:pPr lvl="2"/>
            <a:r>
              <a:rPr lang="en-US" dirty="0"/>
              <a:t>PC</a:t>
            </a:r>
            <a:r>
              <a:rPr lang="ja-JP" altLang="en-US" dirty="0"/>
              <a:t>装置のソバで作業しているかを判定</a:t>
            </a:r>
            <a:endParaRPr lang="en-US" altLang="ja-JP" dirty="0"/>
          </a:p>
          <a:p>
            <a:pPr lvl="1"/>
            <a:r>
              <a:rPr lang="ja-JP" altLang="en-US" dirty="0"/>
              <a:t>常駐アプリケーション</a:t>
            </a:r>
            <a:endParaRPr lang="en-US" altLang="ja-JP" dirty="0"/>
          </a:p>
          <a:p>
            <a:pPr lvl="2"/>
            <a:r>
              <a:rPr lang="en-US" altLang="ja-JP" dirty="0"/>
              <a:t>PC</a:t>
            </a:r>
            <a:r>
              <a:rPr lang="ja-JP" altLang="en-US" dirty="0"/>
              <a:t> </a:t>
            </a:r>
            <a:r>
              <a:rPr lang="en-US" altLang="ja-JP" dirty="0"/>
              <a:t>On/Off</a:t>
            </a:r>
            <a:r>
              <a:rPr lang="ja-JP" altLang="en-US" dirty="0"/>
              <a:t>ログ</a:t>
            </a:r>
            <a:endParaRPr lang="en-US" altLang="ja-JP" dirty="0"/>
          </a:p>
          <a:p>
            <a:pPr lvl="2"/>
            <a:r>
              <a:rPr lang="ja-JP" altLang="en-US" dirty="0"/>
              <a:t>キータッチ、マウスクリック数の測定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9920-B17E-48FB-BB1F-D3682B1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1335</Words>
  <Application>Microsoft Office PowerPoint</Application>
  <PresentationFormat>A3 Paper (297x420 mm)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『働き方』バランスアップサービス</vt:lpstr>
      <vt:lpstr>IoTで『働き方』のバランスを可視化</vt:lpstr>
      <vt:lpstr>働く＆生活する環境の変化</vt:lpstr>
      <vt:lpstr>リモートWork：働く側としての課題</vt:lpstr>
      <vt:lpstr>ヒトの「働く時間」を自動で収集</vt:lpstr>
      <vt:lpstr>サービス概要</vt:lpstr>
      <vt:lpstr>働く＆生活するを「見える化」 勤務時間、動作時間</vt:lpstr>
      <vt:lpstr>働く＆生活するを「見える化」 PC操作状況＆集中度＆カロリ</vt:lpstr>
      <vt:lpstr>IoT・Smart Phoneで取得するデータ</vt:lpstr>
      <vt:lpstr>リモートWork：働く側メリット</vt:lpstr>
      <vt:lpstr>リモートWork：時間活用例</vt:lpstr>
      <vt:lpstr>長い年月、健康に、働く時代に</vt:lpstr>
      <vt:lpstr>身体センサー・テクノロジー 疲れ・集中度測定</vt:lpstr>
      <vt:lpstr>身体センサー・テクノロジー 睡眠量計</vt:lpstr>
      <vt:lpstr>身体センサー・テクノロジー 運動量計</vt:lpstr>
      <vt:lpstr>将来の想定サービス</vt:lpstr>
      <vt:lpstr>Appendix : リモートワーク状況 </vt:lpstr>
      <vt:lpstr>Appendix：労務管理上の対応</vt:lpstr>
      <vt:lpstr>Appendix : 企業の導入目的</vt:lpstr>
      <vt:lpstr>Appendix : 企業側メリット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46</cp:revision>
  <cp:lastPrinted>2019-07-01T07:25:55Z</cp:lastPrinted>
  <dcterms:created xsi:type="dcterms:W3CDTF">2019-06-28T04:34:54Z</dcterms:created>
  <dcterms:modified xsi:type="dcterms:W3CDTF">2019-07-19T11:32:33Z</dcterms:modified>
</cp:coreProperties>
</file>