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"/>
  </p:handoutMasterIdLst>
  <p:sldIdLst>
    <p:sldId id="257" r:id="rId2"/>
  </p:sldIdLst>
  <p:sldSz cx="9601200" cy="12801600" type="A3"/>
  <p:notesSz cx="6735763" cy="9866313"/>
  <p:defaultTextStyle>
    <a:defPPr>
      <a:defRPr lang="ja-JP"/>
    </a:defPPr>
    <a:lvl1pPr algn="l" defTabSz="1279525" rtl="0" eaLnBrk="0" fontAlgn="base" hangingPunct="0">
      <a:spcBef>
        <a:spcPct val="0"/>
      </a:spcBef>
      <a:spcAft>
        <a:spcPct val="0"/>
      </a:spcAft>
      <a:defRPr kumimoji="1" sz="25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639763" indent="-182563" algn="l" defTabSz="1279525" rtl="0" eaLnBrk="0" fontAlgn="base" hangingPunct="0">
      <a:spcBef>
        <a:spcPct val="0"/>
      </a:spcBef>
      <a:spcAft>
        <a:spcPct val="0"/>
      </a:spcAft>
      <a:defRPr kumimoji="1" sz="25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1279525" indent="-365125" algn="l" defTabSz="1279525" rtl="0" eaLnBrk="0" fontAlgn="base" hangingPunct="0">
      <a:spcBef>
        <a:spcPct val="0"/>
      </a:spcBef>
      <a:spcAft>
        <a:spcPct val="0"/>
      </a:spcAft>
      <a:defRPr kumimoji="1" sz="25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919288" indent="-547688" algn="l" defTabSz="1279525" rtl="0" eaLnBrk="0" fontAlgn="base" hangingPunct="0">
      <a:spcBef>
        <a:spcPct val="0"/>
      </a:spcBef>
      <a:spcAft>
        <a:spcPct val="0"/>
      </a:spcAft>
      <a:defRPr kumimoji="1" sz="25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2559050" indent="-730250" algn="l" defTabSz="1279525" rtl="0" eaLnBrk="0" fontAlgn="base" hangingPunct="0">
      <a:spcBef>
        <a:spcPct val="0"/>
      </a:spcBef>
      <a:spcAft>
        <a:spcPct val="0"/>
      </a:spcAft>
      <a:defRPr kumimoji="1" sz="25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umimoji="1" sz="25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umimoji="1" sz="25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umimoji="1" sz="25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umimoji="1" sz="25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2">
          <p15:clr>
            <a:srgbClr val="A4A3A4"/>
          </p15:clr>
        </p15:guide>
        <p15:guide id="2" pos="302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8" userDrawn="1">
          <p15:clr>
            <a:srgbClr val="A4A3A4"/>
          </p15:clr>
        </p15:guide>
        <p15:guide id="2" pos="212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E1728"/>
    <a:srgbClr val="8E71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9"/>
    <p:restoredTop sz="94645"/>
  </p:normalViewPr>
  <p:slideViewPr>
    <p:cSldViewPr>
      <p:cViewPr>
        <p:scale>
          <a:sx n="90" d="100"/>
          <a:sy n="90" d="100"/>
        </p:scale>
        <p:origin x="1134" y="-222"/>
      </p:cViewPr>
      <p:guideLst>
        <p:guide orient="horz" pos="4032"/>
        <p:guide pos="3024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088" y="-72"/>
      </p:cViewPr>
      <p:guideLst>
        <p:guide orient="horz" pos="3108"/>
        <p:guide pos="212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66968E5-9FDF-4169-B71E-5227F34F8976}" type="doc">
      <dgm:prSet loTypeId="urn:microsoft.com/office/officeart/2005/8/layout/rings+Icon" loCatId="officeonline" qsTypeId="urn:microsoft.com/office/officeart/2005/8/quickstyle/simple1" qsCatId="simple" csTypeId="urn:microsoft.com/office/officeart/2005/8/colors/accent1_2" csCatId="accent1" phldr="1"/>
      <dgm:spPr/>
    </dgm:pt>
    <dgm:pt modelId="{0A106311-3A6C-4277-93C2-0C19921AADEC}">
      <dgm:prSet phldrT="[Text]"/>
      <dgm:spPr/>
      <dgm:t>
        <a:bodyPr/>
        <a:lstStyle/>
        <a:p>
          <a:r>
            <a:rPr lang="en-US" dirty="0"/>
            <a:t>Desirability</a:t>
          </a:r>
        </a:p>
      </dgm:t>
    </dgm:pt>
    <dgm:pt modelId="{CB5215A5-61F3-4547-94FD-44EC599501E2}" type="parTrans" cxnId="{2A1CF341-24F8-4871-9DDC-67EFACFD4063}">
      <dgm:prSet/>
      <dgm:spPr/>
      <dgm:t>
        <a:bodyPr/>
        <a:lstStyle/>
        <a:p>
          <a:endParaRPr lang="en-US"/>
        </a:p>
      </dgm:t>
    </dgm:pt>
    <dgm:pt modelId="{8405724C-46CC-4EF6-918C-86517D296593}" type="sibTrans" cxnId="{2A1CF341-24F8-4871-9DDC-67EFACFD4063}">
      <dgm:prSet/>
      <dgm:spPr/>
      <dgm:t>
        <a:bodyPr/>
        <a:lstStyle/>
        <a:p>
          <a:endParaRPr lang="en-US"/>
        </a:p>
      </dgm:t>
    </dgm:pt>
    <dgm:pt modelId="{E7303B1E-3E44-4689-A2B5-3565A9716AAB}">
      <dgm:prSet phldrT="[Text]"/>
      <dgm:spPr/>
      <dgm:t>
        <a:bodyPr/>
        <a:lstStyle/>
        <a:p>
          <a:r>
            <a:rPr lang="en-US" dirty="0"/>
            <a:t>Viability</a:t>
          </a:r>
        </a:p>
      </dgm:t>
    </dgm:pt>
    <dgm:pt modelId="{47FD2971-A8D0-486A-83C6-693FFA58B805}" type="parTrans" cxnId="{B5515E97-2B9D-41C3-BAFB-26809D66B467}">
      <dgm:prSet/>
      <dgm:spPr/>
      <dgm:t>
        <a:bodyPr/>
        <a:lstStyle/>
        <a:p>
          <a:endParaRPr lang="en-US"/>
        </a:p>
      </dgm:t>
    </dgm:pt>
    <dgm:pt modelId="{BF328F2A-9214-4C38-9AED-B0CB41A2D694}" type="sibTrans" cxnId="{B5515E97-2B9D-41C3-BAFB-26809D66B467}">
      <dgm:prSet/>
      <dgm:spPr/>
      <dgm:t>
        <a:bodyPr/>
        <a:lstStyle/>
        <a:p>
          <a:endParaRPr lang="en-US"/>
        </a:p>
      </dgm:t>
    </dgm:pt>
    <dgm:pt modelId="{B4112529-7A73-408F-B2C1-3CE7F5AEE2C1}">
      <dgm:prSet phldrT="[Text]"/>
      <dgm:spPr/>
      <dgm:t>
        <a:bodyPr/>
        <a:lstStyle/>
        <a:p>
          <a:r>
            <a:rPr lang="en-US" dirty="0"/>
            <a:t>Feasibility</a:t>
          </a:r>
        </a:p>
      </dgm:t>
    </dgm:pt>
    <dgm:pt modelId="{FBB0B755-5E3D-4B6A-A0C3-103FB8C81731}" type="parTrans" cxnId="{B357596C-7D8D-48C3-80BB-11857A80AA22}">
      <dgm:prSet/>
      <dgm:spPr/>
      <dgm:t>
        <a:bodyPr/>
        <a:lstStyle/>
        <a:p>
          <a:endParaRPr lang="en-US"/>
        </a:p>
      </dgm:t>
    </dgm:pt>
    <dgm:pt modelId="{A1188F6C-7974-4AA9-AE0E-10062FA2AAAC}" type="sibTrans" cxnId="{B357596C-7D8D-48C3-80BB-11857A80AA22}">
      <dgm:prSet/>
      <dgm:spPr/>
      <dgm:t>
        <a:bodyPr/>
        <a:lstStyle/>
        <a:p>
          <a:endParaRPr lang="en-US"/>
        </a:p>
      </dgm:t>
    </dgm:pt>
    <dgm:pt modelId="{3D736F72-C6D4-4273-AC7C-B5D67B6C65D6}" type="pres">
      <dgm:prSet presAssocID="{866968E5-9FDF-4169-B71E-5227F34F8976}" presName="Name0" presStyleCnt="0">
        <dgm:presLayoutVars>
          <dgm:chMax val="7"/>
          <dgm:dir/>
          <dgm:resizeHandles val="exact"/>
        </dgm:presLayoutVars>
      </dgm:prSet>
      <dgm:spPr/>
    </dgm:pt>
    <dgm:pt modelId="{19622C68-6823-46DD-A548-5C74E7E45393}" type="pres">
      <dgm:prSet presAssocID="{866968E5-9FDF-4169-B71E-5227F34F8976}" presName="ellipse1" presStyleLbl="vennNode1" presStyleIdx="0" presStyleCnt="3" custLinFactNeighborX="7676" custLinFactNeighborY="-372">
        <dgm:presLayoutVars>
          <dgm:bulletEnabled val="1"/>
        </dgm:presLayoutVars>
      </dgm:prSet>
      <dgm:spPr/>
    </dgm:pt>
    <dgm:pt modelId="{5EFDBB3F-351C-4B5F-AE34-0831CFCD0250}" type="pres">
      <dgm:prSet presAssocID="{866968E5-9FDF-4169-B71E-5227F34F8976}" presName="ellipse2" presStyleLbl="vennNode1" presStyleIdx="1" presStyleCnt="3" custLinFactNeighborX="-30" custLinFactNeighborY="-91">
        <dgm:presLayoutVars>
          <dgm:bulletEnabled val="1"/>
        </dgm:presLayoutVars>
      </dgm:prSet>
      <dgm:spPr/>
    </dgm:pt>
    <dgm:pt modelId="{CCEDF2D0-D410-49AD-AF5F-4364D382D02D}" type="pres">
      <dgm:prSet presAssocID="{866968E5-9FDF-4169-B71E-5227F34F8976}" presName="ellipse3" presStyleLbl="vennNode1" presStyleIdx="2" presStyleCnt="3" custLinFactNeighborX="-13161" custLinFactNeighborY="1302">
        <dgm:presLayoutVars>
          <dgm:bulletEnabled val="1"/>
        </dgm:presLayoutVars>
      </dgm:prSet>
      <dgm:spPr/>
    </dgm:pt>
  </dgm:ptLst>
  <dgm:cxnLst>
    <dgm:cxn modelId="{328B170F-469C-4D16-A0D6-D05BBB3CA125}" type="presOf" srcId="{0A106311-3A6C-4277-93C2-0C19921AADEC}" destId="{19622C68-6823-46DD-A548-5C74E7E45393}" srcOrd="0" destOrd="0" presId="urn:microsoft.com/office/officeart/2005/8/layout/rings+Icon"/>
    <dgm:cxn modelId="{2A1CF341-24F8-4871-9DDC-67EFACFD4063}" srcId="{866968E5-9FDF-4169-B71E-5227F34F8976}" destId="{0A106311-3A6C-4277-93C2-0C19921AADEC}" srcOrd="0" destOrd="0" parTransId="{CB5215A5-61F3-4547-94FD-44EC599501E2}" sibTransId="{8405724C-46CC-4EF6-918C-86517D296593}"/>
    <dgm:cxn modelId="{B357596C-7D8D-48C3-80BB-11857A80AA22}" srcId="{866968E5-9FDF-4169-B71E-5227F34F8976}" destId="{B4112529-7A73-408F-B2C1-3CE7F5AEE2C1}" srcOrd="2" destOrd="0" parTransId="{FBB0B755-5E3D-4B6A-A0C3-103FB8C81731}" sibTransId="{A1188F6C-7974-4AA9-AE0E-10062FA2AAAC}"/>
    <dgm:cxn modelId="{14125079-DD56-4FED-AF57-7630E1637A19}" type="presOf" srcId="{B4112529-7A73-408F-B2C1-3CE7F5AEE2C1}" destId="{CCEDF2D0-D410-49AD-AF5F-4364D382D02D}" srcOrd="0" destOrd="0" presId="urn:microsoft.com/office/officeart/2005/8/layout/rings+Icon"/>
    <dgm:cxn modelId="{B5515E97-2B9D-41C3-BAFB-26809D66B467}" srcId="{866968E5-9FDF-4169-B71E-5227F34F8976}" destId="{E7303B1E-3E44-4689-A2B5-3565A9716AAB}" srcOrd="1" destOrd="0" parTransId="{47FD2971-A8D0-486A-83C6-693FFA58B805}" sibTransId="{BF328F2A-9214-4C38-9AED-B0CB41A2D694}"/>
    <dgm:cxn modelId="{D1B56B9A-7915-4CC7-A753-2140DBDE0385}" type="presOf" srcId="{E7303B1E-3E44-4689-A2B5-3565A9716AAB}" destId="{5EFDBB3F-351C-4B5F-AE34-0831CFCD0250}" srcOrd="0" destOrd="0" presId="urn:microsoft.com/office/officeart/2005/8/layout/rings+Icon"/>
    <dgm:cxn modelId="{0E9482E5-1AE6-4A97-AC83-E1A08BFBFC67}" type="presOf" srcId="{866968E5-9FDF-4169-B71E-5227F34F8976}" destId="{3D736F72-C6D4-4273-AC7C-B5D67B6C65D6}" srcOrd="0" destOrd="0" presId="urn:microsoft.com/office/officeart/2005/8/layout/rings+Icon"/>
    <dgm:cxn modelId="{1D073D65-EC82-4B9D-9E31-0F10856A5D60}" type="presParOf" srcId="{3D736F72-C6D4-4273-AC7C-B5D67B6C65D6}" destId="{19622C68-6823-46DD-A548-5C74E7E45393}" srcOrd="0" destOrd="0" presId="urn:microsoft.com/office/officeart/2005/8/layout/rings+Icon"/>
    <dgm:cxn modelId="{FE2F1CA5-3E20-46C8-A253-3B3A095F038D}" type="presParOf" srcId="{3D736F72-C6D4-4273-AC7C-B5D67B6C65D6}" destId="{5EFDBB3F-351C-4B5F-AE34-0831CFCD0250}" srcOrd="1" destOrd="0" presId="urn:microsoft.com/office/officeart/2005/8/layout/rings+Icon"/>
    <dgm:cxn modelId="{85EBEE7F-22FE-471C-9914-1416D3E1FAD3}" type="presParOf" srcId="{3D736F72-C6D4-4273-AC7C-B5D67B6C65D6}" destId="{CCEDF2D0-D410-49AD-AF5F-4364D382D02D}" srcOrd="2" destOrd="0" presId="urn:microsoft.com/office/officeart/2005/8/layout/rings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622C68-6823-46DD-A548-5C74E7E45393}">
      <dsp:nvSpPr>
        <dsp:cNvPr id="0" name=""/>
        <dsp:cNvSpPr/>
      </dsp:nvSpPr>
      <dsp:spPr>
        <a:xfrm>
          <a:off x="712993" y="0"/>
          <a:ext cx="1496914" cy="149689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Desirability</a:t>
          </a:r>
        </a:p>
      </dsp:txBody>
      <dsp:txXfrm>
        <a:off x="932211" y="219215"/>
        <a:ext cx="1058478" cy="1058463"/>
      </dsp:txXfrm>
    </dsp:sp>
    <dsp:sp modelId="{5EFDBB3F-351C-4B5F-AE34-0831CFCD0250}">
      <dsp:nvSpPr>
        <dsp:cNvPr id="0" name=""/>
        <dsp:cNvSpPr/>
      </dsp:nvSpPr>
      <dsp:spPr>
        <a:xfrm>
          <a:off x="1368116" y="996982"/>
          <a:ext cx="1496914" cy="149689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Viability</a:t>
          </a:r>
        </a:p>
      </dsp:txBody>
      <dsp:txXfrm>
        <a:off x="1587334" y="1216197"/>
        <a:ext cx="1058478" cy="1058463"/>
      </dsp:txXfrm>
    </dsp:sp>
    <dsp:sp modelId="{CCEDF2D0-D410-49AD-AF5F-4364D382D02D}">
      <dsp:nvSpPr>
        <dsp:cNvPr id="0" name=""/>
        <dsp:cNvSpPr/>
      </dsp:nvSpPr>
      <dsp:spPr>
        <a:xfrm>
          <a:off x="1941120" y="19489"/>
          <a:ext cx="1496914" cy="149689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Feasibility</a:t>
          </a:r>
        </a:p>
      </dsp:txBody>
      <dsp:txXfrm>
        <a:off x="2160338" y="238704"/>
        <a:ext cx="1058478" cy="10584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ings+Icon">
  <dgm:title val="Interconnected Rings"/>
  <dgm:desc val="Use to show overlapping or interconnected ideas or concepts. The first seven lines of Level 1 text correspond with a circle. Unused text does not appear, but remains available if you switch layouts.  "/>
  <dgm:catLst>
    <dgm:cat type="relationship" pri="32000"/>
    <dgm:cat type="officeonline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0"/>
        <dgm:pt modelId="20"/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/>
        <dgm:pt modelId="20"/>
        <dgm:pt modelId="30"/>
        <dgm:pt modelId="40"/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2" destOrd="0"/>
      </dgm:cxnLst>
      <dgm:bg/>
      <dgm:whole/>
    </dgm:dataModel>
  </dgm:clrData>
  <dgm:layoutNode name="Name0">
    <dgm:varLst>
      <dgm:chMax val="7"/>
      <dgm:dir/>
      <dgm:resizeHandles val="exact"/>
    </dgm:varLst>
    <dgm:choose name="Name1">
      <dgm:if name="Name2" axis="ch" ptType="node" func="cnt" op="lt" val="1">
        <dgm:alg type="composite"/>
        <dgm:shape xmlns:r="http://schemas.openxmlformats.org/officeDocument/2006/relationships" r:blip="">
          <dgm:adjLst/>
        </dgm:shape>
        <dgm:presOf/>
        <dgm:constrLst/>
        <dgm:ruleLst/>
      </dgm:if>
      <dgm:if name="Name3" axis="ch" ptType="node" func="cnt" op="equ" val="1">
        <dgm:alg type="composite">
          <dgm:param type="ar" val="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/>
          <dgm:constr type="h" for="ch" forName="ellipse1" refType="h"/>
        </dgm:constrLst>
      </dgm:if>
      <dgm:if name="Name4" axis="ch" ptType="node" func="cnt" op="equ" val="2">
        <dgm:alg type="composite">
          <dgm:param type="ar" val="0.908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6602"/>
          <dgm:constr type="h" for="ch" forName="ellipse1" refType="h" fact="0.5999"/>
          <dgm:constr type="l" for="ch" forName="ellipse2" refType="w" fact="0.3398"/>
          <dgm:constr type="t" for="ch" forName="ellipse2" refType="h" fact="0.4001"/>
          <dgm:constr type="w" for="ch" forName="ellipse2" refType="w" fact="0.6602"/>
          <dgm:constr type="h" for="ch" forName="ellipse2" refType="h" fact="0.5999"/>
        </dgm:constrLst>
      </dgm:if>
      <dgm:if name="Name5" axis="ch" ptType="node" func="cnt" op="equ" val="3">
        <dgm:alg type="composite">
          <dgm:param type="ar" val="1.217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4929"/>
          <dgm:constr type="h" for="ch" forName="ellipse1" refType="h" fact="0.5999"/>
          <dgm:constr type="l" for="ch" forName="ellipse2" refType="w" fact="0.2537"/>
          <dgm:constr type="t" for="ch" forName="ellipse2" refType="h" fact="0.4001"/>
          <dgm:constr type="w" for="ch" forName="ellipse2" refType="w" fact="0.4929"/>
          <dgm:constr type="h" for="ch" forName="ellipse2" refType="h" fact="0.5999"/>
          <dgm:constr type="l" for="ch" forName="ellipse3" refType="w" fact="0.5071"/>
          <dgm:constr type="t" for="ch" forName="ellipse3" refType="h" fact="0"/>
          <dgm:constr type="w" for="ch" forName="ellipse3" refType="w" fact="0.4929"/>
          <dgm:constr type="h" for="ch" forName="ellipse3" refType="h" fact="0.5999"/>
        </dgm:constrLst>
      </dgm:if>
      <dgm:if name="Name6" axis="ch" ptType="node" func="cnt" op="equ" val="4">
        <dgm:alg type="composite">
          <dgm:param type="ar" val="1.5255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932"/>
          <dgm:constr type="h" for="ch" forName="ellipse1" refType="h" fact="0.5999"/>
          <dgm:constr type="l" for="ch" forName="ellipse2" refType="w" fact="0.2023"/>
          <dgm:constr type="t" for="ch" forName="ellipse2" refType="h" fact="0.4001"/>
          <dgm:constr type="w" for="ch" forName="ellipse2" refType="w" fact="0.3932"/>
          <dgm:constr type="h" for="ch" forName="ellipse2" refType="h" fact="0.5999"/>
          <dgm:constr type="l" for="ch" forName="ellipse3" refType="w" fact="0.4045"/>
          <dgm:constr type="t" for="ch" forName="ellipse3" refType="h" fact="0"/>
          <dgm:constr type="w" for="ch" forName="ellipse3" refType="w" fact="0.3932"/>
          <dgm:constr type="h" for="ch" forName="ellipse3" refType="h" fact="0.5999"/>
          <dgm:constr type="l" for="ch" forName="ellipse4" refType="w" fact="0.6068"/>
          <dgm:constr type="t" for="ch" forName="ellipse4" refType="h" fact="0.4001"/>
          <dgm:constr type="w" for="ch" forName="ellipse4" refType="w" fact="0.3932"/>
          <dgm:constr type="h" for="ch" forName="ellipse4" refType="h" fact="0.5999"/>
        </dgm:constrLst>
      </dgm:if>
      <dgm:if name="Name7" axis="ch" ptType="node" func="cnt" op="equ" val="5">
        <dgm:alg type="composite">
          <dgm:param type="ar" val="1.834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271"/>
          <dgm:constr type="h" for="ch" forName="ellipse1" refType="h" fact="0.5999"/>
          <dgm:constr type="l" for="ch" forName="ellipse2" refType="w" fact="0.1682"/>
          <dgm:constr type="t" for="ch" forName="ellipse2" refType="h" fact="0.4001"/>
          <dgm:constr type="w" for="ch" forName="ellipse2" refType="w" fact="0.3271"/>
          <dgm:constr type="h" for="ch" forName="ellipse2" refType="h" fact="0.5999"/>
          <dgm:constr type="l" for="ch" forName="ellipse3" refType="w" fact="0.3365"/>
          <dgm:constr type="t" for="ch" forName="ellipse3" refType="h" fact="0"/>
          <dgm:constr type="w" for="ch" forName="ellipse3" refType="w" fact="0.3271"/>
          <dgm:constr type="h" for="ch" forName="ellipse3" refType="h" fact="0.5999"/>
          <dgm:constr type="l" for="ch" forName="ellipse4" refType="w" fact="0.5047"/>
          <dgm:constr type="t" for="ch" forName="ellipse4" refType="h" fact="0.4001"/>
          <dgm:constr type="w" for="ch" forName="ellipse4" refType="w" fact="0.3271"/>
          <dgm:constr type="h" for="ch" forName="ellipse4" refType="h" fact="0.5999"/>
          <dgm:constr type="l" for="ch" forName="ellipse5" refType="w" fact="0.6729"/>
          <dgm:constr type="t" for="ch" forName="ellipse5" refType="h" fact="0"/>
          <dgm:constr type="w" for="ch" forName="ellipse5" refType="w" fact="0.3271"/>
          <dgm:constr type="h" for="ch" forName="ellipse5" refType="h" fact="0.5999"/>
        </dgm:constrLst>
      </dgm:if>
      <dgm:if name="Name8" axis="ch" ptType="node" func="cnt" op="equ" val="6">
        <dgm:alg type="composite">
          <dgm:param type="ar" val="2.1873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78"/>
          <dgm:constr type="h" for="ch" forName="ellipse1" refType="h" fact="0.6081"/>
          <dgm:constr type="l" for="ch" forName="ellipse2" refType="w" fact="0.1444"/>
          <dgm:constr type="t" for="ch" forName="ellipse2" refType="h" fact="0.3919"/>
          <dgm:constr type="w" for="ch" forName="ellipse2" refType="w" fact="0.278"/>
          <dgm:constr type="h" for="ch" forName="ellipse2" refType="h" fact="0.6081"/>
          <dgm:constr type="l" for="ch" forName="ellipse3" refType="w" fact="0.2888"/>
          <dgm:constr type="t" for="ch" forName="ellipse3" refType="h" fact="0"/>
          <dgm:constr type="w" for="ch" forName="ellipse3" refType="w" fact="0.278"/>
          <dgm:constr type="h" for="ch" forName="ellipse3" refType="h" fact="0.6081"/>
          <dgm:constr type="l" for="ch" forName="ellipse4" refType="w" fact="0.4332"/>
          <dgm:constr type="t" for="ch" forName="ellipse4" refType="h" fact="0.3919"/>
          <dgm:constr type="w" for="ch" forName="ellipse4" refType="w" fact="0.278"/>
          <dgm:constr type="h" for="ch" forName="ellipse4" refType="h" fact="0.6081"/>
          <dgm:constr type="l" for="ch" forName="ellipse5" refType="w" fact="0.5776"/>
          <dgm:constr type="t" for="ch" forName="ellipse5" refType="h" fact="0"/>
          <dgm:constr type="w" for="ch" forName="ellipse5" refType="w" fact="0.278"/>
          <dgm:constr type="h" for="ch" forName="ellipse5" refType="h" fact="0.6081"/>
          <dgm:constr type="l" for="ch" forName="ellipse6" refType="w" fact="0.722"/>
          <dgm:constr type="t" for="ch" forName="ellipse6" refType="h" fact="0.3919"/>
          <dgm:constr type="w" for="ch" forName="ellipse6" refType="w" fact="0.278"/>
          <dgm:constr type="h" for="ch" forName="ellipse6" refType="h" fact="0.6081"/>
        </dgm:constrLst>
      </dgm:if>
      <dgm:else name="Name9">
        <dgm:alg type="composite">
          <dgm:param type="ar" val="2.346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455"/>
          <dgm:constr type="h" for="ch" forName="ellipse1" refType="h" fact="0.5761"/>
          <dgm:constr type="l" for="ch" forName="ellipse2" refType="w" fact="0.1257"/>
          <dgm:constr type="t" for="ch" forName="ellipse2" refType="h" fact="0.4239"/>
          <dgm:constr type="w" for="ch" forName="ellipse2" refType="w" fact="0.2455"/>
          <dgm:constr type="h" for="ch" forName="ellipse2" refType="h" fact="0.5761"/>
          <dgm:constr type="l" for="ch" forName="ellipse3" refType="w" fact="0.2515"/>
          <dgm:constr type="t" for="ch" forName="ellipse3" refType="h" fact="0"/>
          <dgm:constr type="w" for="ch" forName="ellipse3" refType="w" fact="0.2455"/>
          <dgm:constr type="h" for="ch" forName="ellipse3" refType="h" fact="0.5761"/>
          <dgm:constr type="l" for="ch" forName="ellipse4" refType="w" fact="0.3772"/>
          <dgm:constr type="t" for="ch" forName="ellipse4" refType="h" fact="0.4239"/>
          <dgm:constr type="w" for="ch" forName="ellipse4" refType="w" fact="0.2455"/>
          <dgm:constr type="h" for="ch" forName="ellipse4" refType="h" fact="0.5761"/>
          <dgm:constr type="l" for="ch" forName="ellipse5" refType="w" fact="0.503"/>
          <dgm:constr type="t" for="ch" forName="ellipse5" refType="h" fact="0"/>
          <dgm:constr type="w" for="ch" forName="ellipse5" refType="w" fact="0.2455"/>
          <dgm:constr type="h" for="ch" forName="ellipse5" refType="h" fact="0.5761"/>
          <dgm:constr type="l" for="ch" forName="ellipse6" refType="w" fact="0.6287"/>
          <dgm:constr type="t" for="ch" forName="ellipse6" refType="h" fact="0.4239"/>
          <dgm:constr type="w" for="ch" forName="ellipse6" refType="w" fact="0.2455"/>
          <dgm:constr type="h" for="ch" forName="ellipse6" refType="h" fact="0.5761"/>
          <dgm:constr type="l" for="ch" forName="ellipse7" refType="w" fact="0.7545"/>
          <dgm:constr type="t" for="ch" forName="ellipse7" refType="h" fact="0"/>
          <dgm:constr type="w" for="ch" forName="ellipse7" refType="w" fact="0.2455"/>
          <dgm:constr type="h" for="ch" forName="ellipse7" refType="h" fact="0.5761"/>
        </dgm:constrLst>
      </dgm:else>
    </dgm:choose>
    <dgm:choose name="Name10">
      <dgm:if name="Name11" axis="ch" ptType="node" func="cnt" op="gte" val="1">
        <dgm:layoutNode name="ellipse1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12">
            <dgm:if name="Name13" func="var" arg="dir" op="equ" val="norm">
              <dgm:presOf axis="ch desOrSelf" ptType="node node" st="1 1" cnt="1 0"/>
            </dgm:if>
            <dgm:else name="Name14">
              <dgm:choose name="Name15">
                <dgm:if name="Name16" axis="ch" ptType="node" func="cnt" op="equ" val="1">
                  <dgm:presOf axis="ch desOrSelf" ptType="node node" st="1 1" cnt="1 0"/>
                </dgm:if>
                <dgm:if name="Name17" axis="ch" ptType="node" func="cnt" op="equ" val="2">
                  <dgm:presOf axis="ch desOrSelf" ptType="node node" st="2 1" cnt="1 0"/>
                </dgm:if>
                <dgm:if name="Name18" axis="ch" ptType="node" func="cnt" op="equ" val="3">
                  <dgm:presOf axis="ch desOrSelf" ptType="node node" st="3 1" cnt="1 0"/>
                </dgm:if>
                <dgm:if name="Name19" axis="ch" ptType="node" func="cnt" op="equ" val="4">
                  <dgm:presOf axis="ch desOrSelf" ptType="node node" st="4 1" cnt="1 0"/>
                </dgm:if>
                <dgm:if name="Name20" axis="ch" ptType="node" func="cnt" op="equ" val="5">
                  <dgm:presOf axis="ch desOrSelf" ptType="node node" st="5 1" cnt="1 0"/>
                </dgm:if>
                <dgm:if name="Name21" axis="ch" ptType="node" func="cnt" op="equ" val="6">
                  <dgm:presOf axis="ch desOrSelf" ptType="node node" st="6 1" cnt="1 0"/>
                </dgm:if>
                <dgm:if name="Name22" axis="ch" ptType="node" func="cnt" op="gte" val="7">
                  <dgm:presOf axis="ch desOrSelf" ptType="node node" st="7 1" cnt="1 0"/>
                </dgm:if>
                <dgm:else name="Name2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24"/>
    </dgm:choose>
    <dgm:choose name="Name25">
      <dgm:if name="Name26" axis="ch" ptType="node" func="cnt" op="gte" val="2">
        <dgm:layoutNode name="ellipse2" styleLbl="vennNode1">
          <dgm:varLst>
            <dgm:bulletEnabled val="1"/>
          </dgm:varLst>
          <dgm:alg type="tx"/>
          <dgm:choose name="Name27">
            <dgm:if name="Name2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2 1" cnt="1 0"/>
            </dgm:if>
            <dgm:else name="Name29">
              <dgm:shape xmlns:r="http://schemas.openxmlformats.org/officeDocument/2006/relationships" type="ellipse" r:blip="" zOrderOff="-2">
                <dgm:adjLst/>
              </dgm:shape>
              <dgm:choose name="Name30">
                <dgm:if name="Name31" axis="ch" ptType="node" func="cnt" op="equ" val="2">
                  <dgm:presOf axis="ch desOrSelf" ptType="node node" st="1 1" cnt="1 0"/>
                </dgm:if>
                <dgm:if name="Name32" axis="ch" ptType="node" func="cnt" op="equ" val="3">
                  <dgm:presOf axis="ch desOrSelf" ptType="node node" st="2 1" cnt="1 0"/>
                </dgm:if>
                <dgm:if name="Name33" axis="ch" ptType="node" func="cnt" op="equ" val="4">
                  <dgm:presOf axis="ch desOrSelf" ptType="node node" st="3 1" cnt="1 0"/>
                </dgm:if>
                <dgm:if name="Name34" axis="ch" ptType="node" func="cnt" op="equ" val="5">
                  <dgm:presOf axis="ch desOrSelf" ptType="node node" st="4 1" cnt="1 0"/>
                </dgm:if>
                <dgm:if name="Name35" axis="ch" ptType="node" func="cnt" op="equ" val="6">
                  <dgm:presOf axis="ch desOrSelf" ptType="node node" st="5 1" cnt="1 0"/>
                </dgm:if>
                <dgm:if name="Name36" axis="ch" ptType="node" func="cnt" op="gte" val="7">
                  <dgm:presOf axis="ch desOrSelf" ptType="node node" st="6 1" cnt="1 0"/>
                </dgm:if>
                <dgm:else name="Name37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  <dgm:choose name="Name39">
      <dgm:if name="Name40" axis="ch" ptType="node" func="cnt" op="gte" val="3">
        <dgm:layoutNode name="ellipse3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41">
            <dgm:if name="Name42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3 1" cnt="1 0"/>
            </dgm:if>
            <dgm:else name="Name43">
              <dgm:shape xmlns:r="http://schemas.openxmlformats.org/officeDocument/2006/relationships" type="ellipse" r:blip="" zOrderOff="-4">
                <dgm:adjLst/>
              </dgm:shape>
              <dgm:choose name="Name44">
                <dgm:if name="Name45" axis="ch" ptType="node" func="cnt" op="equ" val="3">
                  <dgm:presOf axis="ch desOrSelf" ptType="node node" st="1 1" cnt="1 0"/>
                </dgm:if>
                <dgm:if name="Name46" axis="ch" ptType="node" func="cnt" op="equ" val="4">
                  <dgm:presOf axis="ch desOrSelf" ptType="node node" st="2 1" cnt="1 0"/>
                </dgm:if>
                <dgm:if name="Name47" axis="ch" ptType="node" func="cnt" op="equ" val="5">
                  <dgm:presOf axis="ch desOrSelf" ptType="node node" st="3 1" cnt="1 0"/>
                </dgm:if>
                <dgm:if name="Name48" axis="ch" ptType="node" func="cnt" op="equ" val="6">
                  <dgm:presOf axis="ch desOrSelf" ptType="node node" st="4 1" cnt="1 0"/>
                </dgm:if>
                <dgm:if name="Name49" axis="ch" ptType="node" func="cnt" op="gte" val="7">
                  <dgm:presOf axis="ch desOrSelf" ptType="node node" st="5 1" cnt="1 0"/>
                </dgm:if>
                <dgm:else name="Name50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1"/>
    </dgm:choose>
    <dgm:choose name="Name52">
      <dgm:if name="Name53" axis="ch" ptType="node" func="cnt" op="gte" val="4">
        <dgm:layoutNode name="ellipse4" styleLbl="vennNode1">
          <dgm:varLst>
            <dgm:bulletEnabled val="1"/>
          </dgm:varLst>
          <dgm:alg type="tx"/>
          <dgm:choose name="Name54">
            <dgm:if name="Name55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4 1" cnt="1 0"/>
            </dgm:if>
            <dgm:else name="Name56">
              <dgm:shape xmlns:r="http://schemas.openxmlformats.org/officeDocument/2006/relationships" type="ellipse" r:blip="" zOrderOff="-6">
                <dgm:adjLst/>
              </dgm:shape>
              <dgm:choose name="Name57">
                <dgm:if name="Name58" axis="ch" ptType="node" func="cnt" op="equ" val="4">
                  <dgm:presOf axis="ch desOrSelf" ptType="node node" st="1 1" cnt="1 0"/>
                </dgm:if>
                <dgm:if name="Name59" axis="ch" ptType="node" func="cnt" op="equ" val="5">
                  <dgm:presOf axis="ch desOrSelf" ptType="node node" st="2 1" cnt="1 0"/>
                </dgm:if>
                <dgm:if name="Name60" axis="ch" ptType="node" func="cnt" op="equ" val="6">
                  <dgm:presOf axis="ch desOrSelf" ptType="node node" st="3 1" cnt="1 0"/>
                </dgm:if>
                <dgm:if name="Name61" axis="ch" ptType="node" func="cnt" op="gte" val="7">
                  <dgm:presOf axis="ch desOrSelf" ptType="node node" st="4 1" cnt="1 0"/>
                </dgm:if>
                <dgm:else name="Name62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63"/>
    </dgm:choose>
    <dgm:choose name="Name64">
      <dgm:if name="Name65" axis="ch" ptType="node" func="cnt" op="gte" val="5">
        <dgm:layoutNode name="ellipse5" styleLbl="vennNode1">
          <dgm:varLst>
            <dgm:bulletEnabled val="1"/>
          </dgm:varLst>
          <dgm:alg type="tx"/>
          <dgm:choose name="Name66">
            <dgm:if name="Name67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5 1" cnt="1 0"/>
            </dgm:if>
            <dgm:else name="Name68">
              <dgm:shape xmlns:r="http://schemas.openxmlformats.org/officeDocument/2006/relationships" type="ellipse" r:blip="" zOrderOff="-8">
                <dgm:adjLst/>
              </dgm:shape>
              <dgm:choose name="Name69">
                <dgm:if name="Name70" axis="ch" ptType="node" func="cnt" op="equ" val="5">
                  <dgm:presOf axis="ch desOrSelf" ptType="node node" st="1 1" cnt="1 0"/>
                </dgm:if>
                <dgm:if name="Name71" axis="ch" ptType="node" func="cnt" op="equ" val="6">
                  <dgm:presOf axis="ch desOrSelf" ptType="node node" st="2 1" cnt="1 0"/>
                </dgm:if>
                <dgm:if name="Name72" axis="ch" ptType="node" func="cnt" op="gte" val="7">
                  <dgm:presOf axis="ch desOrSelf" ptType="node node" st="3 1" cnt="1 0"/>
                </dgm:if>
                <dgm:else name="Name7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74"/>
    </dgm:choose>
    <dgm:choose name="Name75">
      <dgm:if name="Name76" axis="ch" ptType="node" func="cnt" op="gte" val="6">
        <dgm:layoutNode name="ellipse6" styleLbl="vennNode1">
          <dgm:varLst>
            <dgm:bulletEnabled val="1"/>
          </dgm:varLst>
          <dgm:alg type="tx"/>
          <dgm:choose name="Name77">
            <dgm:if name="Name7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6 1" cnt="1 0"/>
            </dgm:if>
            <dgm:else name="Name79">
              <dgm:shape xmlns:r="http://schemas.openxmlformats.org/officeDocument/2006/relationships" type="ellipse" r:blip="" zOrderOff="-10">
                <dgm:adjLst/>
              </dgm:shape>
              <dgm:choose name="Name80">
                <dgm:if name="Name81" axis="ch" ptType="node" func="cnt" op="equ" val="6">
                  <dgm:presOf axis="ch desOrSelf" ptType="node node" st="1 1" cnt="1 0"/>
                </dgm:if>
                <dgm:if name="Name82" axis="ch" ptType="node" func="cnt" op="gte" val="7">
                  <dgm:presOf axis="ch desOrSelf" ptType="node node" st="2 1" cnt="1 0"/>
                </dgm:if>
                <dgm:else name="Name8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84"/>
    </dgm:choose>
    <dgm:choose name="Name85">
      <dgm:if name="Name86" axis="ch" ptType="node" func="cnt" op="gte" val="7">
        <dgm:layoutNode name="ellipse7" styleLbl="vennNode1">
          <dgm:varLst>
            <dgm:bulletEnabled val="1"/>
          </dgm:varLst>
          <dgm:alg type="tx"/>
          <dgm:choose name="Name87">
            <dgm:if name="Name8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7 1" cnt="1 0"/>
            </dgm:if>
            <dgm:else name="Name89">
              <dgm:shape xmlns:r="http://schemas.openxmlformats.org/officeDocument/2006/relationships" type="ellipse" r:blip="" zOrderOff="-12">
                <dgm:adjLst/>
              </dgm:shape>
              <dgm:presOf axis="ch desOrSelf" ptType="node node" st="1 1" cnt="1 0"/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9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>
            <a:extLst>
              <a:ext uri="{FF2B5EF4-FFF2-40B4-BE49-F238E27FC236}">
                <a16:creationId xmlns:a16="http://schemas.microsoft.com/office/drawing/2014/main" id="{5441A1A6-592F-194E-AB90-3C4C397929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pitchFamily="34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3" name="日付プレースホルダ 2">
            <a:extLst>
              <a:ext uri="{FF2B5EF4-FFF2-40B4-BE49-F238E27FC236}">
                <a16:creationId xmlns:a16="http://schemas.microsoft.com/office/drawing/2014/main" id="{D7E9D5D4-55B0-304B-B155-ABBDF1B3307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pitchFamily="34" charset="0"/>
                <a:ea typeface="ＭＳ Ｐゴシック" pitchFamily="50" charset="-128"/>
              </a:defRPr>
            </a:lvl1pPr>
          </a:lstStyle>
          <a:p>
            <a:pPr>
              <a:defRPr/>
            </a:pPr>
            <a:fld id="{C7BA2D37-F215-264B-AE09-CA96CF3FB6D7}" type="datetimeFigureOut">
              <a:rPr lang="ja-JP" altLang="en-US"/>
              <a:pPr>
                <a:defRPr/>
              </a:pPr>
              <a:t>2019/10/20</a:t>
            </a:fld>
            <a:endParaRPr lang="ja-JP" altLang="en-US"/>
          </a:p>
        </p:txBody>
      </p:sp>
      <p:sp>
        <p:nvSpPr>
          <p:cNvPr id="4" name="フッター プレースホルダ 3">
            <a:extLst>
              <a:ext uri="{FF2B5EF4-FFF2-40B4-BE49-F238E27FC236}">
                <a16:creationId xmlns:a16="http://schemas.microsoft.com/office/drawing/2014/main" id="{8BFB4D13-F639-2841-B334-C5FC4019146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pitchFamily="34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5" name="スライド番号プレースホルダ 4">
            <a:extLst>
              <a:ext uri="{FF2B5EF4-FFF2-40B4-BE49-F238E27FC236}">
                <a16:creationId xmlns:a16="http://schemas.microsoft.com/office/drawing/2014/main" id="{97729260-B855-824A-8FA0-AB86FA9DBC7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ＭＳ Ｐゴシック" panose="020B0600070205080204" pitchFamily="50" charset="-128"/>
              </a:defRPr>
            </a:lvl1pPr>
          </a:lstStyle>
          <a:p>
            <a:pPr>
              <a:defRPr/>
            </a:pPr>
            <a:fld id="{204E1EA8-459D-1045-8BF1-5B6D830AAFA7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82B2E408-2C04-0846-B022-F353A657343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2088" y="88636"/>
            <a:ext cx="1440160" cy="752977"/>
          </a:xfrm>
          <a:prstGeom prst="rect">
            <a:avLst/>
          </a:prstGeom>
        </p:spPr>
      </p:pic>
      <p:pic>
        <p:nvPicPr>
          <p:cNvPr id="2" name="図 1"/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8992" y="160697"/>
            <a:ext cx="1123513" cy="608856"/>
          </a:xfrm>
          <a:prstGeom prst="rect">
            <a:avLst/>
          </a:prstGeom>
        </p:spPr>
      </p:pic>
      <p:sp>
        <p:nvSpPr>
          <p:cNvPr id="3" name="テキスト ボックス 7">
            <a:extLst>
              <a:ext uri="{FF2B5EF4-FFF2-40B4-BE49-F238E27FC236}">
                <a16:creationId xmlns:a16="http://schemas.microsoft.com/office/drawing/2014/main" id="{6B58FDB5-1701-BA41-9BDA-BCE5208299C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892425" y="12115800"/>
            <a:ext cx="6480175" cy="5238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kumimoji="1" sz="2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sz="2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sz="2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sz="2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sz="2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ja-JP" altLang="en-US" sz="1400">
                <a:solidFill>
                  <a:schemeClr val="bg1"/>
                </a:solidFill>
                <a:latin typeface="Calibri" pitchFamily="34" charset="0"/>
              </a:rPr>
              <a:t>トップエスイー： サイエンスによる知的ものづくり教育プログラム</a:t>
            </a:r>
            <a:endParaRPr lang="en-US" altLang="ja-JP" sz="1400">
              <a:solidFill>
                <a:schemeClr val="bg1"/>
              </a:solidFill>
              <a:latin typeface="Calibri" pitchFamily="34" charset="0"/>
            </a:endParaRPr>
          </a:p>
          <a:p>
            <a:pPr eaLnBrk="1" hangingPunct="1">
              <a:defRPr/>
            </a:pPr>
            <a:r>
              <a:rPr lang="ja-JP" altLang="en-US" sz="1400">
                <a:solidFill>
                  <a:schemeClr val="bg1"/>
                </a:solidFill>
                <a:latin typeface="Calibri" pitchFamily="34" charset="0"/>
              </a:rPr>
              <a:t>文部科学省科学技術振興調整費 産学融合先端ソフトウェア技術者養成拠点の形成</a:t>
            </a:r>
          </a:p>
        </p:txBody>
      </p:sp>
      <p:sp>
        <p:nvSpPr>
          <p:cNvPr id="4" name="1 つの角を丸めた四角形 8">
            <a:extLst>
              <a:ext uri="{FF2B5EF4-FFF2-40B4-BE49-F238E27FC236}">
                <a16:creationId xmlns:a16="http://schemas.microsoft.com/office/drawing/2014/main" id="{280544A3-3E9E-2C45-ABA6-5F001CCA33A2}"/>
              </a:ext>
            </a:extLst>
          </p:cNvPr>
          <p:cNvSpPr/>
          <p:nvPr userDrawn="1"/>
        </p:nvSpPr>
        <p:spPr>
          <a:xfrm>
            <a:off x="371475" y="827088"/>
            <a:ext cx="8858250" cy="164306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8E1728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8016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  <p:sp>
        <p:nvSpPr>
          <p:cNvPr id="5" name="テキスト ボックス 9">
            <a:extLst>
              <a:ext uri="{FF2B5EF4-FFF2-40B4-BE49-F238E27FC236}">
                <a16:creationId xmlns:a16="http://schemas.microsoft.com/office/drawing/2014/main" id="{EE3486BF-995C-7A49-8D84-07380D32329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630738" y="12044363"/>
            <a:ext cx="4133850" cy="5238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kumimoji="1" sz="2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sz="2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sz="2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sz="2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sz="2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ja-JP" altLang="en-US" sz="1400" b="1" dirty="0">
                <a:solidFill>
                  <a:schemeClr val="bg1"/>
                </a:solidFill>
              </a:rPr>
              <a:t>トップエスイー     </a:t>
            </a:r>
            <a:endParaRPr lang="en-US" altLang="ja-JP" sz="1400" b="1" dirty="0">
              <a:solidFill>
                <a:schemeClr val="bg1"/>
              </a:solidFill>
            </a:endParaRPr>
          </a:p>
          <a:p>
            <a:pPr eaLnBrk="1" hangingPunct="1">
              <a:defRPr/>
            </a:pPr>
            <a:r>
              <a:rPr lang="ja-JP" altLang="en-US" sz="1400" b="1" dirty="0">
                <a:solidFill>
                  <a:schemeClr val="bg1"/>
                </a:solidFill>
              </a:rPr>
              <a:t> </a:t>
            </a:r>
            <a:r>
              <a:rPr lang="ja-JP" altLang="en-US" sz="1400" dirty="0">
                <a:solidFill>
                  <a:schemeClr val="bg1"/>
                </a:solidFill>
              </a:rPr>
              <a:t>～サイエンスによる知的ものづくり教育プログラム～</a:t>
            </a:r>
            <a:endParaRPr lang="en-US" altLang="ja-JP" sz="1400" dirty="0">
              <a:solidFill>
                <a:schemeClr val="bg1"/>
              </a:solidFill>
            </a:endParaRPr>
          </a:p>
        </p:txBody>
      </p:sp>
      <p:sp>
        <p:nvSpPr>
          <p:cNvPr id="6" name="右矢印 10">
            <a:extLst>
              <a:ext uri="{FF2B5EF4-FFF2-40B4-BE49-F238E27FC236}">
                <a16:creationId xmlns:a16="http://schemas.microsoft.com/office/drawing/2014/main" id="{CE30CAB8-B86A-C249-B897-EB90A1836F8F}"/>
              </a:ext>
            </a:extLst>
          </p:cNvPr>
          <p:cNvSpPr/>
          <p:nvPr userDrawn="1"/>
        </p:nvSpPr>
        <p:spPr>
          <a:xfrm>
            <a:off x="4371975" y="3427413"/>
            <a:ext cx="857250" cy="714375"/>
          </a:xfrm>
          <a:prstGeom prst="rightArrow">
            <a:avLst/>
          </a:prstGeom>
          <a:solidFill>
            <a:srgbClr val="8E1728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ja-JP" altLang="en-US"/>
          </a:p>
        </p:txBody>
      </p:sp>
      <p:sp>
        <p:nvSpPr>
          <p:cNvPr id="7" name="角丸四角形 11">
            <a:extLst>
              <a:ext uri="{FF2B5EF4-FFF2-40B4-BE49-F238E27FC236}">
                <a16:creationId xmlns:a16="http://schemas.microsoft.com/office/drawing/2014/main" id="{E4C3D7E6-C780-6746-83E1-B70E209FDF12}"/>
              </a:ext>
            </a:extLst>
          </p:cNvPr>
          <p:cNvSpPr/>
          <p:nvPr userDrawn="1"/>
        </p:nvSpPr>
        <p:spPr>
          <a:xfrm>
            <a:off x="371475" y="2927350"/>
            <a:ext cx="4000500" cy="178593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ja-JP" altLang="en-US"/>
          </a:p>
        </p:txBody>
      </p:sp>
      <p:sp>
        <p:nvSpPr>
          <p:cNvPr id="8" name="対角する 2 つの角を切り取った四角形 12">
            <a:extLst>
              <a:ext uri="{FF2B5EF4-FFF2-40B4-BE49-F238E27FC236}">
                <a16:creationId xmlns:a16="http://schemas.microsoft.com/office/drawing/2014/main" id="{40F337D3-BAD0-1142-9B7A-C3F82A0AD643}"/>
              </a:ext>
            </a:extLst>
          </p:cNvPr>
          <p:cNvSpPr/>
          <p:nvPr userDrawn="1"/>
        </p:nvSpPr>
        <p:spPr>
          <a:xfrm>
            <a:off x="514350" y="2641600"/>
            <a:ext cx="3714750" cy="428625"/>
          </a:xfrm>
          <a:prstGeom prst="snip2Diag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ja-JP" altLang="en-US"/>
          </a:p>
        </p:txBody>
      </p:sp>
      <p:sp>
        <p:nvSpPr>
          <p:cNvPr id="9" name="角丸四角形 13">
            <a:extLst>
              <a:ext uri="{FF2B5EF4-FFF2-40B4-BE49-F238E27FC236}">
                <a16:creationId xmlns:a16="http://schemas.microsoft.com/office/drawing/2014/main" id="{FAB0CE5A-6EE0-CB4D-B348-47434A32E435}"/>
              </a:ext>
            </a:extLst>
          </p:cNvPr>
          <p:cNvSpPr/>
          <p:nvPr userDrawn="1"/>
        </p:nvSpPr>
        <p:spPr>
          <a:xfrm>
            <a:off x="5229225" y="2927350"/>
            <a:ext cx="4000500" cy="178593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ja-JP" altLang="en-US"/>
          </a:p>
        </p:txBody>
      </p:sp>
      <p:sp>
        <p:nvSpPr>
          <p:cNvPr id="10" name="対角する 2 つの角を切り取った四角形 14">
            <a:extLst>
              <a:ext uri="{FF2B5EF4-FFF2-40B4-BE49-F238E27FC236}">
                <a16:creationId xmlns:a16="http://schemas.microsoft.com/office/drawing/2014/main" id="{F9AC14C7-8E47-2A48-90C7-5DD6FD6B1E9A}"/>
              </a:ext>
            </a:extLst>
          </p:cNvPr>
          <p:cNvSpPr/>
          <p:nvPr userDrawn="1"/>
        </p:nvSpPr>
        <p:spPr>
          <a:xfrm>
            <a:off x="5372100" y="2641600"/>
            <a:ext cx="3714750" cy="428625"/>
          </a:xfrm>
          <a:prstGeom prst="snip2Diag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ja-JP" altLang="en-US"/>
          </a:p>
        </p:txBody>
      </p:sp>
      <p:sp>
        <p:nvSpPr>
          <p:cNvPr id="11" name="角丸四角形 15">
            <a:extLst>
              <a:ext uri="{FF2B5EF4-FFF2-40B4-BE49-F238E27FC236}">
                <a16:creationId xmlns:a16="http://schemas.microsoft.com/office/drawing/2014/main" id="{92A684CD-CACE-6D4A-8927-32A36094C69E}"/>
              </a:ext>
            </a:extLst>
          </p:cNvPr>
          <p:cNvSpPr/>
          <p:nvPr userDrawn="1"/>
        </p:nvSpPr>
        <p:spPr>
          <a:xfrm>
            <a:off x="5372100" y="623888"/>
            <a:ext cx="2780358" cy="40798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ja-JP" altLang="en-US" sz="1600"/>
              <a:t>スマートエスイー 修了制作</a:t>
            </a:r>
            <a:endParaRPr lang="ja-JP" altLang="en-US" sz="1600" dirty="0"/>
          </a:p>
        </p:txBody>
      </p:sp>
      <p:grpSp>
        <p:nvGrpSpPr>
          <p:cNvPr id="13" name="グループ化 17">
            <a:extLst>
              <a:ext uri="{FF2B5EF4-FFF2-40B4-BE49-F238E27FC236}">
                <a16:creationId xmlns:a16="http://schemas.microsoft.com/office/drawing/2014/main" id="{ADB33ACA-9E56-734E-9383-CEB710A1A7FC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371475" y="12087225"/>
            <a:ext cx="8858250" cy="481013"/>
            <a:chOff x="371483" y="5189490"/>
            <a:chExt cx="8858242" cy="480544"/>
          </a:xfrm>
        </p:grpSpPr>
        <p:sp>
          <p:nvSpPr>
            <p:cNvPr id="14" name="角丸四角形 18">
              <a:extLst>
                <a:ext uri="{FF2B5EF4-FFF2-40B4-BE49-F238E27FC236}">
                  <a16:creationId xmlns:a16="http://schemas.microsoft.com/office/drawing/2014/main" id="{44278257-A3DA-1544-9D59-3C76092829B5}"/>
                </a:ext>
              </a:extLst>
            </p:cNvPr>
            <p:cNvSpPr/>
            <p:nvPr userDrawn="1"/>
          </p:nvSpPr>
          <p:spPr>
            <a:xfrm>
              <a:off x="371483" y="5189490"/>
              <a:ext cx="8858242" cy="480544"/>
            </a:xfrm>
            <a:prstGeom prst="roundRect">
              <a:avLst/>
            </a:prstGeom>
            <a:solidFill>
              <a:srgbClr val="8E1728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ja-JP" altLang="en-US" b="1" cap="none" spc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endParaRPr>
            </a:p>
          </p:txBody>
        </p:sp>
        <p:sp>
          <p:nvSpPr>
            <p:cNvPr id="15" name="テキスト ボックス 19">
              <a:extLst>
                <a:ext uri="{FF2B5EF4-FFF2-40B4-BE49-F238E27FC236}">
                  <a16:creationId xmlns:a16="http://schemas.microsoft.com/office/drawing/2014/main" id="{60CA26CD-3966-BB4A-BA5A-1AD748C5B709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480124" y="5229707"/>
              <a:ext cx="864096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ja-JP" altLang="en-US" sz="2000">
                  <a:solidFill>
                    <a:schemeClr val="bg1"/>
                  </a:solidFill>
                </a:rPr>
                <a:t>スマートエスイー</a:t>
              </a:r>
              <a:r>
                <a:rPr lang="ja-JP" altLang="en-US" sz="1600">
                  <a:solidFill>
                    <a:schemeClr val="bg1"/>
                  </a:solidFill>
                </a:rPr>
                <a:t>　スマートシステム＆サービス技術の産学連携イノベーティブ人材育成</a:t>
              </a:r>
              <a:endParaRPr lang="ja-JP" altLang="en-US" sz="14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47150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 3">
            <a:extLst>
              <a:ext uri="{FF2B5EF4-FFF2-40B4-BE49-F238E27FC236}">
                <a16:creationId xmlns:a16="http://schemas.microsoft.com/office/drawing/2014/main" id="{AAB9694F-10AB-A84E-9005-FA4F6ED51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906ED4-B342-D94D-9F44-051D7A4ED849}" type="datetimeFigureOut">
              <a:rPr lang="ja-JP" altLang="en-US"/>
              <a:pPr>
                <a:defRPr/>
              </a:pPr>
              <a:t>2019/10/20</a:t>
            </a:fld>
            <a:endParaRPr lang="ja-JP" altLang="en-US"/>
          </a:p>
        </p:txBody>
      </p:sp>
      <p:sp>
        <p:nvSpPr>
          <p:cNvPr id="5" name="フッター プレースホルダ 4">
            <a:extLst>
              <a:ext uri="{FF2B5EF4-FFF2-40B4-BE49-F238E27FC236}">
                <a16:creationId xmlns:a16="http://schemas.microsoft.com/office/drawing/2014/main" id="{1878F82C-1F22-1A4C-A7EE-45170DA99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>
            <a:extLst>
              <a:ext uri="{FF2B5EF4-FFF2-40B4-BE49-F238E27FC236}">
                <a16:creationId xmlns:a16="http://schemas.microsoft.com/office/drawing/2014/main" id="{74E8ECDD-CB7B-F54E-8D46-76F09254C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4BD931-7B24-F746-85F2-742068193741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0337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7309248" y="957158"/>
            <a:ext cx="2268616" cy="20387733"/>
          </a:xfrm>
        </p:spPr>
        <p:txBody>
          <a:bodyPr vert="eaVert"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503397" y="957158"/>
            <a:ext cx="6645831" cy="20387733"/>
          </a:xfrm>
        </p:spPr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 3">
            <a:extLst>
              <a:ext uri="{FF2B5EF4-FFF2-40B4-BE49-F238E27FC236}">
                <a16:creationId xmlns:a16="http://schemas.microsoft.com/office/drawing/2014/main" id="{005FE72C-C104-E54E-8D34-843BD204A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3DEDC1-AF31-FF41-94E3-D18BCB07D3F6}" type="datetimeFigureOut">
              <a:rPr lang="ja-JP" altLang="en-US"/>
              <a:pPr>
                <a:defRPr/>
              </a:pPr>
              <a:t>2019/10/20</a:t>
            </a:fld>
            <a:endParaRPr lang="ja-JP" altLang="en-US"/>
          </a:p>
        </p:txBody>
      </p:sp>
      <p:sp>
        <p:nvSpPr>
          <p:cNvPr id="5" name="フッター プレースホルダ 4">
            <a:extLst>
              <a:ext uri="{FF2B5EF4-FFF2-40B4-BE49-F238E27FC236}">
                <a16:creationId xmlns:a16="http://schemas.microsoft.com/office/drawing/2014/main" id="{4B508DDB-F100-F14D-B1B3-AC3A9E94F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>
            <a:extLst>
              <a:ext uri="{FF2B5EF4-FFF2-40B4-BE49-F238E27FC236}">
                <a16:creationId xmlns:a16="http://schemas.microsoft.com/office/drawing/2014/main" id="{CE68B835-B9D8-524D-B7EF-19F164784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D78E6C-FD3B-7D43-9427-EAB9E53723F2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9214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 3">
            <a:extLst>
              <a:ext uri="{FF2B5EF4-FFF2-40B4-BE49-F238E27FC236}">
                <a16:creationId xmlns:a16="http://schemas.microsoft.com/office/drawing/2014/main" id="{CF297406-92C2-1847-A944-A08A79DD8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231872-E90B-814C-8DC3-DBE75988A2A2}" type="datetimeFigureOut">
              <a:rPr lang="ja-JP" altLang="en-US"/>
              <a:pPr>
                <a:defRPr/>
              </a:pPr>
              <a:t>2019/10/20</a:t>
            </a:fld>
            <a:endParaRPr lang="ja-JP" altLang="en-US"/>
          </a:p>
        </p:txBody>
      </p:sp>
      <p:sp>
        <p:nvSpPr>
          <p:cNvPr id="5" name="フッター プレースホルダ 4">
            <a:extLst>
              <a:ext uri="{FF2B5EF4-FFF2-40B4-BE49-F238E27FC236}">
                <a16:creationId xmlns:a16="http://schemas.microsoft.com/office/drawing/2014/main" id="{0DCB5471-F95A-4D49-A43A-9A000164B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>
            <a:extLst>
              <a:ext uri="{FF2B5EF4-FFF2-40B4-BE49-F238E27FC236}">
                <a16:creationId xmlns:a16="http://schemas.microsoft.com/office/drawing/2014/main" id="{7E45DB40-38EA-CA47-BEF0-4DEBCB4E2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B45AF3-3537-3149-B2FE-8D04DD6ADFCB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632256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58429" y="8226214"/>
            <a:ext cx="8161020" cy="2542540"/>
          </a:xfrm>
        </p:spPr>
        <p:txBody>
          <a:bodyPr anchor="t"/>
          <a:lstStyle>
            <a:lvl1pPr algn="l">
              <a:defRPr sz="5600" b="1" cap="all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58429" y="5425865"/>
            <a:ext cx="8161020" cy="2800349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4008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日付プレースホルダ 3">
            <a:extLst>
              <a:ext uri="{FF2B5EF4-FFF2-40B4-BE49-F238E27FC236}">
                <a16:creationId xmlns:a16="http://schemas.microsoft.com/office/drawing/2014/main" id="{1A09ED0D-4150-EA43-9FD9-BA00D25C1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F09EF4-E893-B34E-8217-393AF65FC810}" type="datetimeFigureOut">
              <a:rPr lang="ja-JP" altLang="en-US"/>
              <a:pPr>
                <a:defRPr/>
              </a:pPr>
              <a:t>2019/10/20</a:t>
            </a:fld>
            <a:endParaRPr lang="ja-JP" altLang="en-US"/>
          </a:p>
        </p:txBody>
      </p:sp>
      <p:sp>
        <p:nvSpPr>
          <p:cNvPr id="5" name="フッター プレースホルダ 4">
            <a:extLst>
              <a:ext uri="{FF2B5EF4-FFF2-40B4-BE49-F238E27FC236}">
                <a16:creationId xmlns:a16="http://schemas.microsoft.com/office/drawing/2014/main" id="{9EF87C62-494B-EC42-9863-47E33A3E5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>
            <a:extLst>
              <a:ext uri="{FF2B5EF4-FFF2-40B4-BE49-F238E27FC236}">
                <a16:creationId xmlns:a16="http://schemas.microsoft.com/office/drawing/2014/main" id="{71F2EF0B-066E-A04B-A5FD-23E146092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69B520-239E-2340-9132-21B2D4503FD6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054158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503397" y="5576993"/>
            <a:ext cx="4457224" cy="15767898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5120640" y="5576993"/>
            <a:ext cx="4457224" cy="15767898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日付プレースホルダ 3">
            <a:extLst>
              <a:ext uri="{FF2B5EF4-FFF2-40B4-BE49-F238E27FC236}">
                <a16:creationId xmlns:a16="http://schemas.microsoft.com/office/drawing/2014/main" id="{63C8B5F7-614B-244F-A8DD-2C623325B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D087A3-5969-CB48-9BC1-EDEDAFD4E347}" type="datetimeFigureOut">
              <a:rPr lang="ja-JP" altLang="en-US"/>
              <a:pPr>
                <a:defRPr/>
              </a:pPr>
              <a:t>2019/10/20</a:t>
            </a:fld>
            <a:endParaRPr lang="ja-JP" altLang="en-US"/>
          </a:p>
        </p:txBody>
      </p:sp>
      <p:sp>
        <p:nvSpPr>
          <p:cNvPr id="6" name="フッター プレースホルダ 4">
            <a:extLst>
              <a:ext uri="{FF2B5EF4-FFF2-40B4-BE49-F238E27FC236}">
                <a16:creationId xmlns:a16="http://schemas.microsoft.com/office/drawing/2014/main" id="{A69DF709-7F9F-0E49-8857-1D13B8710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 5">
            <a:extLst>
              <a:ext uri="{FF2B5EF4-FFF2-40B4-BE49-F238E27FC236}">
                <a16:creationId xmlns:a16="http://schemas.microsoft.com/office/drawing/2014/main" id="{78D8501C-80D2-DB40-B176-1D094BD54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45598D-FA02-D046-AF74-D758AA113ABD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960273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80060" y="512658"/>
            <a:ext cx="8641080" cy="21336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80060" y="2865544"/>
            <a:ext cx="4242197" cy="1194222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80060" y="4059766"/>
            <a:ext cx="4242197" cy="7375738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877277" y="2865544"/>
            <a:ext cx="4243864" cy="1194222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877277" y="4059766"/>
            <a:ext cx="4243864" cy="7375738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日付プレースホルダ 3">
            <a:extLst>
              <a:ext uri="{FF2B5EF4-FFF2-40B4-BE49-F238E27FC236}">
                <a16:creationId xmlns:a16="http://schemas.microsoft.com/office/drawing/2014/main" id="{AAD26B51-0199-084B-9DC4-1EDFE4390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838A61-0E69-E345-B1A7-1CD3E863C88A}" type="datetimeFigureOut">
              <a:rPr lang="ja-JP" altLang="en-US"/>
              <a:pPr>
                <a:defRPr/>
              </a:pPr>
              <a:t>2019/10/20</a:t>
            </a:fld>
            <a:endParaRPr lang="ja-JP" altLang="en-US"/>
          </a:p>
        </p:txBody>
      </p:sp>
      <p:sp>
        <p:nvSpPr>
          <p:cNvPr id="8" name="フッター プレースホルダ 4">
            <a:extLst>
              <a:ext uri="{FF2B5EF4-FFF2-40B4-BE49-F238E27FC236}">
                <a16:creationId xmlns:a16="http://schemas.microsoft.com/office/drawing/2014/main" id="{62849DA9-450B-0742-8AD0-52E76121D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9" name="スライド番号プレースホルダ 5">
            <a:extLst>
              <a:ext uri="{FF2B5EF4-FFF2-40B4-BE49-F238E27FC236}">
                <a16:creationId xmlns:a16="http://schemas.microsoft.com/office/drawing/2014/main" id="{F3794920-7A65-D244-A5EF-C9DD98D48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9F0C4F-3A56-764A-8736-8C73DA24A974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104522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日付プレースホルダ 3">
            <a:extLst>
              <a:ext uri="{FF2B5EF4-FFF2-40B4-BE49-F238E27FC236}">
                <a16:creationId xmlns:a16="http://schemas.microsoft.com/office/drawing/2014/main" id="{D6EC8870-D98B-9041-B787-CD1E0F84F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D72F5D-C99F-3545-A156-882918FFAD7C}" type="datetimeFigureOut">
              <a:rPr lang="ja-JP" altLang="en-US"/>
              <a:pPr>
                <a:defRPr/>
              </a:pPr>
              <a:t>2019/10/20</a:t>
            </a:fld>
            <a:endParaRPr lang="ja-JP" altLang="en-US"/>
          </a:p>
        </p:txBody>
      </p:sp>
      <p:sp>
        <p:nvSpPr>
          <p:cNvPr id="4" name="フッター プレースホルダ 4">
            <a:extLst>
              <a:ext uri="{FF2B5EF4-FFF2-40B4-BE49-F238E27FC236}">
                <a16:creationId xmlns:a16="http://schemas.microsoft.com/office/drawing/2014/main" id="{D2721D1A-1BA1-3843-87F3-4A64C7F99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5" name="スライド番号プレースホルダ 5">
            <a:extLst>
              <a:ext uri="{FF2B5EF4-FFF2-40B4-BE49-F238E27FC236}">
                <a16:creationId xmlns:a16="http://schemas.microsoft.com/office/drawing/2014/main" id="{C34A8065-621B-954F-B6B8-E84665320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7E8EE7-0859-D942-842A-E0F208020CAA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180366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3">
            <a:extLst>
              <a:ext uri="{FF2B5EF4-FFF2-40B4-BE49-F238E27FC236}">
                <a16:creationId xmlns:a16="http://schemas.microsoft.com/office/drawing/2014/main" id="{03F98F2E-35E2-EB46-815C-069D60718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05DD98-FA95-1E43-965F-272A7725F250}" type="datetimeFigureOut">
              <a:rPr lang="ja-JP" altLang="en-US"/>
              <a:pPr>
                <a:defRPr/>
              </a:pPr>
              <a:t>2019/10/20</a:t>
            </a:fld>
            <a:endParaRPr lang="ja-JP" altLang="en-US"/>
          </a:p>
        </p:txBody>
      </p:sp>
      <p:sp>
        <p:nvSpPr>
          <p:cNvPr id="3" name="フッター プレースホルダ 4">
            <a:extLst>
              <a:ext uri="{FF2B5EF4-FFF2-40B4-BE49-F238E27FC236}">
                <a16:creationId xmlns:a16="http://schemas.microsoft.com/office/drawing/2014/main" id="{29C2BD59-1160-0841-8CC0-1DE97147A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4" name="スライド番号プレースホルダ 5">
            <a:extLst>
              <a:ext uri="{FF2B5EF4-FFF2-40B4-BE49-F238E27FC236}">
                <a16:creationId xmlns:a16="http://schemas.microsoft.com/office/drawing/2014/main" id="{0E560A73-F245-E746-8E81-1D34E1E5F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FB73D8-3A5C-DE43-9D06-21FF19D0AC58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162140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80060" y="509693"/>
            <a:ext cx="3158729" cy="216916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753802" y="509694"/>
            <a:ext cx="5367338" cy="10925811"/>
          </a:xfrm>
        </p:spPr>
        <p:txBody>
          <a:bodyPr/>
          <a:lstStyle>
            <a:lvl1pPr>
              <a:defRPr sz="4500"/>
            </a:lvl1pPr>
            <a:lvl2pPr>
              <a:defRPr sz="39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80060" y="2678854"/>
            <a:ext cx="3158729" cy="8756651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5" name="日付プレースホルダ 3">
            <a:extLst>
              <a:ext uri="{FF2B5EF4-FFF2-40B4-BE49-F238E27FC236}">
                <a16:creationId xmlns:a16="http://schemas.microsoft.com/office/drawing/2014/main" id="{FD015954-0038-D545-AFB6-DAC5981B4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261E44-2C25-8E45-B867-B3273F4C7D15}" type="datetimeFigureOut">
              <a:rPr lang="ja-JP" altLang="en-US"/>
              <a:pPr>
                <a:defRPr/>
              </a:pPr>
              <a:t>2019/10/20</a:t>
            </a:fld>
            <a:endParaRPr lang="ja-JP" altLang="en-US"/>
          </a:p>
        </p:txBody>
      </p:sp>
      <p:sp>
        <p:nvSpPr>
          <p:cNvPr id="6" name="フッター プレースホルダ 4">
            <a:extLst>
              <a:ext uri="{FF2B5EF4-FFF2-40B4-BE49-F238E27FC236}">
                <a16:creationId xmlns:a16="http://schemas.microsoft.com/office/drawing/2014/main" id="{3ED631C6-2D84-FD4F-90D2-CFC5B8CBF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 5">
            <a:extLst>
              <a:ext uri="{FF2B5EF4-FFF2-40B4-BE49-F238E27FC236}">
                <a16:creationId xmlns:a16="http://schemas.microsoft.com/office/drawing/2014/main" id="{230F3882-8EFD-FD4E-A2A8-26F4B7B93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25FC8A-B258-3944-8E53-92C84E2571F1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162632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881902" y="8961120"/>
            <a:ext cx="5760720" cy="1057911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881902" y="1143847"/>
            <a:ext cx="5760720" cy="7680960"/>
          </a:xfrm>
        </p:spPr>
        <p:txBody>
          <a:bodyPr rtlCol="0">
            <a:normAutofit/>
          </a:bodyPr>
          <a:lstStyle>
            <a:lvl1pPr marL="0" indent="0">
              <a:buNone/>
              <a:defRPr sz="4500"/>
            </a:lvl1pPr>
            <a:lvl2pPr marL="640080" indent="0">
              <a:buNone/>
              <a:defRPr sz="3900"/>
            </a:lvl2pPr>
            <a:lvl3pPr marL="1280160" indent="0">
              <a:buNone/>
              <a:defRPr sz="340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pPr lvl="0"/>
            <a:endParaRPr lang="ja-JP" altLang="en-US" noProof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881902" y="10019031"/>
            <a:ext cx="5760720" cy="1502409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5" name="日付プレースホルダ 3">
            <a:extLst>
              <a:ext uri="{FF2B5EF4-FFF2-40B4-BE49-F238E27FC236}">
                <a16:creationId xmlns:a16="http://schemas.microsoft.com/office/drawing/2014/main" id="{D20AA6CA-DAE6-2348-92CD-E0D353538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D773CD-4AE6-DE42-8852-5253AF9567C8}" type="datetimeFigureOut">
              <a:rPr lang="ja-JP" altLang="en-US"/>
              <a:pPr>
                <a:defRPr/>
              </a:pPr>
              <a:t>2019/10/20</a:t>
            </a:fld>
            <a:endParaRPr lang="ja-JP" altLang="en-US"/>
          </a:p>
        </p:txBody>
      </p:sp>
      <p:sp>
        <p:nvSpPr>
          <p:cNvPr id="6" name="フッター プレースホルダ 4">
            <a:extLst>
              <a:ext uri="{FF2B5EF4-FFF2-40B4-BE49-F238E27FC236}">
                <a16:creationId xmlns:a16="http://schemas.microsoft.com/office/drawing/2014/main" id="{4D89F560-4A16-6547-A25B-590F1BD7A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 5">
            <a:extLst>
              <a:ext uri="{FF2B5EF4-FFF2-40B4-BE49-F238E27FC236}">
                <a16:creationId xmlns:a16="http://schemas.microsoft.com/office/drawing/2014/main" id="{FB7123FB-FB97-7140-9E2C-03DFA6880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83DF46-B317-D548-8425-F0CFF1B8EBE0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306288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タイトル プレースホルダ 1">
            <a:extLst>
              <a:ext uri="{FF2B5EF4-FFF2-40B4-BE49-F238E27FC236}">
                <a16:creationId xmlns:a16="http://schemas.microsoft.com/office/drawing/2014/main" id="{4DC2B201-519E-A441-B850-4D86668947D5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79425" y="512763"/>
            <a:ext cx="864235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8016" tIns="64008" rIns="128016" bIns="6400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1027" name="テキスト プレースホルダ 2">
            <a:extLst>
              <a:ext uri="{FF2B5EF4-FFF2-40B4-BE49-F238E27FC236}">
                <a16:creationId xmlns:a16="http://schemas.microsoft.com/office/drawing/2014/main" id="{1A16C37A-B743-8346-A08B-3E3AEEC2127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79425" y="2987675"/>
            <a:ext cx="8642350" cy="8447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8016" tIns="64008" rIns="128016" bIns="640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 3">
            <a:extLst>
              <a:ext uri="{FF2B5EF4-FFF2-40B4-BE49-F238E27FC236}">
                <a16:creationId xmlns:a16="http://schemas.microsoft.com/office/drawing/2014/main" id="{A38173DC-DE78-D94D-A132-AEB23A02B1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9425" y="11864975"/>
            <a:ext cx="2241550" cy="681038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l" defTabSz="1280160" eaLnBrk="1" fontAlgn="auto" hangingPunct="1">
              <a:spcBef>
                <a:spcPts val="0"/>
              </a:spcBef>
              <a:spcAft>
                <a:spcPts val="0"/>
              </a:spcAft>
              <a:defRPr sz="17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9C49469-781E-8A4A-975D-E9B73504B750}" type="datetimeFigureOut">
              <a:rPr lang="ja-JP" altLang="en-US"/>
              <a:pPr>
                <a:defRPr/>
              </a:pPr>
              <a:t>2019/10/20</a:t>
            </a:fld>
            <a:endParaRPr lang="ja-JP" altLang="en-US"/>
          </a:p>
        </p:txBody>
      </p:sp>
      <p:sp>
        <p:nvSpPr>
          <p:cNvPr id="5" name="フッター プレースホルダ 4">
            <a:extLst>
              <a:ext uri="{FF2B5EF4-FFF2-40B4-BE49-F238E27FC236}">
                <a16:creationId xmlns:a16="http://schemas.microsoft.com/office/drawing/2014/main" id="{C6B9917D-61EE-B34D-91C2-884B367D6C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79775" y="11864975"/>
            <a:ext cx="3041650" cy="681038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ctr" defTabSz="1280160" eaLnBrk="1" fontAlgn="auto" hangingPunct="1">
              <a:spcBef>
                <a:spcPts val="0"/>
              </a:spcBef>
              <a:spcAft>
                <a:spcPts val="0"/>
              </a:spcAft>
              <a:defRPr sz="17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>
            <a:extLst>
              <a:ext uri="{FF2B5EF4-FFF2-40B4-BE49-F238E27FC236}">
                <a16:creationId xmlns:a16="http://schemas.microsoft.com/office/drawing/2014/main" id="{D4CA7406-B833-E049-97AA-077EBB6FBD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80225" y="11864975"/>
            <a:ext cx="2241550" cy="681038"/>
          </a:xfrm>
          <a:prstGeom prst="rect">
            <a:avLst/>
          </a:prstGeom>
        </p:spPr>
        <p:txBody>
          <a:bodyPr vert="horz" wrap="square" lIns="128016" tIns="64008" rIns="128016" bIns="64008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700">
                <a:solidFill>
                  <a:srgbClr val="898989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</a:lstStyle>
          <a:p>
            <a:pPr>
              <a:defRPr/>
            </a:pPr>
            <a:fld id="{28CEF6A4-139E-B843-A185-371E5E10A4B8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</p:sldLayoutIdLst>
  <p:txStyles>
    <p:titleStyle>
      <a:lvl1pPr algn="ctr" defTabSz="1279525" rtl="0" eaLnBrk="0" fontAlgn="base" hangingPunct="0">
        <a:spcBef>
          <a:spcPct val="0"/>
        </a:spcBef>
        <a:spcAft>
          <a:spcPct val="0"/>
        </a:spcAft>
        <a:defRPr kumimoji="1" sz="62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279525" rtl="0" eaLnBrk="0" fontAlgn="base" hangingPunct="0">
        <a:spcBef>
          <a:spcPct val="0"/>
        </a:spcBef>
        <a:spcAft>
          <a:spcPct val="0"/>
        </a:spcAft>
        <a:defRPr kumimoji="1" sz="6200">
          <a:solidFill>
            <a:schemeClr val="tx1"/>
          </a:solidFill>
          <a:latin typeface="Calibri" pitchFamily="34" charset="0"/>
          <a:ea typeface="ＭＳ Ｐゴシック" pitchFamily="50" charset="-128"/>
        </a:defRPr>
      </a:lvl2pPr>
      <a:lvl3pPr algn="ctr" defTabSz="1279525" rtl="0" eaLnBrk="0" fontAlgn="base" hangingPunct="0">
        <a:spcBef>
          <a:spcPct val="0"/>
        </a:spcBef>
        <a:spcAft>
          <a:spcPct val="0"/>
        </a:spcAft>
        <a:defRPr kumimoji="1" sz="6200">
          <a:solidFill>
            <a:schemeClr val="tx1"/>
          </a:solidFill>
          <a:latin typeface="Calibri" pitchFamily="34" charset="0"/>
          <a:ea typeface="ＭＳ Ｐゴシック" pitchFamily="50" charset="-128"/>
        </a:defRPr>
      </a:lvl3pPr>
      <a:lvl4pPr algn="ctr" defTabSz="1279525" rtl="0" eaLnBrk="0" fontAlgn="base" hangingPunct="0">
        <a:spcBef>
          <a:spcPct val="0"/>
        </a:spcBef>
        <a:spcAft>
          <a:spcPct val="0"/>
        </a:spcAft>
        <a:defRPr kumimoji="1" sz="6200">
          <a:solidFill>
            <a:schemeClr val="tx1"/>
          </a:solidFill>
          <a:latin typeface="Calibri" pitchFamily="34" charset="0"/>
          <a:ea typeface="ＭＳ Ｐゴシック" pitchFamily="50" charset="-128"/>
        </a:defRPr>
      </a:lvl4pPr>
      <a:lvl5pPr algn="ctr" defTabSz="1279525" rtl="0" eaLnBrk="0" fontAlgn="base" hangingPunct="0">
        <a:spcBef>
          <a:spcPct val="0"/>
        </a:spcBef>
        <a:spcAft>
          <a:spcPct val="0"/>
        </a:spcAft>
        <a:defRPr kumimoji="1" sz="6200">
          <a:solidFill>
            <a:schemeClr val="tx1"/>
          </a:solidFill>
          <a:latin typeface="Calibri" pitchFamily="34" charset="0"/>
          <a:ea typeface="ＭＳ Ｐゴシック" pitchFamily="50" charset="-128"/>
        </a:defRPr>
      </a:lvl5pPr>
      <a:lvl6pPr marL="457200" algn="ctr" defTabSz="1279525" rtl="0" fontAlgn="base">
        <a:spcBef>
          <a:spcPct val="0"/>
        </a:spcBef>
        <a:spcAft>
          <a:spcPct val="0"/>
        </a:spcAft>
        <a:defRPr kumimoji="1" sz="6200">
          <a:solidFill>
            <a:schemeClr val="tx1"/>
          </a:solidFill>
          <a:latin typeface="Calibri" pitchFamily="34" charset="0"/>
          <a:ea typeface="ＭＳ Ｐゴシック" pitchFamily="50" charset="-128"/>
        </a:defRPr>
      </a:lvl6pPr>
      <a:lvl7pPr marL="914400" algn="ctr" defTabSz="1279525" rtl="0" fontAlgn="base">
        <a:spcBef>
          <a:spcPct val="0"/>
        </a:spcBef>
        <a:spcAft>
          <a:spcPct val="0"/>
        </a:spcAft>
        <a:defRPr kumimoji="1" sz="6200">
          <a:solidFill>
            <a:schemeClr val="tx1"/>
          </a:solidFill>
          <a:latin typeface="Calibri" pitchFamily="34" charset="0"/>
          <a:ea typeface="ＭＳ Ｐゴシック" pitchFamily="50" charset="-128"/>
        </a:defRPr>
      </a:lvl7pPr>
      <a:lvl8pPr marL="1371600" algn="ctr" defTabSz="1279525" rtl="0" fontAlgn="base">
        <a:spcBef>
          <a:spcPct val="0"/>
        </a:spcBef>
        <a:spcAft>
          <a:spcPct val="0"/>
        </a:spcAft>
        <a:defRPr kumimoji="1" sz="6200">
          <a:solidFill>
            <a:schemeClr val="tx1"/>
          </a:solidFill>
          <a:latin typeface="Calibri" pitchFamily="34" charset="0"/>
          <a:ea typeface="ＭＳ Ｐゴシック" pitchFamily="50" charset="-128"/>
        </a:defRPr>
      </a:lvl8pPr>
      <a:lvl9pPr marL="1828800" algn="ctr" defTabSz="1279525" rtl="0" fontAlgn="base">
        <a:spcBef>
          <a:spcPct val="0"/>
        </a:spcBef>
        <a:spcAft>
          <a:spcPct val="0"/>
        </a:spcAft>
        <a:defRPr kumimoji="1" sz="6200">
          <a:solidFill>
            <a:schemeClr val="tx1"/>
          </a:solidFill>
          <a:latin typeface="Calibri" pitchFamily="34" charset="0"/>
          <a:ea typeface="ＭＳ Ｐゴシック" pitchFamily="50" charset="-128"/>
        </a:defRPr>
      </a:lvl9pPr>
    </p:titleStyle>
    <p:bodyStyle>
      <a:lvl1pPr marL="479425" indent="-479425" algn="l" defTabSz="127952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4500" kern="1200">
          <a:solidFill>
            <a:schemeClr val="tx1"/>
          </a:solidFill>
          <a:latin typeface="+mn-lt"/>
          <a:ea typeface="+mn-ea"/>
          <a:cs typeface="+mn-cs"/>
        </a:defRPr>
      </a:lvl1pPr>
      <a:lvl2pPr marL="1039813" indent="-400050" algn="l" defTabSz="127952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390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19088" algn="l" defTabSz="127952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39963" indent="-319088" algn="l" defTabSz="127952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79725" indent="-319088" algn="l" defTabSz="127952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280160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テキスト ボックス 9">
            <a:extLst>
              <a:ext uri="{FF2B5EF4-FFF2-40B4-BE49-F238E27FC236}">
                <a16:creationId xmlns:a16="http://schemas.microsoft.com/office/drawing/2014/main" id="{B936998C-6DAB-4346-A8CF-80FEF33AFD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3775" y="1125538"/>
            <a:ext cx="747077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45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39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3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2000" dirty="0">
                <a:solidFill>
                  <a:schemeClr val="bg1"/>
                </a:solidFill>
                <a:latin typeface="Arial" panose="020B0604020202020204" pitchFamily="34" charset="0"/>
              </a:rPr>
              <a:t>ビジネスモデル検証</a:t>
            </a:r>
            <a:endParaRPr lang="en-US" altLang="ja-JP" sz="20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800" dirty="0">
                <a:solidFill>
                  <a:schemeClr val="bg1"/>
                </a:solidFill>
                <a:latin typeface="Arial" panose="020B0604020202020204" pitchFamily="34" charset="0"/>
              </a:rPr>
              <a:t>IoT</a:t>
            </a:r>
            <a:r>
              <a:rPr lang="ja-JP" altLang="en-US" sz="2800" dirty="0">
                <a:solidFill>
                  <a:schemeClr val="bg1"/>
                </a:solidFill>
                <a:latin typeface="Arial" panose="020B0604020202020204" pitchFamily="34" charset="0"/>
              </a:rPr>
              <a:t>を使った「働き方改革」サービスの検証</a:t>
            </a:r>
          </a:p>
        </p:txBody>
      </p:sp>
      <p:sp>
        <p:nvSpPr>
          <p:cNvPr id="4099" name="テキスト ボックス 10">
            <a:extLst>
              <a:ext uri="{FF2B5EF4-FFF2-40B4-BE49-F238E27FC236}">
                <a16:creationId xmlns:a16="http://schemas.microsoft.com/office/drawing/2014/main" id="{67DE66BE-CFCC-3746-86E3-1D85F3C1E6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7494" y="2029798"/>
            <a:ext cx="685957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45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39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3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　　　　　　                       名前    坂井 充            </a:t>
            </a:r>
            <a:r>
              <a:rPr lang="en-US" altLang="ja-JP" sz="1600" dirty="0">
                <a:solidFill>
                  <a:schemeClr val="bg1"/>
                </a:solidFill>
                <a:latin typeface="Arial" panose="020B0604020202020204" pitchFamily="34" charset="0"/>
              </a:rPr>
              <a:t>sakai.mitsuru@outlook.com</a:t>
            </a:r>
            <a:endParaRPr lang="ja-JP" altLang="en-US" sz="16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2" name="片側の 2 つの角を丸めた四角形 11">
            <a:extLst>
              <a:ext uri="{FF2B5EF4-FFF2-40B4-BE49-F238E27FC236}">
                <a16:creationId xmlns:a16="http://schemas.microsoft.com/office/drawing/2014/main" id="{18F632C9-834D-2043-8984-4D9DD155D0F4}"/>
              </a:ext>
            </a:extLst>
          </p:cNvPr>
          <p:cNvSpPr/>
          <p:nvPr/>
        </p:nvSpPr>
        <p:spPr>
          <a:xfrm>
            <a:off x="585788" y="4820047"/>
            <a:ext cx="5510956" cy="428625"/>
          </a:xfrm>
          <a:prstGeom prst="round2SameRect">
            <a:avLst/>
          </a:prstGeom>
          <a:solidFill>
            <a:srgbClr val="8E1728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ja-JP" altLang="en-US" dirty="0"/>
              <a:t>アプローチ</a:t>
            </a:r>
          </a:p>
        </p:txBody>
      </p:sp>
      <p:sp>
        <p:nvSpPr>
          <p:cNvPr id="14" name="片側の 2 つの角を丸めた四角形 13">
            <a:extLst>
              <a:ext uri="{FF2B5EF4-FFF2-40B4-BE49-F238E27FC236}">
                <a16:creationId xmlns:a16="http://schemas.microsoft.com/office/drawing/2014/main" id="{D9CE90DF-0D27-E549-B6A5-AFB29B68C29C}"/>
              </a:ext>
            </a:extLst>
          </p:cNvPr>
          <p:cNvSpPr/>
          <p:nvPr/>
        </p:nvSpPr>
        <p:spPr>
          <a:xfrm>
            <a:off x="585788" y="10076631"/>
            <a:ext cx="3714750" cy="428625"/>
          </a:xfrm>
          <a:prstGeom prst="round2SameRect">
            <a:avLst/>
          </a:prstGeom>
          <a:solidFill>
            <a:srgbClr val="8E1728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ja-JP" altLang="en-US" dirty="0"/>
              <a:t>検証内容</a:t>
            </a:r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F683C390-CF80-1248-8BFD-37C1D03AE85E}"/>
              </a:ext>
            </a:extLst>
          </p:cNvPr>
          <p:cNvCxnSpPr>
            <a:cxnSpLocks/>
          </p:cNvCxnSpPr>
          <p:nvPr/>
        </p:nvCxnSpPr>
        <p:spPr>
          <a:xfrm>
            <a:off x="4729163" y="10289232"/>
            <a:ext cx="0" cy="139965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04" name="テキスト ボックス 21">
            <a:extLst>
              <a:ext uri="{FF2B5EF4-FFF2-40B4-BE49-F238E27FC236}">
                <a16:creationId xmlns:a16="http://schemas.microsoft.com/office/drawing/2014/main" id="{C7FCEA1D-C797-BE42-9EE8-62D9B4083D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5850" y="2584376"/>
            <a:ext cx="242726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45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39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3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b="1" dirty="0">
                <a:solidFill>
                  <a:srgbClr val="8E1728"/>
                </a:solidFill>
                <a:latin typeface="Arial" panose="020B0604020202020204" pitchFamily="34" charset="0"/>
              </a:rPr>
              <a:t>検証における問題点</a:t>
            </a:r>
          </a:p>
        </p:txBody>
      </p:sp>
      <p:sp>
        <p:nvSpPr>
          <p:cNvPr id="4105" name="テキスト ボックス 22">
            <a:extLst>
              <a:ext uri="{FF2B5EF4-FFF2-40B4-BE49-F238E27FC236}">
                <a16:creationId xmlns:a16="http://schemas.microsoft.com/office/drawing/2014/main" id="{3169B733-10BD-EC43-9DEB-4EAC3F7A2E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6875" y="2603426"/>
            <a:ext cx="35369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45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39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3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b="1">
                <a:solidFill>
                  <a:srgbClr val="8E1728"/>
                </a:solidFill>
                <a:latin typeface="Arial" panose="020B0604020202020204" pitchFamily="34" charset="0"/>
              </a:rPr>
              <a:t>手法・ツールの適用による解決</a:t>
            </a: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B084E5F4-B950-9048-A397-7DBAC1376309}"/>
              </a:ext>
            </a:extLst>
          </p:cNvPr>
          <p:cNvSpPr/>
          <p:nvPr/>
        </p:nvSpPr>
        <p:spPr>
          <a:xfrm>
            <a:off x="408112" y="3076501"/>
            <a:ext cx="3960440" cy="16681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marL="144000" indent="-285750" eaLnBrk="1" hangingPunct="1">
              <a:buFont typeface="Wingdings" panose="05000000000000000000" pitchFamily="2" charset="2"/>
              <a:buChar char="q"/>
              <a:defRPr/>
            </a:pPr>
            <a:r>
              <a:rPr lang="en-US" altLang="ja-JP" sz="1400" dirty="0">
                <a:solidFill>
                  <a:schemeClr val="accent2">
                    <a:lumMod val="50000"/>
                  </a:schemeClr>
                </a:solidFill>
              </a:rPr>
              <a:t>IoT</a:t>
            </a:r>
            <a:r>
              <a:rPr lang="ja-JP" altLang="en-US" sz="1400" dirty="0">
                <a:solidFill>
                  <a:schemeClr val="accent2">
                    <a:lumMod val="50000"/>
                  </a:schemeClr>
                </a:solidFill>
              </a:rPr>
              <a:t>を利用したサービス等を、</a:t>
            </a:r>
            <a:r>
              <a:rPr lang="en-US" altLang="ja-JP" sz="1400" dirty="0" err="1">
                <a:solidFill>
                  <a:schemeClr val="accent2">
                    <a:lumMod val="50000"/>
                  </a:schemeClr>
                </a:solidFill>
              </a:rPr>
              <a:t>PoC</a:t>
            </a:r>
            <a:r>
              <a:rPr lang="ja-JP" altLang="en-US" sz="1400" dirty="0">
                <a:solidFill>
                  <a:schemeClr val="accent2">
                    <a:lumMod val="50000"/>
                  </a:schemeClr>
                </a:solidFill>
              </a:rPr>
              <a:t>等で検討するが、なかなか、実際のサービス実現まで行きついていない。</a:t>
            </a:r>
            <a:endParaRPr lang="en-US" altLang="ja-JP" sz="1400" dirty="0">
              <a:solidFill>
                <a:schemeClr val="accent2">
                  <a:lumMod val="50000"/>
                </a:schemeClr>
              </a:solidFill>
            </a:endParaRPr>
          </a:p>
          <a:p>
            <a:pPr marL="144000" indent="-285750" eaLnBrk="1" hangingPunct="1">
              <a:buFont typeface="Wingdings" panose="05000000000000000000" pitchFamily="2" charset="2"/>
              <a:buChar char="q"/>
              <a:defRPr/>
            </a:pPr>
            <a:r>
              <a:rPr lang="ja-JP" altLang="en-US" sz="1400" dirty="0">
                <a:solidFill>
                  <a:schemeClr val="accent2">
                    <a:lumMod val="50000"/>
                  </a:schemeClr>
                </a:solidFill>
              </a:rPr>
              <a:t>これは、以下の３点を、検証していないため。</a:t>
            </a:r>
            <a:endParaRPr lang="en-US" altLang="ja-JP" sz="1400" dirty="0">
              <a:solidFill>
                <a:schemeClr val="accent2">
                  <a:lumMod val="50000"/>
                </a:schemeClr>
              </a:solidFill>
            </a:endParaRPr>
          </a:p>
          <a:p>
            <a:pPr marL="504000" lvl="1" indent="-285750" eaLnBrk="1" hangingPunct="1">
              <a:buFont typeface="Wingdings" panose="05000000000000000000" pitchFamily="2" charset="2"/>
              <a:buChar char="§"/>
              <a:defRPr/>
            </a:pPr>
            <a:r>
              <a:rPr lang="en-US" altLang="ja-JP" sz="1400" dirty="0">
                <a:solidFill>
                  <a:schemeClr val="accent2">
                    <a:lumMod val="50000"/>
                  </a:schemeClr>
                </a:solidFill>
              </a:rPr>
              <a:t>Desirability </a:t>
            </a:r>
            <a:r>
              <a:rPr lang="ja-JP" altLang="en-US" sz="1400" dirty="0">
                <a:solidFill>
                  <a:schemeClr val="accent2">
                    <a:lumMod val="50000"/>
                  </a:schemeClr>
                </a:solidFill>
              </a:rPr>
              <a:t>（顧客ニーズ）</a:t>
            </a:r>
            <a:endParaRPr lang="en-US" altLang="ja-JP" sz="1400" dirty="0">
              <a:solidFill>
                <a:schemeClr val="accent2">
                  <a:lumMod val="50000"/>
                </a:schemeClr>
              </a:solidFill>
            </a:endParaRPr>
          </a:p>
          <a:p>
            <a:pPr marL="504000" lvl="1" indent="-285750" eaLnBrk="1" hangingPunct="1">
              <a:buFont typeface="Wingdings" panose="05000000000000000000" pitchFamily="2" charset="2"/>
              <a:buChar char="§"/>
              <a:defRPr/>
            </a:pPr>
            <a:r>
              <a:rPr lang="en-US" altLang="ja-JP" sz="1400" dirty="0">
                <a:solidFill>
                  <a:schemeClr val="accent2">
                    <a:lumMod val="50000"/>
                  </a:schemeClr>
                </a:solidFill>
              </a:rPr>
              <a:t>Viability</a:t>
            </a:r>
            <a:r>
              <a:rPr lang="ja-JP" altLang="en-US" sz="1400" dirty="0">
                <a:solidFill>
                  <a:schemeClr val="accent2">
                    <a:lumMod val="50000"/>
                  </a:schemeClr>
                </a:solidFill>
              </a:rPr>
              <a:t>　（継続的な利益創出）</a:t>
            </a:r>
            <a:endParaRPr lang="en-US" altLang="ja-JP" sz="1400" dirty="0">
              <a:solidFill>
                <a:schemeClr val="accent2">
                  <a:lumMod val="50000"/>
                </a:schemeClr>
              </a:solidFill>
            </a:endParaRPr>
          </a:p>
          <a:p>
            <a:pPr marL="504000" lvl="1" indent="-285750" eaLnBrk="1" hangingPunct="1">
              <a:buFont typeface="Wingdings" panose="05000000000000000000" pitchFamily="2" charset="2"/>
              <a:buChar char="§"/>
              <a:defRPr/>
            </a:pPr>
            <a:r>
              <a:rPr lang="en-US" altLang="ja-JP" sz="1400" dirty="0">
                <a:solidFill>
                  <a:schemeClr val="accent2">
                    <a:lumMod val="50000"/>
                  </a:schemeClr>
                </a:solidFill>
              </a:rPr>
              <a:t>Feasibility</a:t>
            </a:r>
            <a:r>
              <a:rPr lang="ja-JP" altLang="en-US" sz="1400" dirty="0">
                <a:solidFill>
                  <a:schemeClr val="accent2">
                    <a:lumMod val="50000"/>
                  </a:schemeClr>
                </a:solidFill>
              </a:rPr>
              <a:t>　（技術的・事業的な実装可能性）</a:t>
            </a:r>
            <a:endParaRPr lang="en-US" altLang="ja-JP" sz="1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60C253E0-E451-8340-94C6-80FF8A60172F}"/>
              </a:ext>
            </a:extLst>
          </p:cNvPr>
          <p:cNvSpPr/>
          <p:nvPr/>
        </p:nvSpPr>
        <p:spPr>
          <a:xfrm>
            <a:off x="5387975" y="3100313"/>
            <a:ext cx="3714750" cy="1428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marL="144000" indent="-285750" eaLnBrk="1" hangingPunct="1">
              <a:buFont typeface="Wingdings" panose="05000000000000000000" pitchFamily="2" charset="2"/>
              <a:buChar char="ü"/>
              <a:defRPr/>
            </a:pPr>
            <a:r>
              <a:rPr lang="en-US" altLang="ja-JP" sz="1400" dirty="0" err="1">
                <a:solidFill>
                  <a:schemeClr val="accent2">
                    <a:lumMod val="50000"/>
                  </a:schemeClr>
                </a:solidFill>
              </a:rPr>
              <a:t>PoC</a:t>
            </a:r>
            <a:r>
              <a:rPr lang="ja-JP" altLang="en-US" sz="1400" dirty="0">
                <a:solidFill>
                  <a:schemeClr val="accent2">
                    <a:lumMod val="50000"/>
                  </a:schemeClr>
                </a:solidFill>
              </a:rPr>
              <a:t>からサービス検証（顧客開発）、実装検証、ビジネスモデル検証を並行して実施し、実際のサービス実装につなげる。</a:t>
            </a:r>
            <a:endParaRPr lang="en-US" altLang="ja-JP" sz="1400" dirty="0">
              <a:solidFill>
                <a:schemeClr val="accent2">
                  <a:lumMod val="50000"/>
                </a:schemeClr>
              </a:solidFill>
            </a:endParaRPr>
          </a:p>
          <a:p>
            <a:pPr marL="144000" indent="-285750" eaLnBrk="1" hangingPunct="1">
              <a:buFont typeface="Wingdings" panose="05000000000000000000" pitchFamily="2" charset="2"/>
              <a:buChar char="ü"/>
              <a:defRPr/>
            </a:pPr>
            <a:r>
              <a:rPr lang="en-US" altLang="ja-JP" sz="1400" dirty="0">
                <a:solidFill>
                  <a:schemeClr val="accent2">
                    <a:lumMod val="50000"/>
                  </a:schemeClr>
                </a:solidFill>
              </a:rPr>
              <a:t>Value</a:t>
            </a:r>
            <a:r>
              <a:rPr lang="ja-JP" altLang="en-US" sz="14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ja-JP" sz="1400" dirty="0">
                <a:solidFill>
                  <a:schemeClr val="accent2">
                    <a:lumMod val="50000"/>
                  </a:schemeClr>
                </a:solidFill>
              </a:rPr>
              <a:t>Proposition</a:t>
            </a:r>
            <a:r>
              <a:rPr lang="ja-JP" altLang="en-US" sz="1400" dirty="0">
                <a:solidFill>
                  <a:schemeClr val="accent2">
                    <a:lumMod val="50000"/>
                  </a:schemeClr>
                </a:solidFill>
              </a:rPr>
              <a:t>（価値提案）を軸に、各々の検証内容の整合を取る。</a:t>
            </a:r>
            <a:endParaRPr lang="en-US" altLang="ja-JP" sz="1400" dirty="0">
              <a:solidFill>
                <a:schemeClr val="accent2">
                  <a:lumMod val="50000"/>
                </a:schemeClr>
              </a:solidFill>
            </a:endParaRPr>
          </a:p>
          <a:p>
            <a:pPr marL="144000" indent="-285750" eaLnBrk="1" hangingPunct="1">
              <a:buFont typeface="Wingdings" panose="05000000000000000000" pitchFamily="2" charset="2"/>
              <a:buChar char="ü"/>
              <a:defRPr/>
            </a:pPr>
            <a:endParaRPr lang="ja-JP" altLang="en-US" sz="1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B9560D45-9672-544A-9868-6D286C4F29B3}"/>
              </a:ext>
            </a:extLst>
          </p:cNvPr>
          <p:cNvSpPr/>
          <p:nvPr/>
        </p:nvSpPr>
        <p:spPr>
          <a:xfrm>
            <a:off x="5086350" y="10608591"/>
            <a:ext cx="4000500" cy="13368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t"/>
          <a:lstStyle/>
          <a:p>
            <a:pPr eaLnBrk="1" hangingPunct="1">
              <a:defRPr/>
            </a:pPr>
            <a:r>
              <a:rPr lang="en-US" altLang="ja-JP" sz="1400" dirty="0">
                <a:solidFill>
                  <a:schemeClr val="tx1"/>
                </a:solidFill>
              </a:rPr>
              <a:t>- </a:t>
            </a:r>
            <a:r>
              <a:rPr lang="en-US" altLang="ja-JP" sz="1400" dirty="0" err="1">
                <a:solidFill>
                  <a:schemeClr val="tx1"/>
                </a:solidFill>
              </a:rPr>
              <a:t>PoC</a:t>
            </a:r>
            <a:r>
              <a:rPr lang="ja-JP" altLang="en-US" sz="1400" dirty="0">
                <a:solidFill>
                  <a:schemeClr val="tx1"/>
                </a:solidFill>
              </a:rPr>
              <a:t>（仮説検証）の検証結果をもとに、再度、別の手法で、ビジネスモデルとサービスを精査することで、ユーザの真の要求を抽出することができた。</a:t>
            </a:r>
            <a:br>
              <a:rPr lang="en-US" altLang="ja-JP" sz="1400" dirty="0">
                <a:solidFill>
                  <a:schemeClr val="tx1"/>
                </a:solidFill>
              </a:rPr>
            </a:br>
            <a:r>
              <a:rPr lang="en-US" altLang="ja-JP" sz="1400" dirty="0">
                <a:solidFill>
                  <a:schemeClr val="tx1"/>
                </a:solidFill>
              </a:rPr>
              <a:t>- </a:t>
            </a:r>
            <a:r>
              <a:rPr lang="ja-JP" altLang="en-US" sz="1400" dirty="0">
                <a:solidFill>
                  <a:schemeClr val="tx1"/>
                </a:solidFill>
              </a:rPr>
              <a:t>一般的な開発プロセスである要件定義、基本設計を検証と並行で行うことで、サービス実装に向けて、適切なインプットを提供できた。</a:t>
            </a:r>
            <a:endParaRPr lang="en-US" altLang="ja-JP" sz="1400" dirty="0">
              <a:solidFill>
                <a:schemeClr val="tx1"/>
              </a:solidFill>
            </a:endParaRPr>
          </a:p>
        </p:txBody>
      </p:sp>
      <p:sp>
        <p:nvSpPr>
          <p:cNvPr id="21" name="片側の 2 つの角を丸めた四角形 20">
            <a:extLst>
              <a:ext uri="{FF2B5EF4-FFF2-40B4-BE49-F238E27FC236}">
                <a16:creationId xmlns:a16="http://schemas.microsoft.com/office/drawing/2014/main" id="{50786BA0-C9D7-164E-9453-F0F3194B9DD9}"/>
              </a:ext>
            </a:extLst>
          </p:cNvPr>
          <p:cNvSpPr/>
          <p:nvPr/>
        </p:nvSpPr>
        <p:spPr>
          <a:xfrm>
            <a:off x="5229225" y="10076631"/>
            <a:ext cx="3714750" cy="428625"/>
          </a:xfrm>
          <a:prstGeom prst="round2SameRect">
            <a:avLst/>
          </a:prstGeom>
          <a:solidFill>
            <a:srgbClr val="8E1728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ja-JP" altLang="en-US" dirty="0"/>
              <a:t>効果</a:t>
            </a: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35C4896C-3148-4BBF-B03C-87308C70E46D}"/>
              </a:ext>
            </a:extLst>
          </p:cNvPr>
          <p:cNvSpPr/>
          <p:nvPr/>
        </p:nvSpPr>
        <p:spPr>
          <a:xfrm>
            <a:off x="3960401" y="5340930"/>
            <a:ext cx="1657350" cy="1143000"/>
          </a:xfrm>
          <a:prstGeom prst="rightArrow">
            <a:avLst>
              <a:gd name="adj1" fmla="val 61707"/>
              <a:gd name="adj2" fmla="val 50000"/>
            </a:avLst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Business Process Planning</a:t>
            </a:r>
          </a:p>
        </p:txBody>
      </p:sp>
      <p:sp>
        <p:nvSpPr>
          <p:cNvPr id="30" name="Right Brace 29">
            <a:extLst>
              <a:ext uri="{FF2B5EF4-FFF2-40B4-BE49-F238E27FC236}">
                <a16:creationId xmlns:a16="http://schemas.microsoft.com/office/drawing/2014/main" id="{538244F2-EFA3-4A7C-B624-12BF8EF7A4B9}"/>
              </a:ext>
            </a:extLst>
          </p:cNvPr>
          <p:cNvSpPr/>
          <p:nvPr/>
        </p:nvSpPr>
        <p:spPr>
          <a:xfrm>
            <a:off x="3522811" y="5474684"/>
            <a:ext cx="342900" cy="864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4B7A04C-C8BB-4F2B-9161-1BE5B6EC2E05}"/>
              </a:ext>
            </a:extLst>
          </p:cNvPr>
          <p:cNvSpPr txBox="1"/>
          <p:nvPr/>
        </p:nvSpPr>
        <p:spPr>
          <a:xfrm>
            <a:off x="1060889" y="5384405"/>
            <a:ext cx="256993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ja-JP" altLang="en-US" sz="1400" dirty="0"/>
              <a:t>価値提案キャンバス</a:t>
            </a:r>
            <a:endParaRPr lang="en-US" sz="1400" dirty="0"/>
          </a:p>
          <a:p>
            <a:pPr algn="r"/>
            <a:r>
              <a:rPr lang="en-US" sz="1400" dirty="0" err="1"/>
              <a:t>SCAI</a:t>
            </a:r>
            <a:r>
              <a:rPr lang="ja-JP" altLang="en-US" sz="1400" dirty="0"/>
              <a:t>グラフ</a:t>
            </a:r>
            <a:endParaRPr lang="en-US" altLang="ja-JP" sz="1400" dirty="0"/>
          </a:p>
          <a:p>
            <a:pPr algn="r"/>
            <a:r>
              <a:rPr lang="ja-JP" altLang="en-US" sz="1400" dirty="0"/>
              <a:t>オープン＆クローズ・キャンバス</a:t>
            </a:r>
            <a:endParaRPr lang="en-US" altLang="ja-JP" sz="1400" dirty="0"/>
          </a:p>
          <a:p>
            <a:pPr algn="r"/>
            <a:r>
              <a:rPr lang="en-US" sz="1400" dirty="0"/>
              <a:t>SWOT</a:t>
            </a:r>
            <a:r>
              <a:rPr lang="ja-JP" altLang="en-US" sz="1400" dirty="0"/>
              <a:t>分析</a:t>
            </a:r>
            <a:endParaRPr lang="en-US" sz="1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60B38BF-27E5-429C-A21B-FF6398BE1FD2}"/>
              </a:ext>
            </a:extLst>
          </p:cNvPr>
          <p:cNvSpPr txBox="1"/>
          <p:nvPr/>
        </p:nvSpPr>
        <p:spPr>
          <a:xfrm>
            <a:off x="1879340" y="6616824"/>
            <a:ext cx="166263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ja-JP" altLang="en-US" sz="1400" dirty="0"/>
              <a:t>要求一覧</a:t>
            </a:r>
            <a:endParaRPr lang="en-US" altLang="ja-JP" sz="1400" dirty="0"/>
          </a:p>
          <a:p>
            <a:pPr algn="r"/>
            <a:r>
              <a:rPr lang="ja-JP" altLang="en-US" sz="1400" dirty="0"/>
              <a:t>要求構成図</a:t>
            </a:r>
            <a:endParaRPr lang="en-US" sz="1400" dirty="0"/>
          </a:p>
          <a:p>
            <a:pPr algn="r"/>
            <a:r>
              <a:rPr lang="ja-JP" altLang="en-US" sz="1400" dirty="0"/>
              <a:t>ユーザ分析</a:t>
            </a:r>
            <a:endParaRPr lang="en-US" altLang="ja-JP" sz="1400" dirty="0"/>
          </a:p>
          <a:p>
            <a:pPr algn="r"/>
            <a:r>
              <a:rPr lang="ja-JP" altLang="en-US" sz="1400" dirty="0"/>
              <a:t>ユースケース分析</a:t>
            </a:r>
            <a:endParaRPr lang="en-US" altLang="ja-JP" sz="1400" dirty="0"/>
          </a:p>
          <a:p>
            <a:pPr algn="r"/>
            <a:r>
              <a:rPr lang="ja-JP" altLang="en-US" sz="1400" dirty="0"/>
              <a:t>データ分析</a:t>
            </a:r>
            <a:endParaRPr lang="en-US" altLang="ja-JP" sz="1400" dirty="0"/>
          </a:p>
          <a:p>
            <a:pPr algn="r"/>
            <a:r>
              <a:rPr lang="ja-JP" altLang="en-US" sz="1400" dirty="0"/>
              <a:t>コード設計</a:t>
            </a:r>
            <a:endParaRPr lang="en-US" altLang="ja-JP" sz="1400" dirty="0"/>
          </a:p>
          <a:p>
            <a:pPr algn="r"/>
            <a:r>
              <a:rPr lang="en-US" altLang="ja-JP" sz="1400" dirty="0" err="1"/>
              <a:t>DFD</a:t>
            </a:r>
            <a:endParaRPr lang="en-US" altLang="ja-JP" sz="1400" dirty="0"/>
          </a:p>
          <a:p>
            <a:pPr algn="r"/>
            <a:r>
              <a:rPr lang="ja-JP" altLang="en-US" sz="1400" dirty="0"/>
              <a:t>アーキテクチャ設計</a:t>
            </a:r>
            <a:endParaRPr lang="en-US" sz="1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D7F05C4-C2AF-498E-8C2D-8C1344E92886}"/>
              </a:ext>
            </a:extLst>
          </p:cNvPr>
          <p:cNvSpPr txBox="1"/>
          <p:nvPr/>
        </p:nvSpPr>
        <p:spPr>
          <a:xfrm>
            <a:off x="1341359" y="8564323"/>
            <a:ext cx="242701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ja-JP" altLang="en-US" sz="1400" dirty="0"/>
              <a:t>サービス価値提案</a:t>
            </a:r>
            <a:endParaRPr lang="en-US" altLang="ja-JP" sz="1400" dirty="0"/>
          </a:p>
          <a:p>
            <a:pPr algn="r"/>
            <a:r>
              <a:rPr lang="ja-JP" altLang="en-US" sz="1400" dirty="0"/>
              <a:t>ペルソナ分析</a:t>
            </a:r>
            <a:endParaRPr lang="en-US" altLang="ja-JP" sz="1400" dirty="0"/>
          </a:p>
          <a:p>
            <a:pPr algn="r"/>
            <a:r>
              <a:rPr lang="ja-JP" altLang="en-US" sz="1400" dirty="0"/>
              <a:t>カスタマージャーニーマップ</a:t>
            </a:r>
            <a:endParaRPr lang="en-US" altLang="ja-JP" sz="1400" dirty="0"/>
          </a:p>
          <a:p>
            <a:pPr algn="r"/>
            <a:r>
              <a:rPr lang="ja-JP" altLang="en-US" sz="1400" dirty="0"/>
              <a:t>ゴール指向分析</a:t>
            </a:r>
            <a:endParaRPr lang="en-US" altLang="ja-JP" sz="1400" dirty="0"/>
          </a:p>
          <a:p>
            <a:pPr algn="r"/>
            <a:r>
              <a:rPr lang="ja-JP" altLang="en-US" sz="1400" dirty="0"/>
              <a:t>ペーパー・プロトタイピング</a:t>
            </a:r>
            <a:endParaRPr lang="en-US" altLang="ja-JP" sz="1400" dirty="0"/>
          </a:p>
          <a:p>
            <a:pPr algn="r"/>
            <a:r>
              <a:rPr lang="en-US" altLang="ja-JP" sz="1400" dirty="0"/>
              <a:t>EA(Early Adapter) </a:t>
            </a:r>
            <a:r>
              <a:rPr lang="ja-JP" altLang="en-US" sz="1400" dirty="0"/>
              <a:t>ヒアリング</a:t>
            </a:r>
            <a:endParaRPr lang="en-US" sz="14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94D4B63-4420-45AE-9017-DF8C1E297710}"/>
              </a:ext>
            </a:extLst>
          </p:cNvPr>
          <p:cNvSpPr txBox="1"/>
          <p:nvPr/>
        </p:nvSpPr>
        <p:spPr>
          <a:xfrm>
            <a:off x="5899075" y="6864786"/>
            <a:ext cx="235833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- </a:t>
            </a:r>
            <a:r>
              <a:rPr lang="ja-JP" altLang="en-US" sz="1400" dirty="0"/>
              <a:t>ビジネスモデル・キャンバス</a:t>
            </a:r>
            <a:endParaRPr lang="en-US" sz="1400" dirty="0"/>
          </a:p>
          <a:p>
            <a:r>
              <a:rPr lang="en-US" sz="1400" dirty="0"/>
              <a:t>- MVP</a:t>
            </a:r>
          </a:p>
          <a:p>
            <a:r>
              <a:rPr lang="en-US" sz="1400" dirty="0"/>
              <a:t>- </a:t>
            </a:r>
            <a:r>
              <a:rPr lang="ja-JP" altLang="en-US" sz="1400" dirty="0"/>
              <a:t>プロダクトバックログ</a:t>
            </a:r>
            <a:br>
              <a:rPr lang="en-US" altLang="ja-JP" sz="1400" dirty="0"/>
            </a:br>
            <a:r>
              <a:rPr lang="en-US" sz="1400" dirty="0"/>
              <a:t>  - </a:t>
            </a:r>
            <a:r>
              <a:rPr lang="ja-JP" altLang="en-US" sz="1400" dirty="0"/>
              <a:t>スプリントバックログ</a:t>
            </a:r>
            <a:endParaRPr lang="en-US" sz="1400" dirty="0"/>
          </a:p>
          <a:p>
            <a:r>
              <a:rPr lang="en-US" altLang="ja-JP" sz="1400" dirty="0"/>
              <a:t>- </a:t>
            </a:r>
            <a:r>
              <a:rPr lang="ja-JP" altLang="en-US" sz="1400" dirty="0"/>
              <a:t>機能一覧</a:t>
            </a:r>
            <a:br>
              <a:rPr lang="en-US" altLang="ja-JP" sz="1400" dirty="0"/>
            </a:br>
            <a:r>
              <a:rPr lang="en-US" altLang="ja-JP" sz="1400" dirty="0"/>
              <a:t>  + </a:t>
            </a:r>
            <a:r>
              <a:rPr lang="ja-JP" altLang="en-US" sz="1400" dirty="0"/>
              <a:t>画面一覧</a:t>
            </a:r>
            <a:r>
              <a:rPr lang="en-US" sz="1400" dirty="0"/>
              <a:t> </a:t>
            </a:r>
            <a:br>
              <a:rPr lang="en-US" sz="1400" dirty="0"/>
            </a:br>
            <a:r>
              <a:rPr lang="en-US" sz="1400" dirty="0"/>
              <a:t>  + </a:t>
            </a:r>
            <a:r>
              <a:rPr lang="ja-JP" altLang="en-US" sz="1400" dirty="0"/>
              <a:t>出力データ一覧</a:t>
            </a:r>
            <a:br>
              <a:rPr lang="en-US" sz="1400" dirty="0"/>
            </a:br>
            <a:r>
              <a:rPr lang="en-US" sz="1400" dirty="0"/>
              <a:t>  + </a:t>
            </a:r>
            <a:r>
              <a:rPr lang="ja-JP" altLang="en-US" sz="1400" dirty="0"/>
              <a:t>バッチ処理一覧</a:t>
            </a:r>
            <a:br>
              <a:rPr lang="en-US" sz="1400" dirty="0"/>
            </a:br>
            <a:r>
              <a:rPr lang="en-US" sz="1400" dirty="0"/>
              <a:t>  + </a:t>
            </a:r>
            <a:r>
              <a:rPr lang="ja-JP" altLang="en-US" sz="1400" dirty="0"/>
              <a:t>サービス一覧</a:t>
            </a:r>
            <a:r>
              <a:rPr lang="en-US" sz="1400" dirty="0"/>
              <a:t> (API)</a:t>
            </a:r>
          </a:p>
        </p:txBody>
      </p:sp>
      <p:sp>
        <p:nvSpPr>
          <p:cNvPr id="37" name="Right Brace 36">
            <a:extLst>
              <a:ext uri="{FF2B5EF4-FFF2-40B4-BE49-F238E27FC236}">
                <a16:creationId xmlns:a16="http://schemas.microsoft.com/office/drawing/2014/main" id="{CF706839-26F2-46D7-83DF-8865AEE0929D}"/>
              </a:ext>
            </a:extLst>
          </p:cNvPr>
          <p:cNvSpPr/>
          <p:nvPr/>
        </p:nvSpPr>
        <p:spPr>
          <a:xfrm flipH="1">
            <a:off x="5611043" y="6886643"/>
            <a:ext cx="342900" cy="202449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8" name="Right Brace 37">
            <a:extLst>
              <a:ext uri="{FF2B5EF4-FFF2-40B4-BE49-F238E27FC236}">
                <a16:creationId xmlns:a16="http://schemas.microsoft.com/office/drawing/2014/main" id="{7CFE0BA4-FB9D-49A8-9804-64934E2A7751}"/>
              </a:ext>
            </a:extLst>
          </p:cNvPr>
          <p:cNvSpPr/>
          <p:nvPr/>
        </p:nvSpPr>
        <p:spPr>
          <a:xfrm>
            <a:off x="3541975" y="6760840"/>
            <a:ext cx="342900" cy="1296000"/>
          </a:xfrm>
          <a:prstGeom prst="rightBrace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C8C6E761-545B-4D97-9F6A-A239B640827C}"/>
              </a:ext>
            </a:extLst>
          </p:cNvPr>
          <p:cNvSpPr/>
          <p:nvPr/>
        </p:nvSpPr>
        <p:spPr>
          <a:xfrm>
            <a:off x="4005786" y="7037504"/>
            <a:ext cx="1657350" cy="1143000"/>
          </a:xfrm>
          <a:prstGeom prst="rightArrow">
            <a:avLst>
              <a:gd name="adj1" fmla="val 61707"/>
              <a:gd name="adj2" fmla="val 50000"/>
            </a:avLst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sz="1400" dirty="0">
                <a:solidFill>
                  <a:schemeClr val="accent1"/>
                </a:solidFill>
              </a:rPr>
              <a:t>Require</a:t>
            </a:r>
          </a:p>
          <a:p>
            <a:pPr algn="ctr"/>
            <a:r>
              <a:rPr lang="ja-JP" altLang="en-US" sz="1400" dirty="0">
                <a:solidFill>
                  <a:schemeClr val="accent1"/>
                </a:solidFill>
              </a:rPr>
              <a:t> </a:t>
            </a:r>
            <a:r>
              <a:rPr lang="en-US" altLang="ja-JP" sz="1400" dirty="0">
                <a:solidFill>
                  <a:schemeClr val="accent1"/>
                </a:solidFill>
              </a:rPr>
              <a:t>Development /</a:t>
            </a:r>
          </a:p>
          <a:p>
            <a:pPr algn="ctr"/>
            <a:r>
              <a:rPr lang="en-US" sz="1400" dirty="0">
                <a:solidFill>
                  <a:schemeClr val="accent1"/>
                </a:solidFill>
              </a:rPr>
              <a:t>Basic Design</a:t>
            </a:r>
          </a:p>
        </p:txBody>
      </p:sp>
      <p:sp>
        <p:nvSpPr>
          <p:cNvPr id="27" name="Arrow: Circular 26">
            <a:extLst>
              <a:ext uri="{FF2B5EF4-FFF2-40B4-BE49-F238E27FC236}">
                <a16:creationId xmlns:a16="http://schemas.microsoft.com/office/drawing/2014/main" id="{52682ACB-3931-49B6-9AA2-2004E2F86C62}"/>
              </a:ext>
            </a:extLst>
          </p:cNvPr>
          <p:cNvSpPr/>
          <p:nvPr/>
        </p:nvSpPr>
        <p:spPr>
          <a:xfrm flipV="1">
            <a:off x="3971081" y="6128990"/>
            <a:ext cx="1207914" cy="1207914"/>
          </a:xfrm>
          <a:prstGeom prst="circularArrow">
            <a:avLst>
              <a:gd name="adj1" fmla="val 11690"/>
              <a:gd name="adj2" fmla="val 1615940"/>
              <a:gd name="adj3" fmla="val 12985580"/>
              <a:gd name="adj4" fmla="val 18123541"/>
              <a:gd name="adj5" fmla="val 12832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0" name="Arrow: Circular 39">
            <a:extLst>
              <a:ext uri="{FF2B5EF4-FFF2-40B4-BE49-F238E27FC236}">
                <a16:creationId xmlns:a16="http://schemas.microsoft.com/office/drawing/2014/main" id="{0B7BB418-CEF1-4995-85C2-D0353BC77DC2}"/>
              </a:ext>
            </a:extLst>
          </p:cNvPr>
          <p:cNvSpPr/>
          <p:nvPr/>
        </p:nvSpPr>
        <p:spPr>
          <a:xfrm>
            <a:off x="3971081" y="7763688"/>
            <a:ext cx="1207914" cy="1207914"/>
          </a:xfrm>
          <a:prstGeom prst="circularArrow">
            <a:avLst>
              <a:gd name="adj1" fmla="val 11690"/>
              <a:gd name="adj2" fmla="val 1615940"/>
              <a:gd name="adj3" fmla="val 12985580"/>
              <a:gd name="adj4" fmla="val 18123541"/>
              <a:gd name="adj5" fmla="val 12832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A31F14EE-E8C7-45A0-8BAF-68AE0B7BBA42}"/>
              </a:ext>
            </a:extLst>
          </p:cNvPr>
          <p:cNvSpPr/>
          <p:nvPr/>
        </p:nvSpPr>
        <p:spPr>
          <a:xfrm>
            <a:off x="4005786" y="8736583"/>
            <a:ext cx="1657350" cy="1143000"/>
          </a:xfrm>
          <a:prstGeom prst="rightArrow">
            <a:avLst>
              <a:gd name="adj1" fmla="val 61707"/>
              <a:gd name="adj2" fmla="val 50000"/>
            </a:avLst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sz="1400" dirty="0">
                <a:solidFill>
                  <a:schemeClr val="accent1"/>
                </a:solidFill>
              </a:rPr>
              <a:t>Customer</a:t>
            </a:r>
            <a:r>
              <a:rPr lang="ja-JP" altLang="en-US" sz="1400" dirty="0">
                <a:solidFill>
                  <a:schemeClr val="accent1"/>
                </a:solidFill>
              </a:rPr>
              <a:t> </a:t>
            </a:r>
            <a:endParaRPr lang="en-US" altLang="ja-JP" sz="1400" dirty="0">
              <a:solidFill>
                <a:schemeClr val="accent1"/>
              </a:solidFill>
            </a:endParaRPr>
          </a:p>
          <a:p>
            <a:pPr algn="ctr"/>
            <a:r>
              <a:rPr lang="en-US" altLang="ja-JP" sz="1400" dirty="0">
                <a:solidFill>
                  <a:schemeClr val="accent1"/>
                </a:solidFill>
              </a:rPr>
              <a:t>Development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D1C55-F8C0-4DCB-AEFB-BAE493E9ABE6}"/>
              </a:ext>
            </a:extLst>
          </p:cNvPr>
          <p:cNvSpPr txBox="1"/>
          <p:nvPr/>
        </p:nvSpPr>
        <p:spPr>
          <a:xfrm flipH="1">
            <a:off x="3738835" y="6504746"/>
            <a:ext cx="14698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Iterate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2B3134C-6A90-4F7D-8220-A75117BE2F9C}"/>
              </a:ext>
            </a:extLst>
          </p:cNvPr>
          <p:cNvSpPr txBox="1"/>
          <p:nvPr/>
        </p:nvSpPr>
        <p:spPr>
          <a:xfrm flipH="1">
            <a:off x="3738835" y="8251522"/>
            <a:ext cx="14698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Iterate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8A9BB5E-5CDC-4CF9-9292-295481457CB1}"/>
              </a:ext>
            </a:extLst>
          </p:cNvPr>
          <p:cNvSpPr txBox="1"/>
          <p:nvPr/>
        </p:nvSpPr>
        <p:spPr>
          <a:xfrm flipH="1">
            <a:off x="3891235" y="5320680"/>
            <a:ext cx="2437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>
                <a:solidFill>
                  <a:srgbClr val="C0000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ビジネスモデル検証</a:t>
            </a:r>
            <a:endParaRPr lang="en-US" sz="2000" dirty="0">
              <a:solidFill>
                <a:srgbClr val="C00000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03D38FA-2A21-4A0F-B3AA-646DB5A9A830}"/>
              </a:ext>
            </a:extLst>
          </p:cNvPr>
          <p:cNvSpPr txBox="1"/>
          <p:nvPr/>
        </p:nvSpPr>
        <p:spPr>
          <a:xfrm flipH="1">
            <a:off x="116086" y="8088922"/>
            <a:ext cx="17321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>
                <a:solidFill>
                  <a:srgbClr val="C0000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仮説検証</a:t>
            </a:r>
            <a:endParaRPr lang="en-US" sz="2000" dirty="0">
              <a:solidFill>
                <a:srgbClr val="C00000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6E67D10-91A0-4F1F-9C83-C2A011EF517A}"/>
              </a:ext>
            </a:extLst>
          </p:cNvPr>
          <p:cNvSpPr txBox="1"/>
          <p:nvPr/>
        </p:nvSpPr>
        <p:spPr>
          <a:xfrm flipH="1">
            <a:off x="3751717" y="9601090"/>
            <a:ext cx="17321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>
                <a:solidFill>
                  <a:srgbClr val="C0000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サービス検証</a:t>
            </a:r>
            <a:endParaRPr lang="en-US" sz="2000" dirty="0">
              <a:solidFill>
                <a:srgbClr val="C00000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C092B8B9-AECA-44A2-918B-E6F9EE35359A}"/>
              </a:ext>
            </a:extLst>
          </p:cNvPr>
          <p:cNvSpPr/>
          <p:nvPr/>
        </p:nvSpPr>
        <p:spPr>
          <a:xfrm>
            <a:off x="8346181" y="7645506"/>
            <a:ext cx="1206947" cy="1143000"/>
          </a:xfrm>
          <a:prstGeom prst="rightArrow">
            <a:avLst>
              <a:gd name="adj1" fmla="val 61707"/>
              <a:gd name="adj2" fmla="val 50000"/>
            </a:avLst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sz="1400" dirty="0">
                <a:solidFill>
                  <a:schemeClr val="accent1"/>
                </a:solidFill>
              </a:rPr>
              <a:t>Agile</a:t>
            </a:r>
            <a:r>
              <a:rPr lang="ja-JP" altLang="en-US" sz="1400" dirty="0">
                <a:solidFill>
                  <a:schemeClr val="accent1"/>
                </a:solidFill>
              </a:rPr>
              <a:t>　</a:t>
            </a:r>
            <a:endParaRPr lang="en-US" altLang="ja-JP" sz="1400" dirty="0">
              <a:solidFill>
                <a:schemeClr val="accent1"/>
              </a:solidFill>
            </a:endParaRPr>
          </a:p>
          <a:p>
            <a:pPr algn="ctr"/>
            <a:r>
              <a:rPr lang="en-US" altLang="ja-JP" sz="1400" dirty="0">
                <a:solidFill>
                  <a:schemeClr val="accent1"/>
                </a:solidFill>
              </a:rPr>
              <a:t>Development</a:t>
            </a:r>
          </a:p>
          <a:p>
            <a:pPr algn="ctr"/>
            <a:r>
              <a:rPr lang="ja-JP" altLang="en-US" sz="1400" dirty="0">
                <a:solidFill>
                  <a:schemeClr val="accent1"/>
                </a:solidFill>
              </a:rPr>
              <a:t>（</a:t>
            </a:r>
            <a:r>
              <a:rPr lang="en-US" altLang="ja-JP" sz="1400" dirty="0">
                <a:solidFill>
                  <a:schemeClr val="accent1"/>
                </a:solidFill>
              </a:rPr>
              <a:t>Scrum)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47" name="Right Brace 46">
            <a:extLst>
              <a:ext uri="{FF2B5EF4-FFF2-40B4-BE49-F238E27FC236}">
                <a16:creationId xmlns:a16="http://schemas.microsoft.com/office/drawing/2014/main" id="{A860231E-EFAB-405A-9268-4E256A93B664}"/>
              </a:ext>
            </a:extLst>
          </p:cNvPr>
          <p:cNvSpPr/>
          <p:nvPr/>
        </p:nvSpPr>
        <p:spPr>
          <a:xfrm>
            <a:off x="7932439" y="6896621"/>
            <a:ext cx="342900" cy="202449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8" name="Right Brace 47">
            <a:extLst>
              <a:ext uri="{FF2B5EF4-FFF2-40B4-BE49-F238E27FC236}">
                <a16:creationId xmlns:a16="http://schemas.microsoft.com/office/drawing/2014/main" id="{7AB54735-A526-4E49-82DA-551D01F57A21}"/>
              </a:ext>
            </a:extLst>
          </p:cNvPr>
          <p:cNvSpPr/>
          <p:nvPr/>
        </p:nvSpPr>
        <p:spPr>
          <a:xfrm flipH="1">
            <a:off x="1416224" y="5717144"/>
            <a:ext cx="342900" cy="3780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9" name="Arrow: Right 48">
            <a:extLst>
              <a:ext uri="{FF2B5EF4-FFF2-40B4-BE49-F238E27FC236}">
                <a16:creationId xmlns:a16="http://schemas.microsoft.com/office/drawing/2014/main" id="{064614CC-1038-40A6-80E2-672411ADF031}"/>
              </a:ext>
            </a:extLst>
          </p:cNvPr>
          <p:cNvSpPr/>
          <p:nvPr/>
        </p:nvSpPr>
        <p:spPr>
          <a:xfrm>
            <a:off x="140167" y="7037504"/>
            <a:ext cx="1206947" cy="1143000"/>
          </a:xfrm>
          <a:prstGeom prst="rightArrow">
            <a:avLst>
              <a:gd name="adj1" fmla="val 61707"/>
              <a:gd name="adj2" fmla="val 50000"/>
            </a:avLst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sz="1400" dirty="0" err="1">
                <a:solidFill>
                  <a:schemeClr val="accent1"/>
                </a:solidFill>
              </a:rPr>
              <a:t>PoC</a:t>
            </a:r>
            <a:endParaRPr lang="en-US" altLang="ja-JP" sz="1400" dirty="0">
              <a:solidFill>
                <a:schemeClr val="accent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D258695-014D-468D-9BFB-116F4159FB90}"/>
              </a:ext>
            </a:extLst>
          </p:cNvPr>
          <p:cNvSpPr txBox="1"/>
          <p:nvPr/>
        </p:nvSpPr>
        <p:spPr>
          <a:xfrm flipH="1">
            <a:off x="7820942" y="8881010"/>
            <a:ext cx="17321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>
                <a:solidFill>
                  <a:srgbClr val="C0000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サービス実装</a:t>
            </a:r>
            <a:endParaRPr lang="en-US" sz="2000" dirty="0">
              <a:solidFill>
                <a:srgbClr val="C00000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CCACCA6-054A-4689-81A3-21464FF2C021}"/>
              </a:ext>
            </a:extLst>
          </p:cNvPr>
          <p:cNvSpPr txBox="1"/>
          <p:nvPr/>
        </p:nvSpPr>
        <p:spPr>
          <a:xfrm flipH="1">
            <a:off x="3751717" y="6951786"/>
            <a:ext cx="17321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>
                <a:solidFill>
                  <a:srgbClr val="C0000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実装検証</a:t>
            </a:r>
            <a:endParaRPr lang="en-US" sz="2000" dirty="0">
              <a:solidFill>
                <a:srgbClr val="C00000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2C693B5-7028-407E-84C1-02B2D454AD70}"/>
              </a:ext>
            </a:extLst>
          </p:cNvPr>
          <p:cNvSpPr txBox="1"/>
          <p:nvPr/>
        </p:nvSpPr>
        <p:spPr>
          <a:xfrm flipH="1">
            <a:off x="1523957" y="6566302"/>
            <a:ext cx="1044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b="1" dirty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要件定義</a:t>
            </a:r>
            <a:endParaRPr lang="en-US" sz="1600" b="1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2996E45-B2D6-4908-9C8D-5C26F45EC57C}"/>
              </a:ext>
            </a:extLst>
          </p:cNvPr>
          <p:cNvSpPr txBox="1"/>
          <p:nvPr/>
        </p:nvSpPr>
        <p:spPr>
          <a:xfrm flipH="1">
            <a:off x="1560240" y="7840960"/>
            <a:ext cx="1044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b="1" dirty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基本設計</a:t>
            </a:r>
            <a:endParaRPr lang="en-US" sz="1600" b="1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正方形/長方形 18">
            <a:extLst>
              <a:ext uri="{FF2B5EF4-FFF2-40B4-BE49-F238E27FC236}">
                <a16:creationId xmlns:a16="http://schemas.microsoft.com/office/drawing/2014/main" id="{5C370A6A-6F25-4158-BC1B-18F2477B1B66}"/>
              </a:ext>
            </a:extLst>
          </p:cNvPr>
          <p:cNvSpPr/>
          <p:nvPr/>
        </p:nvSpPr>
        <p:spPr>
          <a:xfrm>
            <a:off x="471085" y="10608591"/>
            <a:ext cx="4000500" cy="13368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t"/>
          <a:lstStyle/>
          <a:p>
            <a:pPr eaLnBrk="1" hangingPunct="1">
              <a:defRPr/>
            </a:pPr>
            <a:r>
              <a:rPr lang="en-US" altLang="ja-JP" sz="1400" dirty="0">
                <a:solidFill>
                  <a:schemeClr val="tx1"/>
                </a:solidFill>
              </a:rPr>
              <a:t>- </a:t>
            </a:r>
            <a:r>
              <a:rPr lang="ja-JP" altLang="en-US" sz="1400" dirty="0">
                <a:solidFill>
                  <a:schemeClr val="tx1"/>
                </a:solidFill>
              </a:rPr>
              <a:t>顧客開発、ビジネスモデル開発のプロセスで、分析テンプレートを適用し、検証を実施した。</a:t>
            </a:r>
            <a:br>
              <a:rPr lang="en-US" altLang="ja-JP" sz="1400" dirty="0">
                <a:solidFill>
                  <a:schemeClr val="tx1"/>
                </a:solidFill>
              </a:rPr>
            </a:br>
            <a:r>
              <a:rPr lang="en-US" altLang="ja-JP" sz="1400" dirty="0">
                <a:solidFill>
                  <a:schemeClr val="tx1"/>
                </a:solidFill>
              </a:rPr>
              <a:t>- </a:t>
            </a:r>
            <a:r>
              <a:rPr lang="ja-JP" altLang="en-US" sz="1400" dirty="0">
                <a:solidFill>
                  <a:schemeClr val="tx1"/>
                </a:solidFill>
              </a:rPr>
              <a:t>カスタマージャーニーマップ、ゴール指向分析により、サービス利用者の感情の動きに寄り添った視点でのサービス価値を検討した。サービス価値をもとに、各検証の整合を確認した。</a:t>
            </a:r>
            <a:endParaRPr lang="en-US" altLang="ja-JP" sz="1400" dirty="0">
              <a:solidFill>
                <a:schemeClr val="tx1"/>
              </a:solidFill>
            </a:endParaRPr>
          </a:p>
          <a:p>
            <a:pPr eaLnBrk="1" hangingPunct="1">
              <a:defRPr/>
            </a:pPr>
            <a:endParaRPr lang="en-US" altLang="ja-JP" sz="1400" dirty="0">
              <a:solidFill>
                <a:schemeClr val="tx1"/>
              </a:solidFill>
            </a:endParaRPr>
          </a:p>
        </p:txBody>
      </p:sp>
      <p:graphicFrame>
        <p:nvGraphicFramePr>
          <p:cNvPr id="60" name="Diagram 59">
            <a:extLst>
              <a:ext uri="{FF2B5EF4-FFF2-40B4-BE49-F238E27FC236}">
                <a16:creationId xmlns:a16="http://schemas.microsoft.com/office/drawing/2014/main" id="{CA234A3C-ADE0-4DEB-8D66-13105A40B5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2127703"/>
              </p:ext>
            </p:extLst>
          </p:nvPr>
        </p:nvGraphicFramePr>
        <p:xfrm>
          <a:off x="5520680" y="4384576"/>
          <a:ext cx="4233134" cy="2495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2" name="TextBox 61">
            <a:extLst>
              <a:ext uri="{FF2B5EF4-FFF2-40B4-BE49-F238E27FC236}">
                <a16:creationId xmlns:a16="http://schemas.microsoft.com/office/drawing/2014/main" id="{E65059BA-8103-4FE9-854D-2208A810D7E3}"/>
              </a:ext>
            </a:extLst>
          </p:cNvPr>
          <p:cNvSpPr txBox="1"/>
          <p:nvPr/>
        </p:nvSpPr>
        <p:spPr>
          <a:xfrm>
            <a:off x="5829973" y="8921080"/>
            <a:ext cx="311400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</a:rPr>
              <a:t>【</a:t>
            </a:r>
            <a:r>
              <a:rPr lang="ja-JP" altLang="en-US" sz="1400" dirty="0">
                <a:solidFill>
                  <a:schemeClr val="accent5">
                    <a:lumMod val="75000"/>
                  </a:schemeClr>
                </a:solidFill>
              </a:rPr>
              <a:t>検証結果</a:t>
            </a:r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</a:rPr>
              <a:t>】</a:t>
            </a:r>
          </a:p>
          <a:p>
            <a:r>
              <a:rPr lang="ja-JP" altLang="en-US" sz="1400" dirty="0">
                <a:solidFill>
                  <a:schemeClr val="accent5">
                    <a:lumMod val="75000"/>
                  </a:schemeClr>
                </a:solidFill>
              </a:rPr>
              <a:t>サービス実装に向けて</a:t>
            </a:r>
            <a:endParaRPr lang="en-US" altLang="ja-JP" sz="14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ja-JP" altLang="en-US" sz="1400" dirty="0">
                <a:solidFill>
                  <a:schemeClr val="accent5">
                    <a:lumMod val="75000"/>
                  </a:schemeClr>
                </a:solidFill>
              </a:rPr>
              <a:t>チーム開発体制・環境づくりに必要な</a:t>
            </a:r>
            <a:br>
              <a:rPr lang="en-US" altLang="ja-JP" sz="1400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ja-JP" altLang="en-US" sz="1400" dirty="0">
                <a:solidFill>
                  <a:schemeClr val="accent5">
                    <a:lumMod val="75000"/>
                  </a:schemeClr>
                </a:solidFill>
              </a:rPr>
              <a:t>要員規模、要員スキルを判断できる</a:t>
            </a:r>
            <a:br>
              <a:rPr lang="en-US" altLang="ja-JP" sz="1400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ja-JP" altLang="en-US" sz="1400" dirty="0">
                <a:solidFill>
                  <a:schemeClr val="accent5">
                    <a:lumMod val="75000"/>
                  </a:schemeClr>
                </a:solidFill>
              </a:rPr>
              <a:t>レベルのアウトプット</a:t>
            </a:r>
            <a:endParaRPr lang="en-US" altLang="ja-JP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</TotalTime>
  <Words>459</Words>
  <Application>Microsoft Office PowerPoint</Application>
  <PresentationFormat>A3 Paper (297x420 mm)</PresentationFormat>
  <Paragraphs>64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Black</vt:lpstr>
      <vt:lpstr>Calibri</vt:lpstr>
      <vt:lpstr>Wingdings</vt:lpstr>
      <vt:lpstr>Office テーマ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Fuyuki Ishikawa</dc:creator>
  <cp:lastModifiedBy>Sakai Mitsuru</cp:lastModifiedBy>
  <cp:revision>180</cp:revision>
  <cp:lastPrinted>2019-10-20T14:52:42Z</cp:lastPrinted>
  <dcterms:created xsi:type="dcterms:W3CDTF">2008-03-05T07:50:26Z</dcterms:created>
  <dcterms:modified xsi:type="dcterms:W3CDTF">2019-10-20T14:53:50Z</dcterms:modified>
</cp:coreProperties>
</file>