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78" r:id="rId6"/>
    <p:sldId id="276" r:id="rId7"/>
    <p:sldId id="262" r:id="rId8"/>
    <p:sldId id="284" r:id="rId9"/>
    <p:sldId id="273" r:id="rId10"/>
    <p:sldId id="282" r:id="rId11"/>
    <p:sldId id="261" r:id="rId12"/>
    <p:sldId id="274" r:id="rId13"/>
    <p:sldId id="279" r:id="rId14"/>
    <p:sldId id="280" r:id="rId15"/>
    <p:sldId id="281" r:id="rId16"/>
    <p:sldId id="265" r:id="rId17"/>
    <p:sldId id="272" r:id="rId18"/>
    <p:sldId id="277" r:id="rId19"/>
    <p:sldId id="263" r:id="rId20"/>
    <p:sldId id="283" r:id="rId21"/>
    <p:sldId id="275" r:id="rId22"/>
    <p:sldId id="266" r:id="rId23"/>
    <p:sldId id="267" r:id="rId24"/>
    <p:sldId id="268" r:id="rId25"/>
    <p:sldId id="264" r:id="rId26"/>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3" autoAdjust="0"/>
    <p:restoredTop sz="96517" autoAdjust="0"/>
  </p:normalViewPr>
  <p:slideViewPr>
    <p:cSldViewPr>
      <p:cViewPr varScale="1">
        <p:scale>
          <a:sx n="86" d="100"/>
          <a:sy n="86" d="100"/>
        </p:scale>
        <p:origin x="714"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8" tIns="47430" rIns="94858" bIns="47430"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8" tIns="47430" rIns="94858" bIns="47430" rtlCol="0"/>
          <a:lstStyle>
            <a:lvl1pPr algn="r">
              <a:defRPr sz="1200"/>
            </a:lvl1pPr>
          </a:lstStyle>
          <a:p>
            <a:fld id="{0D8B9427-5D87-47BE-9054-CBA43456A494}" type="datetimeFigureOut">
              <a:rPr lang="en-US" smtClean="0"/>
              <a:t>9/11/2019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8" tIns="47430" rIns="94858" bIns="47430" rtlCol="0" anchor="ctr"/>
          <a:lstStyle/>
          <a:p>
            <a:endParaRPr lang="en-US"/>
          </a:p>
        </p:txBody>
      </p:sp>
      <p:sp>
        <p:nvSpPr>
          <p:cNvPr id="5" name="Notes Placeholder 4"/>
          <p:cNvSpPr>
            <a:spLocks noGrp="1"/>
          </p:cNvSpPr>
          <p:nvPr>
            <p:ph type="body" sz="quarter" idx="3"/>
          </p:nvPr>
        </p:nvSpPr>
        <p:spPr>
          <a:xfrm>
            <a:off x="673577" y="4748164"/>
            <a:ext cx="5388610" cy="3884861"/>
          </a:xfrm>
          <a:prstGeom prst="rect">
            <a:avLst/>
          </a:prstGeom>
        </p:spPr>
        <p:txBody>
          <a:bodyPr vert="horz" lIns="94858" tIns="47430" rIns="94858" bIns="474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8" tIns="47430" rIns="94858" bIns="47430"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8" tIns="47430" rIns="94858" bIns="47430"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9/11/2019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9/11/2019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9/11/2019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9/11/2019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9/11/2019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9/11/2019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9/11/2019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9/11/2019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9/11/2019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9/11/2019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9/11/2019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9/11/2019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で「働き方」のペース・メーキングを！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10</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働いた成果を「見える化」</a:t>
            </a:r>
            <a:endParaRPr lang="en-US" dirty="0"/>
          </a:p>
        </p:txBody>
      </p:sp>
      <p:sp>
        <p:nvSpPr>
          <p:cNvPr id="2" name="Rectangle 1">
            <a:extLst>
              <a:ext uri="{FF2B5EF4-FFF2-40B4-BE49-F238E27FC236}">
                <a16:creationId xmlns:a16="http://schemas.microsoft.com/office/drawing/2014/main" id="{252BFFE0-2A57-49E0-8AFA-7B67C10CDAAA}"/>
              </a:ext>
            </a:extLst>
          </p:cNvPr>
          <p:cNvSpPr/>
          <p:nvPr/>
        </p:nvSpPr>
        <p:spPr>
          <a:xfrm>
            <a:off x="1085849" y="1996194"/>
            <a:ext cx="4448175" cy="5090406"/>
          </a:xfrm>
          <a:prstGeom prst="rect">
            <a:avLst/>
          </a:prstGeom>
          <a:solidFill>
            <a:schemeClr val="bg1">
              <a:lumMod val="95000"/>
            </a:schemeClr>
          </a:solidFill>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BD429A-45AB-449E-B78F-2E56A99B3220}"/>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2A7DBF1-ED34-4850-94CE-A8484938E112}"/>
              </a:ext>
            </a:extLst>
          </p:cNvPr>
          <p:cNvPicPr>
            <a:picLocks noChangeAspect="1"/>
          </p:cNvPicPr>
          <p:nvPr/>
        </p:nvPicPr>
        <p:blipFill>
          <a:blip r:embed="rId2"/>
          <a:stretch>
            <a:fillRect/>
          </a:stretch>
        </p:blipFill>
        <p:spPr>
          <a:xfrm>
            <a:off x="1085850" y="1697038"/>
            <a:ext cx="304800" cy="257175"/>
          </a:xfrm>
          <a:prstGeom prst="rect">
            <a:avLst/>
          </a:prstGeom>
        </p:spPr>
      </p:pic>
      <p:pic>
        <p:nvPicPr>
          <p:cNvPr id="9" name="Picture 8">
            <a:extLst>
              <a:ext uri="{FF2B5EF4-FFF2-40B4-BE49-F238E27FC236}">
                <a16:creationId xmlns:a16="http://schemas.microsoft.com/office/drawing/2014/main" id="{64FEB8D8-6C57-4D37-AE11-BCE3378DEE03}"/>
              </a:ext>
            </a:extLst>
          </p:cNvPr>
          <p:cNvPicPr>
            <a:picLocks noChangeAspect="1"/>
          </p:cNvPicPr>
          <p:nvPr/>
        </p:nvPicPr>
        <p:blipFill>
          <a:blip r:embed="rId3"/>
          <a:stretch>
            <a:fillRect/>
          </a:stretch>
        </p:blipFill>
        <p:spPr>
          <a:xfrm>
            <a:off x="4294364" y="1676400"/>
            <a:ext cx="1219200" cy="247650"/>
          </a:xfrm>
          <a:prstGeom prst="rect">
            <a:avLst/>
          </a:prstGeom>
        </p:spPr>
      </p:pic>
      <p:sp>
        <p:nvSpPr>
          <p:cNvPr id="10" name="Speech Bubble: Rectangle 9">
            <a:extLst>
              <a:ext uri="{FF2B5EF4-FFF2-40B4-BE49-F238E27FC236}">
                <a16:creationId xmlns:a16="http://schemas.microsoft.com/office/drawing/2014/main" id="{B1BE7767-62B0-49B4-A691-6551C2C2DA76}"/>
              </a:ext>
            </a:extLst>
          </p:cNvPr>
          <p:cNvSpPr/>
          <p:nvPr/>
        </p:nvSpPr>
        <p:spPr>
          <a:xfrm>
            <a:off x="1085848" y="1980672"/>
            <a:ext cx="4448174" cy="4134378"/>
          </a:xfrm>
          <a:prstGeom prst="wedgeRectCallout">
            <a:avLst>
              <a:gd name="adj1" fmla="val -49209"/>
              <a:gd name="adj2" fmla="val 2610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19/09/06 Fri 09:21-16:12</a:t>
            </a:r>
          </a:p>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34min</a:t>
            </a:r>
          </a:p>
          <a:p>
            <a:r>
              <a:rPr lang="en-US" dirty="0">
                <a:solidFill>
                  <a:schemeClr val="tx1">
                    <a:lumMod val="65000"/>
                    <a:lumOff val="35000"/>
                  </a:schemeClr>
                </a:solidFill>
              </a:rPr>
              <a:t>Browsing  52min</a:t>
            </a:r>
          </a:p>
          <a:p>
            <a:r>
              <a:rPr lang="en-US" dirty="0">
                <a:solidFill>
                  <a:schemeClr val="tx1">
                    <a:lumMod val="65000"/>
                    <a:lumOff val="35000"/>
                  </a:schemeClr>
                </a:solidFill>
              </a:rPr>
              <a:t>No-Operating 46min</a:t>
            </a:r>
          </a:p>
          <a:p>
            <a:r>
              <a:rPr lang="en-US" dirty="0">
                <a:solidFill>
                  <a:schemeClr val="tx1">
                    <a:lumMod val="65000"/>
                    <a:lumOff val="35000"/>
                  </a:schemeClr>
                </a:solidFill>
              </a:rPr>
              <a:t>Total  2:02 </a:t>
            </a:r>
          </a:p>
          <a:p>
            <a:endParaRPr lang="en-US" dirty="0">
              <a:solidFill>
                <a:schemeClr val="tx1">
                  <a:lumMod val="65000"/>
                  <a:lumOff val="35000"/>
                </a:schemeClr>
              </a:solidFill>
            </a:endParaRPr>
          </a:p>
          <a:p>
            <a:r>
              <a:rPr lang="en-US" dirty="0">
                <a:solidFill>
                  <a:schemeClr val="tx1">
                    <a:lumMod val="65000"/>
                    <a:lumOff val="35000"/>
                  </a:schemeClr>
                </a:solidFill>
              </a:rPr>
              <a:t>Yesterday : 12page</a:t>
            </a:r>
          </a:p>
          <a:p>
            <a:r>
              <a:rPr lang="en-US" dirty="0">
                <a:solidFill>
                  <a:schemeClr val="tx1">
                    <a:lumMod val="65000"/>
                    <a:lumOff val="35000"/>
                  </a:schemeClr>
                </a:solidFill>
              </a:rPr>
              <a:t>Today : 16page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5173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生活時間を「見える化」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11</a:t>
            </a:fld>
            <a:endParaRPr lang="en-US"/>
          </a:p>
        </p:txBody>
      </p:sp>
      <p:pic>
        <p:nvPicPr>
          <p:cNvPr id="3" name="Picture 2">
            <a:extLst>
              <a:ext uri="{FF2B5EF4-FFF2-40B4-BE49-F238E27FC236}">
                <a16:creationId xmlns:a16="http://schemas.microsoft.com/office/drawing/2014/main" id="{57AE117B-FA95-46A6-A3F2-76C104E79CA9}"/>
              </a:ext>
            </a:extLst>
          </p:cNvPr>
          <p:cNvPicPr>
            <a:picLocks noChangeAspect="1"/>
          </p:cNvPicPr>
          <p:nvPr/>
        </p:nvPicPr>
        <p:blipFill>
          <a:blip r:embed="rId2"/>
          <a:stretch>
            <a:fillRect/>
          </a:stretch>
        </p:blipFill>
        <p:spPr>
          <a:xfrm>
            <a:off x="514350" y="1028700"/>
            <a:ext cx="5353050" cy="7781925"/>
          </a:xfrm>
          <a:prstGeom prst="rect">
            <a:avLst/>
          </a:prstGeom>
        </p:spPr>
      </p:pic>
      <p:pic>
        <p:nvPicPr>
          <p:cNvPr id="6" name="Picture 5">
            <a:extLst>
              <a:ext uri="{FF2B5EF4-FFF2-40B4-BE49-F238E27FC236}">
                <a16:creationId xmlns:a16="http://schemas.microsoft.com/office/drawing/2014/main" id="{715756C2-9212-42E0-BA5B-784D39A4EFD0}"/>
              </a:ext>
            </a:extLst>
          </p:cNvPr>
          <p:cNvPicPr>
            <a:picLocks noChangeAspect="1"/>
          </p:cNvPicPr>
          <p:nvPr/>
        </p:nvPicPr>
        <p:blipFill>
          <a:blip r:embed="rId3"/>
          <a:stretch>
            <a:fillRect/>
          </a:stretch>
        </p:blipFill>
        <p:spPr>
          <a:xfrm>
            <a:off x="6065132" y="5380111"/>
            <a:ext cx="5419725" cy="4095750"/>
          </a:xfrm>
          <a:prstGeom prst="rect">
            <a:avLst/>
          </a:prstGeom>
        </p:spPr>
      </p:pic>
    </p:spTree>
    <p:extLst>
      <p:ext uri="{BB962C8B-B14F-4D97-AF65-F5344CB8AC3E}">
        <p14:creationId xmlns:p14="http://schemas.microsoft.com/office/powerpoint/2010/main" val="86469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12</a:t>
            </a:fld>
            <a:endParaRPr lang="en-US"/>
          </a:p>
        </p:txBody>
      </p:sp>
    </p:spTree>
    <p:extLst>
      <p:ext uri="{BB962C8B-B14F-4D97-AF65-F5344CB8AC3E}">
        <p14:creationId xmlns:p14="http://schemas.microsoft.com/office/powerpoint/2010/main" val="200033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13</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18</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19</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026203" y="6253763"/>
            <a:ext cx="7460697"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a:t>
            </a:r>
            <a:endParaRPr lang="en-US" altLang="ja-JP" dirty="0"/>
          </a:p>
          <a:p>
            <a:pPr lvl="1"/>
            <a:r>
              <a:rPr lang="ja-JP" altLang="en-US" dirty="0"/>
              <a:t>集中するには、以下が重要であり、それに関する情報をあわせ提供。</a:t>
            </a:r>
            <a:endParaRPr lang="en-US" altLang="ja-JP" dirty="0"/>
          </a:p>
          <a:p>
            <a:pPr lvl="2"/>
            <a:r>
              <a:rPr lang="ja-JP" altLang="en-US" dirty="0"/>
              <a:t>睡眠時間・・・集中するためには、メンタル・パワー（？前頭葉の一部の機能部）が集中できるだけ充足されていないといけない。それを回復するのは、睡眠のみ。</a:t>
            </a:r>
            <a:endParaRPr lang="en-US" altLang="ja-JP" dirty="0"/>
          </a:p>
          <a:p>
            <a:pPr lvl="2"/>
            <a:r>
              <a:rPr lang="ja-JP" altLang="en-US" dirty="0"/>
              <a:t>休憩のレコメンド・・・ＰＣ作業は、自律神経に不調をきたすことが分かってきている。自律神経は、興奮状態（集中）をつかさどる交換神経とリラックス状態をつかさどる副交感神経からなり、交感神経と副交感神経のバランスが崩れると、疲労感をもよおすと言われている。過度にＰＣ作業に集中してしまうと、交感神経が刺激される状態が続き、副交感神経とのバランスが崩れ、やる気の減退や疲労感の発生につながる。また、ＰＣディスプレイから発生するブルーライト（青色の光）は、浴びすぎると、誘眠ホルモンであるメラトニンを生成する材料であるセロトニンが分泌されにくくなる、しいては、不眠症を引き起こしかねないことが報告されている。</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20</a:t>
            </a:fld>
            <a:endParaRPr lang="en-US"/>
          </a:p>
        </p:txBody>
      </p:sp>
    </p:spTree>
    <p:extLst>
      <p:ext uri="{BB962C8B-B14F-4D97-AF65-F5344CB8AC3E}">
        <p14:creationId xmlns:p14="http://schemas.microsoft.com/office/powerpoint/2010/main" val="348299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利用しているプロジェクトツール（</a:t>
            </a:r>
            <a:r>
              <a:rPr lang="en-US" altLang="ja-JP" dirty="0"/>
              <a:t>REDMINE, GitHub, </a:t>
            </a:r>
            <a:r>
              <a:rPr lang="ja-JP" altLang="en-US" dirty="0"/>
              <a:t>等）と連携して、作業量の評価</a:t>
            </a: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21</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22</a:t>
            </a:fld>
            <a:endParaRPr lang="en-US"/>
          </a:p>
        </p:txBody>
      </p:sp>
    </p:spTree>
    <p:extLst>
      <p:ext uri="{BB962C8B-B14F-4D97-AF65-F5344CB8AC3E}">
        <p14:creationId xmlns:p14="http://schemas.microsoft.com/office/powerpoint/2010/main" val="396521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24</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25</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266290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Trello,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2380845" cy="369332"/>
          </a:xfrm>
          <a:prstGeom prst="rect">
            <a:avLst/>
          </a:prstGeom>
          <a:noFill/>
        </p:spPr>
        <p:txBody>
          <a:bodyPr wrap="none" rtlCol="0">
            <a:spAutoFit/>
          </a:bodyPr>
          <a:lstStyle/>
          <a:p>
            <a:r>
              <a:rPr lang="en-US" altLang="ja-JP" dirty="0"/>
              <a:t>Anytime and Anywhere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05479" y="376116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9079212" y="533151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582185" y="6606455"/>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782336" y="7768801"/>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236877" y="4103593"/>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normAutofit/>
          </a:bodyPr>
          <a:lstStyle/>
          <a:p>
            <a:pPr marL="0" indent="0">
              <a:buNone/>
            </a:pPr>
            <a:r>
              <a:rPr lang="ja-JP" altLang="en-US" dirty="0">
                <a:solidFill>
                  <a:schemeClr val="accent1"/>
                </a:solidFill>
              </a:rPr>
              <a:t>「労働者の生産効率」</a:t>
            </a:r>
            <a:r>
              <a:rPr lang="en-US" altLang="ja-JP" dirty="0"/>
              <a:t>×</a:t>
            </a:r>
            <a:r>
              <a:rPr lang="ja-JP" altLang="en-US" dirty="0">
                <a:solidFill>
                  <a:srgbClr val="C00000"/>
                </a:solidFill>
              </a:rPr>
              <a:t>「労働時間」</a:t>
            </a:r>
            <a:r>
              <a:rPr lang="ja-JP" altLang="en-US" dirty="0"/>
              <a:t>＝「労働者の生産量」とした場合</a:t>
            </a:r>
            <a:endParaRPr lang="en-US" altLang="ja-JP" dirty="0"/>
          </a:p>
          <a:p>
            <a:r>
              <a:rPr lang="ja-JP" altLang="en-US" dirty="0"/>
              <a:t>会社視点の「働き方改革」の状況</a:t>
            </a:r>
            <a:endParaRPr lang="en-US" altLang="ja-JP" dirty="0"/>
          </a:p>
          <a:p>
            <a:pPr lvl="1"/>
            <a:r>
              <a:rPr lang="ja-JP" altLang="en-US" dirty="0">
                <a:solidFill>
                  <a:srgbClr val="C00000"/>
                </a:solidFill>
              </a:rPr>
              <a:t>「労働時間」</a:t>
            </a:r>
            <a:r>
              <a:rPr lang="ja-JP" altLang="en-US" dirty="0"/>
              <a:t>の短縮に、視点が置かれている。生産量は、そのまま維持する前提で、労働時間を強制的に減らすなどの施策がうたれている。（残業規制など）</a:t>
            </a:r>
            <a:endParaRPr lang="en-US" altLang="ja-JP" dirty="0"/>
          </a:p>
          <a:p>
            <a:pPr lvl="1"/>
            <a:r>
              <a:rPr lang="ja-JP" altLang="en-US" dirty="0">
                <a:solidFill>
                  <a:schemeClr val="accent1"/>
                </a:solidFill>
              </a:rPr>
              <a:t>「労働者の生産効率」</a:t>
            </a:r>
            <a:r>
              <a:rPr lang="ja-JP" altLang="en-US" dirty="0"/>
              <a:t>を高めるという視点での議論が進んでいない。</a:t>
            </a:r>
            <a:endParaRPr lang="en-US" altLang="ja-JP" dirty="0"/>
          </a:p>
          <a:p>
            <a:pPr lvl="1"/>
            <a:r>
              <a:rPr lang="ja-JP" altLang="en-US" dirty="0"/>
              <a:t>会社の労働への評価が、</a:t>
            </a:r>
            <a:r>
              <a:rPr lang="ja-JP" altLang="en-US" dirty="0">
                <a:solidFill>
                  <a:srgbClr val="C00000"/>
                </a:solidFill>
              </a:rPr>
              <a:t>「労働時間」</a:t>
            </a:r>
            <a:r>
              <a:rPr lang="ja-JP" altLang="en-US" dirty="0"/>
              <a:t>に重きを置いている部分がある（残業時間分残業代が支給される等）</a:t>
            </a:r>
            <a:endParaRPr lang="en-US" altLang="ja-JP" dirty="0"/>
          </a:p>
          <a:p>
            <a:pPr lvl="1"/>
            <a:r>
              <a:rPr lang="ja-JP" altLang="en-US" dirty="0"/>
              <a:t>いまだに、</a:t>
            </a:r>
            <a:r>
              <a:rPr lang="ja-JP" altLang="en-US" dirty="0">
                <a:solidFill>
                  <a:srgbClr val="C00000"/>
                </a:solidFill>
              </a:rPr>
              <a:t>「労働時間」</a:t>
            </a:r>
            <a:r>
              <a:rPr lang="ja-JP" altLang="en-US" dirty="0"/>
              <a:t>を増やせば生産量が増えるという、労働集約的な判断基準が採用されている。現代のビジネスは、知的労働であり、長く労働すれば、多く生産できるという状況ではない。</a:t>
            </a:r>
            <a:endParaRPr lang="en-US" altLang="ja-JP" dirty="0"/>
          </a:p>
          <a:p>
            <a:r>
              <a:rPr lang="ja-JP" altLang="en-US" dirty="0"/>
              <a:t>個人視点の「働き方改革」が目指すべき姿</a:t>
            </a:r>
            <a:endParaRPr lang="en-US" altLang="ja-JP" dirty="0"/>
          </a:p>
          <a:p>
            <a:pPr lvl="1"/>
            <a:r>
              <a:rPr lang="ja-JP" altLang="en-US" dirty="0">
                <a:solidFill>
                  <a:schemeClr val="accent1"/>
                </a:solidFill>
              </a:rPr>
              <a:t>「労働者の生産効率」</a:t>
            </a:r>
            <a:r>
              <a:rPr lang="ja-JP" altLang="en-US" dirty="0"/>
              <a:t>に視点を置くべき。</a:t>
            </a:r>
            <a:endParaRPr lang="en-US" altLang="ja-JP" dirty="0"/>
          </a:p>
          <a:p>
            <a:pPr lvl="1"/>
            <a:r>
              <a:rPr lang="ja-JP" altLang="en-US" dirty="0"/>
              <a:t>「労働時間あたりの生産量」（＝</a:t>
            </a:r>
            <a:r>
              <a:rPr lang="ja-JP" altLang="en-US" dirty="0">
                <a:solidFill>
                  <a:schemeClr val="accent1"/>
                </a:solidFill>
              </a:rPr>
              <a:t>「生産効率」 </a:t>
            </a:r>
            <a:r>
              <a:rPr lang="ja-JP" altLang="en-US" dirty="0"/>
              <a:t>）は、ヒトにより変わり、ヒトによってもその集中度によって、大きく変わる。</a:t>
            </a:r>
            <a:endParaRPr lang="en-US" altLang="ja-JP" dirty="0"/>
          </a:p>
          <a:p>
            <a:pPr lvl="1"/>
            <a:r>
              <a:rPr lang="ja-JP" altLang="en-US" dirty="0"/>
              <a:t>知的労働の場合、生産性に、労働者の集中度が大きく関係している。ヒトが一日に集中できる時間は、４時間程度と言われており、この「集中できる時間」という資源を、どれだけ、効果的に生産に割り当てるかが、</a:t>
            </a:r>
            <a:r>
              <a:rPr lang="ja-JP" altLang="en-US" dirty="0">
                <a:solidFill>
                  <a:schemeClr val="accent1"/>
                </a:solidFill>
              </a:rPr>
              <a:t> 「生産効率」</a:t>
            </a:r>
            <a:r>
              <a:rPr lang="ja-JP" altLang="en-US" dirty="0"/>
              <a:t>を上げるうえで重要になっている。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1067952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＝＞つまりは、如何に、集中時間を確保するか、重要となる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「労働時間」にのみ着眼し、議論。実際は、「生産効率」が問題。</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7725192" cy="181588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2492990" cy="1200329"/>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操作量</a:t>
            </a:r>
            <a:endParaRPr lang="en-US" altLang="ja-JP" dirty="0"/>
          </a:p>
          <a:p>
            <a:r>
              <a:rPr lang="ja-JP" altLang="en-US" dirty="0"/>
              <a:t>②生産量、対象成果物</a:t>
            </a:r>
            <a:endParaRPr lang="en-US" altLang="ja-JP" dirty="0"/>
          </a:p>
          <a:p>
            <a:r>
              <a:rPr lang="ja-JP" altLang="en-US" dirty="0"/>
              <a:t>③勤務時間ー生活時間</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518-2222-4742-B2A6-A87ED9AB0A3F}"/>
              </a:ext>
            </a:extLst>
          </p:cNvPr>
          <p:cNvSpPr>
            <a:spLocks noGrp="1"/>
          </p:cNvSpPr>
          <p:nvPr>
            <p:ph type="title"/>
          </p:nvPr>
        </p:nvSpPr>
        <p:spPr/>
        <p:txBody>
          <a:bodyPr/>
          <a:lstStyle/>
          <a:p>
            <a:r>
              <a:rPr lang="ja-JP" altLang="en-US" dirty="0"/>
              <a:t>提供サービス（働き方の見える化）</a:t>
            </a:r>
            <a:endParaRPr lang="en-US" dirty="0"/>
          </a:p>
        </p:txBody>
      </p:sp>
      <p:sp>
        <p:nvSpPr>
          <p:cNvPr id="3" name="Content Placeholder 2">
            <a:extLst>
              <a:ext uri="{FF2B5EF4-FFF2-40B4-BE49-F238E27FC236}">
                <a16:creationId xmlns:a16="http://schemas.microsoft.com/office/drawing/2014/main" id="{EDB003D1-1A91-4A70-9508-618DDFEAE14F}"/>
              </a:ext>
            </a:extLst>
          </p:cNvPr>
          <p:cNvSpPr>
            <a:spLocks noGrp="1"/>
          </p:cNvSpPr>
          <p:nvPr>
            <p:ph idx="1"/>
          </p:nvPr>
        </p:nvSpPr>
        <p:spPr>
          <a:xfrm>
            <a:off x="880110" y="1200150"/>
            <a:ext cx="8721090" cy="7829549"/>
          </a:xfrm>
        </p:spPr>
        <p:txBody>
          <a:bodyPr/>
          <a:lstStyle/>
          <a:p>
            <a:r>
              <a:rPr lang="ja-JP" altLang="en-US" dirty="0"/>
              <a:t>休憩をレコメンド</a:t>
            </a:r>
            <a:endParaRPr lang="en-US" altLang="ja-JP" dirty="0"/>
          </a:p>
          <a:p>
            <a:pPr lvl="1"/>
            <a:r>
              <a:rPr lang="ja-JP" altLang="en-US" dirty="0"/>
              <a:t>連続で、１時間以上、</a:t>
            </a:r>
            <a:r>
              <a:rPr lang="en-US" altLang="ja-JP" dirty="0"/>
              <a:t>PC</a:t>
            </a:r>
            <a:r>
              <a:rPr lang="ja-JP" altLang="en-US" dirty="0"/>
              <a:t>を操作している場合に、休憩をレコメンド</a:t>
            </a:r>
            <a:endParaRPr lang="en-US" altLang="ja-JP" dirty="0"/>
          </a:p>
          <a:p>
            <a:pPr lvl="1"/>
            <a:endParaRPr lang="en-US" altLang="ja-JP" dirty="0"/>
          </a:p>
          <a:p>
            <a:r>
              <a:rPr lang="ja-JP" altLang="en-US" dirty="0"/>
              <a:t>働いている時間の実績</a:t>
            </a:r>
            <a:endParaRPr lang="en-US" altLang="ja-JP" dirty="0"/>
          </a:p>
          <a:p>
            <a:pPr marL="640080" lvl="1" indent="0">
              <a:buNone/>
            </a:pPr>
            <a:r>
              <a:rPr lang="ja-JP" altLang="en-US" dirty="0"/>
              <a:t>作業時間、作業量、集中度、作業に使用しているツール・アプリケーション</a:t>
            </a:r>
            <a:endParaRPr lang="en-US" altLang="ja-JP" dirty="0"/>
          </a:p>
          <a:p>
            <a:pPr lvl="1"/>
            <a:r>
              <a:rPr lang="en-US" altLang="ja-JP" dirty="0"/>
              <a:t>Session</a:t>
            </a:r>
            <a:r>
              <a:rPr lang="ja-JP" altLang="en-US" dirty="0"/>
              <a:t>単位</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働いた成果の実績</a:t>
            </a:r>
            <a:endParaRPr lang="en-US" altLang="ja-JP" dirty="0"/>
          </a:p>
          <a:p>
            <a:pPr marL="640080" lvl="1" indent="0">
              <a:buNone/>
            </a:pPr>
            <a:r>
              <a:rPr lang="ja-JP" altLang="en-US" dirty="0"/>
              <a:t>ドキュメントの作成量、修正量と作業時間</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生活の時間の実績</a:t>
            </a:r>
            <a:endParaRPr lang="en-US" altLang="ja-JP" dirty="0"/>
          </a:p>
          <a:p>
            <a:pPr marL="640080" lvl="1" indent="0">
              <a:buNone/>
            </a:pPr>
            <a:r>
              <a:rPr lang="ja-JP" altLang="en-US" dirty="0"/>
              <a:t>生活時間、労働時間、睡眠時間など</a:t>
            </a:r>
            <a:endParaRPr lang="en-US" altLang="ja-JP" dirty="0"/>
          </a:p>
          <a:p>
            <a:pPr lvl="1"/>
            <a:r>
              <a:rPr lang="en-US" altLang="ja-JP" dirty="0"/>
              <a:t>Daily</a:t>
            </a:r>
          </a:p>
          <a:p>
            <a:pPr lvl="1"/>
            <a:r>
              <a:rPr lang="en-US" altLang="ja-JP" dirty="0"/>
              <a:t>Weekly</a:t>
            </a:r>
          </a:p>
          <a:p>
            <a:pPr lvl="1"/>
            <a:r>
              <a:rPr lang="en-US" altLang="ja-JP" dirty="0"/>
              <a:t>Monthly</a:t>
            </a:r>
          </a:p>
          <a:p>
            <a:pPr lvl="2"/>
            <a:endParaRPr lang="en-US" dirty="0"/>
          </a:p>
        </p:txBody>
      </p:sp>
      <p:sp>
        <p:nvSpPr>
          <p:cNvPr id="4" name="Footer Placeholder 3">
            <a:extLst>
              <a:ext uri="{FF2B5EF4-FFF2-40B4-BE49-F238E27FC236}">
                <a16:creationId xmlns:a16="http://schemas.microsoft.com/office/drawing/2014/main" id="{59FE134F-8D73-4A7F-ADCA-B6E8E469E3E8}"/>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6623A62-DD9A-41FF-9033-7FF2D693654F}"/>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Speech Bubble: Rectangle with Corners Rounded 5">
            <a:extLst>
              <a:ext uri="{FF2B5EF4-FFF2-40B4-BE49-F238E27FC236}">
                <a16:creationId xmlns:a16="http://schemas.microsoft.com/office/drawing/2014/main" id="{26AA4932-813E-443D-A241-05B3FD280FC2}"/>
              </a:ext>
            </a:extLst>
          </p:cNvPr>
          <p:cNvSpPr/>
          <p:nvPr/>
        </p:nvSpPr>
        <p:spPr>
          <a:xfrm>
            <a:off x="8743950" y="1428750"/>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集中しすぎで、作業効率が下がるのを防ぎたい</a:t>
            </a: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47B019C8-79C2-4E43-97AD-6E604CCFC161}"/>
              </a:ext>
            </a:extLst>
          </p:cNvPr>
          <p:cNvSpPr/>
          <p:nvPr/>
        </p:nvSpPr>
        <p:spPr>
          <a:xfrm>
            <a:off x="8638292" y="2812273"/>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集中の度合いとその対象がわかる</a:t>
            </a:r>
            <a:endParaRPr lang="en-US" dirty="0">
              <a:solidFill>
                <a:srgbClr val="FF0000"/>
              </a:solidFill>
            </a:endParaRPr>
          </a:p>
        </p:txBody>
      </p:sp>
      <p:sp>
        <p:nvSpPr>
          <p:cNvPr id="8" name="Speech Bubble: Rectangle with Corners Rounded 7">
            <a:extLst>
              <a:ext uri="{FF2B5EF4-FFF2-40B4-BE49-F238E27FC236}">
                <a16:creationId xmlns:a16="http://schemas.microsoft.com/office/drawing/2014/main" id="{B01A3F79-7363-49AE-A96C-07BBFFA87613}"/>
              </a:ext>
            </a:extLst>
          </p:cNvPr>
          <p:cNvSpPr/>
          <p:nvPr/>
        </p:nvSpPr>
        <p:spPr>
          <a:xfrm>
            <a:off x="8663382" y="6163687"/>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仕事、生活、睡眠などの行動が見える</a:t>
            </a:r>
            <a:endParaRPr lang="en-US" dirty="0">
              <a:solidFill>
                <a:srgbClr val="FF0000"/>
              </a:solidFill>
            </a:endParaRPr>
          </a:p>
        </p:txBody>
      </p:sp>
      <p:sp>
        <p:nvSpPr>
          <p:cNvPr id="9" name="Speech Bubble: Rectangle with Corners Rounded 8">
            <a:extLst>
              <a:ext uri="{FF2B5EF4-FFF2-40B4-BE49-F238E27FC236}">
                <a16:creationId xmlns:a16="http://schemas.microsoft.com/office/drawing/2014/main" id="{22E9BE1F-CB08-438D-A432-48AABAC47023}"/>
              </a:ext>
            </a:extLst>
          </p:cNvPr>
          <p:cNvSpPr/>
          <p:nvPr/>
        </p:nvSpPr>
        <p:spPr>
          <a:xfrm>
            <a:off x="8638292" y="4485365"/>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作成した成果物とその操作時間が分かる</a:t>
            </a:r>
            <a:endParaRPr lang="en-US" dirty="0">
              <a:solidFill>
                <a:srgbClr val="FF0000"/>
              </a:solidFill>
            </a:endParaRPr>
          </a:p>
        </p:txBody>
      </p:sp>
    </p:spTree>
    <p:extLst>
      <p:ext uri="{BB962C8B-B14F-4D97-AF65-F5344CB8AC3E}">
        <p14:creationId xmlns:p14="http://schemas.microsoft.com/office/powerpoint/2010/main" val="302937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働いている時間を「見える化」</a:t>
            </a:r>
            <a:endParaRPr lang="en-US" dirty="0"/>
          </a:p>
        </p:txBody>
      </p:sp>
      <p:pic>
        <p:nvPicPr>
          <p:cNvPr id="2" name="Picture 1">
            <a:extLst>
              <a:ext uri="{FF2B5EF4-FFF2-40B4-BE49-F238E27FC236}">
                <a16:creationId xmlns:a16="http://schemas.microsoft.com/office/drawing/2014/main" id="{8BE67118-614B-4940-BBC7-87FE2AC27AB5}"/>
              </a:ext>
            </a:extLst>
          </p:cNvPr>
          <p:cNvPicPr>
            <a:picLocks noChangeAspect="1"/>
          </p:cNvPicPr>
          <p:nvPr/>
        </p:nvPicPr>
        <p:blipFill>
          <a:blip r:embed="rId2"/>
          <a:stretch>
            <a:fillRect/>
          </a:stretch>
        </p:blipFill>
        <p:spPr>
          <a:xfrm>
            <a:off x="1085850" y="2000250"/>
            <a:ext cx="4448175" cy="5114925"/>
          </a:xfrm>
          <a:prstGeom prst="rect">
            <a:avLst/>
          </a:prstGeom>
        </p:spPr>
      </p:pic>
      <p:sp>
        <p:nvSpPr>
          <p:cNvPr id="8" name="Rectangle 7">
            <a:extLst>
              <a:ext uri="{FF2B5EF4-FFF2-40B4-BE49-F238E27FC236}">
                <a16:creationId xmlns:a16="http://schemas.microsoft.com/office/drawing/2014/main" id="{DC0D4014-0436-4076-86F3-77C8040758DD}"/>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A99D9B-5953-4A74-908D-8FF3557821BF}"/>
              </a:ext>
            </a:extLst>
          </p:cNvPr>
          <p:cNvPicPr>
            <a:picLocks noChangeAspect="1"/>
          </p:cNvPicPr>
          <p:nvPr/>
        </p:nvPicPr>
        <p:blipFill>
          <a:blip r:embed="rId3"/>
          <a:stretch>
            <a:fillRect/>
          </a:stretch>
        </p:blipFill>
        <p:spPr>
          <a:xfrm>
            <a:off x="1085850" y="1697038"/>
            <a:ext cx="304800" cy="257175"/>
          </a:xfrm>
          <a:prstGeom prst="rect">
            <a:avLst/>
          </a:prstGeom>
        </p:spPr>
      </p:pic>
      <p:pic>
        <p:nvPicPr>
          <p:cNvPr id="10" name="Picture 9">
            <a:extLst>
              <a:ext uri="{FF2B5EF4-FFF2-40B4-BE49-F238E27FC236}">
                <a16:creationId xmlns:a16="http://schemas.microsoft.com/office/drawing/2014/main" id="{FB724DA5-F215-4E59-95D4-536CFDF5BFEF}"/>
              </a:ext>
            </a:extLst>
          </p:cNvPr>
          <p:cNvPicPr>
            <a:picLocks noChangeAspect="1"/>
          </p:cNvPicPr>
          <p:nvPr/>
        </p:nvPicPr>
        <p:blipFill>
          <a:blip r:embed="rId4"/>
          <a:stretch>
            <a:fillRect/>
          </a:stretch>
        </p:blipFill>
        <p:spPr>
          <a:xfrm>
            <a:off x="4294364" y="1676400"/>
            <a:ext cx="1219200" cy="247650"/>
          </a:xfrm>
          <a:prstGeom prst="rect">
            <a:avLst/>
          </a:prstGeom>
        </p:spPr>
      </p:pic>
      <p:pic>
        <p:nvPicPr>
          <p:cNvPr id="11" name="Picture 10">
            <a:extLst>
              <a:ext uri="{FF2B5EF4-FFF2-40B4-BE49-F238E27FC236}">
                <a16:creationId xmlns:a16="http://schemas.microsoft.com/office/drawing/2014/main" id="{B87EC465-B210-43EB-83D3-2E976A79DB73}"/>
              </a:ext>
            </a:extLst>
          </p:cNvPr>
          <p:cNvPicPr>
            <a:picLocks noChangeAspect="1"/>
          </p:cNvPicPr>
          <p:nvPr/>
        </p:nvPicPr>
        <p:blipFill>
          <a:blip r:embed="rId2"/>
          <a:stretch>
            <a:fillRect/>
          </a:stretch>
        </p:blipFill>
        <p:spPr>
          <a:xfrm>
            <a:off x="6286500" y="2000250"/>
            <a:ext cx="4448175" cy="5114925"/>
          </a:xfrm>
          <a:prstGeom prst="rect">
            <a:avLst/>
          </a:prstGeom>
        </p:spPr>
      </p:pic>
      <p:sp>
        <p:nvSpPr>
          <p:cNvPr id="12" name="Rectangle 11">
            <a:extLst>
              <a:ext uri="{FF2B5EF4-FFF2-40B4-BE49-F238E27FC236}">
                <a16:creationId xmlns:a16="http://schemas.microsoft.com/office/drawing/2014/main" id="{EE528104-8743-4202-ABEA-A16CB48C852F}"/>
              </a:ext>
            </a:extLst>
          </p:cNvPr>
          <p:cNvSpPr/>
          <p:nvPr/>
        </p:nvSpPr>
        <p:spPr>
          <a:xfrm>
            <a:off x="628650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38EDB5-7D90-4E95-BAAD-DF43C4BE7C5F}"/>
              </a:ext>
            </a:extLst>
          </p:cNvPr>
          <p:cNvPicPr>
            <a:picLocks noChangeAspect="1"/>
          </p:cNvPicPr>
          <p:nvPr/>
        </p:nvPicPr>
        <p:blipFill>
          <a:blip r:embed="rId3"/>
          <a:stretch>
            <a:fillRect/>
          </a:stretch>
        </p:blipFill>
        <p:spPr>
          <a:xfrm>
            <a:off x="6286500" y="1697038"/>
            <a:ext cx="304800" cy="257175"/>
          </a:xfrm>
          <a:prstGeom prst="rect">
            <a:avLst/>
          </a:prstGeom>
        </p:spPr>
      </p:pic>
      <p:pic>
        <p:nvPicPr>
          <p:cNvPr id="14" name="Picture 13">
            <a:extLst>
              <a:ext uri="{FF2B5EF4-FFF2-40B4-BE49-F238E27FC236}">
                <a16:creationId xmlns:a16="http://schemas.microsoft.com/office/drawing/2014/main" id="{292F78E3-6C83-4130-9121-AFC3656A9768}"/>
              </a:ext>
            </a:extLst>
          </p:cNvPr>
          <p:cNvPicPr>
            <a:picLocks noChangeAspect="1"/>
          </p:cNvPicPr>
          <p:nvPr/>
        </p:nvPicPr>
        <p:blipFill>
          <a:blip r:embed="rId4"/>
          <a:stretch>
            <a:fillRect/>
          </a:stretch>
        </p:blipFill>
        <p:spPr>
          <a:xfrm>
            <a:off x="9495014" y="1676400"/>
            <a:ext cx="1219200" cy="247650"/>
          </a:xfrm>
          <a:prstGeom prst="rect">
            <a:avLst/>
          </a:prstGeom>
        </p:spPr>
      </p:pic>
      <p:pic>
        <p:nvPicPr>
          <p:cNvPr id="16" name="Graphic 15" descr="Cursor">
            <a:extLst>
              <a:ext uri="{FF2B5EF4-FFF2-40B4-BE49-F238E27FC236}">
                <a16:creationId xmlns:a16="http://schemas.microsoft.com/office/drawing/2014/main" id="{633FC764-3F4E-4045-9B80-A18745E931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175" y="4400638"/>
            <a:ext cx="457200" cy="457200"/>
          </a:xfrm>
          <a:prstGeom prst="rect">
            <a:avLst/>
          </a:prstGeom>
        </p:spPr>
      </p:pic>
      <p:pic>
        <p:nvPicPr>
          <p:cNvPr id="18" name="Graphic 17" descr="Cursor">
            <a:extLst>
              <a:ext uri="{FF2B5EF4-FFF2-40B4-BE49-F238E27FC236}">
                <a16:creationId xmlns:a16="http://schemas.microsoft.com/office/drawing/2014/main" id="{A859345F-001B-453C-AD75-3734BBEFA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150" y="4400638"/>
            <a:ext cx="457200" cy="457200"/>
          </a:xfrm>
          <a:prstGeom prst="rect">
            <a:avLst/>
          </a:prstGeom>
        </p:spPr>
      </p:pic>
      <p:sp>
        <p:nvSpPr>
          <p:cNvPr id="19" name="Speech Bubble: Rectangle 18">
            <a:extLst>
              <a:ext uri="{FF2B5EF4-FFF2-40B4-BE49-F238E27FC236}">
                <a16:creationId xmlns:a16="http://schemas.microsoft.com/office/drawing/2014/main" id="{68F81E72-D223-4C0E-9E97-F7D8ADFB777C}"/>
              </a:ext>
            </a:extLst>
          </p:cNvPr>
          <p:cNvSpPr/>
          <p:nvPr/>
        </p:nvSpPr>
        <p:spPr>
          <a:xfrm>
            <a:off x="7245350" y="2286000"/>
            <a:ext cx="3468864" cy="2857500"/>
          </a:xfrm>
          <a:prstGeom prst="wedgeRectCallout">
            <a:avLst>
              <a:gd name="adj1" fmla="val -56043"/>
              <a:gd name="adj2" fmla="val 2531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8min</a:t>
            </a:r>
          </a:p>
          <a:p>
            <a:r>
              <a:rPr lang="en-US" dirty="0">
                <a:solidFill>
                  <a:schemeClr val="tx1">
                    <a:lumMod val="65000"/>
                    <a:lumOff val="35000"/>
                  </a:schemeClr>
                </a:solidFill>
              </a:rPr>
              <a:t>Browsing  2min</a:t>
            </a:r>
          </a:p>
          <a:p>
            <a:r>
              <a:rPr lang="en-US" dirty="0">
                <a:solidFill>
                  <a:schemeClr val="tx1">
                    <a:lumMod val="65000"/>
                    <a:lumOff val="35000"/>
                  </a:schemeClr>
                </a:solidFill>
              </a:rPr>
              <a:t>No-Operating 6min</a:t>
            </a:r>
          </a:p>
        </p:txBody>
      </p:sp>
    </p:spTree>
    <p:extLst>
      <p:ext uri="{BB962C8B-B14F-4D97-AF65-F5344CB8AC3E}">
        <p14:creationId xmlns:p14="http://schemas.microsoft.com/office/powerpoint/2010/main" val="17328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1169</TotalTime>
  <Words>2335</Words>
  <Application>Microsoft Office PowerPoint</Application>
  <PresentationFormat>A3 Paper (297x420 mm)</PresentationFormat>
  <Paragraphs>374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提供サービス（働き方の見える化）</vt:lpstr>
      <vt:lpstr>働いている時間を「見える化」</vt:lpstr>
      <vt:lpstr>働いた成果を「見える化」</vt:lpstr>
      <vt:lpstr>生活時間を「見える化」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76</cp:revision>
  <cp:lastPrinted>2019-09-10T21:14:16Z</cp:lastPrinted>
  <dcterms:created xsi:type="dcterms:W3CDTF">2019-06-28T04:34:54Z</dcterms:created>
  <dcterms:modified xsi:type="dcterms:W3CDTF">2019-09-10T21:14:21Z</dcterms:modified>
</cp:coreProperties>
</file>