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6" r:id="rId6"/>
    <p:sldId id="262" r:id="rId7"/>
    <p:sldId id="273" r:id="rId8"/>
    <p:sldId id="261" r:id="rId9"/>
    <p:sldId id="274" r:id="rId10"/>
    <p:sldId id="265" r:id="rId11"/>
    <p:sldId id="272" r:id="rId12"/>
    <p:sldId id="277" r:id="rId13"/>
    <p:sldId id="263" r:id="rId14"/>
    <p:sldId id="269" r:id="rId15"/>
    <p:sldId id="271" r:id="rId16"/>
    <p:sldId id="275" r:id="rId17"/>
    <p:sldId id="266" r:id="rId18"/>
    <p:sldId id="267" r:id="rId19"/>
    <p:sldId id="268" r:id="rId20"/>
    <p:sldId id="264" r:id="rId21"/>
  </p:sldIdLst>
  <p:sldSz cx="12801600" cy="9601200" type="A3"/>
  <p:notesSz cx="9866313" cy="142954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9F462-C7DB-424C-BBF6-2C88E24CD84A}" v="3" dt="2019-07-19T11:32:21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33" autoAdjust="0"/>
    <p:restoredTop sz="96517" autoAdjust="0"/>
  </p:normalViewPr>
  <p:slideViewPr>
    <p:cSldViewPr>
      <p:cViewPr varScale="1">
        <p:scale>
          <a:sx n="86" d="100"/>
          <a:sy n="86" d="100"/>
        </p:scale>
        <p:origin x="73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suru Sakai" userId="136b3aa2be4278d7" providerId="LiveId" clId="{E304817F-3534-40A9-B2D4-29BC7009A037}"/>
    <pc:docChg chg="undo custSel modSld sldOrd">
      <pc:chgData name="Mitsuru Sakai" userId="136b3aa2be4278d7" providerId="LiveId" clId="{E304817F-3534-40A9-B2D4-29BC7009A037}" dt="2019-07-07T09:09:56.036" v="680" actId="1035"/>
      <pc:docMkLst>
        <pc:docMk/>
      </pc:docMkLst>
      <pc:sldChg chg="modSp">
        <pc:chgData name="Mitsuru Sakai" userId="136b3aa2be4278d7" providerId="LiveId" clId="{E304817F-3534-40A9-B2D4-29BC7009A037}" dt="2019-07-07T09:04:37.254" v="428"/>
        <pc:sldMkLst>
          <pc:docMk/>
          <pc:sldMk cId="1386295994" sldId="256"/>
        </pc:sldMkLst>
        <pc:spChg chg="mod">
          <ac:chgData name="Mitsuru Sakai" userId="136b3aa2be4278d7" providerId="LiveId" clId="{E304817F-3534-40A9-B2D4-29BC7009A037}" dt="2019-07-07T09:04:37.254" v="428"/>
          <ac:spMkLst>
            <pc:docMk/>
            <pc:sldMk cId="1386295994" sldId="256"/>
            <ac:spMk id="3" creationId="{362DB8F1-871A-40FE-A818-D1C34AF7A410}"/>
          </ac:spMkLst>
        </pc:spChg>
      </pc:sldChg>
      <pc:sldChg chg="modSp">
        <pc:chgData name="Mitsuru Sakai" userId="136b3aa2be4278d7" providerId="LiveId" clId="{E304817F-3534-40A9-B2D4-29BC7009A037}" dt="2019-07-07T09:04:53.494" v="452"/>
        <pc:sldMkLst>
          <pc:docMk/>
          <pc:sldMk cId="944462968" sldId="258"/>
        </pc:sldMkLst>
        <pc:spChg chg="mod">
          <ac:chgData name="Mitsuru Sakai" userId="136b3aa2be4278d7" providerId="LiveId" clId="{E304817F-3534-40A9-B2D4-29BC7009A037}" dt="2019-07-07T09:04:53.494" v="452"/>
          <ac:spMkLst>
            <pc:docMk/>
            <pc:sldMk cId="944462968" sldId="258"/>
            <ac:spMk id="13" creationId="{3C5E4674-4063-46F0-992F-2085B0426F5B}"/>
          </ac:spMkLst>
        </pc:spChg>
      </pc:sldChg>
      <pc:sldChg chg="addSp delSp modSp">
        <pc:chgData name="Mitsuru Sakai" userId="136b3aa2be4278d7" providerId="LiveId" clId="{E304817F-3534-40A9-B2D4-29BC7009A037}" dt="2019-07-07T08:23:14.122" v="269" actId="20577"/>
        <pc:sldMkLst>
          <pc:docMk/>
          <pc:sldMk cId="545463501" sldId="259"/>
        </pc:sldMkLst>
        <pc:spChg chg="mod">
          <ac:chgData name="Mitsuru Sakai" userId="136b3aa2be4278d7" providerId="LiveId" clId="{E304817F-3534-40A9-B2D4-29BC7009A037}" dt="2019-07-07T08:21:31.761" v="135" actId="14100"/>
          <ac:spMkLst>
            <pc:docMk/>
            <pc:sldMk cId="545463501" sldId="259"/>
            <ac:spMk id="20" creationId="{BBFF438F-D5EE-4E3C-A4F5-79E6A3F0EA75}"/>
          </ac:spMkLst>
        </pc:spChg>
        <pc:spChg chg="mod">
          <ac:chgData name="Mitsuru Sakai" userId="136b3aa2be4278d7" providerId="LiveId" clId="{E304817F-3534-40A9-B2D4-29BC7009A037}" dt="2019-07-07T08:19:22.731" v="39" actId="1037"/>
          <ac:spMkLst>
            <pc:docMk/>
            <pc:sldMk cId="545463501" sldId="259"/>
            <ac:spMk id="21" creationId="{EFBC1E61-C2BE-4F65-83B7-60DC8AF68632}"/>
          </ac:spMkLst>
        </pc:spChg>
        <pc:spChg chg="mod">
          <ac:chgData name="Mitsuru Sakai" userId="136b3aa2be4278d7" providerId="LiveId" clId="{E304817F-3534-40A9-B2D4-29BC7009A037}" dt="2019-07-07T08:20:38.985" v="58" actId="20577"/>
          <ac:spMkLst>
            <pc:docMk/>
            <pc:sldMk cId="545463501" sldId="259"/>
            <ac:spMk id="23" creationId="{2743275F-06AD-45E4-BF3C-2BFA5751F5B4}"/>
          </ac:spMkLst>
        </pc:spChg>
        <pc:spChg chg="mod">
          <ac:chgData name="Mitsuru Sakai" userId="136b3aa2be4278d7" providerId="LiveId" clId="{E304817F-3534-40A9-B2D4-29BC7009A037}" dt="2019-07-07T08:19:11.675" v="9" actId="1035"/>
          <ac:spMkLst>
            <pc:docMk/>
            <pc:sldMk cId="545463501" sldId="259"/>
            <ac:spMk id="30" creationId="{35E732E9-F5DF-4B45-8CB4-B91753A180C6}"/>
          </ac:spMkLst>
        </pc:spChg>
        <pc:spChg chg="mod">
          <ac:chgData name="Mitsuru Sakai" userId="136b3aa2be4278d7" providerId="LiveId" clId="{E304817F-3534-40A9-B2D4-29BC7009A037}" dt="2019-07-07T08:19:11.675" v="9" actId="1035"/>
          <ac:spMkLst>
            <pc:docMk/>
            <pc:sldMk cId="545463501" sldId="259"/>
            <ac:spMk id="31" creationId="{97C6A832-ACBB-4489-A7FB-59E614F62E8C}"/>
          </ac:spMkLst>
        </pc:spChg>
        <pc:spChg chg="add mod">
          <ac:chgData name="Mitsuru Sakai" userId="136b3aa2be4278d7" providerId="LiveId" clId="{E304817F-3534-40A9-B2D4-29BC7009A037}" dt="2019-07-07T08:20:45.961" v="65" actId="20577"/>
          <ac:spMkLst>
            <pc:docMk/>
            <pc:sldMk cId="545463501" sldId="259"/>
            <ac:spMk id="32" creationId="{20951957-5B13-4387-BF19-BC08870CB164}"/>
          </ac:spMkLst>
        </pc:spChg>
        <pc:spChg chg="add mod">
          <ac:chgData name="Mitsuru Sakai" userId="136b3aa2be4278d7" providerId="LiveId" clId="{E304817F-3534-40A9-B2D4-29BC7009A037}" dt="2019-07-07T08:21:21.583" v="133"/>
          <ac:spMkLst>
            <pc:docMk/>
            <pc:sldMk cId="545463501" sldId="259"/>
            <ac:spMk id="33" creationId="{435275BE-DCC0-4909-952A-C546FCAA2B6E}"/>
          </ac:spMkLst>
        </pc:spChg>
        <pc:spChg chg="add mod">
          <ac:chgData name="Mitsuru Sakai" userId="136b3aa2be4278d7" providerId="LiveId" clId="{E304817F-3534-40A9-B2D4-29BC7009A037}" dt="2019-07-07T08:22:24.373" v="187" actId="1076"/>
          <ac:spMkLst>
            <pc:docMk/>
            <pc:sldMk cId="545463501" sldId="259"/>
            <ac:spMk id="34" creationId="{EFD5A4B0-70DA-442F-A3A4-E7C2383A5B2F}"/>
          </ac:spMkLst>
        </pc:spChg>
        <pc:spChg chg="add mod">
          <ac:chgData name="Mitsuru Sakai" userId="136b3aa2be4278d7" providerId="LiveId" clId="{E304817F-3534-40A9-B2D4-29BC7009A037}" dt="2019-07-07T08:23:14.122" v="269" actId="20577"/>
          <ac:spMkLst>
            <pc:docMk/>
            <pc:sldMk cId="545463501" sldId="259"/>
            <ac:spMk id="35" creationId="{83B5BDD3-A013-419A-BF0F-C0DFFDE2D7A2}"/>
          </ac:spMkLst>
        </pc:spChg>
        <pc:picChg chg="add del mod">
          <ac:chgData name="Mitsuru Sakai" userId="136b3aa2be4278d7" providerId="LiveId" clId="{E304817F-3534-40A9-B2D4-29BC7009A037}" dt="2019-07-07T08:19:55.492" v="41" actId="478"/>
          <ac:picMkLst>
            <pc:docMk/>
            <pc:sldMk cId="545463501" sldId="259"/>
            <ac:picMk id="6" creationId="{514CB3E8-B7E4-4031-9670-381C8960C0EF}"/>
          </ac:picMkLst>
        </pc:picChg>
        <pc:picChg chg="add mod">
          <ac:chgData name="Mitsuru Sakai" userId="136b3aa2be4278d7" providerId="LiveId" clId="{E304817F-3534-40A9-B2D4-29BC7009A037}" dt="2019-07-07T08:20:23.515" v="43" actId="1076"/>
          <ac:picMkLst>
            <pc:docMk/>
            <pc:sldMk cId="545463501" sldId="259"/>
            <ac:picMk id="8" creationId="{3A8EE09E-D6A5-447E-9D1E-97567A1A5E01}"/>
          </ac:picMkLst>
        </pc:picChg>
        <pc:picChg chg="mod">
          <ac:chgData name="Mitsuru Sakai" userId="136b3aa2be4278d7" providerId="LiveId" clId="{E304817F-3534-40A9-B2D4-29BC7009A037}" dt="2019-07-07T08:19:11.675" v="9" actId="1035"/>
          <ac:picMkLst>
            <pc:docMk/>
            <pc:sldMk cId="545463501" sldId="259"/>
            <ac:picMk id="13" creationId="{46655138-5F55-47B4-851B-60CAF601FA77}"/>
          </ac:picMkLst>
        </pc:picChg>
        <pc:picChg chg="mod">
          <ac:chgData name="Mitsuru Sakai" userId="136b3aa2be4278d7" providerId="LiveId" clId="{E304817F-3534-40A9-B2D4-29BC7009A037}" dt="2019-07-07T08:19:22.731" v="39" actId="1037"/>
          <ac:picMkLst>
            <pc:docMk/>
            <pc:sldMk cId="545463501" sldId="259"/>
            <ac:picMk id="15" creationId="{9425BF00-402C-4C7E-9C88-09D83EBFB8D2}"/>
          </ac:picMkLst>
        </pc:picChg>
      </pc:sldChg>
      <pc:sldChg chg="ord">
        <pc:chgData name="Mitsuru Sakai" userId="136b3aa2be4278d7" providerId="LiveId" clId="{E304817F-3534-40A9-B2D4-29BC7009A037}" dt="2019-07-07T08:26:13.553" v="289"/>
        <pc:sldMkLst>
          <pc:docMk/>
          <pc:sldMk cId="618096455" sldId="262"/>
        </pc:sldMkLst>
      </pc:sldChg>
      <pc:sldChg chg="addSp modSp">
        <pc:chgData name="Mitsuru Sakai" userId="136b3aa2be4278d7" providerId="LiveId" clId="{E304817F-3534-40A9-B2D4-29BC7009A037}" dt="2019-07-07T09:09:56.036" v="680" actId="1035"/>
        <pc:sldMkLst>
          <pc:docMk/>
          <pc:sldMk cId="339290784" sldId="272"/>
        </pc:sldMkLst>
        <pc:spChg chg="mod">
          <ac:chgData name="Mitsuru Sakai" userId="136b3aa2be4278d7" providerId="LiveId" clId="{E304817F-3534-40A9-B2D4-29BC7009A037}" dt="2019-07-07T08:24:07.171" v="284"/>
          <ac:spMkLst>
            <pc:docMk/>
            <pc:sldMk cId="339290784" sldId="272"/>
            <ac:spMk id="12" creationId="{AC30B4BC-417D-4993-926A-E7B168829602}"/>
          </ac:spMkLst>
        </pc:spChg>
        <pc:spChg chg="add mod">
          <ac:chgData name="Mitsuru Sakai" userId="136b3aa2be4278d7" providerId="LiveId" clId="{E304817F-3534-40A9-B2D4-29BC7009A037}" dt="2019-07-07T09:09:08.139" v="599" actId="14100"/>
          <ac:spMkLst>
            <pc:docMk/>
            <pc:sldMk cId="339290784" sldId="272"/>
            <ac:spMk id="25" creationId="{A1FC9819-02BE-4C4A-AC6F-446B498ECB15}"/>
          </ac:spMkLst>
        </pc:spChg>
        <pc:spChg chg="add mod">
          <ac:chgData name="Mitsuru Sakai" userId="136b3aa2be4278d7" providerId="LiveId" clId="{E304817F-3534-40A9-B2D4-29BC7009A037}" dt="2019-07-07T09:09:56.036" v="680" actId="1035"/>
          <ac:spMkLst>
            <pc:docMk/>
            <pc:sldMk cId="339290784" sldId="272"/>
            <ac:spMk id="26" creationId="{9164E21C-088E-4904-9FE2-C9E318A1E031}"/>
          </ac:spMkLst>
        </pc:spChg>
      </pc:sldChg>
      <pc:sldChg chg="modSp">
        <pc:chgData name="Mitsuru Sakai" userId="136b3aa2be4278d7" providerId="LiveId" clId="{E304817F-3534-40A9-B2D4-29BC7009A037}" dt="2019-07-07T08:27:39.512" v="392"/>
        <pc:sldMkLst>
          <pc:docMk/>
          <pc:sldMk cId="1502298174" sldId="275"/>
        </pc:sldMkLst>
        <pc:spChg chg="mod">
          <ac:chgData name="Mitsuru Sakai" userId="136b3aa2be4278d7" providerId="LiveId" clId="{E304817F-3534-40A9-B2D4-29BC7009A037}" dt="2019-07-07T08:27:11.562" v="310"/>
          <ac:spMkLst>
            <pc:docMk/>
            <pc:sldMk cId="1502298174" sldId="275"/>
            <ac:spMk id="2" creationId="{DB6AE4B3-86A1-498A-AD7D-670072B8A920}"/>
          </ac:spMkLst>
        </pc:spChg>
        <pc:spChg chg="mod">
          <ac:chgData name="Mitsuru Sakai" userId="136b3aa2be4278d7" providerId="LiveId" clId="{E304817F-3534-40A9-B2D4-29BC7009A037}" dt="2019-07-07T08:27:39.512" v="392"/>
          <ac:spMkLst>
            <pc:docMk/>
            <pc:sldMk cId="1502298174" sldId="275"/>
            <ac:spMk id="3" creationId="{45856A5D-2315-449B-8B64-9E2FF79327FE}"/>
          </ac:spMkLst>
        </pc:spChg>
      </pc:sldChg>
      <pc:sldChg chg="addSp delSp modSp">
        <pc:chgData name="Mitsuru Sakai" userId="136b3aa2be4278d7" providerId="LiveId" clId="{E304817F-3534-40A9-B2D4-29BC7009A037}" dt="2019-07-07T08:31:33.691" v="396" actId="1076"/>
        <pc:sldMkLst>
          <pc:docMk/>
          <pc:sldMk cId="3387324170" sldId="277"/>
        </pc:sldMkLst>
        <pc:spChg chg="mod">
          <ac:chgData name="Mitsuru Sakai" userId="136b3aa2be4278d7" providerId="LiveId" clId="{E304817F-3534-40A9-B2D4-29BC7009A037}" dt="2019-07-07T08:24:37.659" v="288"/>
          <ac:spMkLst>
            <pc:docMk/>
            <pc:sldMk cId="3387324170" sldId="277"/>
            <ac:spMk id="2" creationId="{56ACB817-7481-4736-ABEE-E050BD15A722}"/>
          </ac:spMkLst>
        </pc:spChg>
        <pc:picChg chg="del">
          <ac:chgData name="Mitsuru Sakai" userId="136b3aa2be4278d7" providerId="LiveId" clId="{E304817F-3534-40A9-B2D4-29BC7009A037}" dt="2019-07-07T08:31:31.617" v="395" actId="478"/>
          <ac:picMkLst>
            <pc:docMk/>
            <pc:sldMk cId="3387324170" sldId="277"/>
            <ac:picMk id="59" creationId="{CCD6A3C1-3D18-486E-99BF-197F9514F8E1}"/>
          </ac:picMkLst>
        </pc:picChg>
        <pc:picChg chg="add mod">
          <ac:chgData name="Mitsuru Sakai" userId="136b3aa2be4278d7" providerId="LiveId" clId="{E304817F-3534-40A9-B2D4-29BC7009A037}" dt="2019-07-07T08:31:33.691" v="396" actId="1076"/>
          <ac:picMkLst>
            <pc:docMk/>
            <pc:sldMk cId="3387324170" sldId="277"/>
            <ac:picMk id="80" creationId="{FE3CE506-01F9-4D50-A7DE-AD4BB9333E00}"/>
          </ac:picMkLst>
        </pc:picChg>
      </pc:sldChg>
    </pc:docChg>
  </pc:docChgLst>
  <pc:docChgLst>
    <pc:chgData name="Mitsuru Sakai" userId="136b3aa2be4278d7" providerId="LiveId" clId="{2A38592D-5537-491D-81AE-E5CA71CC16C9}"/>
    <pc:docChg chg="modSld sldOrd">
      <pc:chgData name="Mitsuru Sakai" userId="136b3aa2be4278d7" providerId="LiveId" clId="{2A38592D-5537-491D-81AE-E5CA71CC16C9}" dt="2019-07-10T08:39:02.753" v="2"/>
      <pc:docMkLst>
        <pc:docMk/>
      </pc:docMkLst>
      <pc:sldChg chg="ord">
        <pc:chgData name="Mitsuru Sakai" userId="136b3aa2be4278d7" providerId="LiveId" clId="{2A38592D-5537-491D-81AE-E5CA71CC16C9}" dt="2019-07-10T08:39:00.551" v="1"/>
        <pc:sldMkLst>
          <pc:docMk/>
          <pc:sldMk cId="235425077" sldId="263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2972996606" sldId="265"/>
        </pc:sldMkLst>
      </pc:sldChg>
      <pc:sldChg chg="ord">
        <pc:chgData name="Mitsuru Sakai" userId="136b3aa2be4278d7" providerId="LiveId" clId="{2A38592D-5537-491D-81AE-E5CA71CC16C9}" dt="2019-07-10T08:39:02.753" v="2"/>
        <pc:sldMkLst>
          <pc:docMk/>
          <pc:sldMk cId="797232176" sldId="269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339290784" sldId="272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3387324170" sldId="277"/>
        </pc:sldMkLst>
      </pc:sldChg>
    </pc:docChg>
  </pc:docChgLst>
  <pc:docChgLst>
    <pc:chgData name="Sakai Mitsuru" userId="136b3aa2be4278d7" providerId="LiveId" clId="{C919F462-C7DB-424C-BBF6-2C88E24CD84A}"/>
    <pc:docChg chg="undo custSel mod modSld">
      <pc:chgData name="Sakai Mitsuru" userId="136b3aa2be4278d7" providerId="LiveId" clId="{C919F462-C7DB-424C-BBF6-2C88E24CD84A}" dt="2019-07-19T11:32:24.205" v="22" actId="1076"/>
      <pc:docMkLst>
        <pc:docMk/>
      </pc:docMkLst>
      <pc:sldChg chg="addSp delSp modSp mod setBg">
        <pc:chgData name="Sakai Mitsuru" userId="136b3aa2be4278d7" providerId="LiveId" clId="{C919F462-C7DB-424C-BBF6-2C88E24CD84A}" dt="2019-07-19T11:32:24.205" v="22" actId="1076"/>
        <pc:sldMkLst>
          <pc:docMk/>
          <pc:sldMk cId="864694207" sldId="261"/>
        </pc:sldMkLst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" creationId="{AF4C2830-AC78-424E-A059-CA4A5FB21E15}"/>
          </ac:spMkLst>
        </pc:spChg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4" creationId="{B83A41CD-2EDD-4C53-A50C-263B52616E36}"/>
          </ac:spMkLst>
        </pc:spChg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5" creationId="{CAF27896-F2B4-4EDC-8648-C8D90FB9E668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19" creationId="{7BC0F8B1-F985-469B-8332-13DBC7665557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1" creationId="{89D15953-1642-4DD6-AD9E-01AA19247FF6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2" creationId="{D5E35615-2F5E-495D-835A-B3F77662A789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3" creationId="{51A162E7-B45F-464F-B055-2EE8B6CA6B0A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5" creationId="{5CB593EA-2F98-479F-B4C4-F366571FA64D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7" creationId="{39BEB6D0-9E4E-4221-93D1-74ABECEE9EFC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9" creationId="{FBF3780C-749F-4B50-9E1D-F2B1F6DBB7DD}"/>
          </ac:spMkLst>
        </pc:spChg>
        <pc:picChg chg="add mod">
          <ac:chgData name="Sakai Mitsuru" userId="136b3aa2be4278d7" providerId="LiveId" clId="{C919F462-C7DB-424C-BBF6-2C88E24CD84A}" dt="2019-07-19T11:32:24.205" v="22" actId="1076"/>
          <ac:picMkLst>
            <pc:docMk/>
            <pc:sldMk cId="864694207" sldId="261"/>
            <ac:picMk id="6" creationId="{2216C2CE-C46A-473B-BDCC-AD822F589962}"/>
          </ac:picMkLst>
        </pc:picChg>
        <pc:picChg chg="add del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7" creationId="{F6A7A2E0-57F8-4A1F-AD21-4D3ABEAA9995}"/>
          </ac:picMkLst>
        </pc:picChg>
        <pc:picChg chg="mod or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9" creationId="{D41FA6A1-3330-4936-AA63-614722642E40}"/>
          </ac:picMkLst>
        </pc:picChg>
        <pc:picChg chg="mod or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11" creationId="{75D78787-7824-41BC-8AF2-AC885E2E0836}"/>
          </ac:picMkLst>
        </pc:picChg>
        <pc:picChg chg="mo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13" creationId="{78ED4627-0FE2-44ED-A693-F575E39FF1B7}"/>
          </ac:picMkLst>
        </pc:picChg>
        <pc:picChg chg="del mod">
          <ac:chgData name="Sakai Mitsuru" userId="136b3aa2be4278d7" providerId="LiveId" clId="{C919F462-C7DB-424C-BBF6-2C88E24CD84A}" dt="2019-07-19T11:32:14.042" v="18" actId="478"/>
          <ac:picMkLst>
            <pc:docMk/>
            <pc:sldMk cId="864694207" sldId="261"/>
            <ac:picMk id="17" creationId="{3D4C2F24-195F-4436-81B9-BE5DC074A547}"/>
          </ac:picMkLst>
        </pc:picChg>
        <pc:picChg chg="add del">
          <ac:chgData name="Sakai Mitsuru" userId="136b3aa2be4278d7" providerId="LiveId" clId="{C919F462-C7DB-424C-BBF6-2C88E24CD84A}" dt="2019-07-19T11:19:25.802" v="15" actId="26606"/>
          <ac:picMkLst>
            <pc:docMk/>
            <pc:sldMk cId="864694207" sldId="261"/>
            <ac:picMk id="20" creationId="{F6A7A2E0-57F8-4A1F-AD21-4D3ABEAA9995}"/>
          </ac:picMkLst>
        </pc:picChg>
        <pc:picChg chg="add del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24" creationId="{F6A7A2E0-57F8-4A1F-AD21-4D3ABEAA9995}"/>
          </ac:picMkLst>
        </pc:picChg>
      </pc:sldChg>
      <pc:sldChg chg="addSp delSp modSp">
        <pc:chgData name="Sakai Mitsuru" userId="136b3aa2be4278d7" providerId="LiveId" clId="{C919F462-C7DB-424C-BBF6-2C88E24CD84A}" dt="2019-07-19T11:18:16.583" v="13" actId="1076"/>
        <pc:sldMkLst>
          <pc:docMk/>
          <pc:sldMk cId="17328980" sldId="273"/>
        </pc:sldMkLst>
        <pc:picChg chg="add mod">
          <ac:chgData name="Sakai Mitsuru" userId="136b3aa2be4278d7" providerId="LiveId" clId="{C919F462-C7DB-424C-BBF6-2C88E24CD84A}" dt="2019-07-19T11:14:48.880" v="8" actId="1076"/>
          <ac:picMkLst>
            <pc:docMk/>
            <pc:sldMk cId="17328980" sldId="273"/>
            <ac:picMk id="3" creationId="{FEAB8F7A-BE19-4C86-8107-28D00EA3B885}"/>
          </ac:picMkLst>
        </pc:picChg>
        <pc:picChg chg="add mod">
          <ac:chgData name="Sakai Mitsuru" userId="136b3aa2be4278d7" providerId="LiveId" clId="{C919F462-C7DB-424C-BBF6-2C88E24CD84A}" dt="2019-07-19T11:18:16.583" v="13" actId="1076"/>
          <ac:picMkLst>
            <pc:docMk/>
            <pc:sldMk cId="17328980" sldId="273"/>
            <ac:picMk id="9" creationId="{0701DFCC-F5A3-4AC5-8FC0-8E6AED5D1260}"/>
          </ac:picMkLst>
        </pc:picChg>
        <pc:picChg chg="del">
          <ac:chgData name="Sakai Mitsuru" userId="136b3aa2be4278d7" providerId="LiveId" clId="{C919F462-C7DB-424C-BBF6-2C88E24CD84A}" dt="2019-07-19T11:14:11.121" v="0" actId="478"/>
          <ac:picMkLst>
            <pc:docMk/>
            <pc:sldMk cId="17328980" sldId="273"/>
            <ac:picMk id="10" creationId="{2AF0B32F-0E1F-44AD-8AA8-0C160FEF16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717255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717255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r">
              <a:defRPr sz="1800"/>
            </a:lvl1pPr>
          </a:lstStyle>
          <a:p>
            <a:fld id="{0D8B9427-5D87-47BE-9054-CBA43456A494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7675" y="1787525"/>
            <a:ext cx="6430963" cy="4824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065" tIns="69033" rIns="138065" bIns="690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6879679"/>
            <a:ext cx="7893050" cy="5628829"/>
          </a:xfrm>
          <a:prstGeom prst="rect">
            <a:avLst/>
          </a:prstGeom>
        </p:spPr>
        <p:txBody>
          <a:bodyPr vert="horz" lIns="138065" tIns="69033" rIns="138065" bIns="690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578186"/>
            <a:ext cx="4275402" cy="717253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13578186"/>
            <a:ext cx="4275402" cy="717253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r">
              <a:defRPr sz="1800"/>
            </a:lvl1pPr>
          </a:lstStyle>
          <a:p>
            <a:fld id="{1453A8BB-9A5B-414C-87EE-581CD4EC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AC96-A94A-4EFA-941E-629D90B07DCA}" type="datetime1">
              <a:rPr lang="en-US" smtClean="0"/>
              <a:t>8/8/2019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5D067-29E6-4402-8D23-4CA2868BC8E2}"/>
              </a:ext>
            </a:extLst>
          </p:cNvPr>
          <p:cNvSpPr/>
          <p:nvPr userDrawn="1"/>
        </p:nvSpPr>
        <p:spPr>
          <a:xfrm>
            <a:off x="171450" y="3429000"/>
            <a:ext cx="12630150" cy="16138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3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DD02-D83E-44E1-80AC-24211E449872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E29C-B157-422F-859A-F7FD9925C6DF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7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6AD35AD-E73A-4DF3-AEE8-F77D2DF582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56B9-1B7A-4E93-9BE8-9CF9797C4FD7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A07A-1414-433F-ADDC-DE4F1632CEFF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34CE169-37DA-464B-A776-94268CB31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143000"/>
            <a:ext cx="5440680" cy="7829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143000"/>
            <a:ext cx="5440680" cy="78295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7E4-125A-491A-B64A-68E3AAF44881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6C20-D5C7-41C5-835F-A26A10E62B70}" type="datetime1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918-D074-42BD-A4E5-DD0AF41FF4EE}" type="datetime1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62FF-6C83-42DE-BF95-A92876B6113C}" type="datetime1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B1CA-7C10-41BE-A92E-7F4C24728A0D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CFE2-B171-479F-BCEB-D30A7B549DEF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14300"/>
            <a:ext cx="11041380" cy="839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200150"/>
            <a:ext cx="11041380" cy="7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FE54-B6C4-45BE-83AA-BC975090FA7A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9144000"/>
            <a:ext cx="432054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Smart SE K5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26" Type="http://schemas.openxmlformats.org/officeDocument/2006/relationships/image" Target="../media/image14.png"/><Relationship Id="rId3" Type="http://schemas.openxmlformats.org/officeDocument/2006/relationships/image" Target="../media/image17.svg"/><Relationship Id="rId21" Type="http://schemas.openxmlformats.org/officeDocument/2006/relationships/image" Target="../media/image7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5" Type="http://schemas.openxmlformats.org/officeDocument/2006/relationships/image" Target="../media/image37.sv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24" Type="http://schemas.openxmlformats.org/officeDocument/2006/relationships/image" Target="../media/image36.pn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23" Type="http://schemas.openxmlformats.org/officeDocument/2006/relationships/image" Target="../media/image35.png"/><Relationship Id="rId28" Type="http://schemas.openxmlformats.org/officeDocument/2006/relationships/image" Target="../media/image38.PN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Relationship Id="rId22" Type="http://schemas.openxmlformats.org/officeDocument/2006/relationships/image" Target="../media/image34.png"/><Relationship Id="rId27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sv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F59C-B3B2-4491-B869-D061EE581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1269980" cy="3342640"/>
          </a:xfrm>
        </p:spPr>
        <p:txBody>
          <a:bodyPr/>
          <a:lstStyle/>
          <a:p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働き方</a:t>
            </a:r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バランスアップサービス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DB8F1-871A-40FE-A818-D1C34AF7A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sse02-19 : Sakai Mitsuru</a:t>
            </a:r>
          </a:p>
          <a:p>
            <a:pPr algn="r"/>
            <a:endParaRPr lang="en-US" dirty="0"/>
          </a:p>
          <a:p>
            <a:pPr algn="r"/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仕事人生は、短距離走ではない、マラソンのようなもの。</a:t>
            </a:r>
            <a:b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生涯現役の時代、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IoT</a:t>
            </a: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で「仕事」のペース・メーキングを！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1AB0B6F-8290-4447-B9B5-1D50D461D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71500"/>
            <a:ext cx="5815012" cy="280744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40DCD-BAC2-44D2-9DFE-D74386BB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E30D8-D95B-4F04-B707-6DDFF3C0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9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3370-90BC-42EC-8B06-182807BE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リモート</a:t>
            </a:r>
            <a:r>
              <a:rPr lang="en-US" altLang="ja-JP" dirty="0"/>
              <a:t>Work</a:t>
            </a:r>
            <a:r>
              <a:rPr lang="ja-JP" altLang="en-US" dirty="0"/>
              <a:t>：働く側メリット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05B10-4D0E-4E75-B428-CE6F47F4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F48BF-C627-4F14-816A-0E6ADD44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01ABA-8C0B-4570-BB14-A9722EE0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75" y="3567223"/>
            <a:ext cx="5970558" cy="56007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92319D-669C-4753-A9C8-A68A0054D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9940" y="1190309"/>
            <a:ext cx="5895482" cy="21815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FD7B4B-4453-4292-90AB-E76C0CD2B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543300"/>
            <a:ext cx="5362575" cy="5648325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5DD085B-768E-4549-86B3-DA6706BC9813}"/>
              </a:ext>
            </a:extLst>
          </p:cNvPr>
          <p:cNvSpPr/>
          <p:nvPr/>
        </p:nvSpPr>
        <p:spPr>
          <a:xfrm>
            <a:off x="7579798" y="1302045"/>
            <a:ext cx="2400302" cy="1121492"/>
          </a:xfrm>
          <a:prstGeom prst="wedgeRoundRectCallout">
            <a:avLst>
              <a:gd name="adj1" fmla="val -62028"/>
              <a:gd name="adj2" fmla="val 293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通勤時間を減らせて、時間を有効に使えるね！</a:t>
            </a:r>
            <a:endParaRPr lang="en-US" dirty="0"/>
          </a:p>
        </p:txBody>
      </p:sp>
      <p:pic>
        <p:nvPicPr>
          <p:cNvPr id="12" name="Graphic 11" descr="Programmer">
            <a:extLst>
              <a:ext uri="{FF2B5EF4-FFF2-40B4-BE49-F238E27FC236}">
                <a16:creationId xmlns:a16="http://schemas.microsoft.com/office/drawing/2014/main" id="{3DFFE509-1B16-4EDD-8B6A-770D034F7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15100" y="1627097"/>
            <a:ext cx="914400" cy="914400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1656507-18C6-49BD-9B39-D986228D7DB0}"/>
              </a:ext>
            </a:extLst>
          </p:cNvPr>
          <p:cNvSpPr/>
          <p:nvPr/>
        </p:nvSpPr>
        <p:spPr>
          <a:xfrm>
            <a:off x="7783948" y="2478958"/>
            <a:ext cx="2400302" cy="1121492"/>
          </a:xfrm>
          <a:prstGeom prst="wedgeRoundRectCallout">
            <a:avLst>
              <a:gd name="adj1" fmla="val -67344"/>
              <a:gd name="adj2" fmla="val -30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親の介護しながら、働けるのは大きい。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9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0BF7-C29F-4B50-93D6-0FE15A35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リモート</a:t>
            </a:r>
            <a:r>
              <a:rPr lang="en-US" altLang="ja-JP" dirty="0"/>
              <a:t>Work</a:t>
            </a:r>
            <a:r>
              <a:rPr lang="ja-JP" altLang="en-US" dirty="0"/>
              <a:t>：時間活用例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D0879-45A3-457E-9E11-39AF5554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864B3-7A95-45FF-A2FA-F349CC55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71A32E-A32B-4EBC-96FC-48528336B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351" y="930858"/>
            <a:ext cx="7432358" cy="4458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0C174F-3691-486A-BC66-68B51D2AE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5432384"/>
            <a:ext cx="7091362" cy="3668162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6CBD2D5-C2BD-4E9E-8F1F-EB0E2462652D}"/>
              </a:ext>
            </a:extLst>
          </p:cNvPr>
          <p:cNvSpPr/>
          <p:nvPr/>
        </p:nvSpPr>
        <p:spPr>
          <a:xfrm>
            <a:off x="9191428" y="1543050"/>
            <a:ext cx="2400302" cy="1121492"/>
          </a:xfrm>
          <a:prstGeom prst="wedgeRoundRectCallout">
            <a:avLst>
              <a:gd name="adj1" fmla="val -62028"/>
              <a:gd name="adj2" fmla="val 293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リモート</a:t>
            </a:r>
            <a:r>
              <a:rPr lang="en-US" altLang="ja-JP" dirty="0"/>
              <a:t>Work</a:t>
            </a:r>
            <a:r>
              <a:rPr lang="ja-JP" altLang="en-US" dirty="0"/>
              <a:t>の効果はよくわかるが・・・</a:t>
            </a:r>
            <a:endParaRPr lang="en-US" dirty="0"/>
          </a:p>
        </p:txBody>
      </p:sp>
      <p:pic>
        <p:nvPicPr>
          <p:cNvPr id="10" name="Graphic 9" descr="Programmer">
            <a:extLst>
              <a:ext uri="{FF2B5EF4-FFF2-40B4-BE49-F238E27FC236}">
                <a16:creationId xmlns:a16="http://schemas.microsoft.com/office/drawing/2014/main" id="{8920818C-7B61-4D29-BA9E-3BBCB1453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730" y="1868102"/>
            <a:ext cx="914400" cy="914400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2045662-4395-49EC-AB80-998AAE9A4213}"/>
              </a:ext>
            </a:extLst>
          </p:cNvPr>
          <p:cNvSpPr/>
          <p:nvPr/>
        </p:nvSpPr>
        <p:spPr>
          <a:xfrm>
            <a:off x="9395578" y="2719963"/>
            <a:ext cx="2400302" cy="1121492"/>
          </a:xfrm>
          <a:prstGeom prst="wedgeRoundRectCallout">
            <a:avLst>
              <a:gd name="adj1" fmla="val -67344"/>
              <a:gd name="adj2" fmla="val -30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どうやって勤務時間を管理しようか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0B4BC-417D-4993-926A-E7B168829602}"/>
              </a:ext>
            </a:extLst>
          </p:cNvPr>
          <p:cNvSpPr txBox="1"/>
          <p:nvPr/>
        </p:nvSpPr>
        <p:spPr>
          <a:xfrm>
            <a:off x="8591086" y="529007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5"/>
                </a:solidFill>
              </a:rPr>
              <a:t>首都圏の通勤時間（片道）の平均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CC21DB-238D-4791-A6FC-4BB7CA3E7B1F}"/>
              </a:ext>
            </a:extLst>
          </p:cNvPr>
          <p:cNvSpPr/>
          <p:nvPr/>
        </p:nvSpPr>
        <p:spPr>
          <a:xfrm>
            <a:off x="8938378" y="5704793"/>
            <a:ext cx="3600000" cy="21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神奈川県 </a:t>
            </a:r>
            <a:r>
              <a:rPr lang="en-US" sz="1400" dirty="0"/>
              <a:t>100</a:t>
            </a:r>
            <a:r>
              <a:rPr lang="ja-JP" altLang="en-US" sz="1400" dirty="0"/>
              <a:t>分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55208-5A07-4A25-89D3-D984FC713972}"/>
              </a:ext>
            </a:extLst>
          </p:cNvPr>
          <p:cNvSpPr/>
          <p:nvPr/>
        </p:nvSpPr>
        <p:spPr>
          <a:xfrm>
            <a:off x="8938378" y="5952345"/>
            <a:ext cx="3384000" cy="21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埼玉県 </a:t>
            </a:r>
            <a:r>
              <a:rPr lang="en-US" sz="1400" dirty="0"/>
              <a:t>94</a:t>
            </a:r>
            <a:r>
              <a:rPr lang="ja-JP" altLang="en-US" sz="1400" dirty="0"/>
              <a:t>分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900F3D-106B-4D0B-A243-D55EB7205B48}"/>
              </a:ext>
            </a:extLst>
          </p:cNvPr>
          <p:cNvSpPr/>
          <p:nvPr/>
        </p:nvSpPr>
        <p:spPr>
          <a:xfrm>
            <a:off x="8938378" y="6201490"/>
            <a:ext cx="3384000" cy="21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千葉県 </a:t>
            </a:r>
            <a:r>
              <a:rPr lang="en-US" sz="1400" dirty="0"/>
              <a:t>94</a:t>
            </a:r>
            <a:r>
              <a:rPr lang="ja-JP" altLang="en-US" sz="1400" dirty="0"/>
              <a:t>分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218F27-2903-436D-B6E0-5FA3C1DF1E70}"/>
              </a:ext>
            </a:extLst>
          </p:cNvPr>
          <p:cNvSpPr/>
          <p:nvPr/>
        </p:nvSpPr>
        <p:spPr>
          <a:xfrm>
            <a:off x="8938378" y="6450635"/>
            <a:ext cx="3240000" cy="21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東京都 </a:t>
            </a:r>
            <a:r>
              <a:rPr lang="en-US" sz="1400" dirty="0"/>
              <a:t>90</a:t>
            </a:r>
            <a:r>
              <a:rPr lang="ja-JP" altLang="en-US" sz="1400" dirty="0"/>
              <a:t>分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6FCFD-E063-418C-81DB-13F2038B570F}"/>
              </a:ext>
            </a:extLst>
          </p:cNvPr>
          <p:cNvSpPr/>
          <p:nvPr/>
        </p:nvSpPr>
        <p:spPr>
          <a:xfrm>
            <a:off x="8938378" y="6712020"/>
            <a:ext cx="2628000" cy="21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茨城県 </a:t>
            </a:r>
            <a:r>
              <a:rPr lang="en-US" sz="1400" dirty="0"/>
              <a:t>73</a:t>
            </a:r>
            <a:r>
              <a:rPr lang="ja-JP" altLang="en-US" sz="1400" dirty="0"/>
              <a:t>分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A7DC6-D1B2-45F0-91E7-022EEAC639E7}"/>
              </a:ext>
            </a:extLst>
          </p:cNvPr>
          <p:cNvSpPr txBox="1"/>
          <p:nvPr/>
        </p:nvSpPr>
        <p:spPr>
          <a:xfrm>
            <a:off x="8591086" y="710600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6"/>
                </a:solidFill>
              </a:rPr>
              <a:t>世界の企業のリモートワーク導入率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B1E53-4B14-4FCF-91F9-4B84E8929526}"/>
              </a:ext>
            </a:extLst>
          </p:cNvPr>
          <p:cNvSpPr/>
          <p:nvPr/>
        </p:nvSpPr>
        <p:spPr>
          <a:xfrm>
            <a:off x="8938378" y="7520723"/>
            <a:ext cx="3060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米 </a:t>
            </a:r>
            <a:r>
              <a:rPr lang="en-US" altLang="ja-JP" sz="1400" dirty="0"/>
              <a:t>85%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D0B371-0237-41B5-B02B-DE2AEB8BA40D}"/>
              </a:ext>
            </a:extLst>
          </p:cNvPr>
          <p:cNvSpPr/>
          <p:nvPr/>
        </p:nvSpPr>
        <p:spPr>
          <a:xfrm>
            <a:off x="8938378" y="7768275"/>
            <a:ext cx="1368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英 </a:t>
            </a:r>
            <a:r>
              <a:rPr lang="en-US" altLang="ja-JP" sz="1400" dirty="0"/>
              <a:t>38.2%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2DDAF-7780-4FE5-87E3-DD4396E8B41E}"/>
              </a:ext>
            </a:extLst>
          </p:cNvPr>
          <p:cNvSpPr/>
          <p:nvPr/>
        </p:nvSpPr>
        <p:spPr>
          <a:xfrm>
            <a:off x="8938378" y="8017420"/>
            <a:ext cx="79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/>
              <a:t>独 </a:t>
            </a:r>
            <a:r>
              <a:rPr lang="en-US" altLang="ja-JP" sz="1400" dirty="0"/>
              <a:t>21.9%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CBA067-03FD-4683-AC6E-17484E4A1707}"/>
              </a:ext>
            </a:extLst>
          </p:cNvPr>
          <p:cNvSpPr/>
          <p:nvPr/>
        </p:nvSpPr>
        <p:spPr>
          <a:xfrm>
            <a:off x="8938378" y="8266565"/>
            <a:ext cx="504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                               仏 </a:t>
            </a:r>
            <a:r>
              <a:rPr lang="en-US" altLang="ja-JP" sz="1400" dirty="0">
                <a:solidFill>
                  <a:schemeClr val="tx1"/>
                </a:solidFill>
              </a:rPr>
              <a:t>14.0%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5E47F0-5DC2-4443-9890-522CD53AE257}"/>
              </a:ext>
            </a:extLst>
          </p:cNvPr>
          <p:cNvSpPr/>
          <p:nvPr/>
        </p:nvSpPr>
        <p:spPr>
          <a:xfrm>
            <a:off x="8938378" y="8527950"/>
            <a:ext cx="432000" cy="21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                                    日本 </a:t>
            </a:r>
            <a:r>
              <a:rPr lang="en-US" altLang="ja-JP" sz="1400" dirty="0">
                <a:solidFill>
                  <a:schemeClr val="tx1"/>
                </a:solidFill>
              </a:rPr>
              <a:t>11.5%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DF6A1E0A-6DB2-4363-AA24-3AEC7D99D897}"/>
              </a:ext>
            </a:extLst>
          </p:cNvPr>
          <p:cNvSpPr/>
          <p:nvPr/>
        </p:nvSpPr>
        <p:spPr>
          <a:xfrm>
            <a:off x="8938378" y="3938103"/>
            <a:ext cx="2400302" cy="1121492"/>
          </a:xfrm>
          <a:prstGeom prst="wedgeRoundRectCallout">
            <a:avLst>
              <a:gd name="adj1" fmla="val -62979"/>
              <a:gd name="adj2" fmla="val -618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オン・オフを切り分けるのが面倒</a:t>
            </a:r>
            <a:endParaRPr lang="en-US" dirty="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A1FC9819-02BE-4C4A-AC6F-446B498ECB15}"/>
              </a:ext>
            </a:extLst>
          </p:cNvPr>
          <p:cNvSpPr/>
          <p:nvPr/>
        </p:nvSpPr>
        <p:spPr>
          <a:xfrm>
            <a:off x="4782220" y="996906"/>
            <a:ext cx="2997032" cy="1003344"/>
          </a:xfrm>
          <a:prstGeom prst="wedgeRoundRectCallout">
            <a:avLst>
              <a:gd name="adj1" fmla="val -57198"/>
              <a:gd name="adj2" fmla="val -287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通勤時間が減り、仕事の間に、家事や介護などに時間を割り当てられる</a:t>
            </a:r>
            <a:endParaRPr lang="en-US" dirty="0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9164E21C-088E-4904-9FE2-C9E318A1E031}"/>
              </a:ext>
            </a:extLst>
          </p:cNvPr>
          <p:cNvSpPr/>
          <p:nvPr/>
        </p:nvSpPr>
        <p:spPr>
          <a:xfrm>
            <a:off x="4780826" y="5486400"/>
            <a:ext cx="2997032" cy="662915"/>
          </a:xfrm>
          <a:prstGeom prst="wedgeRoundRectCallout">
            <a:avLst>
              <a:gd name="adj1" fmla="val -57942"/>
              <a:gd name="adj2" fmla="val -43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時差にあわせて、柔軟に勤務時間を調整できる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B817-7481-4736-ABEE-E050BD15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長い年月、健康に、働く時代に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B396F-CC03-4BC0-8215-C1D60AD4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0A972-E44C-4B60-810D-96268BA6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13DC4-4D98-4967-AEFE-34E685DD61D4}"/>
              </a:ext>
            </a:extLst>
          </p:cNvPr>
          <p:cNvSpPr/>
          <p:nvPr/>
        </p:nvSpPr>
        <p:spPr>
          <a:xfrm>
            <a:off x="1600200" y="1771650"/>
            <a:ext cx="3777128" cy="62865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5B034-A08F-45DA-9055-E1A4D3E36E5B}"/>
              </a:ext>
            </a:extLst>
          </p:cNvPr>
          <p:cNvSpPr txBox="1"/>
          <p:nvPr/>
        </p:nvSpPr>
        <p:spPr>
          <a:xfrm>
            <a:off x="1314450" y="154305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夫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E9D78-5039-4F12-9727-B00C58FA79B3}"/>
              </a:ext>
            </a:extLst>
          </p:cNvPr>
          <p:cNvSpPr txBox="1"/>
          <p:nvPr/>
        </p:nvSpPr>
        <p:spPr>
          <a:xfrm>
            <a:off x="1314450" y="23211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妻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36904-0553-4B2C-A056-319546E65F79}"/>
              </a:ext>
            </a:extLst>
          </p:cNvPr>
          <p:cNvSpPr txBox="1"/>
          <p:nvPr/>
        </p:nvSpPr>
        <p:spPr>
          <a:xfrm>
            <a:off x="698008" y="1932086"/>
            <a:ext cx="78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1961</a:t>
            </a:r>
            <a:r>
              <a:rPr lang="ja-JP" altLang="en-US" sz="1400" dirty="0"/>
              <a:t>年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FD227-C6DF-4665-944A-0B1CE9C42D17}"/>
              </a:ext>
            </a:extLst>
          </p:cNvPr>
          <p:cNvSpPr txBox="1"/>
          <p:nvPr/>
        </p:nvSpPr>
        <p:spPr>
          <a:xfrm>
            <a:off x="1771650" y="134076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結婚</a:t>
            </a:r>
            <a:endParaRPr lang="en-US" altLang="ja-JP" sz="1100" dirty="0"/>
          </a:p>
          <a:p>
            <a:r>
              <a:rPr lang="en-US" sz="1100" dirty="0"/>
              <a:t>  27.3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4818CC-8F61-465F-9281-02C09EBE0C7A}"/>
              </a:ext>
            </a:extLst>
          </p:cNvPr>
          <p:cNvSpPr txBox="1"/>
          <p:nvPr/>
        </p:nvSpPr>
        <p:spPr>
          <a:xfrm>
            <a:off x="1771650" y="2400300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24.5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229D8-8C5E-44C1-9E95-6356F38F6C5B}"/>
              </a:ext>
            </a:extLst>
          </p:cNvPr>
          <p:cNvSpPr txBox="1"/>
          <p:nvPr/>
        </p:nvSpPr>
        <p:spPr>
          <a:xfrm>
            <a:off x="2628900" y="1859458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現役期間</a:t>
            </a:r>
            <a:endParaRPr lang="en-US" altLang="ja-JP" sz="1200" b="1" dirty="0"/>
          </a:p>
          <a:p>
            <a:r>
              <a:rPr lang="en-US" altLang="ja-JP" sz="1200" b="1" dirty="0"/>
              <a:t>38</a:t>
            </a:r>
            <a:r>
              <a:rPr lang="ja-JP" altLang="en-US" sz="1200" b="1" dirty="0"/>
              <a:t>年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9376D-0371-4BDB-9D29-6B7737B44A6B}"/>
              </a:ext>
            </a:extLst>
          </p:cNvPr>
          <p:cNvSpPr txBox="1"/>
          <p:nvPr/>
        </p:nvSpPr>
        <p:spPr>
          <a:xfrm>
            <a:off x="4917583" y="134076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夫引退</a:t>
            </a:r>
            <a:endParaRPr lang="en-US" altLang="ja-JP" sz="1100" dirty="0"/>
          </a:p>
          <a:p>
            <a:r>
              <a:rPr lang="en-US" sz="1100" dirty="0"/>
              <a:t>  60.0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E48B2-B290-48B7-8711-35E2B0D306E0}"/>
              </a:ext>
            </a:extLst>
          </p:cNvPr>
          <p:cNvSpPr/>
          <p:nvPr/>
        </p:nvSpPr>
        <p:spPr>
          <a:xfrm>
            <a:off x="5429250" y="1771650"/>
            <a:ext cx="1080000" cy="6286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873D-D86B-4356-BA8A-CAFFA2094390}"/>
              </a:ext>
            </a:extLst>
          </p:cNvPr>
          <p:cNvSpPr txBox="1"/>
          <p:nvPr/>
        </p:nvSpPr>
        <p:spPr>
          <a:xfrm>
            <a:off x="5689113" y="134076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夫死亡</a:t>
            </a:r>
            <a:endParaRPr lang="en-US" altLang="ja-JP" sz="1100" dirty="0"/>
          </a:p>
          <a:p>
            <a:r>
              <a:rPr lang="en-US" sz="1100" dirty="0"/>
              <a:t>  72.</a:t>
            </a:r>
            <a:r>
              <a:rPr lang="en-US" altLang="ja-JP" sz="1100" dirty="0"/>
              <a:t>4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FA2703-C256-4100-AEB8-7481D1467EF9}"/>
              </a:ext>
            </a:extLst>
          </p:cNvPr>
          <p:cNvSpPr txBox="1"/>
          <p:nvPr/>
        </p:nvSpPr>
        <p:spPr>
          <a:xfrm>
            <a:off x="6172200" y="134076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妻死亡</a:t>
            </a:r>
            <a:endParaRPr lang="en-US" altLang="ja-JP" sz="1100" dirty="0"/>
          </a:p>
          <a:p>
            <a:r>
              <a:rPr lang="en-US" sz="1100" dirty="0"/>
              <a:t>  73.5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BB4B23C9-B483-44A2-9A79-47262C01CD1F}"/>
              </a:ext>
            </a:extLst>
          </p:cNvPr>
          <p:cNvSpPr/>
          <p:nvPr/>
        </p:nvSpPr>
        <p:spPr>
          <a:xfrm rot="5400000">
            <a:off x="5697900" y="1411650"/>
            <a:ext cx="108000" cy="6120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4CE345D3-56A9-4024-9278-AC2F728C8E2B}"/>
              </a:ext>
            </a:extLst>
          </p:cNvPr>
          <p:cNvSpPr/>
          <p:nvPr/>
        </p:nvSpPr>
        <p:spPr>
          <a:xfrm>
            <a:off x="6119308" y="1130166"/>
            <a:ext cx="1272094" cy="210597"/>
          </a:xfrm>
          <a:prstGeom prst="accentCallout1">
            <a:avLst>
              <a:gd name="adj1" fmla="val 18750"/>
              <a:gd name="adj2" fmla="val -8333"/>
              <a:gd name="adj3" fmla="val 179675"/>
              <a:gd name="adj4" fmla="val -315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5">
                    <a:lumMod val="75000"/>
                  </a:schemeClr>
                </a:solidFill>
              </a:rPr>
              <a:t>老後期間</a:t>
            </a:r>
            <a:r>
              <a:rPr lang="en-US" altLang="ja-JP" sz="1200" b="1" dirty="0">
                <a:solidFill>
                  <a:schemeClr val="accent5">
                    <a:lumMod val="75000"/>
                  </a:schemeClr>
                </a:solidFill>
              </a:rPr>
              <a:t>12</a:t>
            </a:r>
            <a:r>
              <a:rPr lang="ja-JP" altLang="en-US" sz="1200" b="1" dirty="0">
                <a:solidFill>
                  <a:schemeClr val="accent5">
                    <a:lumMod val="75000"/>
                  </a:schemeClr>
                </a:solidFill>
              </a:rPr>
              <a:t>年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Callout: Line with Accent Bar 21">
            <a:extLst>
              <a:ext uri="{FF2B5EF4-FFF2-40B4-BE49-F238E27FC236}">
                <a16:creationId xmlns:a16="http://schemas.microsoft.com/office/drawing/2014/main" id="{51F855BB-F2AD-464E-A623-0CF1800F530E}"/>
              </a:ext>
            </a:extLst>
          </p:cNvPr>
          <p:cNvSpPr/>
          <p:nvPr/>
        </p:nvSpPr>
        <p:spPr>
          <a:xfrm>
            <a:off x="6566145" y="2109298"/>
            <a:ext cx="1272094" cy="210597"/>
          </a:xfrm>
          <a:prstGeom prst="accentCallout1">
            <a:avLst>
              <a:gd name="adj1" fmla="val 18750"/>
              <a:gd name="adj2" fmla="val -8333"/>
              <a:gd name="adj3" fmla="val 206812"/>
              <a:gd name="adj4" fmla="val -4950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2"/>
                </a:solidFill>
              </a:rPr>
              <a:t>老後期間</a:t>
            </a:r>
            <a:r>
              <a:rPr lang="en-US" altLang="ja-JP" sz="1200" b="1" dirty="0">
                <a:solidFill>
                  <a:schemeClr val="accent2"/>
                </a:solidFill>
              </a:rPr>
              <a:t>16</a:t>
            </a:r>
            <a:r>
              <a:rPr lang="ja-JP" altLang="en-US" sz="1200" b="1" dirty="0">
                <a:solidFill>
                  <a:schemeClr val="accent2"/>
                </a:solidFill>
              </a:rPr>
              <a:t>年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5F41A0-135F-4F13-A676-85BA82DAC6B3}"/>
              </a:ext>
            </a:extLst>
          </p:cNvPr>
          <p:cNvSpPr txBox="1"/>
          <p:nvPr/>
        </p:nvSpPr>
        <p:spPr>
          <a:xfrm>
            <a:off x="4800600" y="2400300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57.2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C0DDEC-D000-42BF-A180-00E714D30850}"/>
              </a:ext>
            </a:extLst>
          </p:cNvPr>
          <p:cNvSpPr txBox="1"/>
          <p:nvPr/>
        </p:nvSpPr>
        <p:spPr>
          <a:xfrm>
            <a:off x="914400" y="97155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平均寿命が延びたことで、「老後」も長期化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D34497-02C0-498F-B086-659EB953FCD4}"/>
              </a:ext>
            </a:extLst>
          </p:cNvPr>
          <p:cNvSpPr/>
          <p:nvPr/>
        </p:nvSpPr>
        <p:spPr>
          <a:xfrm>
            <a:off x="1587992" y="3281690"/>
            <a:ext cx="4114800" cy="62865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D3E0E3-1F53-41DD-9C5D-E0B110104370}"/>
              </a:ext>
            </a:extLst>
          </p:cNvPr>
          <p:cNvSpPr txBox="1"/>
          <p:nvPr/>
        </p:nvSpPr>
        <p:spPr>
          <a:xfrm>
            <a:off x="1302242" y="305309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夫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0302A8-4DCA-478F-9161-E617314A2474}"/>
              </a:ext>
            </a:extLst>
          </p:cNvPr>
          <p:cNvSpPr txBox="1"/>
          <p:nvPr/>
        </p:nvSpPr>
        <p:spPr>
          <a:xfrm>
            <a:off x="1302242" y="383116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妻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993936-1973-49B9-9582-F9551FBB41E3}"/>
              </a:ext>
            </a:extLst>
          </p:cNvPr>
          <p:cNvSpPr txBox="1"/>
          <p:nvPr/>
        </p:nvSpPr>
        <p:spPr>
          <a:xfrm>
            <a:off x="685800" y="3442126"/>
            <a:ext cx="78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2017</a:t>
            </a:r>
            <a:r>
              <a:rPr lang="ja-JP" altLang="en-US" sz="1400" dirty="0"/>
              <a:t>年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33BF56-7DAC-47AC-B1BD-054D0F84A4EB}"/>
              </a:ext>
            </a:extLst>
          </p:cNvPr>
          <p:cNvSpPr txBox="1"/>
          <p:nvPr/>
        </p:nvSpPr>
        <p:spPr>
          <a:xfrm>
            <a:off x="1759442" y="285080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結婚</a:t>
            </a:r>
            <a:endParaRPr lang="en-US" altLang="ja-JP" sz="1100" dirty="0"/>
          </a:p>
          <a:p>
            <a:r>
              <a:rPr lang="en-US" sz="1100" dirty="0"/>
              <a:t>  31.1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A57D5D-9230-4AA1-8A0D-7920F6D840EF}"/>
              </a:ext>
            </a:extLst>
          </p:cNvPr>
          <p:cNvSpPr txBox="1"/>
          <p:nvPr/>
        </p:nvSpPr>
        <p:spPr>
          <a:xfrm>
            <a:off x="1759442" y="3910340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29.4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408071-AD81-4E51-A339-9D75925AE554}"/>
              </a:ext>
            </a:extLst>
          </p:cNvPr>
          <p:cNvSpPr txBox="1"/>
          <p:nvPr/>
        </p:nvSpPr>
        <p:spPr>
          <a:xfrm>
            <a:off x="5200651" y="285080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夫引退</a:t>
            </a:r>
            <a:endParaRPr lang="en-US" altLang="ja-JP" sz="1100" dirty="0"/>
          </a:p>
          <a:p>
            <a:r>
              <a:rPr lang="en-US" sz="1100" dirty="0"/>
              <a:t>  65.0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2B2872-DCAB-4AB7-8AD0-474B55736CBA}"/>
              </a:ext>
            </a:extLst>
          </p:cNvPr>
          <p:cNvSpPr/>
          <p:nvPr/>
        </p:nvSpPr>
        <p:spPr>
          <a:xfrm>
            <a:off x="5740890" y="3281690"/>
            <a:ext cx="1332000" cy="6286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9BA1B6-3BD9-44E8-A48E-2BCA66A187F6}"/>
              </a:ext>
            </a:extLst>
          </p:cNvPr>
          <p:cNvSpPr txBox="1"/>
          <p:nvPr/>
        </p:nvSpPr>
        <p:spPr>
          <a:xfrm>
            <a:off x="6070109" y="285080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夫死亡</a:t>
            </a:r>
            <a:endParaRPr lang="en-US" altLang="ja-JP" sz="1100" dirty="0"/>
          </a:p>
          <a:p>
            <a:r>
              <a:rPr lang="en-US" sz="1100" dirty="0"/>
              <a:t>  81.</a:t>
            </a:r>
            <a:r>
              <a:rPr lang="en-US" altLang="ja-JP" sz="1100" dirty="0"/>
              <a:t>1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5768B9-34E3-415A-A6B6-D96C84CB8EA2}"/>
              </a:ext>
            </a:extLst>
          </p:cNvPr>
          <p:cNvSpPr txBox="1"/>
          <p:nvPr/>
        </p:nvSpPr>
        <p:spPr>
          <a:xfrm>
            <a:off x="6617192" y="285080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妻死亡</a:t>
            </a:r>
            <a:endParaRPr lang="en-US" altLang="ja-JP" sz="1100" dirty="0"/>
          </a:p>
          <a:p>
            <a:r>
              <a:rPr lang="en-US" sz="1100" dirty="0"/>
              <a:t>  87.3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CB286200-789E-4B41-B12B-3FE0CA5EFD73}"/>
              </a:ext>
            </a:extLst>
          </p:cNvPr>
          <p:cNvSpPr/>
          <p:nvPr/>
        </p:nvSpPr>
        <p:spPr>
          <a:xfrm rot="5400000">
            <a:off x="6101100" y="2867690"/>
            <a:ext cx="108000" cy="7200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llout: Line with Accent Bar 36">
            <a:extLst>
              <a:ext uri="{FF2B5EF4-FFF2-40B4-BE49-F238E27FC236}">
                <a16:creationId xmlns:a16="http://schemas.microsoft.com/office/drawing/2014/main" id="{BEF67B9B-1942-43AB-8529-FD5A5190BF61}"/>
              </a:ext>
            </a:extLst>
          </p:cNvPr>
          <p:cNvSpPr/>
          <p:nvPr/>
        </p:nvSpPr>
        <p:spPr>
          <a:xfrm>
            <a:off x="6430948" y="2640206"/>
            <a:ext cx="1272094" cy="210597"/>
          </a:xfrm>
          <a:prstGeom prst="accentCallout1">
            <a:avLst>
              <a:gd name="adj1" fmla="val 18750"/>
              <a:gd name="adj2" fmla="val -8333"/>
              <a:gd name="adj3" fmla="val 179675"/>
              <a:gd name="adj4" fmla="val -315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5">
                    <a:lumMod val="75000"/>
                  </a:schemeClr>
                </a:solidFill>
              </a:rPr>
              <a:t>老後期間</a:t>
            </a:r>
            <a:r>
              <a:rPr lang="en-US" altLang="ja-JP" sz="1200" b="1" dirty="0">
                <a:solidFill>
                  <a:schemeClr val="accent5">
                    <a:lumMod val="75000"/>
                  </a:schemeClr>
                </a:solidFill>
              </a:rPr>
              <a:t>16</a:t>
            </a:r>
            <a:r>
              <a:rPr lang="ja-JP" altLang="en-US" sz="1200" b="1" dirty="0">
                <a:solidFill>
                  <a:schemeClr val="accent5">
                    <a:lumMod val="75000"/>
                  </a:schemeClr>
                </a:solidFill>
              </a:rPr>
              <a:t>年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71E234D-E89F-43B6-AB37-EC1F39C126EC}"/>
              </a:ext>
            </a:extLst>
          </p:cNvPr>
          <p:cNvSpPr/>
          <p:nvPr/>
        </p:nvSpPr>
        <p:spPr>
          <a:xfrm rot="16200000" flipV="1">
            <a:off x="6367422" y="3379790"/>
            <a:ext cx="108000" cy="1296000"/>
          </a:xfrm>
          <a:prstGeom prst="lef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llout: Line with Accent Bar 38">
            <a:extLst>
              <a:ext uri="{FF2B5EF4-FFF2-40B4-BE49-F238E27FC236}">
                <a16:creationId xmlns:a16="http://schemas.microsoft.com/office/drawing/2014/main" id="{D585ED95-F46D-48E5-B5F8-2E345CDB10D0}"/>
              </a:ext>
            </a:extLst>
          </p:cNvPr>
          <p:cNvSpPr/>
          <p:nvPr/>
        </p:nvSpPr>
        <p:spPr>
          <a:xfrm>
            <a:off x="6692838" y="3564897"/>
            <a:ext cx="1272094" cy="210597"/>
          </a:xfrm>
          <a:prstGeom prst="accentCallout1">
            <a:avLst>
              <a:gd name="adj1" fmla="val 18750"/>
              <a:gd name="adj2" fmla="val -8333"/>
              <a:gd name="adj3" fmla="val 193243"/>
              <a:gd name="adj4" fmla="val -2179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2"/>
                </a:solidFill>
              </a:rPr>
              <a:t>老後期間</a:t>
            </a:r>
            <a:r>
              <a:rPr lang="en-US" altLang="ja-JP" sz="1200" b="1" dirty="0">
                <a:solidFill>
                  <a:schemeClr val="accent2"/>
                </a:solidFill>
              </a:rPr>
              <a:t>24</a:t>
            </a:r>
            <a:r>
              <a:rPr lang="ja-JP" altLang="en-US" sz="1200" b="1" dirty="0">
                <a:solidFill>
                  <a:schemeClr val="accent2"/>
                </a:solidFill>
              </a:rPr>
              <a:t>年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7B6675-6990-4ABC-A3BE-BCEBB524AEF3}"/>
              </a:ext>
            </a:extLst>
          </p:cNvPr>
          <p:cNvSpPr txBox="1"/>
          <p:nvPr/>
        </p:nvSpPr>
        <p:spPr>
          <a:xfrm>
            <a:off x="5083668" y="3910340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63.3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5E10B5-1697-4598-8D37-81BF5A5D577F}"/>
              </a:ext>
            </a:extLst>
          </p:cNvPr>
          <p:cNvSpPr/>
          <p:nvPr/>
        </p:nvSpPr>
        <p:spPr>
          <a:xfrm>
            <a:off x="1587992" y="4787121"/>
            <a:ext cx="4572000" cy="62865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31144F-41F8-466A-8836-242C4CB481DC}"/>
              </a:ext>
            </a:extLst>
          </p:cNvPr>
          <p:cNvSpPr txBox="1"/>
          <p:nvPr/>
        </p:nvSpPr>
        <p:spPr>
          <a:xfrm>
            <a:off x="1302242" y="45585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夫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DDCE23-D489-4E2F-BA0D-D1F241DE4A78}"/>
              </a:ext>
            </a:extLst>
          </p:cNvPr>
          <p:cNvSpPr txBox="1"/>
          <p:nvPr/>
        </p:nvSpPr>
        <p:spPr>
          <a:xfrm>
            <a:off x="1302242" y="53365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妻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721667-5E21-40DF-897D-62F4DF0AB500}"/>
              </a:ext>
            </a:extLst>
          </p:cNvPr>
          <p:cNvSpPr txBox="1"/>
          <p:nvPr/>
        </p:nvSpPr>
        <p:spPr>
          <a:xfrm>
            <a:off x="685800" y="4947557"/>
            <a:ext cx="78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2040</a:t>
            </a:r>
            <a:r>
              <a:rPr lang="ja-JP" altLang="en-US" sz="1400" dirty="0"/>
              <a:t>年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47DBF3-9193-4BE4-9EFE-A5838AED7BC4}"/>
              </a:ext>
            </a:extLst>
          </p:cNvPr>
          <p:cNvSpPr txBox="1"/>
          <p:nvPr/>
        </p:nvSpPr>
        <p:spPr>
          <a:xfrm>
            <a:off x="1759442" y="4356234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結婚</a:t>
            </a:r>
            <a:endParaRPr lang="en-US" altLang="ja-JP" sz="1100" dirty="0"/>
          </a:p>
          <a:p>
            <a:r>
              <a:rPr lang="en-US" sz="1100" dirty="0"/>
              <a:t>  32.3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FCEE0B-5988-4C80-9A97-A3197B03F563}"/>
              </a:ext>
            </a:extLst>
          </p:cNvPr>
          <p:cNvSpPr txBox="1"/>
          <p:nvPr/>
        </p:nvSpPr>
        <p:spPr>
          <a:xfrm>
            <a:off x="1759442" y="5415771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30.1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3BF630-5F88-4D96-BEC6-074AC44C4A8E}"/>
              </a:ext>
            </a:extLst>
          </p:cNvPr>
          <p:cNvSpPr txBox="1"/>
          <p:nvPr/>
        </p:nvSpPr>
        <p:spPr>
          <a:xfrm>
            <a:off x="5608291" y="4356234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夫引退</a:t>
            </a:r>
            <a:endParaRPr lang="en-US" altLang="ja-JP" sz="1100" dirty="0"/>
          </a:p>
          <a:p>
            <a:r>
              <a:rPr lang="en-US" sz="1100" dirty="0"/>
              <a:t>  70.0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D87172-DCCC-43DD-B636-19DBD94FC727}"/>
              </a:ext>
            </a:extLst>
          </p:cNvPr>
          <p:cNvSpPr/>
          <p:nvPr/>
        </p:nvSpPr>
        <p:spPr>
          <a:xfrm>
            <a:off x="6205682" y="4787121"/>
            <a:ext cx="1332000" cy="6286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4C082B-6546-4896-BF8A-CDBC7B2A8CD9}"/>
              </a:ext>
            </a:extLst>
          </p:cNvPr>
          <p:cNvSpPr txBox="1"/>
          <p:nvPr/>
        </p:nvSpPr>
        <p:spPr>
          <a:xfrm>
            <a:off x="6744452" y="4356234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夫死亡</a:t>
            </a:r>
            <a:endParaRPr lang="en-US" altLang="ja-JP" sz="1100" dirty="0"/>
          </a:p>
          <a:p>
            <a:r>
              <a:rPr lang="en-US" sz="1100" dirty="0"/>
              <a:t>  85.</a:t>
            </a:r>
            <a:r>
              <a:rPr lang="en-US" altLang="ja-JP" sz="1100" dirty="0"/>
              <a:t>9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DC4E9A-1A37-4BB4-96F7-C9FE8C6F88B3}"/>
              </a:ext>
            </a:extLst>
          </p:cNvPr>
          <p:cNvSpPr txBox="1"/>
          <p:nvPr/>
        </p:nvSpPr>
        <p:spPr>
          <a:xfrm>
            <a:off x="7360891" y="4356234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妻死亡</a:t>
            </a:r>
            <a:endParaRPr lang="en-US" altLang="ja-JP" sz="1100" dirty="0"/>
          </a:p>
          <a:p>
            <a:r>
              <a:rPr lang="en-US" sz="1100" dirty="0"/>
              <a:t>  92.1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63D2817E-E30A-4AD8-A68D-99DFD374809E}"/>
              </a:ext>
            </a:extLst>
          </p:cNvPr>
          <p:cNvSpPr/>
          <p:nvPr/>
        </p:nvSpPr>
        <p:spPr>
          <a:xfrm rot="5400000">
            <a:off x="6558300" y="4373121"/>
            <a:ext cx="108000" cy="7200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llout: Line with Accent Bar 52">
            <a:extLst>
              <a:ext uri="{FF2B5EF4-FFF2-40B4-BE49-F238E27FC236}">
                <a16:creationId xmlns:a16="http://schemas.microsoft.com/office/drawing/2014/main" id="{4E64DDC2-EB63-4E76-B904-AA276FA4029D}"/>
              </a:ext>
            </a:extLst>
          </p:cNvPr>
          <p:cNvSpPr/>
          <p:nvPr/>
        </p:nvSpPr>
        <p:spPr>
          <a:xfrm>
            <a:off x="6891482" y="4145637"/>
            <a:ext cx="1272094" cy="210597"/>
          </a:xfrm>
          <a:prstGeom prst="accentCallout1">
            <a:avLst>
              <a:gd name="adj1" fmla="val 18750"/>
              <a:gd name="adj2" fmla="val -8333"/>
              <a:gd name="adj3" fmla="val 179675"/>
              <a:gd name="adj4" fmla="val -315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5">
                    <a:lumMod val="75000"/>
                  </a:schemeClr>
                </a:solidFill>
              </a:rPr>
              <a:t>老後期間</a:t>
            </a:r>
            <a:r>
              <a:rPr lang="en-US" altLang="ja-JP" sz="1200" b="1" dirty="0">
                <a:solidFill>
                  <a:schemeClr val="accent5">
                    <a:lumMod val="75000"/>
                  </a:schemeClr>
                </a:solidFill>
              </a:rPr>
              <a:t>16</a:t>
            </a:r>
            <a:r>
              <a:rPr lang="ja-JP" altLang="en-US" sz="1200" b="1" dirty="0">
                <a:solidFill>
                  <a:schemeClr val="accent5">
                    <a:lumMod val="75000"/>
                  </a:schemeClr>
                </a:solidFill>
              </a:rPr>
              <a:t>年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5A9CFC64-2B65-4C32-BBF8-BF0CB21478FD}"/>
              </a:ext>
            </a:extLst>
          </p:cNvPr>
          <p:cNvSpPr/>
          <p:nvPr/>
        </p:nvSpPr>
        <p:spPr>
          <a:xfrm rot="16200000" flipV="1">
            <a:off x="6832214" y="4885221"/>
            <a:ext cx="108000" cy="1296000"/>
          </a:xfrm>
          <a:prstGeom prst="lef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llout: Line with Accent Bar 54">
            <a:extLst>
              <a:ext uri="{FF2B5EF4-FFF2-40B4-BE49-F238E27FC236}">
                <a16:creationId xmlns:a16="http://schemas.microsoft.com/office/drawing/2014/main" id="{1B0D1C05-B6F9-48AB-942C-F95639F6E43B}"/>
              </a:ext>
            </a:extLst>
          </p:cNvPr>
          <p:cNvSpPr/>
          <p:nvPr/>
        </p:nvSpPr>
        <p:spPr>
          <a:xfrm>
            <a:off x="7772400" y="5044737"/>
            <a:ext cx="1272094" cy="210597"/>
          </a:xfrm>
          <a:prstGeom prst="accentCallout1">
            <a:avLst>
              <a:gd name="adj1" fmla="val 18750"/>
              <a:gd name="adj2" fmla="val -8333"/>
              <a:gd name="adj3" fmla="val 242994"/>
              <a:gd name="adj4" fmla="val -719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2"/>
                </a:solidFill>
              </a:rPr>
              <a:t>老後期間</a:t>
            </a:r>
            <a:r>
              <a:rPr lang="en-US" altLang="ja-JP" sz="1200" b="1" dirty="0">
                <a:solidFill>
                  <a:schemeClr val="accent2"/>
                </a:solidFill>
              </a:rPr>
              <a:t>24</a:t>
            </a:r>
            <a:r>
              <a:rPr lang="ja-JP" altLang="en-US" sz="1200" b="1" dirty="0">
                <a:solidFill>
                  <a:schemeClr val="accent2"/>
                </a:solidFill>
              </a:rPr>
              <a:t>年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24B48A-CA91-4E91-BC51-63CE18B93550}"/>
              </a:ext>
            </a:extLst>
          </p:cNvPr>
          <p:cNvSpPr txBox="1"/>
          <p:nvPr/>
        </p:nvSpPr>
        <p:spPr>
          <a:xfrm>
            <a:off x="5608291" y="5415771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68.8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pic>
        <p:nvPicPr>
          <p:cNvPr id="57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E9BF0F-086A-47E0-A9A8-DF7C62DD8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5718696"/>
            <a:ext cx="5441950" cy="3768550"/>
          </a:xfrm>
          <a:prstGeom prst="rect">
            <a:avLst/>
          </a:prstGeom>
        </p:spPr>
      </p:pic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723D22FB-30FD-4AD0-AD0E-9BDF1ADC72BD}"/>
              </a:ext>
            </a:extLst>
          </p:cNvPr>
          <p:cNvSpPr/>
          <p:nvPr/>
        </p:nvSpPr>
        <p:spPr>
          <a:xfrm>
            <a:off x="10139998" y="1870315"/>
            <a:ext cx="2400302" cy="1121492"/>
          </a:xfrm>
          <a:prstGeom prst="wedgeRoundRectCallout">
            <a:avLst>
              <a:gd name="adj1" fmla="val -62028"/>
              <a:gd name="adj2" fmla="val 293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７０歳まで働く時代になってることは自覚しているよ</a:t>
            </a:r>
            <a:endParaRPr lang="en-US" dirty="0"/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B6CD4E29-8967-44D2-BCFF-54F3A4E9CCDD}"/>
              </a:ext>
            </a:extLst>
          </p:cNvPr>
          <p:cNvSpPr/>
          <p:nvPr/>
        </p:nvSpPr>
        <p:spPr>
          <a:xfrm>
            <a:off x="10344148" y="3047228"/>
            <a:ext cx="2400302" cy="1121492"/>
          </a:xfrm>
          <a:prstGeom prst="wedgeRoundRectCallout">
            <a:avLst>
              <a:gd name="adj1" fmla="val -67344"/>
              <a:gd name="adj2" fmla="val -304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どういうペースで、どういう働き方がよいのかなぁ。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8B9B64-861B-4297-BC73-915CB81FC2DF}"/>
              </a:ext>
            </a:extLst>
          </p:cNvPr>
          <p:cNvSpPr txBox="1"/>
          <p:nvPr/>
        </p:nvSpPr>
        <p:spPr>
          <a:xfrm>
            <a:off x="7703042" y="5715000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高度成長期</a:t>
            </a:r>
            <a:r>
              <a:rPr lang="en-US" altLang="ja-JP" dirty="0"/>
              <a:t>(1970</a:t>
            </a:r>
            <a:r>
              <a:rPr lang="ja-JP" altLang="en-US" dirty="0"/>
              <a:t>年代</a:t>
            </a:r>
            <a:r>
              <a:rPr lang="en-US" altLang="ja-JP" dirty="0"/>
              <a:t>)</a:t>
            </a:r>
            <a:r>
              <a:rPr lang="ja-JP" altLang="en-US" dirty="0"/>
              <a:t>に整備された</a:t>
            </a:r>
            <a:endParaRPr lang="en-US" altLang="ja-JP" dirty="0"/>
          </a:p>
          <a:p>
            <a:r>
              <a:rPr lang="ja-JP" altLang="en-US" dirty="0"/>
              <a:t>年金制度やキャリアの考え方を見直す</a:t>
            </a:r>
            <a:endParaRPr lang="en-US" altLang="ja-JP" dirty="0"/>
          </a:p>
          <a:p>
            <a:r>
              <a:rPr lang="ja-JP" altLang="en-US" dirty="0"/>
              <a:t>時期に来ている。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01815F-5BFA-4228-8F98-A4D78D8605D1}"/>
              </a:ext>
            </a:extLst>
          </p:cNvPr>
          <p:cNvSpPr txBox="1"/>
          <p:nvPr/>
        </p:nvSpPr>
        <p:spPr>
          <a:xfrm>
            <a:off x="8126730" y="6636068"/>
            <a:ext cx="45833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ja-JP" altLang="en-US" sz="1600" dirty="0">
                <a:solidFill>
                  <a:schemeClr val="bg1">
                    <a:lumMod val="65000"/>
                  </a:schemeClr>
                </a:solidFill>
              </a:rPr>
              <a:t>正社員として１つの企業で長期間働く</a:t>
            </a:r>
            <a:endParaRPr lang="en-US" altLang="ja-JP" sz="16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55</a:t>
            </a:r>
            <a:r>
              <a:rPr lang="ja-JP" altLang="en-US" sz="1600" dirty="0">
                <a:solidFill>
                  <a:schemeClr val="bg1">
                    <a:lumMod val="65000"/>
                  </a:schemeClr>
                </a:solidFill>
              </a:rPr>
              <a:t>歳過ぎたら役職なしで、</a:t>
            </a: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</a:rPr>
              <a:t>60</a:t>
            </a:r>
            <a:r>
              <a:rPr lang="ja-JP" altLang="en-US" sz="1600" dirty="0">
                <a:solidFill>
                  <a:schemeClr val="bg1">
                    <a:lumMod val="65000"/>
                  </a:schemeClr>
                </a:solidFill>
              </a:rPr>
              <a:t>歳で雇用延長で</a:t>
            </a:r>
            <a:br>
              <a:rPr lang="en-US" altLang="ja-JP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ja-JP" altLang="en-US" sz="1600" dirty="0">
                <a:solidFill>
                  <a:schemeClr val="bg1">
                    <a:lumMod val="65000"/>
                  </a:schemeClr>
                </a:solidFill>
              </a:rPr>
              <a:t>働く</a:t>
            </a:r>
            <a:endParaRPr lang="en-US" altLang="ja-JP" sz="16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</a:rPr>
              <a:t>50</a:t>
            </a:r>
            <a:r>
              <a:rPr lang="ja-JP" altLang="en-US" sz="1600" dirty="0">
                <a:solidFill>
                  <a:schemeClr val="bg1">
                    <a:lumMod val="65000"/>
                  </a:schemeClr>
                </a:solidFill>
              </a:rPr>
              <a:t>歳まではモーレツに働けば・・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4A9625FB-DCB5-4498-B0A7-7D9575919DBE}"/>
              </a:ext>
            </a:extLst>
          </p:cNvPr>
          <p:cNvSpPr/>
          <p:nvPr/>
        </p:nvSpPr>
        <p:spPr>
          <a:xfrm flipV="1">
            <a:off x="7911739" y="7732323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9E52A8-F90E-49D4-A0E1-14748A236C7E}"/>
              </a:ext>
            </a:extLst>
          </p:cNvPr>
          <p:cNvSpPr txBox="1"/>
          <p:nvPr/>
        </p:nvSpPr>
        <p:spPr>
          <a:xfrm>
            <a:off x="7703042" y="8372437"/>
            <a:ext cx="5048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50</a:t>
            </a:r>
            <a:r>
              <a:rPr lang="ja-JP" altLang="en-US" dirty="0"/>
              <a:t>歳から</a:t>
            </a:r>
            <a:r>
              <a:rPr lang="en-US" altLang="ja-JP" dirty="0"/>
              <a:t>70</a:t>
            </a:r>
            <a:r>
              <a:rPr lang="ja-JP" altLang="en-US" dirty="0"/>
              <a:t>歳もしくは</a:t>
            </a:r>
            <a:r>
              <a:rPr lang="en-US" altLang="ja-JP" dirty="0"/>
              <a:t>75</a:t>
            </a:r>
            <a:r>
              <a:rPr lang="ja-JP" altLang="en-US" dirty="0"/>
              <a:t>歳までの</a:t>
            </a:r>
            <a:r>
              <a:rPr lang="en-US" altLang="ja-JP" dirty="0"/>
              <a:t>20</a:t>
            </a:r>
            <a:r>
              <a:rPr lang="ja-JP" altLang="en-US" dirty="0"/>
              <a:t>～</a:t>
            </a:r>
            <a:r>
              <a:rPr lang="en-US" altLang="ja-JP" dirty="0"/>
              <a:t>25</a:t>
            </a:r>
            <a:r>
              <a:rPr lang="ja-JP" altLang="en-US" dirty="0"/>
              <a:t>年間の</a:t>
            </a:r>
            <a:br>
              <a:rPr lang="en-US" altLang="ja-JP" dirty="0"/>
            </a:br>
            <a:r>
              <a:rPr lang="ja-JP" altLang="en-US" dirty="0"/>
              <a:t>働き方を考えて、ペース配分が必要</a:t>
            </a:r>
            <a:endParaRPr lang="en-US" dirty="0"/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04CC4F2A-47A5-4905-8E19-68762561AC65}"/>
              </a:ext>
            </a:extLst>
          </p:cNvPr>
          <p:cNvSpPr/>
          <p:nvPr/>
        </p:nvSpPr>
        <p:spPr>
          <a:xfrm>
            <a:off x="10166802" y="4202853"/>
            <a:ext cx="2400302" cy="1121492"/>
          </a:xfrm>
          <a:prstGeom prst="wedgeRoundRectCallout">
            <a:avLst>
              <a:gd name="adj1" fmla="val -64963"/>
              <a:gd name="adj2" fmla="val -448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年金だけじゃ食べていけないから、長く働かないとね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B3F62B-515E-4F6E-A1DC-59AB03081CEE}"/>
              </a:ext>
            </a:extLst>
          </p:cNvPr>
          <p:cNvCxnSpPr>
            <a:cxnSpLocks/>
          </p:cNvCxnSpPr>
          <p:nvPr/>
        </p:nvCxnSpPr>
        <p:spPr>
          <a:xfrm>
            <a:off x="4061243" y="1663650"/>
            <a:ext cx="0" cy="401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9406C7-65A2-444C-85D4-13043004E0FF}"/>
              </a:ext>
            </a:extLst>
          </p:cNvPr>
          <p:cNvSpPr txBox="1"/>
          <p:nvPr/>
        </p:nvSpPr>
        <p:spPr>
          <a:xfrm>
            <a:off x="2800350" y="3369498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現役期間</a:t>
            </a:r>
            <a:endParaRPr lang="en-US" altLang="ja-JP" sz="1200" b="1" dirty="0"/>
          </a:p>
          <a:p>
            <a:r>
              <a:rPr lang="en-US" altLang="ja-JP" sz="1200" b="1" dirty="0"/>
              <a:t>43</a:t>
            </a:r>
            <a:r>
              <a:rPr lang="ja-JP" altLang="en-US" sz="1200" b="1" dirty="0"/>
              <a:t>年</a:t>
            </a:r>
            <a:endParaRPr lang="en-US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714B76-9798-4977-910F-8FC2925C2938}"/>
              </a:ext>
            </a:extLst>
          </p:cNvPr>
          <p:cNvSpPr txBox="1"/>
          <p:nvPr/>
        </p:nvSpPr>
        <p:spPr>
          <a:xfrm>
            <a:off x="2857500" y="4874929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現役期間</a:t>
            </a:r>
            <a:endParaRPr lang="en-US" altLang="ja-JP" sz="1200" b="1" dirty="0"/>
          </a:p>
          <a:p>
            <a:r>
              <a:rPr lang="en-US" sz="1200" b="1" dirty="0"/>
              <a:t>48</a:t>
            </a:r>
            <a:r>
              <a:rPr lang="ja-JP" altLang="en-US" sz="1200" b="1" dirty="0"/>
              <a:t>～</a:t>
            </a:r>
            <a:r>
              <a:rPr lang="en-US" altLang="ja-JP" sz="1200" b="1" dirty="0"/>
              <a:t>53</a:t>
            </a:r>
            <a:r>
              <a:rPr lang="ja-JP" altLang="en-US" sz="1200" b="1" dirty="0"/>
              <a:t>年</a:t>
            </a:r>
            <a:endParaRPr 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43063E-076B-42C8-A4A5-20A686C386A6}"/>
              </a:ext>
            </a:extLst>
          </p:cNvPr>
          <p:cNvSpPr txBox="1"/>
          <p:nvPr/>
        </p:nvSpPr>
        <p:spPr>
          <a:xfrm>
            <a:off x="3784109" y="1340763"/>
            <a:ext cx="7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夫</a:t>
            </a:r>
            <a:endParaRPr lang="en-US" altLang="ja-JP" sz="1100" dirty="0"/>
          </a:p>
          <a:p>
            <a:r>
              <a:rPr lang="en-US" sz="1100" dirty="0"/>
              <a:t>  48.0</a:t>
            </a:r>
            <a:r>
              <a:rPr lang="ja-JP" altLang="en-US" sz="1100" dirty="0"/>
              <a:t>歳</a:t>
            </a:r>
            <a:endParaRPr lang="en-US" sz="1100" dirty="0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677310E9-8D34-4B2F-9306-E7DA6D8B908C}"/>
              </a:ext>
            </a:extLst>
          </p:cNvPr>
          <p:cNvSpPr/>
          <p:nvPr/>
        </p:nvSpPr>
        <p:spPr>
          <a:xfrm rot="16200000" flipV="1">
            <a:off x="5951250" y="1977750"/>
            <a:ext cx="108000" cy="1080000"/>
          </a:xfrm>
          <a:prstGeom prst="lef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E2C227-2B67-4455-B5B5-871DB67D06D5}"/>
              </a:ext>
            </a:extLst>
          </p:cNvPr>
          <p:cNvSpPr txBox="1"/>
          <p:nvPr/>
        </p:nvSpPr>
        <p:spPr>
          <a:xfrm>
            <a:off x="3543300" y="1812965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25</a:t>
            </a:r>
            <a:r>
              <a:rPr lang="ja-JP" altLang="en-US" sz="1100" dirty="0"/>
              <a:t>年目</a:t>
            </a:r>
            <a:endParaRPr 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D827F3-1865-4922-9CFD-1FE1347BE955}"/>
              </a:ext>
            </a:extLst>
          </p:cNvPr>
          <p:cNvSpPr txBox="1"/>
          <p:nvPr/>
        </p:nvSpPr>
        <p:spPr>
          <a:xfrm>
            <a:off x="4069859" y="2199339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後</a:t>
            </a:r>
            <a:r>
              <a:rPr lang="en-US" altLang="ja-JP" sz="1100" dirty="0"/>
              <a:t>13</a:t>
            </a:r>
            <a:r>
              <a:rPr lang="ja-JP" altLang="en-US" sz="1100" dirty="0"/>
              <a:t>年間</a:t>
            </a:r>
            <a:endParaRPr 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9BECF9-8820-43A5-B868-21FD674A6EA7}"/>
              </a:ext>
            </a:extLst>
          </p:cNvPr>
          <p:cNvSpPr txBox="1"/>
          <p:nvPr/>
        </p:nvSpPr>
        <p:spPr>
          <a:xfrm>
            <a:off x="3543300" y="3279637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  <a:r>
              <a:rPr lang="ja-JP" altLang="en-US" sz="1100" dirty="0"/>
              <a:t>年目</a:t>
            </a:r>
            <a:endParaRPr 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8E8677-A9AF-4F58-93DA-6F2466D57B85}"/>
              </a:ext>
            </a:extLst>
          </p:cNvPr>
          <p:cNvSpPr txBox="1"/>
          <p:nvPr/>
        </p:nvSpPr>
        <p:spPr>
          <a:xfrm>
            <a:off x="4069859" y="3666011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後</a:t>
            </a:r>
            <a:r>
              <a:rPr lang="en-US" altLang="ja-JP" sz="1100" dirty="0"/>
              <a:t>18</a:t>
            </a:r>
            <a:r>
              <a:rPr lang="ja-JP" altLang="en-US" sz="1100" dirty="0"/>
              <a:t>年間</a:t>
            </a:r>
            <a:endParaRPr 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D2B558-8497-4158-B0DF-8940D4EA0F63}"/>
              </a:ext>
            </a:extLst>
          </p:cNvPr>
          <p:cNvSpPr txBox="1"/>
          <p:nvPr/>
        </p:nvSpPr>
        <p:spPr>
          <a:xfrm>
            <a:off x="3543300" y="4781266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  <a:r>
              <a:rPr lang="ja-JP" altLang="en-US" sz="1100" dirty="0"/>
              <a:t>年目</a:t>
            </a:r>
            <a:endParaRPr 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CBFCD52-4606-4B04-A86F-FBC44477B696}"/>
              </a:ext>
            </a:extLst>
          </p:cNvPr>
          <p:cNvSpPr txBox="1"/>
          <p:nvPr/>
        </p:nvSpPr>
        <p:spPr>
          <a:xfrm>
            <a:off x="4069859" y="5167640"/>
            <a:ext cx="78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後</a:t>
            </a:r>
            <a:r>
              <a:rPr lang="en-US" altLang="ja-JP" sz="1100" dirty="0"/>
              <a:t>23</a:t>
            </a:r>
            <a:r>
              <a:rPr lang="ja-JP" altLang="en-US" sz="1100" dirty="0"/>
              <a:t>年間</a:t>
            </a:r>
            <a:endParaRPr lang="en-US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9108F0-DF1A-41D3-AEB7-60E75396F884}"/>
              </a:ext>
            </a:extLst>
          </p:cNvPr>
          <p:cNvSpPr txBox="1"/>
          <p:nvPr/>
        </p:nvSpPr>
        <p:spPr>
          <a:xfrm>
            <a:off x="8126730" y="8928535"/>
            <a:ext cx="4580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ja-JP" altLang="en-US" sz="1600" dirty="0">
                <a:solidFill>
                  <a:schemeClr val="bg1">
                    <a:lumMod val="65000"/>
                  </a:schemeClr>
                </a:solidFill>
              </a:rPr>
              <a:t>年間働いても、まだまだ半分越えたところ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56839A-3162-4316-8429-5FD51A0B67E7}"/>
              </a:ext>
            </a:extLst>
          </p:cNvPr>
          <p:cNvSpPr txBox="1"/>
          <p:nvPr/>
        </p:nvSpPr>
        <p:spPr>
          <a:xfrm>
            <a:off x="514350" y="1349573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solidFill>
                  <a:schemeClr val="bg1">
                    <a:lumMod val="65000"/>
                  </a:schemeClr>
                </a:solidFill>
              </a:rPr>
              <a:t>夫は四大卒を想定</a:t>
            </a:r>
            <a:endParaRPr lang="en-US" altLang="ja-JP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B234DDF-7AE2-4185-92C9-3A568694F43B}"/>
              </a:ext>
            </a:extLst>
          </p:cNvPr>
          <p:cNvSpPr txBox="1"/>
          <p:nvPr/>
        </p:nvSpPr>
        <p:spPr>
          <a:xfrm>
            <a:off x="2559541" y="4079292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約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年後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CCE263-A437-4950-B511-A774F7A7C1CD}"/>
              </a:ext>
            </a:extLst>
          </p:cNvPr>
          <p:cNvSpPr txBox="1"/>
          <p:nvPr/>
        </p:nvSpPr>
        <p:spPr>
          <a:xfrm>
            <a:off x="2808733" y="6550223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約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</a:rPr>
              <a:t>年後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E96A0B13-B9B5-44FF-81FB-056E8E6111D8}"/>
              </a:ext>
            </a:extLst>
          </p:cNvPr>
          <p:cNvSpPr/>
          <p:nvPr/>
        </p:nvSpPr>
        <p:spPr>
          <a:xfrm flipV="1">
            <a:off x="2187353" y="4365319"/>
            <a:ext cx="1755846" cy="329601"/>
          </a:xfrm>
          <a:prstGeom prst="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User">
            <a:extLst>
              <a:ext uri="{FF2B5EF4-FFF2-40B4-BE49-F238E27FC236}">
                <a16:creationId xmlns:a16="http://schemas.microsoft.com/office/drawing/2014/main" id="{FE3CE506-01F9-4D50-A7DE-AD4BB9333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2965" y="24198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2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FA4A-F551-4C82-B1F0-067A31A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246698"/>
            <a:ext cx="11041380" cy="839152"/>
          </a:xfrm>
        </p:spPr>
        <p:txBody>
          <a:bodyPr/>
          <a:lstStyle/>
          <a:p>
            <a:r>
              <a:rPr lang="ja-JP" altLang="en-US" dirty="0"/>
              <a:t>身体センサー・テクノロジー</a:t>
            </a:r>
            <a:br>
              <a:rPr lang="en-US" altLang="ja-JP" dirty="0"/>
            </a:br>
            <a:r>
              <a:rPr lang="ja-JP" altLang="en-US" dirty="0"/>
              <a:t>疲れ・集中度測定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75E20-4D5C-43B6-B8EB-16357955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582BD-B249-46A5-8580-A6833F38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699DD-9DCE-4C67-9BFF-5A336E6EE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5581650"/>
            <a:ext cx="6096000" cy="30480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FEC9909-0F71-46A6-9139-F6A8A1B00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001136"/>
            <a:ext cx="6096000" cy="304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1931A9-D505-413E-B0D1-F515AE0D2600}"/>
              </a:ext>
            </a:extLst>
          </p:cNvPr>
          <p:cNvSpPr txBox="1"/>
          <p:nvPr/>
        </p:nvSpPr>
        <p:spPr>
          <a:xfrm>
            <a:off x="7315200" y="2571750"/>
            <a:ext cx="3961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目の動きに関する情報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視線移動の強さ（３団塊）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まばたきのスピード（</a:t>
            </a:r>
            <a:r>
              <a:rPr lang="en-US" altLang="ja-JP" dirty="0" err="1"/>
              <a:t>msec</a:t>
            </a:r>
            <a:r>
              <a:rPr lang="ja-JP" altLang="en-US" dirty="0"/>
              <a:t>）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まばたきの強さ（</a:t>
            </a:r>
            <a:r>
              <a:rPr lang="en-US" altLang="ja-JP" dirty="0"/>
              <a:t>count)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AC4D6-AC29-44C7-899F-E7E6954AE9C8}"/>
              </a:ext>
            </a:extLst>
          </p:cNvPr>
          <p:cNvSpPr txBox="1"/>
          <p:nvPr/>
        </p:nvSpPr>
        <p:spPr>
          <a:xfrm>
            <a:off x="7315200" y="5917283"/>
            <a:ext cx="5089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頭の動きに関する情報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前後・左右・上下の頭の位置の相対角度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前後・左右・上下の頭の動作の加速度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歩行判定（頭の振動より判定）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42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3701-7467-46C4-B22A-D7730E1B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246698"/>
            <a:ext cx="11041380" cy="839152"/>
          </a:xfrm>
        </p:spPr>
        <p:txBody>
          <a:bodyPr/>
          <a:lstStyle/>
          <a:p>
            <a:r>
              <a:rPr lang="ja-JP" altLang="en-US" dirty="0"/>
              <a:t>身体センサー・テクノロジー</a:t>
            </a:r>
            <a:br>
              <a:rPr lang="en-US" altLang="ja-JP" dirty="0"/>
            </a:br>
            <a:r>
              <a:rPr lang="ja-JP" altLang="en-US" dirty="0"/>
              <a:t>睡眠量計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D4C00-6BE5-4308-B7A7-5ED367CD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CD031-8969-4C28-82FB-D12939C7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976F506-8726-4CF5-B922-C13D5E163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6" y="1723300"/>
            <a:ext cx="11041379" cy="73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3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3701-7467-46C4-B22A-D7730E1B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246698"/>
            <a:ext cx="11041380" cy="839152"/>
          </a:xfrm>
        </p:spPr>
        <p:txBody>
          <a:bodyPr/>
          <a:lstStyle/>
          <a:p>
            <a:r>
              <a:rPr lang="ja-JP" altLang="en-US" dirty="0"/>
              <a:t>身体センサー・テクノロジー</a:t>
            </a:r>
            <a:br>
              <a:rPr lang="en-US" altLang="ja-JP" dirty="0"/>
            </a:br>
            <a:r>
              <a:rPr lang="ja-JP" altLang="en-US" dirty="0"/>
              <a:t>運動量計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D4C00-6BE5-4308-B7A7-5ED367CD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CD031-8969-4C28-82FB-D12939C7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065273-0BB5-4C90-8BC1-8D4DBC3A5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4" y="1698023"/>
            <a:ext cx="11066087" cy="73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E4B3-86A1-498A-AD7D-670072B8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将来の想定サービス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6A5D-2315-449B-8B64-9E2FF793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health care</a:t>
            </a:r>
            <a:r>
              <a:rPr lang="ja-JP" altLang="en-US" dirty="0"/>
              <a:t>情報と連携して、健康をアドバイス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カメラによる疲労判断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ja-JP" altLang="en-US" dirty="0"/>
              <a:t>目・頭の動きによる認知症予防</a:t>
            </a:r>
            <a:endParaRPr lang="en-US" altLang="ja-JP" dirty="0"/>
          </a:p>
          <a:p>
            <a:pPr lvl="1"/>
            <a:r>
              <a:rPr lang="ja-JP" altLang="en-US" dirty="0"/>
              <a:t>収集してきた履歴データにより、変化を検知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A17C1-B0FD-4B06-A4B1-0EA13715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3244B-E708-419F-8320-ABEBB6D6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D60A1E-92F9-431C-85B4-3282C6FAE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77" y="2638425"/>
            <a:ext cx="3850105" cy="2887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0BD33A-FA04-43F5-8066-02FB33538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6467475"/>
            <a:ext cx="5924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98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E9DF-067B-48E3-B7EE-573013B0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: </a:t>
            </a:r>
            <a:r>
              <a:rPr lang="ja-JP" altLang="en-US" dirty="0"/>
              <a:t>リモートワーク状況</a:t>
            </a:r>
            <a:r>
              <a:rPr lang="en-US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544AE2-D1D3-46BD-96F4-59FF61B0B8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5616" y="1543050"/>
            <a:ext cx="5229225" cy="56578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3BD11F-6FD7-4596-92FE-BA9A06E5BD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6889" y="1428750"/>
            <a:ext cx="5324475" cy="54959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1D014-46A3-4A21-A9D4-B71C09BD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943D-348E-4569-95CF-AAD314E0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0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7D6C20-9147-4EAE-8527-40600AB3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964085"/>
            <a:ext cx="4714489" cy="4652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5D0064-0E09-44B0-B61B-1D5F2B51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r>
              <a:rPr lang="ja-JP" altLang="en-US" dirty="0"/>
              <a:t>：労務管理上の対応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54B2-E20A-45F8-BD50-1D94B43D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C4DF-3134-4172-A69D-189A1F9F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7191A-0357-42CB-9AA8-883B750EE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314450"/>
            <a:ext cx="4624215" cy="6724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DB45A5-72AC-4939-AD98-408238319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515" y="5490387"/>
            <a:ext cx="4673992" cy="36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4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DB35-D931-41C0-A556-349A1BA9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r>
              <a:rPr lang="en-US" baseline="0" dirty="0"/>
              <a:t> : </a:t>
            </a:r>
            <a:r>
              <a:rPr lang="ja-JP" altLang="en-US" baseline="0" dirty="0"/>
              <a:t>企業の導入目的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F7C96C-069F-42F4-9B35-96E48D9CC6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4794" y="1576834"/>
            <a:ext cx="5391150" cy="41243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D14780-327D-45B3-893E-12C64B3752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9540" y="1576834"/>
            <a:ext cx="5441950" cy="380479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D87DC-FC16-4CDB-98F2-A7F9AFC8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BEE72-34CB-4907-8D0D-0927A813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19</a:t>
            </a:fld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EBC42A6-5DEA-4E86-A386-282451E55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115050"/>
            <a:ext cx="739622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1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C39D-121E-496F-A439-827D6375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IoT</a:t>
            </a:r>
            <a:r>
              <a:rPr lang="ja-JP" altLang="en-US" dirty="0"/>
              <a:t>で</a:t>
            </a:r>
            <a:r>
              <a:rPr lang="en-US" altLang="ja-JP" dirty="0"/>
              <a:t>『</a:t>
            </a:r>
            <a:r>
              <a:rPr lang="ja-JP" altLang="en-US" dirty="0"/>
              <a:t>働き方</a:t>
            </a:r>
            <a:r>
              <a:rPr lang="en-US" altLang="ja-JP" dirty="0"/>
              <a:t>』</a:t>
            </a:r>
            <a:r>
              <a:rPr lang="ja-JP" altLang="en-US" dirty="0"/>
              <a:t>のバランスを可視化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77BB-C79E-4367-A1FD-7BF6D7D7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0"/>
            <a:ext cx="9578340" cy="2686595"/>
          </a:xfrm>
        </p:spPr>
        <p:txBody>
          <a:bodyPr>
            <a:normAutofit/>
          </a:bodyPr>
          <a:lstStyle/>
          <a:p>
            <a:r>
              <a:rPr lang="ja-JP" altLang="en-US" dirty="0"/>
              <a:t>「働き方改革」が叫ばれ久しい。各企業が各々取り組みを進めている。</a:t>
            </a:r>
            <a:endParaRPr lang="en-US" altLang="ja-JP" dirty="0"/>
          </a:p>
          <a:p>
            <a:r>
              <a:rPr lang="ja-JP" altLang="en-US" dirty="0"/>
              <a:t>一番重要なポイントは、「働く」側の従業員が、これを機に、自分の働き方を見直し、効率的に「働く」ことに、自分自身の</a:t>
            </a:r>
            <a:r>
              <a:rPr lang="en-US" altLang="ja-JP" dirty="0"/>
              <a:t>『</a:t>
            </a:r>
            <a:r>
              <a:rPr lang="ja-JP" altLang="en-US" dirty="0"/>
              <a:t>働き方</a:t>
            </a:r>
            <a:r>
              <a:rPr lang="en-US" altLang="ja-JP" dirty="0"/>
              <a:t>』</a:t>
            </a:r>
            <a:r>
              <a:rPr lang="ja-JP" altLang="en-US" dirty="0"/>
              <a:t>を変えていく方向に、舵を切ることである。</a:t>
            </a:r>
            <a:endParaRPr lang="en-US" altLang="ja-JP" dirty="0"/>
          </a:p>
          <a:p>
            <a:r>
              <a:rPr lang="en-US" altLang="ja-JP" dirty="0"/>
              <a:t>IoT</a:t>
            </a:r>
            <a:r>
              <a:rPr lang="ja-JP" altLang="en-US" dirty="0"/>
              <a:t>による「デジタル革命」が進展している。すべての</a:t>
            </a:r>
            <a:r>
              <a:rPr lang="en-US" altLang="ja-JP" dirty="0"/>
              <a:t>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のデータがデジタル化し、インターネットにつながっている時代。</a:t>
            </a:r>
            <a:r>
              <a:rPr lang="en-US" altLang="ja-JP" dirty="0"/>
              <a:t> 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に紐づいて発生するデータを、集めて生かすことが可能となっている。</a:t>
            </a:r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C2DB0-5C27-465D-8F6D-51EC38C1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5251E-A2C0-49DC-A958-298AE8AB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0EFD9-9A9F-4961-8149-B4228687AEF1}"/>
              </a:ext>
            </a:extLst>
          </p:cNvPr>
          <p:cNvSpPr txBox="1"/>
          <p:nvPr/>
        </p:nvSpPr>
        <p:spPr>
          <a:xfrm>
            <a:off x="2699822" y="4205233"/>
            <a:ext cx="592982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「働く」ことと「生活する」ことを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バランスよく、人生を充実させる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BFB75-140C-425B-8DF3-29E7FFCBB93C}"/>
              </a:ext>
            </a:extLst>
          </p:cNvPr>
          <p:cNvSpPr txBox="1"/>
          <p:nvPr/>
        </p:nvSpPr>
        <p:spPr>
          <a:xfrm>
            <a:off x="2026203" y="6253763"/>
            <a:ext cx="746069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IoT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を利用して、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『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ヒト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』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の人生の充実を支援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81C74C2-BCF2-413E-B372-E969E15219B5}"/>
              </a:ext>
            </a:extLst>
          </p:cNvPr>
          <p:cNvSpPr/>
          <p:nvPr/>
        </p:nvSpPr>
        <p:spPr>
          <a:xfrm>
            <a:off x="3669030" y="5348234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74C7D-C978-4FC1-9A90-CDD3454B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27" y="6924675"/>
            <a:ext cx="58388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6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3370-90BC-42EC-8B06-182807BE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 : </a:t>
            </a:r>
            <a:r>
              <a:rPr lang="ja-JP" altLang="en-US" dirty="0"/>
              <a:t>企業側メリット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DEAD23-83F2-4FA7-8C76-E97FDE66A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2057400"/>
            <a:ext cx="6677492" cy="54292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05B10-4D0E-4E75-B428-CE6F47F4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F48BF-C627-4F14-816A-0E6ADD44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857133-C915-4220-929D-E6798EB10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24" y="2032148"/>
            <a:ext cx="5438775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3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61F9-8A94-4A1B-B6EC-848C2FB4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働く＆生活する環境の変化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E2C-A1E3-4395-AC89-354FA4D29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525874"/>
            <a:ext cx="10321290" cy="247462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3600" dirty="0"/>
              <a:t>社会の構造、環境が大きく変化している。</a:t>
            </a:r>
            <a:endParaRPr lang="en-US" altLang="ja-JP" sz="3600" dirty="0"/>
          </a:p>
          <a:p>
            <a:pPr algn="ctr"/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生活すること、働くことも、変化していくことが</a:t>
            </a:r>
            <a:br>
              <a:rPr lang="en-US" altLang="ja-JP" sz="3600" dirty="0"/>
            </a:br>
            <a:r>
              <a:rPr lang="ja-JP" altLang="en-US" sz="3600" dirty="0"/>
              <a:t>求められる</a:t>
            </a:r>
            <a:endParaRPr lang="en-US" altLang="ja-JP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127FA-F8DB-4FBC-B8B9-60D40DBA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2A343-E51C-45AE-893C-B96FAD37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0F2FB-E9E9-4CC9-BB1D-FD963E832457}"/>
              </a:ext>
            </a:extLst>
          </p:cNvPr>
          <p:cNvSpPr txBox="1"/>
          <p:nvPr/>
        </p:nvSpPr>
        <p:spPr>
          <a:xfrm>
            <a:off x="7943850" y="430971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労働人口の減少（人口減少、高齢化）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96670-BC53-45D6-AE06-8D5D53AF245D}"/>
              </a:ext>
            </a:extLst>
          </p:cNvPr>
          <p:cNvSpPr txBox="1"/>
          <p:nvPr/>
        </p:nvSpPr>
        <p:spPr>
          <a:xfrm>
            <a:off x="1200150" y="6963871"/>
            <a:ext cx="2357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Office</a:t>
            </a:r>
            <a:r>
              <a:rPr lang="ja-JP" altLang="en-US" dirty="0"/>
              <a:t>サービスの充実</a:t>
            </a:r>
            <a:endParaRPr lang="en-US" altLang="ja-JP" dirty="0"/>
          </a:p>
          <a:p>
            <a:r>
              <a:rPr lang="en-US" dirty="0"/>
              <a:t>(Microsoft Office365,</a:t>
            </a:r>
            <a:br>
              <a:rPr lang="en-US" dirty="0"/>
            </a:br>
            <a:r>
              <a:rPr lang="en-US" dirty="0"/>
              <a:t> </a:t>
            </a:r>
            <a:r>
              <a:rPr lang="en-US" altLang="ja-JP" dirty="0"/>
              <a:t>Group ware,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878D4-1B5B-46C9-A621-F31E4BCCB27A}"/>
              </a:ext>
            </a:extLst>
          </p:cNvPr>
          <p:cNvSpPr txBox="1"/>
          <p:nvPr/>
        </p:nvSpPr>
        <p:spPr>
          <a:xfrm>
            <a:off x="8449985" y="616228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介護離職・育児離職の問題化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527DF-C705-4426-99FC-D58FC1B2C3D6}"/>
              </a:ext>
            </a:extLst>
          </p:cNvPr>
          <p:cNvSpPr txBox="1"/>
          <p:nvPr/>
        </p:nvSpPr>
        <p:spPr>
          <a:xfrm>
            <a:off x="1175060" y="421259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ネットワークの高速化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5G</a:t>
            </a:r>
            <a:r>
              <a:rPr lang="ja-JP" altLang="en-US" dirty="0"/>
              <a:t>、</a:t>
            </a:r>
            <a:r>
              <a:rPr lang="en-US" altLang="ja-JP" dirty="0" err="1"/>
              <a:t>etc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6053D-F1F0-4021-85ED-1249D10A2BDA}"/>
              </a:ext>
            </a:extLst>
          </p:cNvPr>
          <p:cNvSpPr txBox="1"/>
          <p:nvPr/>
        </p:nvSpPr>
        <p:spPr>
          <a:xfrm>
            <a:off x="1591561" y="8013301"/>
            <a:ext cx="2662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IT</a:t>
            </a:r>
            <a:r>
              <a:rPr lang="ja-JP" altLang="en-US" dirty="0"/>
              <a:t>を使ったプロジェクト</a:t>
            </a:r>
            <a:endParaRPr lang="en-US" altLang="ja-JP" dirty="0"/>
          </a:p>
          <a:p>
            <a:r>
              <a:rPr lang="ja-JP" altLang="en-US" dirty="0"/>
              <a:t>ワーク・ツールの発展</a:t>
            </a:r>
            <a:endParaRPr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GitHub, Trello, </a:t>
            </a:r>
            <a:r>
              <a:rPr lang="en-US" altLang="ja-JP" dirty="0" err="1"/>
              <a:t>etc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29DB8-385D-4065-B78C-26FC9D4725DA}"/>
              </a:ext>
            </a:extLst>
          </p:cNvPr>
          <p:cNvSpPr txBox="1"/>
          <p:nvPr/>
        </p:nvSpPr>
        <p:spPr>
          <a:xfrm>
            <a:off x="491989" y="5757799"/>
            <a:ext cx="3334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IT</a:t>
            </a:r>
            <a:r>
              <a:rPr lang="ja-JP" altLang="en-US" dirty="0"/>
              <a:t>コミュニケーション</a:t>
            </a:r>
            <a:endParaRPr lang="en-US" altLang="ja-JP" dirty="0"/>
          </a:p>
          <a:p>
            <a:r>
              <a:rPr lang="ja-JP" altLang="en-US" dirty="0"/>
              <a:t>ツールの一般化</a:t>
            </a:r>
            <a:endParaRPr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Mail, Chat, Tel Conference, </a:t>
            </a:r>
            <a:r>
              <a:rPr lang="en-US" altLang="ja-JP" dirty="0" err="1"/>
              <a:t>etc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FE1B6-8258-47EE-A03D-FF1BD00F173B}"/>
              </a:ext>
            </a:extLst>
          </p:cNvPr>
          <p:cNvSpPr txBox="1"/>
          <p:nvPr/>
        </p:nvSpPr>
        <p:spPr>
          <a:xfrm>
            <a:off x="1485900" y="4921861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Smartphone, Mobile PC</a:t>
            </a:r>
          </a:p>
          <a:p>
            <a:r>
              <a:rPr lang="ja-JP" altLang="en-US" dirty="0"/>
              <a:t>でいつでもどこでも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5E4674-4063-46F0-992F-2085B0426F5B}"/>
              </a:ext>
            </a:extLst>
          </p:cNvPr>
          <p:cNvSpPr txBox="1"/>
          <p:nvPr/>
        </p:nvSpPr>
        <p:spPr>
          <a:xfrm>
            <a:off x="7943850" y="509394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一億総活躍社会、生涯現役</a:t>
            </a: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195C65C-C30A-428B-9D6A-5012EF25C71C}"/>
              </a:ext>
            </a:extLst>
          </p:cNvPr>
          <p:cNvSpPr/>
          <p:nvPr/>
        </p:nvSpPr>
        <p:spPr>
          <a:xfrm flipV="1">
            <a:off x="3283195" y="2163794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6A5F0-FBBF-4B34-9F69-62345353EFA3}"/>
              </a:ext>
            </a:extLst>
          </p:cNvPr>
          <p:cNvSpPr txBox="1"/>
          <p:nvPr/>
        </p:nvSpPr>
        <p:spPr>
          <a:xfrm>
            <a:off x="9465647" y="734591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従業員のグローバル化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DB4619-AAA7-4376-8EE5-B34653ED1E08}"/>
              </a:ext>
            </a:extLst>
          </p:cNvPr>
          <p:cNvSpPr txBox="1"/>
          <p:nvPr/>
        </p:nvSpPr>
        <p:spPr>
          <a:xfrm>
            <a:off x="8172450" y="82903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日本国外への業務委託、オフショアで生産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4446FB-7BC4-469A-ACF6-975923CAC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540" y="4314464"/>
            <a:ext cx="3810000" cy="381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013B19-60BD-4B9A-9F03-DFA505C0D584}"/>
              </a:ext>
            </a:extLst>
          </p:cNvPr>
          <p:cNvSpPr txBox="1"/>
          <p:nvPr/>
        </p:nvSpPr>
        <p:spPr>
          <a:xfrm>
            <a:off x="8449984" y="777100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世界中で仕事が動いている（２４時間）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958C9-AB7F-4CB7-AD9E-900E8A04B5A2}"/>
              </a:ext>
            </a:extLst>
          </p:cNvPr>
          <p:cNvSpPr txBox="1"/>
          <p:nvPr/>
        </p:nvSpPr>
        <p:spPr>
          <a:xfrm>
            <a:off x="671761" y="9003268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  <a:r>
              <a:rPr lang="ja-JP" altLang="en-US" dirty="0"/>
              <a:t>確保</a:t>
            </a:r>
            <a:r>
              <a:rPr lang="en-US" dirty="0"/>
              <a:t>, </a:t>
            </a:r>
            <a:r>
              <a:rPr lang="ja-JP" altLang="en-US" dirty="0"/>
              <a:t>情報漏洩の防止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F8149E-C6E4-4D3A-BC85-09CEE85FC5CB}"/>
              </a:ext>
            </a:extLst>
          </p:cNvPr>
          <p:cNvSpPr txBox="1"/>
          <p:nvPr/>
        </p:nvSpPr>
        <p:spPr>
          <a:xfrm>
            <a:off x="7443847" y="8733856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社員以外の様々雇用形態での</a:t>
            </a:r>
            <a:endParaRPr lang="en-US" altLang="ja-JP" dirty="0"/>
          </a:p>
          <a:p>
            <a:r>
              <a:rPr lang="ja-JP" altLang="en-US" dirty="0"/>
              <a:t>組織構成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C94DD3-601E-4DFD-981A-3435CBE30CDD}"/>
              </a:ext>
            </a:extLst>
          </p:cNvPr>
          <p:cNvSpPr txBox="1"/>
          <p:nvPr/>
        </p:nvSpPr>
        <p:spPr>
          <a:xfrm>
            <a:off x="9027065" y="666360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グローバルなビジネス</a:t>
            </a:r>
            <a:endParaRPr lang="en-US" altLang="ja-JP" dirty="0"/>
          </a:p>
          <a:p>
            <a:r>
              <a:rPr lang="ja-JP" altLang="en-US" dirty="0"/>
              <a:t>連携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6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E072-68E9-4C51-B237-B264B84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リモート</a:t>
            </a:r>
            <a:r>
              <a:rPr lang="en-US" altLang="ja-JP" dirty="0"/>
              <a:t>Work</a:t>
            </a:r>
            <a:r>
              <a:rPr lang="ja-JP" altLang="en-US" dirty="0"/>
              <a:t>：働く側としての課題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B5064-E1E4-4E39-866C-E74625F5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67C06-69A5-4E30-B8F5-53EFB37C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4</a:t>
            </a:fld>
            <a:endParaRPr lang="en-US"/>
          </a:p>
        </p:txBody>
      </p:sp>
      <p:pic>
        <p:nvPicPr>
          <p:cNvPr id="9" name="Graphic 8" descr="Office worker">
            <a:extLst>
              <a:ext uri="{FF2B5EF4-FFF2-40B4-BE49-F238E27FC236}">
                <a16:creationId xmlns:a16="http://schemas.microsoft.com/office/drawing/2014/main" id="{D6E1C931-077A-464F-8057-00591D44D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7033" y="3251789"/>
            <a:ext cx="914400" cy="914400"/>
          </a:xfrm>
          <a:prstGeom prst="rect">
            <a:avLst/>
          </a:prstGeom>
        </p:spPr>
      </p:pic>
      <p:pic>
        <p:nvPicPr>
          <p:cNvPr id="11" name="Graphic 10" descr="Programmer">
            <a:extLst>
              <a:ext uri="{FF2B5EF4-FFF2-40B4-BE49-F238E27FC236}">
                <a16:creationId xmlns:a16="http://schemas.microsoft.com/office/drawing/2014/main" id="{BA53C95B-72ED-4186-9FE0-256DF62FD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0200" y="5892257"/>
            <a:ext cx="914400" cy="914400"/>
          </a:xfrm>
          <a:prstGeom prst="rect">
            <a:avLst/>
          </a:prstGeom>
        </p:spPr>
      </p:pic>
      <p:pic>
        <p:nvPicPr>
          <p:cNvPr id="13" name="Graphic 12" descr="Man with baby">
            <a:extLst>
              <a:ext uri="{FF2B5EF4-FFF2-40B4-BE49-F238E27FC236}">
                <a16:creationId xmlns:a16="http://schemas.microsoft.com/office/drawing/2014/main" id="{46655138-5F55-47B4-851B-60CAF601FA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9515" y="4594195"/>
            <a:ext cx="914400" cy="914400"/>
          </a:xfrm>
          <a:prstGeom prst="rect">
            <a:avLst/>
          </a:prstGeom>
        </p:spPr>
      </p:pic>
      <p:pic>
        <p:nvPicPr>
          <p:cNvPr id="15" name="Graphic 14" descr="Male profile">
            <a:extLst>
              <a:ext uri="{FF2B5EF4-FFF2-40B4-BE49-F238E27FC236}">
                <a16:creationId xmlns:a16="http://schemas.microsoft.com/office/drawing/2014/main" id="{9425BF00-402C-4C7E-9C88-09D83EBFB8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9082" y="5186086"/>
            <a:ext cx="914400" cy="914400"/>
          </a:xfrm>
          <a:prstGeom prst="rect">
            <a:avLst/>
          </a:prstGeom>
        </p:spPr>
      </p:pic>
      <p:pic>
        <p:nvPicPr>
          <p:cNvPr id="17" name="Graphic 16" descr="Female Profile">
            <a:extLst>
              <a:ext uri="{FF2B5EF4-FFF2-40B4-BE49-F238E27FC236}">
                <a16:creationId xmlns:a16="http://schemas.microsoft.com/office/drawing/2014/main" id="{2CACD29C-C1EC-432F-8B94-E04EA6CAA0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15238" y="297836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3D340-89A6-48BE-9B47-860FF33E039A}"/>
              </a:ext>
            </a:extLst>
          </p:cNvPr>
          <p:cNvSpPr txBox="1"/>
          <p:nvPr/>
        </p:nvSpPr>
        <p:spPr>
          <a:xfrm>
            <a:off x="6229350" y="4130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上長</a:t>
            </a:r>
            <a:endParaRPr lang="en-US" dirty="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FE092EC2-6C1B-44C5-9423-D8EFC2A59551}"/>
              </a:ext>
            </a:extLst>
          </p:cNvPr>
          <p:cNvSpPr/>
          <p:nvPr/>
        </p:nvSpPr>
        <p:spPr>
          <a:xfrm>
            <a:off x="5440677" y="2008930"/>
            <a:ext cx="2400302" cy="1121492"/>
          </a:xfrm>
          <a:prstGeom prst="wedgeRoundRectCallout">
            <a:avLst>
              <a:gd name="adj1" fmla="val -9759"/>
              <a:gd name="adj2" fmla="val 70085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仕事をしているか、どうか見えない。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BFF438F-D5EE-4E3C-A4F5-79E6A3F0EA75}"/>
              </a:ext>
            </a:extLst>
          </p:cNvPr>
          <p:cNvSpPr/>
          <p:nvPr/>
        </p:nvSpPr>
        <p:spPr>
          <a:xfrm>
            <a:off x="1754556" y="5680230"/>
            <a:ext cx="2400302" cy="1121492"/>
          </a:xfrm>
          <a:prstGeom prst="wedgeRoundRectCallout">
            <a:avLst>
              <a:gd name="adj1" fmla="val 46509"/>
              <a:gd name="adj2" fmla="val -699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本人は効果があったっていうけど、子育ての人だけ不公平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BC1E61-C2BE-4F65-83B7-60DC8AF68632}"/>
              </a:ext>
            </a:extLst>
          </p:cNvPr>
          <p:cNvSpPr txBox="1"/>
          <p:nvPr/>
        </p:nvSpPr>
        <p:spPr>
          <a:xfrm>
            <a:off x="4135025" y="48577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同僚</a:t>
            </a:r>
            <a:endParaRPr lang="en-US" dirty="0"/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CA7AAF96-B05D-44DF-943B-920D76B57D76}"/>
              </a:ext>
            </a:extLst>
          </p:cNvPr>
          <p:cNvSpPr/>
          <p:nvPr/>
        </p:nvSpPr>
        <p:spPr>
          <a:xfrm>
            <a:off x="7143750" y="3223677"/>
            <a:ext cx="2400302" cy="1121492"/>
          </a:xfrm>
          <a:prstGeom prst="wedgeRoundRectCallout">
            <a:avLst>
              <a:gd name="adj1" fmla="val -56714"/>
              <a:gd name="adj2" fmla="val 65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在宅でできる仕事ばかりでないので、仕事が回るか心配。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43275F-06AD-45E4-BF3C-2BFA5751F5B4}"/>
              </a:ext>
            </a:extLst>
          </p:cNvPr>
          <p:cNvSpPr txBox="1"/>
          <p:nvPr/>
        </p:nvSpPr>
        <p:spPr>
          <a:xfrm>
            <a:off x="6686550" y="5496076"/>
            <a:ext cx="17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リモート</a:t>
            </a:r>
            <a:r>
              <a:rPr lang="en-US" altLang="ja-JP" dirty="0"/>
              <a:t>Worker</a:t>
            </a:r>
            <a:endParaRPr lang="en-US" dirty="0"/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B39C1AE-DD04-4EB6-8588-5A3832D88D57}"/>
              </a:ext>
            </a:extLst>
          </p:cNvPr>
          <p:cNvSpPr/>
          <p:nvPr/>
        </p:nvSpPr>
        <p:spPr>
          <a:xfrm>
            <a:off x="1517262" y="1771650"/>
            <a:ext cx="2400302" cy="1121492"/>
          </a:xfrm>
          <a:prstGeom prst="wedgeRoundRectCallout">
            <a:avLst>
              <a:gd name="adj1" fmla="val 34981"/>
              <a:gd name="adj2" fmla="val 681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連絡が、日本時間に縛られると、緊急時に対応できない</a:t>
            </a:r>
            <a:endParaRPr lang="en-US" dirty="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59EF49DE-6F5B-49EB-B4DD-C61575AE3E44}"/>
              </a:ext>
            </a:extLst>
          </p:cNvPr>
          <p:cNvSpPr/>
          <p:nvPr/>
        </p:nvSpPr>
        <p:spPr>
          <a:xfrm>
            <a:off x="9079212" y="5331511"/>
            <a:ext cx="2400302" cy="1121492"/>
          </a:xfrm>
          <a:prstGeom prst="wedgeRoundRectCallout">
            <a:avLst>
              <a:gd name="adj1" fmla="val -69559"/>
              <a:gd name="adj2" fmla="val -14294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在宅で結果を出していると思うが、生産性があがっているか、測れず、不安。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C7076F09-0B22-4D54-9AB7-6E678686CB75}"/>
              </a:ext>
            </a:extLst>
          </p:cNvPr>
          <p:cNvSpPr/>
          <p:nvPr/>
        </p:nvSpPr>
        <p:spPr>
          <a:xfrm>
            <a:off x="8582185" y="6606455"/>
            <a:ext cx="2400302" cy="1121492"/>
          </a:xfrm>
          <a:prstGeom prst="wedgeRoundRectCallout">
            <a:avLst>
              <a:gd name="adj1" fmla="val -66901"/>
              <a:gd name="adj2" fmla="val -50321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成果が回りに見えず、出世にひびかないかなぁ。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2078501B-5421-4F94-B4EF-4726D9BC98E4}"/>
              </a:ext>
            </a:extLst>
          </p:cNvPr>
          <p:cNvSpPr/>
          <p:nvPr/>
        </p:nvSpPr>
        <p:spPr>
          <a:xfrm>
            <a:off x="9782336" y="7768801"/>
            <a:ext cx="2400302" cy="1121492"/>
          </a:xfrm>
          <a:prstGeom prst="wedgeRoundRectCallout">
            <a:avLst>
              <a:gd name="adj1" fmla="val -62028"/>
              <a:gd name="adj2" fmla="val -25371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勤務時間が不明確になり、</a:t>
            </a:r>
            <a:r>
              <a:rPr lang="en-US" altLang="ja-JP" dirty="0">
                <a:solidFill>
                  <a:srgbClr val="FF0000"/>
                </a:solidFill>
              </a:rPr>
              <a:t>On-Off</a:t>
            </a:r>
            <a:r>
              <a:rPr lang="ja-JP" altLang="en-US" dirty="0">
                <a:solidFill>
                  <a:srgbClr val="FF0000"/>
                </a:solidFill>
              </a:rPr>
              <a:t>をかえって分けにくい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15436392-A999-4634-8CF0-8E765B10C4BB}"/>
              </a:ext>
            </a:extLst>
          </p:cNvPr>
          <p:cNvSpPr/>
          <p:nvPr/>
        </p:nvSpPr>
        <p:spPr>
          <a:xfrm>
            <a:off x="6960200" y="7809655"/>
            <a:ext cx="2400302" cy="1121492"/>
          </a:xfrm>
          <a:prstGeom prst="wedgeRoundRectCallout">
            <a:avLst>
              <a:gd name="adj1" fmla="val -22561"/>
              <a:gd name="adj2" fmla="val -74069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家から出ない分、運動不足になった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F36F10-AB81-4930-9F29-FD184B38E1B8}"/>
              </a:ext>
            </a:extLst>
          </p:cNvPr>
          <p:cNvSpPr txBox="1"/>
          <p:nvPr/>
        </p:nvSpPr>
        <p:spPr>
          <a:xfrm>
            <a:off x="3620184" y="38393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オフショア</a:t>
            </a:r>
            <a:endParaRPr lang="en-US" dirty="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35E732E9-F5DF-4B45-8CB4-B91753A180C6}"/>
              </a:ext>
            </a:extLst>
          </p:cNvPr>
          <p:cNvSpPr/>
          <p:nvPr/>
        </p:nvSpPr>
        <p:spPr>
          <a:xfrm>
            <a:off x="520866" y="3371850"/>
            <a:ext cx="2400302" cy="1121492"/>
          </a:xfrm>
          <a:prstGeom prst="wedgeRoundRectCallout">
            <a:avLst>
              <a:gd name="adj1" fmla="val 34981"/>
              <a:gd name="adj2" fmla="val 681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子供や地域のことを分担してやってほしい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C6A832-ACBB-4489-A7FB-59E614F62E8C}"/>
              </a:ext>
            </a:extLst>
          </p:cNvPr>
          <p:cNvSpPr txBox="1"/>
          <p:nvPr/>
        </p:nvSpPr>
        <p:spPr>
          <a:xfrm>
            <a:off x="3333915" y="46662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家族</a:t>
            </a:r>
            <a:endParaRPr lang="en-US" dirty="0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3A8EE09E-D6A5-447E-9D1E-97567A1A5E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37451" y="6854401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0951957-5B13-4387-BF19-BC08870CB164}"/>
              </a:ext>
            </a:extLst>
          </p:cNvPr>
          <p:cNvSpPr txBox="1"/>
          <p:nvPr/>
        </p:nvSpPr>
        <p:spPr>
          <a:xfrm>
            <a:off x="4835336" y="6637273"/>
            <a:ext cx="199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Middle Age Worker</a:t>
            </a: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435275BE-DCC0-4909-952A-C546FCAA2B6E}"/>
              </a:ext>
            </a:extLst>
          </p:cNvPr>
          <p:cNvSpPr/>
          <p:nvPr/>
        </p:nvSpPr>
        <p:spPr>
          <a:xfrm>
            <a:off x="4475379" y="8022507"/>
            <a:ext cx="2400302" cy="1121492"/>
          </a:xfrm>
          <a:prstGeom prst="wedgeRoundRectCallout">
            <a:avLst>
              <a:gd name="adj1" fmla="val -10017"/>
              <a:gd name="adj2" fmla="val -81029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老後が長くなったから、もっと長く働かないと・・・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EFD5A4B0-70DA-442F-A3A4-E7C2383A5B2F}"/>
              </a:ext>
            </a:extLst>
          </p:cNvPr>
          <p:cNvSpPr/>
          <p:nvPr/>
        </p:nvSpPr>
        <p:spPr>
          <a:xfrm>
            <a:off x="2013200" y="6936275"/>
            <a:ext cx="2400302" cy="1121492"/>
          </a:xfrm>
          <a:prstGeom prst="wedgeRoundRectCallout">
            <a:avLst>
              <a:gd name="adj1" fmla="val 70819"/>
              <a:gd name="adj2" fmla="val -43245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仕事ばかりで、バランスが取れていないなぁ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83B5BDD3-A013-419A-BF0F-C0DFFDE2D7A2}"/>
              </a:ext>
            </a:extLst>
          </p:cNvPr>
          <p:cNvSpPr/>
          <p:nvPr/>
        </p:nvSpPr>
        <p:spPr>
          <a:xfrm>
            <a:off x="1756438" y="8108701"/>
            <a:ext cx="2400302" cy="1121492"/>
          </a:xfrm>
          <a:prstGeom prst="wedgeRoundRectCallout">
            <a:avLst>
              <a:gd name="adj1" fmla="val 58275"/>
              <a:gd name="adj2" fmla="val -41256"/>
              <a:gd name="adj3" fmla="val 1666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通勤時間が、長いのが負担になってきたと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6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227F-1338-4566-AA1D-39D3C783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ヒトの「働く時間」を自動で収集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308A-F64D-4697-B777-CDFE5AF1C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0"/>
            <a:ext cx="11041380" cy="2571749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r>
              <a:rPr lang="ja-JP" altLang="en-US" dirty="0"/>
              <a:t>仕事のペースを測って、</a:t>
            </a:r>
            <a:r>
              <a:rPr lang="en-US" altLang="ja-JP" dirty="0"/>
              <a:t>50</a:t>
            </a:r>
            <a:r>
              <a:rPr lang="ja-JP" altLang="en-US" dirty="0"/>
              <a:t>年間の長丁場のペース配分を考えて働くべき</a:t>
            </a:r>
            <a:endParaRPr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70</a:t>
            </a:r>
            <a:r>
              <a:rPr lang="ja-JP" altLang="en-US" dirty="0"/>
              <a:t>歳」まで働くためのギア・チェンジが、ミドル・エイジには求められる</a:t>
            </a:r>
            <a:endParaRPr lang="en-US" altLang="ja-JP" dirty="0"/>
          </a:p>
          <a:p>
            <a:r>
              <a:rPr lang="ja-JP" altLang="en-US" dirty="0"/>
              <a:t>「働き方」を、ソフト・ランディングさせる時期</a:t>
            </a:r>
            <a:endParaRPr lang="en-US" altLang="ja-JP" dirty="0"/>
          </a:p>
          <a:p>
            <a:pPr lvl="1"/>
            <a:r>
              <a:rPr lang="ja-JP" altLang="en-US" dirty="0"/>
              <a:t>病気、親の介護・・・・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B6987-9B44-4FAA-8CEB-91870A27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58171-5D04-466B-9C46-8DBC928D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5</a:t>
            </a:fld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8DBBB54-5089-4143-B7D1-66982DF36C54}"/>
              </a:ext>
            </a:extLst>
          </p:cNvPr>
          <p:cNvSpPr/>
          <p:nvPr/>
        </p:nvSpPr>
        <p:spPr>
          <a:xfrm flipV="1">
            <a:off x="2400300" y="3495377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42648-929C-4630-A4E9-CC05D35821A7}"/>
              </a:ext>
            </a:extLst>
          </p:cNvPr>
          <p:cNvSpPr txBox="1"/>
          <p:nvPr/>
        </p:nvSpPr>
        <p:spPr>
          <a:xfrm>
            <a:off x="1600200" y="4171950"/>
            <a:ext cx="592982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「働く」ことと「生活する」ことを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バランスよく、人生を充実させる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A25932C-F914-4133-9762-7DB670170790}"/>
              </a:ext>
            </a:extLst>
          </p:cNvPr>
          <p:cNvSpPr/>
          <p:nvPr/>
        </p:nvSpPr>
        <p:spPr>
          <a:xfrm flipV="1">
            <a:off x="2400300" y="5321647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F290C-CB0F-4A76-B0E6-222B7BB134CA}"/>
              </a:ext>
            </a:extLst>
          </p:cNvPr>
          <p:cNvSpPr txBox="1"/>
          <p:nvPr/>
        </p:nvSpPr>
        <p:spPr>
          <a:xfrm>
            <a:off x="1600200" y="5980896"/>
            <a:ext cx="8084264" cy="138499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レコーディング「仕事時間」ダイエットしよう！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　「見える」と適切な改善ができる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9145E-36E5-4128-96A7-9251611EC4AD}"/>
              </a:ext>
            </a:extLst>
          </p:cNvPr>
          <p:cNvSpPr txBox="1"/>
          <p:nvPr/>
        </p:nvSpPr>
        <p:spPr>
          <a:xfrm>
            <a:off x="1600200" y="7576810"/>
            <a:ext cx="5570756" cy="138499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誰もが健康で、安心して、長く、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働くことを、目指す時代に、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「働き方」を最適化する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02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2EFD-A80A-4593-8BEC-47EEB55F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サービス概要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78187-FD89-4607-AF3C-C51F8E86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34B61-484A-42C9-AB51-848813C4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6</a:t>
            </a:fld>
            <a:endParaRPr lang="en-US"/>
          </a:p>
        </p:txBody>
      </p:sp>
      <p:pic>
        <p:nvPicPr>
          <p:cNvPr id="39" name="Graphic 38" descr="Bar chart">
            <a:extLst>
              <a:ext uri="{FF2B5EF4-FFF2-40B4-BE49-F238E27FC236}">
                <a16:creationId xmlns:a16="http://schemas.microsoft.com/office/drawing/2014/main" id="{5B22FE78-907D-4B07-81E5-22B542200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187" y="2959001"/>
            <a:ext cx="459450" cy="459450"/>
          </a:xfrm>
          <a:prstGeom prst="rect">
            <a:avLst/>
          </a:prstGeom>
        </p:spPr>
      </p:pic>
      <p:pic>
        <p:nvPicPr>
          <p:cNvPr id="45" name="Graphic 44" descr="Research">
            <a:extLst>
              <a:ext uri="{FF2B5EF4-FFF2-40B4-BE49-F238E27FC236}">
                <a16:creationId xmlns:a16="http://schemas.microsoft.com/office/drawing/2014/main" id="{9C50D4A8-F198-44EF-9431-9D033E918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750" y="2959001"/>
            <a:ext cx="459450" cy="459450"/>
          </a:xfrm>
          <a:prstGeom prst="rect">
            <a:avLst/>
          </a:prstGeom>
        </p:spPr>
      </p:pic>
      <p:pic>
        <p:nvPicPr>
          <p:cNvPr id="46" name="Graphic 45" descr="Pie chart">
            <a:extLst>
              <a:ext uri="{FF2B5EF4-FFF2-40B4-BE49-F238E27FC236}">
                <a16:creationId xmlns:a16="http://schemas.microsoft.com/office/drawing/2014/main" id="{16AB61D6-F137-4035-B1D1-593746FAE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2624" y="2959001"/>
            <a:ext cx="459450" cy="459450"/>
          </a:xfrm>
          <a:prstGeom prst="rect">
            <a:avLst/>
          </a:prstGeom>
        </p:spPr>
      </p:pic>
      <p:pic>
        <p:nvPicPr>
          <p:cNvPr id="47" name="Graphic 46" descr="Map with pin">
            <a:extLst>
              <a:ext uri="{FF2B5EF4-FFF2-40B4-BE49-F238E27FC236}">
                <a16:creationId xmlns:a16="http://schemas.microsoft.com/office/drawing/2014/main" id="{94A08CD6-855C-493E-ADA2-4ABCC909F3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0917" y="5879788"/>
            <a:ext cx="914400" cy="914400"/>
          </a:xfrm>
          <a:prstGeom prst="rect">
            <a:avLst/>
          </a:prstGeom>
        </p:spPr>
      </p:pic>
      <p:pic>
        <p:nvPicPr>
          <p:cNvPr id="48" name="Graphic 47" descr="Heart with pulse">
            <a:extLst>
              <a:ext uri="{FF2B5EF4-FFF2-40B4-BE49-F238E27FC236}">
                <a16:creationId xmlns:a16="http://schemas.microsoft.com/office/drawing/2014/main" id="{D9056723-7971-4CC5-9AE9-169BF695B9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540" y="5704806"/>
            <a:ext cx="914400" cy="914400"/>
          </a:xfrm>
          <a:prstGeom prst="rect">
            <a:avLst/>
          </a:prstGeom>
        </p:spPr>
      </p:pic>
      <p:pic>
        <p:nvPicPr>
          <p:cNvPr id="51" name="Graphic 50" descr="Smart Phone">
            <a:extLst>
              <a:ext uri="{FF2B5EF4-FFF2-40B4-BE49-F238E27FC236}">
                <a16:creationId xmlns:a16="http://schemas.microsoft.com/office/drawing/2014/main" id="{F1DDF998-6B54-4C0D-94BB-C5D0B1A789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09923" y="4778631"/>
            <a:ext cx="914400" cy="914400"/>
          </a:xfrm>
          <a:prstGeom prst="rect">
            <a:avLst/>
          </a:prstGeom>
        </p:spPr>
      </p:pic>
      <p:pic>
        <p:nvPicPr>
          <p:cNvPr id="52" name="Graphic 51" descr="Web cam">
            <a:extLst>
              <a:ext uri="{FF2B5EF4-FFF2-40B4-BE49-F238E27FC236}">
                <a16:creationId xmlns:a16="http://schemas.microsoft.com/office/drawing/2014/main" id="{805C3A70-0D0C-4158-9C33-D8AF268CE3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91814" y="2351948"/>
            <a:ext cx="599587" cy="59958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CB8F7C5-0B06-4FFD-B063-268E01078F01}"/>
              </a:ext>
            </a:extLst>
          </p:cNvPr>
          <p:cNvSpPr txBox="1"/>
          <p:nvPr/>
        </p:nvSpPr>
        <p:spPr>
          <a:xfrm>
            <a:off x="3760885" y="2282410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IoT</a:t>
            </a:r>
            <a:r>
              <a:rPr lang="ja-JP" altLang="en-US" dirty="0"/>
              <a:t>収集データ</a:t>
            </a:r>
            <a:endParaRPr lang="en-US" dirty="0"/>
          </a:p>
        </p:txBody>
      </p:sp>
      <p:pic>
        <p:nvPicPr>
          <p:cNvPr id="57" name="Graphic 56" descr="Browser window">
            <a:extLst>
              <a:ext uri="{FF2B5EF4-FFF2-40B4-BE49-F238E27FC236}">
                <a16:creationId xmlns:a16="http://schemas.microsoft.com/office/drawing/2014/main" id="{A7504722-8BA1-4CE8-8AB8-4F914A5A3E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0050" y="1371600"/>
            <a:ext cx="2943225" cy="294322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8A8A4FB-C085-43CE-AAE4-CF40DABE5099}"/>
              </a:ext>
            </a:extLst>
          </p:cNvPr>
          <p:cNvSpPr txBox="1"/>
          <p:nvPr/>
        </p:nvSpPr>
        <p:spPr>
          <a:xfrm>
            <a:off x="1125750" y="24873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見える化</a:t>
            </a:r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06B66C-0D1C-4D84-B394-06526EF29D62}"/>
              </a:ext>
            </a:extLst>
          </p:cNvPr>
          <p:cNvCxnSpPr/>
          <p:nvPr/>
        </p:nvCxnSpPr>
        <p:spPr>
          <a:xfrm flipH="1">
            <a:off x="3324112" y="3188726"/>
            <a:ext cx="237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 descr="Database">
            <a:extLst>
              <a:ext uri="{FF2B5EF4-FFF2-40B4-BE49-F238E27FC236}">
                <a16:creationId xmlns:a16="http://schemas.microsoft.com/office/drawing/2014/main" id="{0DCA5732-91D0-4F9D-ADB2-A5F207201C1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8975" y="2654897"/>
            <a:ext cx="1152525" cy="1152525"/>
          </a:xfrm>
          <a:prstGeom prst="rect">
            <a:avLst/>
          </a:prstGeom>
        </p:spPr>
      </p:pic>
      <p:pic>
        <p:nvPicPr>
          <p:cNvPr id="64" name="Graphic 63" descr="Programmer">
            <a:extLst>
              <a:ext uri="{FF2B5EF4-FFF2-40B4-BE49-F238E27FC236}">
                <a16:creationId xmlns:a16="http://schemas.microsoft.com/office/drawing/2014/main" id="{F14E6EB7-865F-4DCC-A55C-B9522477F8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89819" y="2293950"/>
            <a:ext cx="1306490" cy="1306490"/>
          </a:xfrm>
          <a:prstGeom prst="rect">
            <a:avLst/>
          </a:prstGeom>
        </p:spPr>
      </p:pic>
      <p:pic>
        <p:nvPicPr>
          <p:cNvPr id="68" name="Picture 67" descr="A close up of a logo&#10;&#10;Description automatically generated">
            <a:extLst>
              <a:ext uri="{FF2B5EF4-FFF2-40B4-BE49-F238E27FC236}">
                <a16:creationId xmlns:a16="http://schemas.microsoft.com/office/drawing/2014/main" id="{95D8272B-A371-48DA-91DB-277BF0366FE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4502982"/>
            <a:ext cx="1096179" cy="1096179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8972BB-B09F-48FB-BF72-C58B0BC02D04}"/>
              </a:ext>
            </a:extLst>
          </p:cNvPr>
          <p:cNvCxnSpPr/>
          <p:nvPr/>
        </p:nvCxnSpPr>
        <p:spPr>
          <a:xfrm flipV="1">
            <a:off x="5748739" y="5479275"/>
            <a:ext cx="0" cy="50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1821137-D033-4043-BB4B-3623F62F87D3}"/>
              </a:ext>
            </a:extLst>
          </p:cNvPr>
          <p:cNvSpPr txBox="1"/>
          <p:nvPr/>
        </p:nvSpPr>
        <p:spPr>
          <a:xfrm>
            <a:off x="5413800" y="437774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Fit </a:t>
            </a:r>
            <a:endParaRPr lang="en-US" dirty="0"/>
          </a:p>
        </p:txBody>
      </p: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DC7618B5-EF96-4F43-8C9D-B91998BC402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70" y="5078207"/>
            <a:ext cx="1096179" cy="109617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B325E77-7474-4FC1-9A70-E70D85802774}"/>
              </a:ext>
            </a:extLst>
          </p:cNvPr>
          <p:cNvSpPr txBox="1"/>
          <p:nvPr/>
        </p:nvSpPr>
        <p:spPr>
          <a:xfrm>
            <a:off x="7326399" y="4961539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Activity </a:t>
            </a:r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CB23CD5-D2C3-4D0B-B474-0A20C900ACBF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8390867" y="5964604"/>
            <a:ext cx="400050" cy="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60E5725-82AF-4E00-9202-9A013B65E7B5}"/>
              </a:ext>
            </a:extLst>
          </p:cNvPr>
          <p:cNvSpPr/>
          <p:nvPr/>
        </p:nvSpPr>
        <p:spPr>
          <a:xfrm>
            <a:off x="6296829" y="2856685"/>
            <a:ext cx="1425746" cy="6689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 up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18B22C-C1C7-48CC-8845-F235B385250A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6163901" y="3525668"/>
            <a:ext cx="845801" cy="15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504462D2-885C-41EC-98D9-74CA246EB04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586" y="4763038"/>
            <a:ext cx="1096179" cy="109617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7215F54-C966-4468-9059-AA2685CE01BD}"/>
              </a:ext>
            </a:extLst>
          </p:cNvPr>
          <p:cNvSpPr txBox="1"/>
          <p:nvPr/>
        </p:nvSpPr>
        <p:spPr>
          <a:xfrm>
            <a:off x="9952612" y="4154269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4DAB8C7-02ED-4C6C-B504-7193E38CDBAD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10814765" y="5223010"/>
            <a:ext cx="395158" cy="1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7D6BC88-EB27-4BAE-B7F4-52E51252F07B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7722575" y="2959001"/>
            <a:ext cx="1850532" cy="23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 descr="A close up of a logo&#10;&#10;Description automatically generated">
            <a:extLst>
              <a:ext uri="{FF2B5EF4-FFF2-40B4-BE49-F238E27FC236}">
                <a16:creationId xmlns:a16="http://schemas.microsoft.com/office/drawing/2014/main" id="{6774DFFC-6DFA-45B8-AF91-93EF1D92BEE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490" y="5500205"/>
            <a:ext cx="914401" cy="914401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0C76861-DB66-4553-8CB8-A487BAB32BF1}"/>
              </a:ext>
            </a:extLst>
          </p:cNvPr>
          <p:cNvSpPr txBox="1"/>
          <p:nvPr/>
        </p:nvSpPr>
        <p:spPr>
          <a:xfrm>
            <a:off x="10573936" y="6281627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85" name="Graphic 84" descr="Wi-Fi">
            <a:extLst>
              <a:ext uri="{FF2B5EF4-FFF2-40B4-BE49-F238E27FC236}">
                <a16:creationId xmlns:a16="http://schemas.microsoft.com/office/drawing/2014/main" id="{0D62A319-DA4D-4F95-9283-C78AD480E1B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794656" y="5340973"/>
            <a:ext cx="542180" cy="542180"/>
          </a:xfrm>
          <a:prstGeom prst="rect">
            <a:avLst/>
          </a:prstGeom>
        </p:spPr>
      </p:pic>
      <p:pic>
        <p:nvPicPr>
          <p:cNvPr id="86" name="Graphic 85" descr="Smart Phone">
            <a:extLst>
              <a:ext uri="{FF2B5EF4-FFF2-40B4-BE49-F238E27FC236}">
                <a16:creationId xmlns:a16="http://schemas.microsoft.com/office/drawing/2014/main" id="{7C31A575-9A48-40CB-B7BD-0E44CA85A0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7445" y="6151480"/>
            <a:ext cx="914400" cy="91440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D325E68-361A-4D41-B79B-4D659B3F1A9F}"/>
              </a:ext>
            </a:extLst>
          </p:cNvPr>
          <p:cNvCxnSpPr>
            <a:cxnSpLocks/>
          </p:cNvCxnSpPr>
          <p:nvPr/>
        </p:nvCxnSpPr>
        <p:spPr>
          <a:xfrm flipH="1" flipV="1">
            <a:off x="7590685" y="3525670"/>
            <a:ext cx="2588093" cy="148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AD9B7A4-62E9-4DB2-A3A0-7D8473AD09B2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7273988" y="3525668"/>
            <a:ext cx="880523" cy="1435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User">
            <a:extLst>
              <a:ext uri="{FF2B5EF4-FFF2-40B4-BE49-F238E27FC236}">
                <a16:creationId xmlns:a16="http://schemas.microsoft.com/office/drawing/2014/main" id="{102B6274-D337-4944-8C5F-F7F86901093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12972" y="3718389"/>
            <a:ext cx="1504621" cy="1504621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620793B-FC65-4717-8EBD-C8618701DD8D}"/>
              </a:ext>
            </a:extLst>
          </p:cNvPr>
          <p:cNvSpPr txBox="1"/>
          <p:nvPr/>
        </p:nvSpPr>
        <p:spPr>
          <a:xfrm>
            <a:off x="528358" y="5120553"/>
            <a:ext cx="38892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＜見える化の対象＞</a:t>
            </a:r>
            <a:endParaRPr lang="en-US" altLang="ja-JP" dirty="0"/>
          </a:p>
          <a:p>
            <a:r>
              <a:rPr lang="ja-JP" altLang="en-US" dirty="0"/>
              <a:t>①勤務時間ー生活時間のバランス</a:t>
            </a:r>
            <a:endParaRPr lang="en-US" altLang="ja-JP" dirty="0"/>
          </a:p>
          <a:p>
            <a:r>
              <a:rPr lang="ja-JP" altLang="en-US" dirty="0"/>
              <a:t>②集中度、</a:t>
            </a:r>
            <a:r>
              <a:rPr lang="en-US" altLang="ja-JP" dirty="0"/>
              <a:t>PC</a:t>
            </a:r>
            <a:r>
              <a:rPr lang="ja-JP" altLang="en-US" dirty="0"/>
              <a:t>操作量</a:t>
            </a:r>
            <a:endParaRPr lang="en-US" altLang="ja-JP" dirty="0"/>
          </a:p>
          <a:p>
            <a:r>
              <a:rPr lang="ja-JP" altLang="en-US" dirty="0"/>
              <a:t>③勤務中の</a:t>
            </a:r>
            <a:r>
              <a:rPr lang="en-US" altLang="ja-JP" dirty="0"/>
              <a:t>PC</a:t>
            </a:r>
            <a:r>
              <a:rPr lang="ja-JP" altLang="en-US" dirty="0"/>
              <a:t>操作時間、会議時間、</a:t>
            </a:r>
            <a:endParaRPr lang="en-US" altLang="ja-JP" dirty="0"/>
          </a:p>
          <a:p>
            <a:r>
              <a:rPr lang="ja-JP" altLang="en-US" dirty="0"/>
              <a:t>　移動時間</a:t>
            </a:r>
            <a:endParaRPr lang="en-US" dirty="0"/>
          </a:p>
        </p:txBody>
      </p:sp>
      <p:pic>
        <p:nvPicPr>
          <p:cNvPr id="91" name="Picture 90" descr="A close up of a logo&#10;&#10;Description automatically generated">
            <a:extLst>
              <a:ext uri="{FF2B5EF4-FFF2-40B4-BE49-F238E27FC236}">
                <a16:creationId xmlns:a16="http://schemas.microsoft.com/office/drawing/2014/main" id="{B77DF326-546D-4EF4-8581-ACF5837C39E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54" y="5269948"/>
            <a:ext cx="685896" cy="2172003"/>
          </a:xfrm>
          <a:prstGeom prst="rect">
            <a:avLst/>
          </a:prstGeom>
        </p:spPr>
      </p:pic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1688D88F-617A-4F4C-A519-3AF0E1C099D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18" y="934372"/>
            <a:ext cx="3481387" cy="348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9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36117-F731-4CC9-BA4F-D58AD82E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80CAC-DC05-4333-AB52-17D48CD7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23BE10-D50A-4389-9BC2-C28B39F2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228600"/>
            <a:ext cx="11042650" cy="839788"/>
          </a:xfrm>
        </p:spPr>
        <p:txBody>
          <a:bodyPr/>
          <a:lstStyle/>
          <a:p>
            <a:r>
              <a:rPr lang="ja-JP" altLang="en-US" dirty="0"/>
              <a:t>働く＆生活するを「見える化」</a:t>
            </a:r>
            <a:br>
              <a:rPr lang="en-US" altLang="ja-JP" dirty="0"/>
            </a:br>
            <a:r>
              <a:rPr lang="ja-JP" altLang="en-US" dirty="0"/>
              <a:t>勤務時間、動作時間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9824D-1D68-48BB-B268-693D8B83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314450"/>
            <a:ext cx="8162925" cy="5185566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AB8F7A-BE19-4C86-8107-28D00EA3B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542" y="5086350"/>
            <a:ext cx="4424680" cy="3829050"/>
          </a:xfrm>
          <a:prstGeom prst="rect">
            <a:avLst/>
          </a:prstGeom>
        </p:spPr>
      </p:pic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0701DFCC-F5A3-4AC5-8FC0-8E6AED5D1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6514833"/>
            <a:ext cx="2273523" cy="23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2830-AC78-424E-A059-CA4A5FB2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189548"/>
            <a:ext cx="11041380" cy="839152"/>
          </a:xfrm>
        </p:spPr>
        <p:txBody>
          <a:bodyPr/>
          <a:lstStyle/>
          <a:p>
            <a:r>
              <a:rPr lang="ja-JP" altLang="en-US"/>
              <a:t>働く＆生活するを「見える化」</a:t>
            </a:r>
            <a:br>
              <a:rPr lang="en-US" altLang="ja-JP"/>
            </a:br>
            <a:r>
              <a:rPr lang="en-US" altLang="ja-JP"/>
              <a:t>PC</a:t>
            </a:r>
            <a:r>
              <a:rPr lang="ja-JP" altLang="en-US"/>
              <a:t>操作状況＆集中度＆カロリ</a:t>
            </a:r>
            <a:endParaRPr lang="en-US" dirty="0"/>
          </a:p>
        </p:txBody>
      </p:sp>
      <p:pic>
        <p:nvPicPr>
          <p:cNvPr id="7" name="Content Placeholder 6" descr="Person eating">
            <a:extLst>
              <a:ext uri="{FF2B5EF4-FFF2-40B4-BE49-F238E27FC236}">
                <a16:creationId xmlns:a16="http://schemas.microsoft.com/office/drawing/2014/main" id="{F6A7A2E0-57F8-4A1F-AD21-4D3ABEAA9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6474" y="7303166"/>
            <a:ext cx="914400" cy="914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A41CD-2EDD-4C53-A50C-263B5261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9144000"/>
            <a:ext cx="4320540" cy="266067"/>
          </a:xfrm>
        </p:spPr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27896-F2B4-4EDC-8648-C8D90FB9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9144000"/>
            <a:ext cx="2880360" cy="266067"/>
          </a:xfrm>
        </p:spPr>
        <p:txBody>
          <a:bodyPr/>
          <a:lstStyle/>
          <a:p>
            <a:fld id="{F4A97BBC-DD9B-4F1D-A986-96E9900FCB6F}" type="slidenum">
              <a:rPr lang="en-US" smtClean="0"/>
              <a:t>8</a:t>
            </a:fld>
            <a:endParaRPr lang="en-US"/>
          </a:p>
        </p:txBody>
      </p:sp>
      <p:pic>
        <p:nvPicPr>
          <p:cNvPr id="9" name="Graphic 8" descr="Walk">
            <a:extLst>
              <a:ext uri="{FF2B5EF4-FFF2-40B4-BE49-F238E27FC236}">
                <a16:creationId xmlns:a16="http://schemas.microsoft.com/office/drawing/2014/main" id="{D41FA6A1-3330-4936-AA63-614722642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6174" y="7303166"/>
            <a:ext cx="914400" cy="9144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5D78787-7824-41BC-8AF2-AC885E2E0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1828800"/>
            <a:ext cx="5410288" cy="5456268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ED4627-0FE2-44ED-A693-F575E39FF1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6" y="3800475"/>
            <a:ext cx="5334000" cy="5334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16C2CE-C46A-473B-BDCC-AD822F5899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6" y="1094289"/>
            <a:ext cx="4496427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9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F8CA-49C4-493B-A7F6-2856EB03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IoT</a:t>
            </a:r>
            <a:r>
              <a:rPr lang="ja-JP" altLang="en-US" dirty="0"/>
              <a:t>・</a:t>
            </a:r>
            <a:r>
              <a:rPr lang="en-US" altLang="ja-JP" dirty="0"/>
              <a:t>Smart Phone</a:t>
            </a:r>
            <a:r>
              <a:rPr lang="ja-JP" altLang="en-US" dirty="0"/>
              <a:t>で取得するデータ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D45A-DC3D-4402-9A5C-673971AA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人体センサー</a:t>
            </a:r>
            <a:endParaRPr lang="en-US" altLang="ja-JP" dirty="0"/>
          </a:p>
          <a:p>
            <a:pPr lvl="1"/>
            <a:r>
              <a:rPr lang="en-US" altLang="ja-JP" dirty="0" err="1"/>
              <a:t>JINS</a:t>
            </a:r>
            <a:r>
              <a:rPr lang="ja-JP" altLang="en-US" dirty="0"/>
              <a:t> </a:t>
            </a:r>
            <a:r>
              <a:rPr lang="en-US" altLang="ja-JP" dirty="0"/>
              <a:t>MEME : </a:t>
            </a:r>
            <a:r>
              <a:rPr lang="ja-JP" altLang="en-US" dirty="0"/>
              <a:t>メガネ組み込み型センサー</a:t>
            </a:r>
            <a:endParaRPr lang="en-US" altLang="ja-JP" dirty="0"/>
          </a:p>
          <a:p>
            <a:pPr lvl="2"/>
            <a:r>
              <a:rPr lang="ja-JP" altLang="en-US" dirty="0"/>
              <a:t>３点眼電位センサー　：目の動き</a:t>
            </a:r>
            <a:endParaRPr lang="en-US" altLang="ja-JP" dirty="0"/>
          </a:p>
          <a:p>
            <a:pPr lvl="2"/>
            <a:r>
              <a:rPr lang="ja-JP" altLang="en-US" dirty="0"/>
              <a:t>６軸身体センサー　　：頭の動き（加速度、軸角度）</a:t>
            </a:r>
            <a:endParaRPr lang="en-US" altLang="ja-JP" dirty="0"/>
          </a:p>
          <a:p>
            <a:pPr lvl="2"/>
            <a:r>
              <a:rPr lang="ja-JP" altLang="en-US" dirty="0"/>
              <a:t>歩数センサー　　　　：歩いた歩数（身体センサーの振動判定により取得）</a:t>
            </a:r>
            <a:endParaRPr lang="en-US" altLang="ja-JP" dirty="0"/>
          </a:p>
          <a:p>
            <a:pPr lvl="1"/>
            <a:r>
              <a:rPr lang="en-US" altLang="ja-JP" dirty="0"/>
              <a:t>Mi band</a:t>
            </a:r>
            <a:r>
              <a:rPr lang="ja-JP" altLang="en-US" dirty="0"/>
              <a:t>：リストバンド型センサー</a:t>
            </a:r>
            <a:endParaRPr lang="en-US" altLang="ja-JP" dirty="0"/>
          </a:p>
          <a:p>
            <a:pPr lvl="2"/>
            <a:r>
              <a:rPr lang="ja-JP" altLang="en-US" dirty="0"/>
              <a:t>心拍数、等　　　　　：睡眠時間</a:t>
            </a:r>
            <a:endParaRPr lang="en-US" altLang="ja-JP" dirty="0"/>
          </a:p>
          <a:p>
            <a:pPr lvl="2"/>
            <a:r>
              <a:rPr lang="ja-JP" altLang="en-US" dirty="0"/>
              <a:t>運動量、等　　　　　：消費カロリー（計算値）</a:t>
            </a:r>
            <a:endParaRPr lang="en-US" altLang="ja-JP" dirty="0"/>
          </a:p>
          <a:p>
            <a:pPr lvl="2"/>
            <a:endParaRPr lang="en-US" dirty="0"/>
          </a:p>
          <a:p>
            <a:r>
              <a:rPr lang="en-US" altLang="ja-JP" dirty="0"/>
              <a:t>Smart Phone</a:t>
            </a:r>
          </a:p>
          <a:p>
            <a:pPr lvl="1"/>
            <a:r>
              <a:rPr lang="en-US" altLang="ja-JP" dirty="0"/>
              <a:t>GPS</a:t>
            </a:r>
            <a:r>
              <a:rPr lang="ja-JP" altLang="en-US" dirty="0"/>
              <a:t>センサー</a:t>
            </a:r>
            <a:endParaRPr lang="en-US" altLang="ja-JP" dirty="0"/>
          </a:p>
          <a:p>
            <a:pPr lvl="2"/>
            <a:r>
              <a:rPr lang="ja-JP" altLang="en-US" dirty="0"/>
              <a:t>位置情報</a:t>
            </a:r>
            <a:endParaRPr lang="en-US" altLang="ja-JP" dirty="0"/>
          </a:p>
          <a:p>
            <a:pPr lvl="1"/>
            <a:r>
              <a:rPr lang="ja-JP" altLang="en-US" dirty="0"/>
              <a:t>磁気センサー、加速度センサー、ジャイロセンサー、環境光センサー、近接センサー、指紋センサー</a:t>
            </a:r>
            <a:endParaRPr lang="en-US" altLang="ja-JP" dirty="0"/>
          </a:p>
          <a:p>
            <a:pPr lvl="2"/>
            <a:r>
              <a:rPr lang="ja-JP" altLang="en-US" dirty="0"/>
              <a:t>（利用しない）</a:t>
            </a:r>
            <a:endParaRPr lang="en-US" altLang="ja-JP" dirty="0"/>
          </a:p>
          <a:p>
            <a:r>
              <a:rPr lang="en-US" altLang="ja-JP" dirty="0"/>
              <a:t>PC</a:t>
            </a:r>
            <a:r>
              <a:rPr lang="ja-JP" altLang="en-US" dirty="0"/>
              <a:t>装置</a:t>
            </a:r>
            <a:endParaRPr lang="en-US" altLang="ja-JP" dirty="0"/>
          </a:p>
          <a:p>
            <a:pPr lvl="1"/>
            <a:r>
              <a:rPr lang="ja-JP" altLang="en-US" dirty="0"/>
              <a:t>人感センサー </a:t>
            </a:r>
            <a:r>
              <a:rPr lang="en-US" altLang="ja-JP" dirty="0"/>
              <a:t>or </a:t>
            </a:r>
            <a:r>
              <a:rPr lang="ja-JP" altLang="en-US" dirty="0"/>
              <a:t>カメラ</a:t>
            </a:r>
            <a:endParaRPr lang="en-US" altLang="ja-JP" dirty="0"/>
          </a:p>
          <a:p>
            <a:pPr lvl="2"/>
            <a:r>
              <a:rPr lang="en-US" dirty="0"/>
              <a:t>PC</a:t>
            </a:r>
            <a:r>
              <a:rPr lang="ja-JP" altLang="en-US" dirty="0"/>
              <a:t>装置のソバで作業しているかを判定</a:t>
            </a:r>
            <a:endParaRPr lang="en-US" altLang="ja-JP" dirty="0"/>
          </a:p>
          <a:p>
            <a:pPr lvl="1"/>
            <a:r>
              <a:rPr lang="ja-JP" altLang="en-US" dirty="0"/>
              <a:t>常駐アプリケーション</a:t>
            </a:r>
            <a:endParaRPr lang="en-US" altLang="ja-JP" dirty="0"/>
          </a:p>
          <a:p>
            <a:pPr lvl="2"/>
            <a:r>
              <a:rPr lang="en-US" altLang="ja-JP" dirty="0"/>
              <a:t>PC</a:t>
            </a:r>
            <a:r>
              <a:rPr lang="ja-JP" altLang="en-US" dirty="0"/>
              <a:t> </a:t>
            </a:r>
            <a:r>
              <a:rPr lang="en-US" altLang="ja-JP" dirty="0"/>
              <a:t>On/Off</a:t>
            </a:r>
            <a:r>
              <a:rPr lang="ja-JP" altLang="en-US" dirty="0"/>
              <a:t>ログ</a:t>
            </a:r>
            <a:endParaRPr lang="en-US" altLang="ja-JP" dirty="0"/>
          </a:p>
          <a:p>
            <a:pPr lvl="2"/>
            <a:r>
              <a:rPr lang="ja-JP" altLang="en-US" dirty="0"/>
              <a:t>キータッチ、マウスクリック数の測定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E9920-B17E-48FB-BB1F-D3682B1F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K5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CA16E-6031-416C-9773-8DF6E946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3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809</TotalTime>
  <Words>1340</Words>
  <Application>Microsoft Office PowerPoint</Application>
  <PresentationFormat>A3 Paper (297x420 mm)</PresentationFormat>
  <Paragraphs>273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『働き方』バランスアップサービス</vt:lpstr>
      <vt:lpstr>IoTで『働き方』のバランスを可視化</vt:lpstr>
      <vt:lpstr>働く＆生活する環境の変化</vt:lpstr>
      <vt:lpstr>リモートWork：働く側としての課題</vt:lpstr>
      <vt:lpstr>ヒトの「働く時間」を自動で収集</vt:lpstr>
      <vt:lpstr>サービス概要</vt:lpstr>
      <vt:lpstr>働く＆生活するを「見える化」 勤務時間、動作時間</vt:lpstr>
      <vt:lpstr>働く＆生活するを「見える化」 PC操作状況＆集中度＆カロリ</vt:lpstr>
      <vt:lpstr>IoT・Smart Phoneで取得するデータ</vt:lpstr>
      <vt:lpstr>リモートWork：働く側メリット</vt:lpstr>
      <vt:lpstr>リモートWork：時間活用例</vt:lpstr>
      <vt:lpstr>長い年月、健康に、働く時代に</vt:lpstr>
      <vt:lpstr>身体センサー・テクノロジー 疲れ・集中度測定</vt:lpstr>
      <vt:lpstr>身体センサー・テクノロジー 睡眠量計</vt:lpstr>
      <vt:lpstr>身体センサー・テクノロジー 運動量計</vt:lpstr>
      <vt:lpstr>将来の想定サービス</vt:lpstr>
      <vt:lpstr>Appendix : リモートワーク状況 </vt:lpstr>
      <vt:lpstr>Appendix：労務管理上の対応</vt:lpstr>
      <vt:lpstr>Appendix : 企業の導入目的</vt:lpstr>
      <vt:lpstr>Appendix : 企業側メリット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『働き方』Balance-Log サービス</dc:title>
  <dc:creator>Mitsuru Sakai</dc:creator>
  <cp:lastModifiedBy>Sakai Mitsuru</cp:lastModifiedBy>
  <cp:revision>47</cp:revision>
  <cp:lastPrinted>2019-07-01T07:25:55Z</cp:lastPrinted>
  <dcterms:created xsi:type="dcterms:W3CDTF">2019-06-28T04:34:54Z</dcterms:created>
  <dcterms:modified xsi:type="dcterms:W3CDTF">2019-08-08T01:58:28Z</dcterms:modified>
</cp:coreProperties>
</file>