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310" r:id="rId4"/>
    <p:sldId id="262" r:id="rId5"/>
    <p:sldId id="306" r:id="rId6"/>
    <p:sldId id="286" r:id="rId7"/>
    <p:sldId id="301" r:id="rId8"/>
    <p:sldId id="305" r:id="rId9"/>
    <p:sldId id="312" r:id="rId10"/>
    <p:sldId id="309" r:id="rId11"/>
    <p:sldId id="304" r:id="rId12"/>
    <p:sldId id="308" r:id="rId13"/>
    <p:sldId id="283" r:id="rId14"/>
    <p:sldId id="311" r:id="rId15"/>
    <p:sldId id="313" r:id="rId16"/>
    <p:sldId id="314" r:id="rId17"/>
    <p:sldId id="295" r:id="rId18"/>
    <p:sldId id="307" r:id="rId19"/>
    <p:sldId id="296" r:id="rId20"/>
    <p:sldId id="274" r:id="rId21"/>
    <p:sldId id="275" r:id="rId22"/>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49" autoAdjust="0"/>
    <p:restoredTop sz="96517" autoAdjust="0"/>
  </p:normalViewPr>
  <p:slideViewPr>
    <p:cSldViewPr>
      <p:cViewPr varScale="1">
        <p:scale>
          <a:sx n="86" d="100"/>
          <a:sy n="86" d="100"/>
        </p:scale>
        <p:origin x="840"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968E5-9FDF-4169-B71E-5227F34F8976}"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0A106311-3A6C-4277-93C2-0C19921AADEC}">
      <dgm:prSet phldrT="[Text]"/>
      <dgm:spPr/>
      <dgm:t>
        <a:bodyPr/>
        <a:lstStyle/>
        <a:p>
          <a:r>
            <a:rPr lang="en-US" dirty="0"/>
            <a:t>Desirability</a:t>
          </a:r>
        </a:p>
      </dgm:t>
    </dgm:pt>
    <dgm:pt modelId="{CB5215A5-61F3-4547-94FD-44EC599501E2}" type="parTrans" cxnId="{2A1CF341-24F8-4871-9DDC-67EFACFD4063}">
      <dgm:prSet/>
      <dgm:spPr/>
      <dgm:t>
        <a:bodyPr/>
        <a:lstStyle/>
        <a:p>
          <a:endParaRPr lang="en-US"/>
        </a:p>
      </dgm:t>
    </dgm:pt>
    <dgm:pt modelId="{8405724C-46CC-4EF6-918C-86517D296593}" type="sibTrans" cxnId="{2A1CF341-24F8-4871-9DDC-67EFACFD4063}">
      <dgm:prSet/>
      <dgm:spPr/>
      <dgm:t>
        <a:bodyPr/>
        <a:lstStyle/>
        <a:p>
          <a:endParaRPr lang="en-US"/>
        </a:p>
      </dgm:t>
    </dgm:pt>
    <dgm:pt modelId="{E7303B1E-3E44-4689-A2B5-3565A9716AAB}">
      <dgm:prSet phldrT="[Text]"/>
      <dgm:spPr/>
      <dgm:t>
        <a:bodyPr/>
        <a:lstStyle/>
        <a:p>
          <a:r>
            <a:rPr lang="en-US" dirty="0"/>
            <a:t>Viability</a:t>
          </a:r>
        </a:p>
      </dgm:t>
    </dgm:pt>
    <dgm:pt modelId="{47FD2971-A8D0-486A-83C6-693FFA58B805}" type="parTrans" cxnId="{B5515E97-2B9D-41C3-BAFB-26809D66B467}">
      <dgm:prSet/>
      <dgm:spPr/>
      <dgm:t>
        <a:bodyPr/>
        <a:lstStyle/>
        <a:p>
          <a:endParaRPr lang="en-US"/>
        </a:p>
      </dgm:t>
    </dgm:pt>
    <dgm:pt modelId="{BF328F2A-9214-4C38-9AED-B0CB41A2D694}" type="sibTrans" cxnId="{B5515E97-2B9D-41C3-BAFB-26809D66B467}">
      <dgm:prSet/>
      <dgm:spPr/>
      <dgm:t>
        <a:bodyPr/>
        <a:lstStyle/>
        <a:p>
          <a:endParaRPr lang="en-US"/>
        </a:p>
      </dgm:t>
    </dgm:pt>
    <dgm:pt modelId="{B4112529-7A73-408F-B2C1-3CE7F5AEE2C1}">
      <dgm:prSet phldrT="[Text]"/>
      <dgm:spPr/>
      <dgm:t>
        <a:bodyPr/>
        <a:lstStyle/>
        <a:p>
          <a:r>
            <a:rPr lang="en-US" dirty="0"/>
            <a:t>Feasibility</a:t>
          </a:r>
        </a:p>
      </dgm:t>
    </dgm:pt>
    <dgm:pt modelId="{FBB0B755-5E3D-4B6A-A0C3-103FB8C81731}" type="parTrans" cxnId="{B357596C-7D8D-48C3-80BB-11857A80AA22}">
      <dgm:prSet/>
      <dgm:spPr/>
      <dgm:t>
        <a:bodyPr/>
        <a:lstStyle/>
        <a:p>
          <a:endParaRPr lang="en-US"/>
        </a:p>
      </dgm:t>
    </dgm:pt>
    <dgm:pt modelId="{A1188F6C-7974-4AA9-AE0E-10062FA2AAAC}" type="sibTrans" cxnId="{B357596C-7D8D-48C3-80BB-11857A80AA22}">
      <dgm:prSet/>
      <dgm:spPr/>
      <dgm:t>
        <a:bodyPr/>
        <a:lstStyle/>
        <a:p>
          <a:endParaRPr lang="en-US"/>
        </a:p>
      </dgm:t>
    </dgm:pt>
    <dgm:pt modelId="{3D736F72-C6D4-4273-AC7C-B5D67B6C65D6}" type="pres">
      <dgm:prSet presAssocID="{866968E5-9FDF-4169-B71E-5227F34F8976}" presName="Name0" presStyleCnt="0">
        <dgm:presLayoutVars>
          <dgm:chMax val="7"/>
          <dgm:dir/>
          <dgm:resizeHandles val="exact"/>
        </dgm:presLayoutVars>
      </dgm:prSet>
      <dgm:spPr/>
    </dgm:pt>
    <dgm:pt modelId="{19622C68-6823-46DD-A548-5C74E7E45393}" type="pres">
      <dgm:prSet presAssocID="{866968E5-9FDF-4169-B71E-5227F34F8976}" presName="ellipse1" presStyleLbl="vennNode1" presStyleIdx="0" presStyleCnt="3" custLinFactNeighborX="7676" custLinFactNeighborY="-372">
        <dgm:presLayoutVars>
          <dgm:bulletEnabled val="1"/>
        </dgm:presLayoutVars>
      </dgm:prSet>
      <dgm:spPr/>
    </dgm:pt>
    <dgm:pt modelId="{5EFDBB3F-351C-4B5F-AE34-0831CFCD0250}" type="pres">
      <dgm:prSet presAssocID="{866968E5-9FDF-4169-B71E-5227F34F8976}" presName="ellipse2" presStyleLbl="vennNode1" presStyleIdx="1" presStyleCnt="3" custLinFactNeighborX="-30" custLinFactNeighborY="-91">
        <dgm:presLayoutVars>
          <dgm:bulletEnabled val="1"/>
        </dgm:presLayoutVars>
      </dgm:prSet>
      <dgm:spPr/>
    </dgm:pt>
    <dgm:pt modelId="{CCEDF2D0-D410-49AD-AF5F-4364D382D02D}" type="pres">
      <dgm:prSet presAssocID="{866968E5-9FDF-4169-B71E-5227F34F8976}" presName="ellipse3" presStyleLbl="vennNode1" presStyleIdx="2" presStyleCnt="3" custLinFactNeighborX="-13161" custLinFactNeighborY="1302">
        <dgm:presLayoutVars>
          <dgm:bulletEnabled val="1"/>
        </dgm:presLayoutVars>
      </dgm:prSet>
      <dgm:spPr/>
    </dgm:pt>
  </dgm:ptLst>
  <dgm:cxnLst>
    <dgm:cxn modelId="{328B170F-469C-4D16-A0D6-D05BBB3CA125}" type="presOf" srcId="{0A106311-3A6C-4277-93C2-0C19921AADEC}" destId="{19622C68-6823-46DD-A548-5C74E7E45393}" srcOrd="0" destOrd="0" presId="urn:microsoft.com/office/officeart/2005/8/layout/rings+Icon"/>
    <dgm:cxn modelId="{2A1CF341-24F8-4871-9DDC-67EFACFD4063}" srcId="{866968E5-9FDF-4169-B71E-5227F34F8976}" destId="{0A106311-3A6C-4277-93C2-0C19921AADEC}" srcOrd="0" destOrd="0" parTransId="{CB5215A5-61F3-4547-94FD-44EC599501E2}" sibTransId="{8405724C-46CC-4EF6-918C-86517D296593}"/>
    <dgm:cxn modelId="{B357596C-7D8D-48C3-80BB-11857A80AA22}" srcId="{866968E5-9FDF-4169-B71E-5227F34F8976}" destId="{B4112529-7A73-408F-B2C1-3CE7F5AEE2C1}" srcOrd="2" destOrd="0" parTransId="{FBB0B755-5E3D-4B6A-A0C3-103FB8C81731}" sibTransId="{A1188F6C-7974-4AA9-AE0E-10062FA2AAAC}"/>
    <dgm:cxn modelId="{14125079-DD56-4FED-AF57-7630E1637A19}" type="presOf" srcId="{B4112529-7A73-408F-B2C1-3CE7F5AEE2C1}" destId="{CCEDF2D0-D410-49AD-AF5F-4364D382D02D}" srcOrd="0" destOrd="0" presId="urn:microsoft.com/office/officeart/2005/8/layout/rings+Icon"/>
    <dgm:cxn modelId="{B5515E97-2B9D-41C3-BAFB-26809D66B467}" srcId="{866968E5-9FDF-4169-B71E-5227F34F8976}" destId="{E7303B1E-3E44-4689-A2B5-3565A9716AAB}" srcOrd="1" destOrd="0" parTransId="{47FD2971-A8D0-486A-83C6-693FFA58B805}" sibTransId="{BF328F2A-9214-4C38-9AED-B0CB41A2D694}"/>
    <dgm:cxn modelId="{D1B56B9A-7915-4CC7-A753-2140DBDE0385}" type="presOf" srcId="{E7303B1E-3E44-4689-A2B5-3565A9716AAB}" destId="{5EFDBB3F-351C-4B5F-AE34-0831CFCD0250}" srcOrd="0" destOrd="0" presId="urn:microsoft.com/office/officeart/2005/8/layout/rings+Icon"/>
    <dgm:cxn modelId="{0E9482E5-1AE6-4A97-AC83-E1A08BFBFC67}" type="presOf" srcId="{866968E5-9FDF-4169-B71E-5227F34F8976}" destId="{3D736F72-C6D4-4273-AC7C-B5D67B6C65D6}" srcOrd="0" destOrd="0" presId="urn:microsoft.com/office/officeart/2005/8/layout/rings+Icon"/>
    <dgm:cxn modelId="{1D073D65-EC82-4B9D-9E31-0F10856A5D60}" type="presParOf" srcId="{3D736F72-C6D4-4273-AC7C-B5D67B6C65D6}" destId="{19622C68-6823-46DD-A548-5C74E7E45393}" srcOrd="0" destOrd="0" presId="urn:microsoft.com/office/officeart/2005/8/layout/rings+Icon"/>
    <dgm:cxn modelId="{FE2F1CA5-3E20-46C8-A253-3B3A095F038D}" type="presParOf" srcId="{3D736F72-C6D4-4273-AC7C-B5D67B6C65D6}" destId="{5EFDBB3F-351C-4B5F-AE34-0831CFCD0250}" srcOrd="1" destOrd="0" presId="urn:microsoft.com/office/officeart/2005/8/layout/rings+Icon"/>
    <dgm:cxn modelId="{85EBEE7F-22FE-471C-9914-1416D3E1FAD3}" type="presParOf" srcId="{3D736F72-C6D4-4273-AC7C-B5D67B6C65D6}" destId="{CCEDF2D0-D410-49AD-AF5F-4364D382D02D}"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2C68-6823-46DD-A548-5C74E7E45393}">
      <dsp:nvSpPr>
        <dsp:cNvPr id="0" name=""/>
        <dsp:cNvSpPr/>
      </dsp:nvSpPr>
      <dsp:spPr>
        <a:xfrm>
          <a:off x="1066794" y="0"/>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Desirability</a:t>
          </a:r>
        </a:p>
      </dsp:txBody>
      <dsp:txXfrm>
        <a:off x="1566651" y="499850"/>
        <a:ext cx="2413525" cy="2413491"/>
      </dsp:txXfrm>
    </dsp:sp>
    <dsp:sp modelId="{5EFDBB3F-351C-4B5F-AE34-0831CFCD0250}">
      <dsp:nvSpPr>
        <dsp:cNvPr id="0" name=""/>
        <dsp:cNvSpPr/>
      </dsp:nvSpPr>
      <dsp:spPr>
        <a:xfrm>
          <a:off x="2560594" y="2273302"/>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Viability</a:t>
          </a:r>
        </a:p>
      </dsp:txBody>
      <dsp:txXfrm>
        <a:off x="3060451" y="2773152"/>
        <a:ext cx="2413525" cy="2413491"/>
      </dsp:txXfrm>
    </dsp:sp>
    <dsp:sp modelId="{CCEDF2D0-D410-49AD-AF5F-4364D382D02D}">
      <dsp:nvSpPr>
        <dsp:cNvPr id="0" name=""/>
        <dsp:cNvSpPr/>
      </dsp:nvSpPr>
      <dsp:spPr>
        <a:xfrm>
          <a:off x="3867149" y="44439"/>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Feasibility</a:t>
          </a:r>
        </a:p>
      </dsp:txBody>
      <dsp:txXfrm>
        <a:off x="4367006" y="544289"/>
        <a:ext cx="2413525" cy="2413491"/>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52" tIns="47427" rIns="94852" bIns="47427"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52" tIns="47427" rIns="94852" bIns="47427" rtlCol="0"/>
          <a:lstStyle>
            <a:lvl1pPr algn="r">
              <a:defRPr sz="1200"/>
            </a:lvl1pPr>
          </a:lstStyle>
          <a:p>
            <a:fld id="{0D8B9427-5D87-47BE-9054-CBA43456A494}" type="datetimeFigureOut">
              <a:rPr lang="en-US" smtClean="0"/>
              <a:t>9/25/2019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52" tIns="47427" rIns="94852" bIns="47427" rtlCol="0" anchor="ctr"/>
          <a:lstStyle/>
          <a:p>
            <a:endParaRPr lang="en-US"/>
          </a:p>
        </p:txBody>
      </p:sp>
      <p:sp>
        <p:nvSpPr>
          <p:cNvPr id="5" name="Notes Placeholder 4"/>
          <p:cNvSpPr>
            <a:spLocks noGrp="1"/>
          </p:cNvSpPr>
          <p:nvPr>
            <p:ph type="body" sz="quarter" idx="3"/>
          </p:nvPr>
        </p:nvSpPr>
        <p:spPr>
          <a:xfrm>
            <a:off x="673577" y="4748165"/>
            <a:ext cx="5388610" cy="3884861"/>
          </a:xfrm>
          <a:prstGeom prst="rect">
            <a:avLst/>
          </a:prstGeom>
        </p:spPr>
        <p:txBody>
          <a:bodyPr vert="horz" lIns="94852" tIns="47427" rIns="94852" bIns="474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52" tIns="47427" rIns="94852" bIns="47427"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52" tIns="47427" rIns="94852" bIns="47427"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49115DE7-1704-47B1-8BF0-9414E49E5741}" type="datetime1">
              <a:rPr lang="en-US" smtClean="0"/>
              <a:t>9/25/2019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25820-06EC-448A-A31B-2407B4A585A1}" type="datetime1">
              <a:rPr lang="en-US" smtClean="0"/>
              <a:t>9/25/2019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2DEF3-63AD-4786-B2A1-F7BCC937D7EE}" type="datetime1">
              <a:rPr lang="en-US" smtClean="0"/>
              <a:t>9/25/2019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48C1DB-2928-44D2-B484-5B509498A7D5}" type="datetime1">
              <a:rPr lang="en-US" smtClean="0"/>
              <a:t>9/25/2019</a:t>
            </a:fld>
            <a:endParaRPr lang="en-US"/>
          </a:p>
        </p:txBody>
      </p:sp>
      <p:sp>
        <p:nvSpPr>
          <p:cNvPr id="5" name="Footer Placeholder 4"/>
          <p:cNvSpPr>
            <a:spLocks noGrp="1"/>
          </p:cNvSpPr>
          <p:nvPr>
            <p:ph type="ftr" sz="quarter" idx="11"/>
          </p:nvPr>
        </p:nvSpPr>
        <p:spPr/>
        <p:txBody>
          <a:bodyPr/>
          <a:lstStyle/>
          <a:p>
            <a:r>
              <a:rPr lang="en-US" altLang="ja-JP" dirty="0"/>
              <a:t>Smart</a:t>
            </a:r>
            <a:r>
              <a:rPr lang="ja-JP" altLang="en-US" dirty="0"/>
              <a:t> </a:t>
            </a:r>
            <a:r>
              <a:rPr lang="en-US" altLang="ja-JP" dirty="0"/>
              <a:t>SE</a:t>
            </a:r>
            <a:r>
              <a:rPr lang="ja-JP" altLang="en-US" dirty="0"/>
              <a:t> </a:t>
            </a:r>
            <a:r>
              <a:rPr lang="en-US" altLang="ja-JP" dirty="0"/>
              <a:t>2019</a:t>
            </a:r>
            <a:endParaRPr lang="en-US" dirty="0"/>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31EFD-5078-44BA-9305-88644F4AAB2B}" type="datetime1">
              <a:rPr lang="en-US" smtClean="0"/>
              <a:t>9/25/2019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42F50F-7502-4D16-B87C-E782CEE7672E}" type="datetime1">
              <a:rPr lang="en-US" smtClean="0"/>
              <a:t>9/25/2019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07DCC-9848-43E3-A806-DBEF55426523}" type="datetime1">
              <a:rPr lang="en-US" smtClean="0"/>
              <a:t>9/25/2019</a:t>
            </a:fld>
            <a:endParaRPr lang="en-US"/>
          </a:p>
        </p:txBody>
      </p:sp>
      <p:sp>
        <p:nvSpPr>
          <p:cNvPr id="8" name="Footer Placeholder 7"/>
          <p:cNvSpPr>
            <a:spLocks noGrp="1"/>
          </p:cNvSpPr>
          <p:nvPr>
            <p:ph type="ftr" sz="quarter" idx="11"/>
          </p:nvPr>
        </p:nvSpPr>
        <p:spPr/>
        <p:txBody>
          <a:bodyPr/>
          <a:lstStyle/>
          <a:p>
            <a:r>
              <a:rPr lang="en-US"/>
              <a:t>Smart SE 2019</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B157A-6056-4CD6-A76C-FACECD8B3A56}" type="datetime1">
              <a:rPr lang="en-US" smtClean="0"/>
              <a:t>9/25/2019</a:t>
            </a:fld>
            <a:endParaRPr lang="en-US"/>
          </a:p>
        </p:txBody>
      </p:sp>
      <p:sp>
        <p:nvSpPr>
          <p:cNvPr id="4" name="Footer Placeholder 3"/>
          <p:cNvSpPr>
            <a:spLocks noGrp="1"/>
          </p:cNvSpPr>
          <p:nvPr>
            <p:ph type="ftr" sz="quarter" idx="11"/>
          </p:nvPr>
        </p:nvSpPr>
        <p:spPr/>
        <p:txBody>
          <a:bodyPr/>
          <a:lstStyle/>
          <a:p>
            <a:r>
              <a:rPr lang="en-US"/>
              <a:t>Smart SE 2019</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A8BD5-2F37-4F0B-A1FA-31DA54829AC8}" type="datetime1">
              <a:rPr lang="en-US" smtClean="0"/>
              <a:t>9/25/2019</a:t>
            </a:fld>
            <a:endParaRPr lang="en-US"/>
          </a:p>
        </p:txBody>
      </p:sp>
      <p:sp>
        <p:nvSpPr>
          <p:cNvPr id="3" name="Footer Placeholder 2"/>
          <p:cNvSpPr>
            <a:spLocks noGrp="1"/>
          </p:cNvSpPr>
          <p:nvPr>
            <p:ph type="ftr" sz="quarter" idx="11"/>
          </p:nvPr>
        </p:nvSpPr>
        <p:spPr/>
        <p:txBody>
          <a:bodyPr/>
          <a:lstStyle/>
          <a:p>
            <a:r>
              <a:rPr lang="en-US"/>
              <a:t>Smart SE 2019</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F6770BD-A456-47DC-9C47-25632EF84D03}" type="datetime1">
              <a:rPr lang="en-US" smtClean="0"/>
              <a:t>9/25/2019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89534AC-3C61-4664-B6A7-921B67F27DBB}" type="datetime1">
              <a:rPr lang="en-US" smtClean="0"/>
              <a:t>9/25/2019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51D99684-5409-4473-A1B9-A6E0D155E2A6}" type="datetime1">
              <a:rPr lang="en-US" smtClean="0"/>
              <a:t>9/25/2019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2019</a:t>
            </a:r>
            <a:endParaRPr lang="en-US" dirty="0"/>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pic>
        <p:nvPicPr>
          <p:cNvPr id="7" name="図 6">
            <a:extLst>
              <a:ext uri="{FF2B5EF4-FFF2-40B4-BE49-F238E27FC236}">
                <a16:creationId xmlns:a16="http://schemas.microsoft.com/office/drawing/2014/main" id="{27027143-73F4-4C45-ACDB-87BA5AAB030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71450" y="9202027"/>
            <a:ext cx="1006186" cy="284873"/>
          </a:xfrm>
          <a:prstGeom prst="rect">
            <a:avLst/>
          </a:prstGeom>
        </p:spPr>
      </p:pic>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48.PNG"/><Relationship Id="rId26" Type="http://schemas.openxmlformats.org/officeDocument/2006/relationships/image" Target="../media/image54.PNG"/><Relationship Id="rId3" Type="http://schemas.openxmlformats.org/officeDocument/2006/relationships/image" Target="../media/image12.svg"/><Relationship Id="rId21" Type="http://schemas.openxmlformats.org/officeDocument/2006/relationships/image" Target="../media/image19.png"/><Relationship Id="rId7" Type="http://schemas.openxmlformats.org/officeDocument/2006/relationships/image" Target="../media/image16.svg"/><Relationship Id="rId12" Type="http://schemas.openxmlformats.org/officeDocument/2006/relationships/image" Target="../media/image25.png"/><Relationship Id="rId17" Type="http://schemas.openxmlformats.org/officeDocument/2006/relationships/image" Target="../media/image47.PNG"/><Relationship Id="rId25" Type="http://schemas.openxmlformats.org/officeDocument/2006/relationships/image" Target="../media/image53.svg"/><Relationship Id="rId2" Type="http://schemas.openxmlformats.org/officeDocument/2006/relationships/image" Target="../media/image11.png"/><Relationship Id="rId16" Type="http://schemas.openxmlformats.org/officeDocument/2006/relationships/image" Target="../media/image31.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4.png"/><Relationship Id="rId24" Type="http://schemas.openxmlformats.org/officeDocument/2006/relationships/image" Target="../media/image52.png"/><Relationship Id="rId5" Type="http://schemas.openxmlformats.org/officeDocument/2006/relationships/image" Target="../media/image14.svg"/><Relationship Id="rId15" Type="http://schemas.openxmlformats.org/officeDocument/2006/relationships/image" Target="../media/image30.png"/><Relationship Id="rId23" Type="http://schemas.openxmlformats.org/officeDocument/2006/relationships/image" Target="../media/image51.PNG"/><Relationship Id="rId10" Type="http://schemas.openxmlformats.org/officeDocument/2006/relationships/image" Target="../media/image23.png"/><Relationship Id="rId19" Type="http://schemas.openxmlformats.org/officeDocument/2006/relationships/image" Target="../media/image49.PNG"/><Relationship Id="rId4" Type="http://schemas.openxmlformats.org/officeDocument/2006/relationships/image" Target="../media/image13.png"/><Relationship Id="rId9" Type="http://schemas.openxmlformats.org/officeDocument/2006/relationships/image" Target="../media/image22.svg"/><Relationship Id="rId14" Type="http://schemas.openxmlformats.org/officeDocument/2006/relationships/image" Target="../media/image29.PNG"/><Relationship Id="rId22"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686560"/>
            <a:ext cx="11269980" cy="3342640"/>
          </a:xfrm>
        </p:spPr>
        <p:txBody>
          <a:bodyPr/>
          <a:lstStyle/>
          <a:p>
            <a:r>
              <a:rPr lang="ja-JP" altLang="en-US" sz="4400" b="1" dirty="0">
                <a:solidFill>
                  <a:schemeClr val="accent1">
                    <a:lumMod val="50000"/>
                  </a:schemeClr>
                </a:solidFill>
              </a:rPr>
              <a:t>修了制作（プロジェクト）：</a:t>
            </a:r>
            <a:br>
              <a:rPr lang="en-US" altLang="ja-JP" sz="4400" b="1" dirty="0">
                <a:solidFill>
                  <a:schemeClr val="accent1">
                    <a:lumMod val="50000"/>
                  </a:schemeClr>
                </a:solidFill>
              </a:rPr>
            </a:br>
            <a:r>
              <a:rPr lang="en-US" altLang="ja-JP" sz="4400" b="1" dirty="0">
                <a:solidFill>
                  <a:schemeClr val="accent1">
                    <a:lumMod val="50000"/>
                  </a:schemeClr>
                </a:solidFill>
              </a:rPr>
              <a:t>IoT</a:t>
            </a:r>
            <a:r>
              <a:rPr lang="ja-JP" altLang="en-US" sz="4400" b="1" dirty="0">
                <a:solidFill>
                  <a:schemeClr val="accent1">
                    <a:lumMod val="50000"/>
                  </a:schemeClr>
                </a:solidFill>
              </a:rPr>
              <a:t>を使った「働き方改革」サービスの検証</a:t>
            </a:r>
            <a:endParaRPr lang="en-US" sz="4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a:xfrm>
            <a:off x="1600200" y="5042853"/>
            <a:ext cx="9601200" cy="2318067"/>
          </a:xfrm>
        </p:spPr>
        <p:txBody>
          <a:bodyPr>
            <a:normAutofit/>
          </a:bodyPr>
          <a:lstStyle/>
          <a:p>
            <a:pPr algn="r"/>
            <a:r>
              <a:rPr lang="en-US" dirty="0"/>
              <a:t>sse02-19 : Sakai Mitsuru</a:t>
            </a:r>
          </a:p>
          <a:p>
            <a:pPr algn="r"/>
            <a:r>
              <a:rPr lang="en-US" dirty="0"/>
              <a:t>2019/10/05</a:t>
            </a: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
        <p:nvSpPr>
          <p:cNvPr id="4" name="Footer Placeholder 3">
            <a:extLst>
              <a:ext uri="{FF2B5EF4-FFF2-40B4-BE49-F238E27FC236}">
                <a16:creationId xmlns:a16="http://schemas.microsoft.com/office/drawing/2014/main" id="{7DB6E82E-DE20-4E10-AF42-920DC947126C}"/>
              </a:ext>
            </a:extLst>
          </p:cNvPr>
          <p:cNvSpPr>
            <a:spLocks noGrp="1"/>
          </p:cNvSpPr>
          <p:nvPr>
            <p:ph type="ftr" sz="quarter" idx="11"/>
          </p:nvPr>
        </p:nvSpPr>
        <p:spPr/>
        <p:txBody>
          <a:bodyPr/>
          <a:lstStyle/>
          <a:p>
            <a:r>
              <a:rPr lang="en-US"/>
              <a:t>Smart SE 2019</a:t>
            </a:r>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8AAE-2018-430A-B9CC-52F36E8EB442}"/>
              </a:ext>
            </a:extLst>
          </p:cNvPr>
          <p:cNvSpPr>
            <a:spLocks noGrp="1"/>
          </p:cNvSpPr>
          <p:nvPr>
            <p:ph type="title"/>
          </p:nvPr>
        </p:nvSpPr>
        <p:spPr/>
        <p:txBody>
          <a:bodyPr/>
          <a:lstStyle/>
          <a:p>
            <a:r>
              <a:rPr lang="ja-JP" altLang="en-US" dirty="0"/>
              <a:t>顧客開発時：</a:t>
            </a:r>
            <a:r>
              <a:rPr lang="en-US" altLang="ja-JP" dirty="0" err="1"/>
              <a:t>GDTA</a:t>
            </a:r>
            <a:endParaRPr lang="en-US" dirty="0"/>
          </a:p>
        </p:txBody>
      </p:sp>
      <p:sp>
        <p:nvSpPr>
          <p:cNvPr id="4" name="Footer Placeholder 3">
            <a:extLst>
              <a:ext uri="{FF2B5EF4-FFF2-40B4-BE49-F238E27FC236}">
                <a16:creationId xmlns:a16="http://schemas.microsoft.com/office/drawing/2014/main" id="{BC327C43-2BE8-45A2-ABA4-E07B28FAC289}"/>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77729F8-CA2D-4897-9DF7-5796C85F9AF5}"/>
              </a:ext>
            </a:extLst>
          </p:cNvPr>
          <p:cNvSpPr>
            <a:spLocks noGrp="1"/>
          </p:cNvSpPr>
          <p:nvPr>
            <p:ph type="sldNum" sz="quarter" idx="12"/>
          </p:nvPr>
        </p:nvSpPr>
        <p:spPr/>
        <p:txBody>
          <a:bodyPr/>
          <a:lstStyle/>
          <a:p>
            <a:fld id="{F4A97BBC-DD9B-4F1D-A986-96E9900FCB6F}" type="slidenum">
              <a:rPr lang="en-US" smtClean="0"/>
              <a:t>10</a:t>
            </a:fld>
            <a:endParaRPr lang="en-US"/>
          </a:p>
        </p:txBody>
      </p:sp>
      <p:pic>
        <p:nvPicPr>
          <p:cNvPr id="6" name="Picture 5">
            <a:extLst>
              <a:ext uri="{FF2B5EF4-FFF2-40B4-BE49-F238E27FC236}">
                <a16:creationId xmlns:a16="http://schemas.microsoft.com/office/drawing/2014/main" id="{DDA37AE5-9734-4C07-B252-B73B56911AF0}"/>
              </a:ext>
            </a:extLst>
          </p:cNvPr>
          <p:cNvPicPr>
            <a:picLocks noChangeAspect="1"/>
          </p:cNvPicPr>
          <p:nvPr/>
        </p:nvPicPr>
        <p:blipFill>
          <a:blip r:embed="rId2"/>
          <a:stretch>
            <a:fillRect/>
          </a:stretch>
        </p:blipFill>
        <p:spPr>
          <a:xfrm>
            <a:off x="0" y="1314450"/>
            <a:ext cx="12801600" cy="8224284"/>
          </a:xfrm>
          <a:prstGeom prst="rect">
            <a:avLst/>
          </a:prstGeom>
        </p:spPr>
      </p:pic>
    </p:spTree>
    <p:extLst>
      <p:ext uri="{BB962C8B-B14F-4D97-AF65-F5344CB8AC3E}">
        <p14:creationId xmlns:p14="http://schemas.microsoft.com/office/powerpoint/2010/main" val="428912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26A2-9A94-40D1-9366-B89CB27B6101}"/>
              </a:ext>
            </a:extLst>
          </p:cNvPr>
          <p:cNvSpPr>
            <a:spLocks noGrp="1"/>
          </p:cNvSpPr>
          <p:nvPr>
            <p:ph type="title"/>
          </p:nvPr>
        </p:nvSpPr>
        <p:spPr/>
        <p:txBody>
          <a:bodyPr/>
          <a:lstStyle/>
          <a:p>
            <a:r>
              <a:rPr lang="ja-JP" altLang="en-US" dirty="0"/>
              <a:t>ビジネス検証：</a:t>
            </a:r>
            <a:r>
              <a:rPr lang="en-US" altLang="ja-JP" dirty="0" err="1"/>
              <a:t>SCAI</a:t>
            </a:r>
            <a:r>
              <a:rPr lang="en-US" altLang="ja-JP" dirty="0"/>
              <a:t> Graph</a:t>
            </a:r>
            <a:endParaRPr lang="en-US" dirty="0"/>
          </a:p>
        </p:txBody>
      </p:sp>
      <p:sp>
        <p:nvSpPr>
          <p:cNvPr id="4" name="Footer Placeholder 3">
            <a:extLst>
              <a:ext uri="{FF2B5EF4-FFF2-40B4-BE49-F238E27FC236}">
                <a16:creationId xmlns:a16="http://schemas.microsoft.com/office/drawing/2014/main" id="{40F64623-3FD2-4DDE-A2C3-208B7A585EDC}"/>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DAE6F194-ED6A-444F-AAA3-006B8B28C6B7}"/>
              </a:ext>
            </a:extLst>
          </p:cNvPr>
          <p:cNvSpPr>
            <a:spLocks noGrp="1"/>
          </p:cNvSpPr>
          <p:nvPr>
            <p:ph type="sldNum" sz="quarter" idx="12"/>
          </p:nvPr>
        </p:nvSpPr>
        <p:spPr/>
        <p:txBody>
          <a:bodyPr/>
          <a:lstStyle/>
          <a:p>
            <a:fld id="{F4A97BBC-DD9B-4F1D-A986-96E9900FCB6F}" type="slidenum">
              <a:rPr lang="en-US" smtClean="0"/>
              <a:t>11</a:t>
            </a:fld>
            <a:endParaRPr lang="en-US"/>
          </a:p>
        </p:txBody>
      </p:sp>
      <p:pic>
        <p:nvPicPr>
          <p:cNvPr id="6" name="Picture 5" descr="A close up of a map&#10;&#10;Description automatically generated">
            <a:extLst>
              <a:ext uri="{FF2B5EF4-FFF2-40B4-BE49-F238E27FC236}">
                <a16:creationId xmlns:a16="http://schemas.microsoft.com/office/drawing/2014/main" id="{1C78303E-2EE7-4C12-B7C2-6A58F5A88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43" y="1257300"/>
            <a:ext cx="12450913" cy="8326012"/>
          </a:xfrm>
          <a:prstGeom prst="rect">
            <a:avLst/>
          </a:prstGeom>
        </p:spPr>
      </p:pic>
    </p:spTree>
    <p:extLst>
      <p:ext uri="{BB962C8B-B14F-4D97-AF65-F5344CB8AC3E}">
        <p14:creationId xmlns:p14="http://schemas.microsoft.com/office/powerpoint/2010/main" val="410711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6B2-D96A-4698-BEBB-57A89B05600C}"/>
              </a:ext>
            </a:extLst>
          </p:cNvPr>
          <p:cNvSpPr>
            <a:spLocks noGrp="1"/>
          </p:cNvSpPr>
          <p:nvPr>
            <p:ph type="title"/>
          </p:nvPr>
        </p:nvSpPr>
        <p:spPr/>
        <p:txBody>
          <a:bodyPr/>
          <a:lstStyle/>
          <a:p>
            <a:r>
              <a:rPr lang="ja-JP" altLang="en-US" dirty="0"/>
              <a:t>ビジネス検証：</a:t>
            </a:r>
            <a:r>
              <a:rPr lang="en-US" dirty="0"/>
              <a:t>Value Proposition Canvas(</a:t>
            </a:r>
            <a:r>
              <a:rPr lang="ja-JP" altLang="en-US" dirty="0"/>
              <a:t>最終版</a:t>
            </a:r>
            <a:r>
              <a:rPr lang="en-US" altLang="ja-JP" dirty="0"/>
              <a:t>)</a:t>
            </a:r>
            <a:endParaRPr lang="en-US" dirty="0"/>
          </a:p>
        </p:txBody>
      </p:sp>
      <p:sp>
        <p:nvSpPr>
          <p:cNvPr id="4" name="Footer Placeholder 3">
            <a:extLst>
              <a:ext uri="{FF2B5EF4-FFF2-40B4-BE49-F238E27FC236}">
                <a16:creationId xmlns:a16="http://schemas.microsoft.com/office/drawing/2014/main" id="{A58F3E80-D5DA-4030-AF9A-34E464B4392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3A65AD7D-AECE-4925-9EDE-42DF8A8DA759}"/>
              </a:ext>
            </a:extLst>
          </p:cNvPr>
          <p:cNvSpPr>
            <a:spLocks noGrp="1"/>
          </p:cNvSpPr>
          <p:nvPr>
            <p:ph type="sldNum" sz="quarter" idx="12"/>
          </p:nvPr>
        </p:nvSpPr>
        <p:spPr/>
        <p:txBody>
          <a:bodyPr/>
          <a:lstStyle/>
          <a:p>
            <a:fld id="{F4A97BBC-DD9B-4F1D-A986-96E9900FCB6F}" type="slidenum">
              <a:rPr lang="en-US" smtClean="0"/>
              <a:t>12</a:t>
            </a:fld>
            <a:endParaRPr lang="en-US"/>
          </a:p>
        </p:txBody>
      </p:sp>
      <p:pic>
        <p:nvPicPr>
          <p:cNvPr id="6" name="Picture 5">
            <a:extLst>
              <a:ext uri="{FF2B5EF4-FFF2-40B4-BE49-F238E27FC236}">
                <a16:creationId xmlns:a16="http://schemas.microsoft.com/office/drawing/2014/main" id="{B307E3EC-E8CE-4231-84EC-E883A4C43BC3}"/>
              </a:ext>
            </a:extLst>
          </p:cNvPr>
          <p:cNvPicPr>
            <a:picLocks noChangeAspect="1"/>
          </p:cNvPicPr>
          <p:nvPr/>
        </p:nvPicPr>
        <p:blipFill>
          <a:blip r:embed="rId2"/>
          <a:stretch>
            <a:fillRect/>
          </a:stretch>
        </p:blipFill>
        <p:spPr>
          <a:xfrm>
            <a:off x="233362" y="1819275"/>
            <a:ext cx="12334875" cy="5962650"/>
          </a:xfrm>
          <a:prstGeom prst="rect">
            <a:avLst/>
          </a:prstGeom>
        </p:spPr>
      </p:pic>
      <p:sp>
        <p:nvSpPr>
          <p:cNvPr id="3" name="Rectangle: Folded Corner 2">
            <a:extLst>
              <a:ext uri="{FF2B5EF4-FFF2-40B4-BE49-F238E27FC236}">
                <a16:creationId xmlns:a16="http://schemas.microsoft.com/office/drawing/2014/main" id="{5F187DC1-43BD-456C-A48F-65F202658ACD}"/>
              </a:ext>
            </a:extLst>
          </p:cNvPr>
          <p:cNvSpPr/>
          <p:nvPr/>
        </p:nvSpPr>
        <p:spPr>
          <a:xfrm>
            <a:off x="10801350" y="6343650"/>
            <a:ext cx="1428750" cy="685800"/>
          </a:xfrm>
          <a:prstGeom prst="foldedCorner">
            <a:avLst/>
          </a:prstGeom>
          <a:solidFill>
            <a:schemeClr val="accent6">
              <a:lumMod val="20000"/>
              <a:lumOff val="80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solidFill>
                  <a:schemeClr val="tx1"/>
                </a:solidFill>
              </a:rPr>
              <a:t>プロジェクトを評価したい</a:t>
            </a:r>
            <a:endParaRPr lang="en-US" sz="1400" dirty="0">
              <a:solidFill>
                <a:schemeClr val="tx1"/>
              </a:solidFill>
            </a:endParaRPr>
          </a:p>
        </p:txBody>
      </p:sp>
      <p:sp>
        <p:nvSpPr>
          <p:cNvPr id="7" name="Rectangle: Folded Corner 6">
            <a:extLst>
              <a:ext uri="{FF2B5EF4-FFF2-40B4-BE49-F238E27FC236}">
                <a16:creationId xmlns:a16="http://schemas.microsoft.com/office/drawing/2014/main" id="{BF586CF6-A7E0-4BA9-8EC3-BF65C4ADC8C5}"/>
              </a:ext>
            </a:extLst>
          </p:cNvPr>
          <p:cNvSpPr/>
          <p:nvPr/>
        </p:nvSpPr>
        <p:spPr>
          <a:xfrm>
            <a:off x="400050" y="6572250"/>
            <a:ext cx="1428750" cy="914400"/>
          </a:xfrm>
          <a:prstGeom prst="foldedCorner">
            <a:avLst/>
          </a:prstGeom>
          <a:solidFill>
            <a:schemeClr val="accent6">
              <a:lumMod val="20000"/>
              <a:lumOff val="80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solidFill>
                  <a:schemeClr val="tx1"/>
                </a:solidFill>
              </a:rPr>
              <a:t>プロジェクト・ドキュメントを客観的に評価</a:t>
            </a:r>
            <a:endParaRPr lang="en-US" sz="1400" dirty="0">
              <a:solidFill>
                <a:schemeClr val="tx1"/>
              </a:solidFill>
            </a:endParaRPr>
          </a:p>
        </p:txBody>
      </p:sp>
    </p:spTree>
    <p:extLst>
      <p:ext uri="{BB962C8B-B14F-4D97-AF65-F5344CB8AC3E}">
        <p14:creationId xmlns:p14="http://schemas.microsoft.com/office/powerpoint/2010/main" val="340377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集中を高めるために、不調にならないように制御することができる。集中を助ける情報を提供。</a:t>
            </a:r>
            <a:endParaRPr lang="en-US" altLang="ja-JP" dirty="0"/>
          </a:p>
          <a:p>
            <a:pPr lvl="1"/>
            <a:r>
              <a:rPr lang="ja-JP" altLang="en-US" dirty="0"/>
              <a:t>睡眠時間・・・集中するためには、メンタル・パワー（？前頭葉の一部の機能部）が集中できるだけ充足されていないといけない。それを回復するには、睡眠量を適切に取ること。</a:t>
            </a:r>
            <a:endParaRPr lang="en-US" altLang="ja-JP" dirty="0"/>
          </a:p>
          <a:p>
            <a:pPr lvl="1"/>
            <a:r>
              <a:rPr lang="ja-JP" altLang="en-US" dirty="0"/>
              <a:t>休憩のレコメンド・・・ＰＣ作業は、自律神経に不調をきたすことが分かってきている。</a:t>
            </a:r>
            <a:r>
              <a:rPr lang="en-US" altLang="ja-JP" dirty="0"/>
              <a:t>PC</a:t>
            </a:r>
            <a:r>
              <a:rPr lang="ja-JP" altLang="en-US" dirty="0"/>
              <a:t>作業で、交感神経と副交感神経のバランスが崩れると、やる気の減退や疲労感の発生につながる。</a:t>
            </a:r>
            <a:endParaRPr lang="en-US" altLang="ja-JP" dirty="0"/>
          </a:p>
          <a:p>
            <a:pPr lvl="1"/>
            <a:r>
              <a:rPr lang="ja-JP" altLang="en-US" dirty="0"/>
              <a:t>ブルーライト対策・・・ＰＣディスプレイから発生するブルーライト（青色の光）を浴びすぎると、誘眠ホルモンであるメラトニンを生成する材料であるセロトニンが分泌されにくくなり、しいては、不眠症を引き起こしかねない。</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marL="640080" lvl="1" indent="0">
              <a:buNone/>
            </a:pPr>
            <a:endParaRPr lang="en-US" altLang="ja-JP" dirty="0"/>
          </a:p>
          <a:p>
            <a:r>
              <a:rPr lang="ja-JP" altLang="en-US" dirty="0"/>
              <a:t>プロジェクトで作成しているドキュメントを精査できる。</a:t>
            </a:r>
            <a:endParaRPr lang="en-US" altLang="ja-JP" dirty="0"/>
          </a:p>
          <a:p>
            <a:pPr lvl="1"/>
            <a:r>
              <a:rPr lang="ja-JP" altLang="en-US" dirty="0"/>
              <a:t>作業で作成しているドキュメントが多く、多様であれば、それだけ生産する対象作業が多くなる。</a:t>
            </a:r>
            <a:endParaRPr lang="en-US" altLang="ja-JP" dirty="0"/>
          </a:p>
          <a:p>
            <a:pPr lvl="1"/>
            <a:r>
              <a:rPr lang="ja-JP" altLang="en-US" dirty="0"/>
              <a:t>働き方改革するには、そもそも、プロジェクトの中で作成しているドキュメントを</a:t>
            </a:r>
            <a:r>
              <a:rPr lang="en-US" altLang="ja-JP" dirty="0" err="1"/>
              <a:t>ECRS</a:t>
            </a:r>
            <a:r>
              <a:rPr lang="ja-JP" altLang="en-US" dirty="0"/>
              <a:t>（削減、統合、置換、単純化）の視点で、見直すことが必要である。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13</a:t>
            </a:fld>
            <a:endParaRPr lang="en-US"/>
          </a:p>
        </p:txBody>
      </p:sp>
      <p:sp>
        <p:nvSpPr>
          <p:cNvPr id="6" name="Rectangle 5">
            <a:extLst>
              <a:ext uri="{FF2B5EF4-FFF2-40B4-BE49-F238E27FC236}">
                <a16:creationId xmlns:a16="http://schemas.microsoft.com/office/drawing/2014/main" id="{11CAD725-2A16-4E63-BAAA-5ABFAC211A9F}"/>
              </a:ext>
            </a:extLst>
          </p:cNvPr>
          <p:cNvSpPr/>
          <p:nvPr/>
        </p:nvSpPr>
        <p:spPr>
          <a:xfrm>
            <a:off x="685800" y="6915150"/>
            <a:ext cx="11521440" cy="1600200"/>
          </a:xfrm>
          <a:prstGeom prst="rect">
            <a:avLst/>
          </a:prstGeom>
          <a:noFill/>
          <a:ln w="1905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DB0A13C6-5361-43FE-BEEA-34B91FD9B37F}"/>
              </a:ext>
            </a:extLst>
          </p:cNvPr>
          <p:cNvSpPr/>
          <p:nvPr/>
        </p:nvSpPr>
        <p:spPr>
          <a:xfrm>
            <a:off x="8458200" y="8590598"/>
            <a:ext cx="3086100" cy="819469"/>
          </a:xfrm>
          <a:prstGeom prst="wedgeRoundRectCallout">
            <a:avLst>
              <a:gd name="adj1" fmla="val -26407"/>
              <a:gd name="adj2" fmla="val -87094"/>
              <a:gd name="adj3" fmla="val 16667"/>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400" dirty="0">
                <a:solidFill>
                  <a:srgbClr val="FF0000"/>
                </a:solidFill>
              </a:rPr>
              <a:t>顧客開発プロセスの中で発見した</a:t>
            </a:r>
            <a:r>
              <a:rPr lang="en-US" altLang="ja-JP" sz="2400" dirty="0">
                <a:solidFill>
                  <a:srgbClr val="FF0000"/>
                </a:solidFill>
              </a:rPr>
              <a:t>Value</a:t>
            </a:r>
            <a:endParaRPr lang="en-US" sz="2400" dirty="0">
              <a:solidFill>
                <a:srgbClr val="FF0000"/>
              </a:solidFill>
            </a:endParaRPr>
          </a:p>
        </p:txBody>
      </p:sp>
    </p:spTree>
    <p:extLst>
      <p:ext uri="{BB962C8B-B14F-4D97-AF65-F5344CB8AC3E}">
        <p14:creationId xmlns:p14="http://schemas.microsoft.com/office/powerpoint/2010/main" val="348299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150F-1650-4CCA-9093-9671F21DE2B5}"/>
              </a:ext>
            </a:extLst>
          </p:cNvPr>
          <p:cNvSpPr>
            <a:spLocks noGrp="1"/>
          </p:cNvSpPr>
          <p:nvPr>
            <p:ph type="title"/>
          </p:nvPr>
        </p:nvSpPr>
        <p:spPr/>
        <p:txBody>
          <a:bodyPr/>
          <a:lstStyle/>
          <a:p>
            <a:r>
              <a:rPr lang="ja-JP" altLang="en-US" dirty="0"/>
              <a:t>作成ドキュメントの評価例</a:t>
            </a:r>
            <a:endParaRPr lang="en-US" dirty="0"/>
          </a:p>
        </p:txBody>
      </p:sp>
      <p:sp>
        <p:nvSpPr>
          <p:cNvPr id="3" name="Content Placeholder 2">
            <a:extLst>
              <a:ext uri="{FF2B5EF4-FFF2-40B4-BE49-F238E27FC236}">
                <a16:creationId xmlns:a16="http://schemas.microsoft.com/office/drawing/2014/main" id="{9CED9D43-4238-4519-AF82-CD38A1DC8B1C}"/>
              </a:ext>
            </a:extLst>
          </p:cNvPr>
          <p:cNvSpPr>
            <a:spLocks noGrp="1"/>
          </p:cNvSpPr>
          <p:nvPr>
            <p:ph idx="1"/>
          </p:nvPr>
        </p:nvSpPr>
        <p:spPr>
          <a:xfrm>
            <a:off x="880110" y="1200150"/>
            <a:ext cx="11041380" cy="822137"/>
          </a:xfrm>
        </p:spPr>
        <p:txBody>
          <a:bodyPr>
            <a:normAutofit/>
          </a:bodyPr>
          <a:lstStyle/>
          <a:p>
            <a:r>
              <a:rPr lang="ja-JP" altLang="en-US" sz="2400" dirty="0"/>
              <a:t>プロジェクト期間中に作成、更新したドキュメントを判定する。</a:t>
            </a:r>
            <a:endParaRPr lang="en-US" altLang="ja-JP" sz="2400" dirty="0"/>
          </a:p>
          <a:p>
            <a:pPr lvl="1"/>
            <a:r>
              <a:rPr lang="ja-JP" altLang="en-US" sz="2000" dirty="0"/>
              <a:t>直接、成果に結びついていないドキュメントを、作成・更新・削除履歴から割り出す。</a:t>
            </a:r>
            <a:endParaRPr lang="en-US" sz="2000" dirty="0"/>
          </a:p>
        </p:txBody>
      </p:sp>
      <p:sp>
        <p:nvSpPr>
          <p:cNvPr id="4" name="Footer Placeholder 3">
            <a:extLst>
              <a:ext uri="{FF2B5EF4-FFF2-40B4-BE49-F238E27FC236}">
                <a16:creationId xmlns:a16="http://schemas.microsoft.com/office/drawing/2014/main" id="{9612ECC5-6FBC-48AC-94E6-4677A4BE7592}"/>
              </a:ext>
            </a:extLst>
          </p:cNvPr>
          <p:cNvSpPr>
            <a:spLocks noGrp="1"/>
          </p:cNvSpPr>
          <p:nvPr>
            <p:ph type="ftr" sz="quarter" idx="11"/>
          </p:nvPr>
        </p:nvSpPr>
        <p:spPr/>
        <p:txBody>
          <a:bodyPr/>
          <a:lstStyle/>
          <a:p>
            <a:r>
              <a:rPr lang="en-US" dirty="0"/>
              <a:t>Smart SE K5 </a:t>
            </a:r>
          </a:p>
        </p:txBody>
      </p:sp>
      <p:sp>
        <p:nvSpPr>
          <p:cNvPr id="5" name="Slide Number Placeholder 4">
            <a:extLst>
              <a:ext uri="{FF2B5EF4-FFF2-40B4-BE49-F238E27FC236}">
                <a16:creationId xmlns:a16="http://schemas.microsoft.com/office/drawing/2014/main" id="{CD7504BE-711D-40C6-B99C-4102FE9068C8}"/>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9" name="Graphic 8" descr="Ribbon">
            <a:extLst>
              <a:ext uri="{FF2B5EF4-FFF2-40B4-BE49-F238E27FC236}">
                <a16:creationId xmlns:a16="http://schemas.microsoft.com/office/drawing/2014/main" id="{CBD15310-045D-454D-89B9-89F090D98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786" y="7463217"/>
            <a:ext cx="914400" cy="914400"/>
          </a:xfrm>
          <a:prstGeom prst="rect">
            <a:avLst/>
          </a:prstGeom>
        </p:spPr>
      </p:pic>
      <p:pic>
        <p:nvPicPr>
          <p:cNvPr id="13" name="Graphic 12" descr="Skull">
            <a:extLst>
              <a:ext uri="{FF2B5EF4-FFF2-40B4-BE49-F238E27FC236}">
                <a16:creationId xmlns:a16="http://schemas.microsoft.com/office/drawing/2014/main" id="{6E821A5E-A283-4299-BA25-E7B6253F3A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3786" y="4812072"/>
            <a:ext cx="914400" cy="914400"/>
          </a:xfrm>
          <a:prstGeom prst="rect">
            <a:avLst/>
          </a:prstGeom>
        </p:spPr>
      </p:pic>
      <p:pic>
        <p:nvPicPr>
          <p:cNvPr id="15" name="Graphic 14" descr="Garbage">
            <a:extLst>
              <a:ext uri="{FF2B5EF4-FFF2-40B4-BE49-F238E27FC236}">
                <a16:creationId xmlns:a16="http://schemas.microsoft.com/office/drawing/2014/main" id="{63173FAA-16F8-40A0-81A1-8FD571395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786" y="3486499"/>
            <a:ext cx="914400" cy="914400"/>
          </a:xfrm>
          <a:prstGeom prst="rect">
            <a:avLst/>
          </a:prstGeom>
        </p:spPr>
      </p:pic>
      <p:pic>
        <p:nvPicPr>
          <p:cNvPr id="18" name="Graphic 17" descr="Sustainability">
            <a:extLst>
              <a:ext uri="{FF2B5EF4-FFF2-40B4-BE49-F238E27FC236}">
                <a16:creationId xmlns:a16="http://schemas.microsoft.com/office/drawing/2014/main" id="{221C7EA1-A295-4908-84BB-E9A6361497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786" y="6137645"/>
            <a:ext cx="914400" cy="914400"/>
          </a:xfrm>
          <a:prstGeom prst="rect">
            <a:avLst/>
          </a:prstGeom>
        </p:spPr>
      </p:pic>
      <p:pic>
        <p:nvPicPr>
          <p:cNvPr id="20" name="Graphic 19" descr="Irritant">
            <a:extLst>
              <a:ext uri="{FF2B5EF4-FFF2-40B4-BE49-F238E27FC236}">
                <a16:creationId xmlns:a16="http://schemas.microsoft.com/office/drawing/2014/main" id="{ACB47B3B-5D3F-4BAE-A5FF-9D8EB60EB3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786" y="2160926"/>
            <a:ext cx="914400" cy="914400"/>
          </a:xfrm>
          <a:prstGeom prst="rect">
            <a:avLst/>
          </a:prstGeom>
        </p:spPr>
      </p:pic>
      <p:sp>
        <p:nvSpPr>
          <p:cNvPr id="21" name="TextBox 20">
            <a:extLst>
              <a:ext uri="{FF2B5EF4-FFF2-40B4-BE49-F238E27FC236}">
                <a16:creationId xmlns:a16="http://schemas.microsoft.com/office/drawing/2014/main" id="{73E813CC-2142-4943-8FB6-1454767C7235}"/>
              </a:ext>
            </a:extLst>
          </p:cNvPr>
          <p:cNvSpPr txBox="1"/>
          <p:nvPr/>
        </p:nvSpPr>
        <p:spPr>
          <a:xfrm>
            <a:off x="2457450" y="2433460"/>
            <a:ext cx="8263801" cy="646331"/>
          </a:xfrm>
          <a:prstGeom prst="rect">
            <a:avLst/>
          </a:prstGeom>
          <a:noFill/>
        </p:spPr>
        <p:txBody>
          <a:bodyPr wrap="none" rtlCol="0">
            <a:spAutoFit/>
          </a:bodyPr>
          <a:lstStyle/>
          <a:p>
            <a:r>
              <a:rPr lang="ja-JP" altLang="en-US" dirty="0"/>
              <a:t>クソ・ドキュメント　：作成完了後、一度も参照されないドキュメント</a:t>
            </a:r>
            <a:endParaRPr lang="en-US" altLang="ja-JP" dirty="0"/>
          </a:p>
          <a:p>
            <a:r>
              <a:rPr lang="ja-JP" altLang="en-US" dirty="0"/>
              <a:t>　　＝＞プロジェクトとしては、作る必要ないドキュメントの可能性がある。</a:t>
            </a:r>
            <a:endParaRPr lang="en-US" dirty="0"/>
          </a:p>
        </p:txBody>
      </p:sp>
      <p:sp>
        <p:nvSpPr>
          <p:cNvPr id="22" name="TextBox 21">
            <a:extLst>
              <a:ext uri="{FF2B5EF4-FFF2-40B4-BE49-F238E27FC236}">
                <a16:creationId xmlns:a16="http://schemas.microsoft.com/office/drawing/2014/main" id="{AEF0465C-00A1-47DF-B729-3C757B7EF00C}"/>
              </a:ext>
            </a:extLst>
          </p:cNvPr>
          <p:cNvSpPr txBox="1"/>
          <p:nvPr/>
        </p:nvSpPr>
        <p:spPr>
          <a:xfrm>
            <a:off x="2457450" y="3666770"/>
            <a:ext cx="9400587" cy="646331"/>
          </a:xfrm>
          <a:prstGeom prst="rect">
            <a:avLst/>
          </a:prstGeom>
          <a:noFill/>
        </p:spPr>
        <p:txBody>
          <a:bodyPr wrap="none" rtlCol="0">
            <a:spAutoFit/>
          </a:bodyPr>
          <a:lstStyle/>
          <a:p>
            <a:r>
              <a:rPr lang="ja-JP" altLang="en-US" dirty="0"/>
              <a:t>ゴミ・ドキュメント　：</a:t>
            </a:r>
            <a:r>
              <a:rPr lang="en-US" altLang="ja-JP" dirty="0"/>
              <a:t>backup</a:t>
            </a:r>
            <a:r>
              <a:rPr lang="ja-JP" altLang="en-US" dirty="0"/>
              <a:t>などのフォルダに移動されたり、削除されたドキュメント</a:t>
            </a:r>
            <a:endParaRPr lang="en-US" altLang="ja-JP" dirty="0"/>
          </a:p>
          <a:p>
            <a:r>
              <a:rPr lang="ja-JP" altLang="en-US" dirty="0"/>
              <a:t>　　＝＞プロジェクトとしては、計画ミスで作成した可能性がある。</a:t>
            </a:r>
            <a:endParaRPr lang="en-US" altLang="ja-JP" dirty="0"/>
          </a:p>
        </p:txBody>
      </p:sp>
      <p:sp>
        <p:nvSpPr>
          <p:cNvPr id="23" name="TextBox 22">
            <a:extLst>
              <a:ext uri="{FF2B5EF4-FFF2-40B4-BE49-F238E27FC236}">
                <a16:creationId xmlns:a16="http://schemas.microsoft.com/office/drawing/2014/main" id="{E5FBCAB8-CD3C-4632-A9EC-F84E403A02A9}"/>
              </a:ext>
            </a:extLst>
          </p:cNvPr>
          <p:cNvSpPr txBox="1"/>
          <p:nvPr/>
        </p:nvSpPr>
        <p:spPr>
          <a:xfrm>
            <a:off x="2457450" y="4900080"/>
            <a:ext cx="9879628" cy="1200329"/>
          </a:xfrm>
          <a:prstGeom prst="rect">
            <a:avLst/>
          </a:prstGeom>
          <a:noFill/>
        </p:spPr>
        <p:txBody>
          <a:bodyPr wrap="none" rtlCol="0">
            <a:spAutoFit/>
          </a:bodyPr>
          <a:lstStyle/>
          <a:p>
            <a:r>
              <a:rPr lang="ja-JP" altLang="en-US" dirty="0"/>
              <a:t>ダメ・ドキュメント　：作成の進捗が</a:t>
            </a:r>
            <a:r>
              <a:rPr lang="en-US" altLang="ja-JP" dirty="0"/>
              <a:t>80%</a:t>
            </a:r>
            <a:r>
              <a:rPr lang="ja-JP" altLang="en-US" dirty="0"/>
              <a:t>になった後に、作成時間の２倍以上の修正時間を</a:t>
            </a:r>
            <a:endParaRPr lang="en-US" altLang="ja-JP" dirty="0"/>
          </a:p>
          <a:p>
            <a:r>
              <a:rPr lang="ja-JP" altLang="en-US" dirty="0"/>
              <a:t>　　　　　　　　　　　かけている。</a:t>
            </a:r>
            <a:endParaRPr lang="en-US" altLang="ja-JP" dirty="0"/>
          </a:p>
          <a:p>
            <a:r>
              <a:rPr lang="ja-JP" altLang="en-US" dirty="0"/>
              <a:t>　　＝＞当初の作成完了時のドキュメント品質が劣悪か、本来の目的にあわないドキュメント</a:t>
            </a:r>
            <a:endParaRPr lang="en-US" altLang="ja-JP" dirty="0"/>
          </a:p>
          <a:p>
            <a:r>
              <a:rPr lang="ja-JP" altLang="en-US" dirty="0"/>
              <a:t>　　　　であった可能性がある。</a:t>
            </a:r>
            <a:endParaRPr lang="en-US" altLang="ja-JP" dirty="0"/>
          </a:p>
        </p:txBody>
      </p:sp>
      <p:sp>
        <p:nvSpPr>
          <p:cNvPr id="24" name="TextBox 23">
            <a:extLst>
              <a:ext uri="{FF2B5EF4-FFF2-40B4-BE49-F238E27FC236}">
                <a16:creationId xmlns:a16="http://schemas.microsoft.com/office/drawing/2014/main" id="{004D53CB-F136-48D9-805F-D5565BFFB725}"/>
              </a:ext>
            </a:extLst>
          </p:cNvPr>
          <p:cNvSpPr txBox="1"/>
          <p:nvPr/>
        </p:nvSpPr>
        <p:spPr>
          <a:xfrm>
            <a:off x="2457450" y="6271679"/>
            <a:ext cx="9417963" cy="646331"/>
          </a:xfrm>
          <a:prstGeom prst="rect">
            <a:avLst/>
          </a:prstGeom>
          <a:noFill/>
        </p:spPr>
        <p:txBody>
          <a:bodyPr wrap="none" rtlCol="0">
            <a:spAutoFit/>
          </a:bodyPr>
          <a:lstStyle/>
          <a:p>
            <a:r>
              <a:rPr lang="ja-JP" altLang="en-US" dirty="0"/>
              <a:t>グッド・テンプレート：対象ドキュメントをもとに、他のドキュメントを生成していると</a:t>
            </a:r>
            <a:endParaRPr lang="en-US" altLang="ja-JP" dirty="0"/>
          </a:p>
          <a:p>
            <a:r>
              <a:rPr lang="ja-JP" altLang="en-US" dirty="0"/>
              <a:t>　　　　　　　　　　　判断されるドキュメント</a:t>
            </a:r>
            <a:endParaRPr lang="en-US" altLang="ja-JP" dirty="0"/>
          </a:p>
        </p:txBody>
      </p:sp>
      <p:sp>
        <p:nvSpPr>
          <p:cNvPr id="25" name="TextBox 24">
            <a:extLst>
              <a:ext uri="{FF2B5EF4-FFF2-40B4-BE49-F238E27FC236}">
                <a16:creationId xmlns:a16="http://schemas.microsoft.com/office/drawing/2014/main" id="{8A693F2F-208B-4B1B-BE0A-8B05481C3867}"/>
              </a:ext>
            </a:extLst>
          </p:cNvPr>
          <p:cNvSpPr txBox="1"/>
          <p:nvPr/>
        </p:nvSpPr>
        <p:spPr>
          <a:xfrm>
            <a:off x="2457450" y="7627823"/>
            <a:ext cx="10394192" cy="646331"/>
          </a:xfrm>
          <a:prstGeom prst="rect">
            <a:avLst/>
          </a:prstGeom>
          <a:noFill/>
        </p:spPr>
        <p:txBody>
          <a:bodyPr wrap="none" rtlCol="0">
            <a:spAutoFit/>
          </a:bodyPr>
          <a:lstStyle/>
          <a:p>
            <a:r>
              <a:rPr lang="ja-JP" altLang="en-US" dirty="0"/>
              <a:t>グレート・ドキュメント：プロジェクト期間中に、何度も参照されているドキュメント</a:t>
            </a:r>
            <a:endParaRPr lang="en-US" altLang="ja-JP" dirty="0"/>
          </a:p>
          <a:p>
            <a:r>
              <a:rPr lang="ja-JP" altLang="en-US" dirty="0"/>
              <a:t>　　　　　　　　　　　　参照時に、 「いいね」を押し、いいねが多いほど、よいドキュメント。</a:t>
            </a:r>
            <a:endParaRPr lang="en-US" altLang="ja-JP" dirty="0"/>
          </a:p>
        </p:txBody>
      </p:sp>
      <p:sp>
        <p:nvSpPr>
          <p:cNvPr id="26" name="TextBox 25">
            <a:extLst>
              <a:ext uri="{FF2B5EF4-FFF2-40B4-BE49-F238E27FC236}">
                <a16:creationId xmlns:a16="http://schemas.microsoft.com/office/drawing/2014/main" id="{491064E0-3A7D-4816-8879-E74BEA4CEEF7}"/>
              </a:ext>
            </a:extLst>
          </p:cNvPr>
          <p:cNvSpPr txBox="1"/>
          <p:nvPr/>
        </p:nvSpPr>
        <p:spPr>
          <a:xfrm>
            <a:off x="2857500" y="8572500"/>
            <a:ext cx="9187130" cy="646331"/>
          </a:xfrm>
          <a:prstGeom prst="rect">
            <a:avLst/>
          </a:prstGeom>
          <a:noFill/>
        </p:spPr>
        <p:txBody>
          <a:bodyPr wrap="none" rtlCol="0">
            <a:spAutoFit/>
          </a:bodyPr>
          <a:lstStyle/>
          <a:p>
            <a:r>
              <a:rPr lang="ja-JP" altLang="en-US" dirty="0">
                <a:solidFill>
                  <a:schemeClr val="bg1">
                    <a:lumMod val="65000"/>
                  </a:schemeClr>
                </a:solidFill>
              </a:rPr>
              <a:t>チームでドキュメントを共有している場合は、チームメンバーのドキュメントの作成、</a:t>
            </a:r>
            <a:endParaRPr lang="en-US" altLang="ja-JP" dirty="0">
              <a:solidFill>
                <a:schemeClr val="bg1">
                  <a:lumMod val="65000"/>
                </a:schemeClr>
              </a:solidFill>
            </a:endParaRPr>
          </a:p>
          <a:p>
            <a:r>
              <a:rPr lang="ja-JP" altLang="en-US" dirty="0">
                <a:solidFill>
                  <a:schemeClr val="bg1">
                    <a:lumMod val="65000"/>
                  </a:schemeClr>
                </a:solidFill>
              </a:rPr>
              <a:t>更新、参照とその時に、</a:t>
            </a:r>
            <a:r>
              <a:rPr lang="en-US" altLang="ja-JP" dirty="0">
                <a:solidFill>
                  <a:schemeClr val="bg1">
                    <a:lumMod val="65000"/>
                  </a:schemeClr>
                </a:solidFill>
              </a:rPr>
              <a:t>Active Window</a:t>
            </a:r>
            <a:r>
              <a:rPr lang="ja-JP" altLang="en-US" dirty="0">
                <a:solidFill>
                  <a:schemeClr val="bg1">
                    <a:lumMod val="65000"/>
                  </a:schemeClr>
                </a:solidFill>
              </a:rPr>
              <a:t>で参照しているなどの情報で評価する。</a:t>
            </a:r>
            <a:endParaRPr lang="en-US" dirty="0">
              <a:solidFill>
                <a:schemeClr val="bg1">
                  <a:lumMod val="65000"/>
                </a:schemeClr>
              </a:solidFill>
            </a:endParaRPr>
          </a:p>
        </p:txBody>
      </p:sp>
      <p:sp>
        <p:nvSpPr>
          <p:cNvPr id="27" name="Speech Bubble: Rectangle with Corners Rounded 26">
            <a:extLst>
              <a:ext uri="{FF2B5EF4-FFF2-40B4-BE49-F238E27FC236}">
                <a16:creationId xmlns:a16="http://schemas.microsoft.com/office/drawing/2014/main" id="{88381629-F54F-4AA2-BBC8-3D6939A9A1CD}"/>
              </a:ext>
            </a:extLst>
          </p:cNvPr>
          <p:cNvSpPr/>
          <p:nvPr/>
        </p:nvSpPr>
        <p:spPr>
          <a:xfrm>
            <a:off x="8324896" y="52425"/>
            <a:ext cx="3047954"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自分の作成しているドキュメントを客観的に評価し、改善につなげる</a:t>
            </a:r>
            <a:endParaRPr lang="en-US" altLang="ja-JP" dirty="0"/>
          </a:p>
        </p:txBody>
      </p:sp>
    </p:spTree>
    <p:extLst>
      <p:ext uri="{BB962C8B-B14F-4D97-AF65-F5344CB8AC3E}">
        <p14:creationId xmlns:p14="http://schemas.microsoft.com/office/powerpoint/2010/main" val="149201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A45B-DC86-405E-90D9-30046CE4E7C0}"/>
              </a:ext>
            </a:extLst>
          </p:cNvPr>
          <p:cNvSpPr>
            <a:spLocks noGrp="1"/>
          </p:cNvSpPr>
          <p:nvPr>
            <p:ph type="title"/>
          </p:nvPr>
        </p:nvSpPr>
        <p:spPr/>
        <p:txBody>
          <a:bodyPr/>
          <a:lstStyle/>
          <a:p>
            <a:r>
              <a:rPr lang="ja-JP" altLang="en-US" dirty="0"/>
              <a:t>プロトタイプ（画面例）</a:t>
            </a:r>
            <a:endParaRPr lang="en-US" dirty="0"/>
          </a:p>
        </p:txBody>
      </p:sp>
      <p:sp>
        <p:nvSpPr>
          <p:cNvPr id="3" name="Content Placeholder 2">
            <a:extLst>
              <a:ext uri="{FF2B5EF4-FFF2-40B4-BE49-F238E27FC236}">
                <a16:creationId xmlns:a16="http://schemas.microsoft.com/office/drawing/2014/main" id="{DA101534-5B2E-49AB-9193-11A986E24E5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3656053-092D-4D55-94EA-35DB2A8A5F3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85CAE48-577D-4874-AC13-C751A36EA991}"/>
              </a:ext>
            </a:extLst>
          </p:cNvPr>
          <p:cNvSpPr>
            <a:spLocks noGrp="1"/>
          </p:cNvSpPr>
          <p:nvPr>
            <p:ph type="sldNum" sz="quarter" idx="12"/>
          </p:nvPr>
        </p:nvSpPr>
        <p:spPr/>
        <p:txBody>
          <a:bodyPr/>
          <a:lstStyle/>
          <a:p>
            <a:fld id="{F4A97BBC-DD9B-4F1D-A986-96E9900FCB6F}" type="slidenum">
              <a:rPr lang="en-US" smtClean="0"/>
              <a:t>15</a:t>
            </a:fld>
            <a:endParaRPr lang="en-US"/>
          </a:p>
        </p:txBody>
      </p:sp>
    </p:spTree>
    <p:extLst>
      <p:ext uri="{BB962C8B-B14F-4D97-AF65-F5344CB8AC3E}">
        <p14:creationId xmlns:p14="http://schemas.microsoft.com/office/powerpoint/2010/main" val="133801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535A-7136-4F31-AFF7-DC94FA16FB23}"/>
              </a:ext>
            </a:extLst>
          </p:cNvPr>
          <p:cNvSpPr>
            <a:spLocks noGrp="1"/>
          </p:cNvSpPr>
          <p:nvPr>
            <p:ph type="title"/>
          </p:nvPr>
        </p:nvSpPr>
        <p:spPr/>
        <p:txBody>
          <a:bodyPr/>
          <a:lstStyle/>
          <a:p>
            <a:r>
              <a:rPr lang="ja-JP" altLang="en-US" dirty="0"/>
              <a:t>本検証で得たこと</a:t>
            </a:r>
            <a:endParaRPr lang="en-US" dirty="0"/>
          </a:p>
        </p:txBody>
      </p:sp>
      <p:sp>
        <p:nvSpPr>
          <p:cNvPr id="3" name="Content Placeholder 2">
            <a:extLst>
              <a:ext uri="{FF2B5EF4-FFF2-40B4-BE49-F238E27FC236}">
                <a16:creationId xmlns:a16="http://schemas.microsoft.com/office/drawing/2014/main" id="{37F2A73A-8249-4598-BEFB-E79E0073091B}"/>
              </a:ext>
            </a:extLst>
          </p:cNvPr>
          <p:cNvSpPr>
            <a:spLocks noGrp="1"/>
          </p:cNvSpPr>
          <p:nvPr>
            <p:ph idx="1"/>
          </p:nvPr>
        </p:nvSpPr>
        <p:spPr/>
        <p:txBody>
          <a:bodyPr>
            <a:normAutofit/>
          </a:bodyPr>
          <a:lstStyle/>
          <a:p>
            <a:r>
              <a:rPr lang="ja-JP" altLang="en-US" sz="3600" dirty="0"/>
              <a:t>検証プロセスの効果</a:t>
            </a:r>
            <a:endParaRPr lang="en-US" altLang="ja-JP" sz="3600" dirty="0"/>
          </a:p>
          <a:p>
            <a:pPr lvl="1"/>
            <a:r>
              <a:rPr lang="ja-JP" altLang="en-US" sz="2800" dirty="0"/>
              <a:t>従来のシステム化プロジェクトにおける工程（システム化計画ー要件定義ー基本設計ーシステム設計）と</a:t>
            </a:r>
            <a:br>
              <a:rPr lang="en-US" altLang="ja-JP" sz="2800" dirty="0"/>
            </a:br>
            <a:r>
              <a:rPr lang="ja-JP" altLang="en-US" sz="2800" dirty="0"/>
              <a:t>顧客開発、ビジネス開発のプロセスを平行して実施。</a:t>
            </a:r>
            <a:endParaRPr lang="en-US" altLang="ja-JP" sz="2800" dirty="0"/>
          </a:p>
          <a:p>
            <a:pPr lvl="1"/>
            <a:r>
              <a:rPr lang="ja-JP" altLang="en-US" sz="2800" dirty="0"/>
              <a:t>プロジェクトで利用するドキュメント間の整合を高めることができた。</a:t>
            </a:r>
            <a:endParaRPr lang="en-US" altLang="ja-JP" sz="2800" dirty="0"/>
          </a:p>
          <a:p>
            <a:r>
              <a:rPr lang="ja-JP" altLang="en-US" sz="3200" dirty="0"/>
              <a:t>ユーザ中心設計を適用</a:t>
            </a:r>
            <a:endParaRPr lang="en-US" altLang="ja-JP" sz="3200" dirty="0"/>
          </a:p>
          <a:p>
            <a:pPr lvl="1"/>
            <a:r>
              <a:rPr lang="ja-JP" altLang="en-US" sz="2800" dirty="0"/>
              <a:t>ユーザの感情などによりそったワークを行うことで、ユーザ視点での機能設計に結びつけることができた。</a:t>
            </a:r>
            <a:endParaRPr lang="en-US" altLang="ja-JP" sz="2800" dirty="0"/>
          </a:p>
          <a:p>
            <a:r>
              <a:rPr lang="ja-JP" altLang="en-US" sz="3200" dirty="0"/>
              <a:t>プロトタイプでのフィージビリティの確認</a:t>
            </a:r>
            <a:endParaRPr lang="en-US" altLang="ja-JP" sz="3200" dirty="0"/>
          </a:p>
          <a:p>
            <a:pPr lvl="1"/>
            <a:r>
              <a:rPr lang="ja-JP" altLang="en-US" sz="2800" dirty="0"/>
              <a:t>プロトタイプを作成することで、要求を実現するための機能の実装検証ができた。</a:t>
            </a:r>
            <a:endParaRPr lang="en-US" sz="2800" dirty="0"/>
          </a:p>
          <a:p>
            <a:endParaRPr lang="en-US" sz="3200" dirty="0"/>
          </a:p>
        </p:txBody>
      </p:sp>
      <p:sp>
        <p:nvSpPr>
          <p:cNvPr id="4" name="Footer Placeholder 3">
            <a:extLst>
              <a:ext uri="{FF2B5EF4-FFF2-40B4-BE49-F238E27FC236}">
                <a16:creationId xmlns:a16="http://schemas.microsoft.com/office/drawing/2014/main" id="{E2647951-CA1E-493A-BF70-C16438D11BFC}"/>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2923C40-23AB-4821-B725-E79661475F6C}"/>
              </a:ext>
            </a:extLst>
          </p:cNvPr>
          <p:cNvSpPr>
            <a:spLocks noGrp="1"/>
          </p:cNvSpPr>
          <p:nvPr>
            <p:ph type="sldNum" sz="quarter" idx="12"/>
          </p:nvPr>
        </p:nvSpPr>
        <p:spPr/>
        <p:txBody>
          <a:bodyPr/>
          <a:lstStyle/>
          <a:p>
            <a:fld id="{F4A97BBC-DD9B-4F1D-A986-96E9900FCB6F}" type="slidenum">
              <a:rPr lang="en-US" smtClean="0"/>
              <a:t>16</a:t>
            </a:fld>
            <a:endParaRPr lang="en-US"/>
          </a:p>
        </p:txBody>
      </p:sp>
      <p:sp>
        <p:nvSpPr>
          <p:cNvPr id="6" name="TextBox 5">
            <a:extLst>
              <a:ext uri="{FF2B5EF4-FFF2-40B4-BE49-F238E27FC236}">
                <a16:creationId xmlns:a16="http://schemas.microsoft.com/office/drawing/2014/main" id="{029F337C-5303-4A45-BCD4-41075BC8708A}"/>
              </a:ext>
            </a:extLst>
          </p:cNvPr>
          <p:cNvSpPr txBox="1"/>
          <p:nvPr/>
        </p:nvSpPr>
        <p:spPr>
          <a:xfrm>
            <a:off x="1460986" y="7641750"/>
            <a:ext cx="98796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顧客開発・ビジネスモデル開発のなかでの</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システム設計・プロトタイプ作成のプロセスを確認できた。</a:t>
            </a:r>
            <a:endParaRPr lang="en-US" altLang="ja-JP"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3003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670E-E216-48DA-96AD-F25EE0FD2EC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AE641AD-B37A-4E78-98AF-671E8ECC5AC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33A4F85C-6801-41C9-AB4A-000FE6854A50}"/>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7390FFF9-86E2-4D80-BCED-C535C64ACF3C}"/>
              </a:ext>
            </a:extLst>
          </p:cNvPr>
          <p:cNvSpPr>
            <a:spLocks noGrp="1"/>
          </p:cNvSpPr>
          <p:nvPr>
            <p:ph type="sldNum" sz="quarter" idx="12"/>
          </p:nvPr>
        </p:nvSpPr>
        <p:spPr/>
        <p:txBody>
          <a:bodyPr/>
          <a:lstStyle/>
          <a:p>
            <a:fld id="{F4A97BBC-DD9B-4F1D-A986-96E9900FCB6F}" type="slidenum">
              <a:rPr lang="en-US" smtClean="0"/>
              <a:t>17</a:t>
            </a:fld>
            <a:endParaRPr lang="en-US"/>
          </a:p>
        </p:txBody>
      </p:sp>
    </p:spTree>
    <p:extLst>
      <p:ext uri="{BB962C8B-B14F-4D97-AF65-F5344CB8AC3E}">
        <p14:creationId xmlns:p14="http://schemas.microsoft.com/office/powerpoint/2010/main" val="346562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BEB5-2B7C-4B1D-9030-784860447642}"/>
              </a:ext>
            </a:extLst>
          </p:cNvPr>
          <p:cNvSpPr>
            <a:spLocks noGrp="1"/>
          </p:cNvSpPr>
          <p:nvPr>
            <p:ph type="title"/>
          </p:nvPr>
        </p:nvSpPr>
        <p:spPr/>
        <p:txBody>
          <a:bodyPr/>
          <a:lstStyle/>
          <a:p>
            <a:r>
              <a:rPr lang="en-US" altLang="ja-JP" dirty="0"/>
              <a:t>IT Engineer</a:t>
            </a:r>
            <a:r>
              <a:rPr lang="ja-JP" altLang="en-US" dirty="0"/>
              <a:t>としての働き方改革とは</a:t>
            </a:r>
            <a:endParaRPr lang="en-US" dirty="0"/>
          </a:p>
        </p:txBody>
      </p:sp>
      <p:sp>
        <p:nvSpPr>
          <p:cNvPr id="4" name="Footer Placeholder 3">
            <a:extLst>
              <a:ext uri="{FF2B5EF4-FFF2-40B4-BE49-F238E27FC236}">
                <a16:creationId xmlns:a16="http://schemas.microsoft.com/office/drawing/2014/main" id="{AF270CB4-EF4E-4541-B09A-13C2109C96C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A27F2639-6F85-4AFE-AC40-C68F2E6F61F3}"/>
              </a:ext>
            </a:extLst>
          </p:cNvPr>
          <p:cNvSpPr>
            <a:spLocks noGrp="1"/>
          </p:cNvSpPr>
          <p:nvPr>
            <p:ph type="sldNum" sz="quarter" idx="12"/>
          </p:nvPr>
        </p:nvSpPr>
        <p:spPr/>
        <p:txBody>
          <a:bodyPr/>
          <a:lstStyle/>
          <a:p>
            <a:fld id="{F4A97BBC-DD9B-4F1D-A986-96E9900FCB6F}" type="slidenum">
              <a:rPr lang="en-US" smtClean="0"/>
              <a:t>18</a:t>
            </a:fld>
            <a:endParaRPr lang="en-US"/>
          </a:p>
        </p:txBody>
      </p:sp>
      <p:sp>
        <p:nvSpPr>
          <p:cNvPr id="6" name="Rectangle 5">
            <a:extLst>
              <a:ext uri="{FF2B5EF4-FFF2-40B4-BE49-F238E27FC236}">
                <a16:creationId xmlns:a16="http://schemas.microsoft.com/office/drawing/2014/main" id="{4C740CCF-9B0B-479C-AD90-557FE31D6E5F}"/>
              </a:ext>
            </a:extLst>
          </p:cNvPr>
          <p:cNvSpPr/>
          <p:nvPr/>
        </p:nvSpPr>
        <p:spPr>
          <a:xfrm>
            <a:off x="1085850" y="148590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dirty="0">
                <a:solidFill>
                  <a:schemeClr val="tx1"/>
                </a:solidFill>
              </a:rPr>
              <a:t>Closed-Network system</a:t>
            </a:r>
            <a:endParaRPr lang="en-US" dirty="0">
              <a:solidFill>
                <a:schemeClr val="tx1"/>
              </a:solidFill>
            </a:endParaRPr>
          </a:p>
        </p:txBody>
      </p:sp>
      <p:sp>
        <p:nvSpPr>
          <p:cNvPr id="7" name="TextBox 6">
            <a:extLst>
              <a:ext uri="{FF2B5EF4-FFF2-40B4-BE49-F238E27FC236}">
                <a16:creationId xmlns:a16="http://schemas.microsoft.com/office/drawing/2014/main" id="{38C3F45D-9662-4F71-A1F4-77F6DBF37B93}"/>
              </a:ext>
            </a:extLst>
          </p:cNvPr>
          <p:cNvSpPr txBox="1"/>
          <p:nvPr/>
        </p:nvSpPr>
        <p:spPr>
          <a:xfrm>
            <a:off x="4457700" y="1657350"/>
            <a:ext cx="4801314" cy="646331"/>
          </a:xfrm>
          <a:prstGeom prst="rect">
            <a:avLst/>
          </a:prstGeom>
          <a:noFill/>
        </p:spPr>
        <p:txBody>
          <a:bodyPr wrap="none" rtlCol="0">
            <a:spAutoFit/>
          </a:bodyPr>
          <a:lstStyle/>
          <a:p>
            <a:r>
              <a:rPr lang="en-US" altLang="ja-JP" dirty="0"/>
              <a:t>1970</a:t>
            </a:r>
            <a:r>
              <a:rPr lang="ja-JP" altLang="en-US" dirty="0"/>
              <a:t>年代～</a:t>
            </a:r>
            <a:endParaRPr lang="en-US" altLang="ja-JP" dirty="0"/>
          </a:p>
          <a:p>
            <a:r>
              <a:rPr lang="ja-JP" altLang="en-US" dirty="0"/>
              <a:t>社会インフラシステム、銀行勘定系システム</a:t>
            </a:r>
            <a:endParaRPr lang="en-US" dirty="0"/>
          </a:p>
        </p:txBody>
      </p:sp>
      <p:sp>
        <p:nvSpPr>
          <p:cNvPr id="8" name="TextBox 7">
            <a:extLst>
              <a:ext uri="{FF2B5EF4-FFF2-40B4-BE49-F238E27FC236}">
                <a16:creationId xmlns:a16="http://schemas.microsoft.com/office/drawing/2014/main" id="{A715290B-A980-4AD9-AE4B-1302F433C8A8}"/>
              </a:ext>
            </a:extLst>
          </p:cNvPr>
          <p:cNvSpPr txBox="1"/>
          <p:nvPr/>
        </p:nvSpPr>
        <p:spPr>
          <a:xfrm>
            <a:off x="4600307" y="3705880"/>
            <a:ext cx="5757538" cy="523220"/>
          </a:xfrm>
          <a:prstGeom prst="rect">
            <a:avLst/>
          </a:prstGeom>
          <a:noFill/>
        </p:spPr>
        <p:txBody>
          <a:bodyPr wrap="none" rtlCol="0">
            <a:spAutoFit/>
          </a:bodyPr>
          <a:lstStyle/>
          <a:p>
            <a:r>
              <a:rPr lang="en-US" altLang="ja-JP" sz="1400" dirty="0">
                <a:solidFill>
                  <a:schemeClr val="bg1">
                    <a:lumMod val="65000"/>
                  </a:schemeClr>
                </a:solidFill>
              </a:rPr>
              <a:t>Closed</a:t>
            </a:r>
            <a:r>
              <a:rPr lang="ja-JP" altLang="en-US" sz="1400" dirty="0">
                <a:solidFill>
                  <a:schemeClr val="bg1">
                    <a:lumMod val="65000"/>
                  </a:schemeClr>
                </a:solidFill>
              </a:rPr>
              <a:t>な技術、</a:t>
            </a:r>
            <a:r>
              <a:rPr lang="en-US" altLang="ja-JP" sz="1400" dirty="0">
                <a:solidFill>
                  <a:schemeClr val="bg1">
                    <a:lumMod val="65000"/>
                  </a:schemeClr>
                </a:solidFill>
              </a:rPr>
              <a:t>Closed</a:t>
            </a:r>
            <a:r>
              <a:rPr lang="ja-JP" altLang="en-US" sz="1400" dirty="0">
                <a:solidFill>
                  <a:schemeClr val="bg1">
                    <a:lumMod val="65000"/>
                  </a:schemeClr>
                </a:solidFill>
              </a:rPr>
              <a:t>な</a:t>
            </a:r>
            <a:r>
              <a:rPr lang="en-US" altLang="ja-JP" sz="1400" dirty="0">
                <a:solidFill>
                  <a:schemeClr val="bg1">
                    <a:lumMod val="65000"/>
                  </a:schemeClr>
                </a:solidFill>
              </a:rPr>
              <a:t>Network</a:t>
            </a:r>
            <a:r>
              <a:rPr lang="ja-JP" altLang="en-US" sz="1400" dirty="0">
                <a:solidFill>
                  <a:schemeClr val="bg1">
                    <a:lumMod val="65000"/>
                  </a:schemeClr>
                </a:solidFill>
              </a:rPr>
              <a:t>（</a:t>
            </a:r>
            <a:r>
              <a:rPr lang="en-US" altLang="ja-JP" sz="1400" dirty="0">
                <a:solidFill>
                  <a:schemeClr val="bg1">
                    <a:lumMod val="65000"/>
                  </a:schemeClr>
                </a:solidFill>
              </a:rPr>
              <a:t>Central</a:t>
            </a:r>
            <a:r>
              <a:rPr lang="ja-JP" altLang="en-US" sz="1400" dirty="0">
                <a:solidFill>
                  <a:schemeClr val="bg1">
                    <a:lumMod val="65000"/>
                  </a:schemeClr>
                </a:solidFill>
              </a:rPr>
              <a:t> </a:t>
            </a:r>
            <a:r>
              <a:rPr lang="en-US" altLang="ja-JP" sz="1400" dirty="0">
                <a:solidFill>
                  <a:schemeClr val="bg1">
                    <a:lumMod val="65000"/>
                  </a:schemeClr>
                </a:solidFill>
              </a:rPr>
              <a:t>Computing</a:t>
            </a:r>
            <a:r>
              <a:rPr lang="ja-JP" altLang="en-US" sz="1400" dirty="0">
                <a:solidFill>
                  <a:schemeClr val="bg1">
                    <a:lumMod val="65000"/>
                  </a:schemeClr>
                </a:solidFill>
              </a:rPr>
              <a:t>－</a:t>
            </a:r>
            <a:r>
              <a:rPr lang="en-US" altLang="ja-JP" sz="1400" dirty="0">
                <a:solidFill>
                  <a:schemeClr val="bg1">
                    <a:lumMod val="65000"/>
                  </a:schemeClr>
                </a:solidFill>
              </a:rPr>
              <a:t>Terminal</a:t>
            </a:r>
            <a:r>
              <a:rPr lang="ja-JP" altLang="en-US" sz="1400" dirty="0">
                <a:solidFill>
                  <a:schemeClr val="bg1">
                    <a:lumMod val="65000"/>
                  </a:schemeClr>
                </a:solidFill>
              </a:rPr>
              <a:t> </a:t>
            </a:r>
            <a:r>
              <a:rPr lang="en-US" altLang="ja-JP" sz="1400" dirty="0">
                <a:solidFill>
                  <a:schemeClr val="bg1">
                    <a:lumMod val="65000"/>
                  </a:schemeClr>
                </a:solidFill>
              </a:rPr>
              <a:t>Device</a:t>
            </a:r>
            <a:r>
              <a:rPr lang="ja-JP" altLang="en-US" sz="1400" dirty="0">
                <a:solidFill>
                  <a:schemeClr val="bg1">
                    <a:lumMod val="65000"/>
                  </a:schemeClr>
                </a:solidFill>
              </a:rPr>
              <a:t>）</a:t>
            </a:r>
            <a:endParaRPr lang="en-US" altLang="ja-JP" sz="1400" dirty="0">
              <a:solidFill>
                <a:schemeClr val="bg1">
                  <a:lumMod val="65000"/>
                </a:schemeClr>
              </a:solidFill>
            </a:endParaRPr>
          </a:p>
          <a:p>
            <a:r>
              <a:rPr lang="ja-JP" altLang="en-US" sz="1400" dirty="0">
                <a:solidFill>
                  <a:schemeClr val="bg1">
                    <a:lumMod val="65000"/>
                  </a:schemeClr>
                </a:solidFill>
              </a:rPr>
              <a:t>で</a:t>
            </a:r>
            <a:r>
              <a:rPr lang="en-US" altLang="ja-JP" sz="1400" dirty="0">
                <a:solidFill>
                  <a:schemeClr val="bg1">
                    <a:lumMod val="65000"/>
                  </a:schemeClr>
                </a:solidFill>
              </a:rPr>
              <a:t>Closed</a:t>
            </a:r>
            <a:r>
              <a:rPr lang="ja-JP" altLang="en-US" sz="1400" dirty="0">
                <a:solidFill>
                  <a:schemeClr val="bg1">
                    <a:lumMod val="65000"/>
                  </a:schemeClr>
                </a:solidFill>
              </a:rPr>
              <a:t>な環境で設計、開発。</a:t>
            </a:r>
            <a:endParaRPr lang="en-US" sz="1400" dirty="0">
              <a:solidFill>
                <a:schemeClr val="bg1">
                  <a:lumMod val="65000"/>
                </a:schemeClr>
              </a:solidFill>
            </a:endParaRPr>
          </a:p>
        </p:txBody>
      </p:sp>
      <p:sp>
        <p:nvSpPr>
          <p:cNvPr id="9" name="TextBox 8">
            <a:extLst>
              <a:ext uri="{FF2B5EF4-FFF2-40B4-BE49-F238E27FC236}">
                <a16:creationId xmlns:a16="http://schemas.microsoft.com/office/drawing/2014/main" id="{B307CD6D-9A78-496C-9930-166D9BEB1939}"/>
              </a:ext>
            </a:extLst>
          </p:cNvPr>
          <p:cNvSpPr txBox="1"/>
          <p:nvPr/>
        </p:nvSpPr>
        <p:spPr>
          <a:xfrm>
            <a:off x="4457700" y="3074828"/>
            <a:ext cx="3877985" cy="646331"/>
          </a:xfrm>
          <a:prstGeom prst="rect">
            <a:avLst/>
          </a:prstGeom>
          <a:noFill/>
        </p:spPr>
        <p:txBody>
          <a:bodyPr wrap="none" rtlCol="0">
            <a:spAutoFit/>
          </a:bodyPr>
          <a:lstStyle/>
          <a:p>
            <a:r>
              <a:rPr lang="en-US" altLang="ja-JP" dirty="0"/>
              <a:t>1980</a:t>
            </a:r>
            <a:r>
              <a:rPr lang="ja-JP" altLang="en-US" dirty="0"/>
              <a:t>年代～</a:t>
            </a:r>
            <a:endParaRPr lang="en-US" altLang="ja-JP" dirty="0"/>
          </a:p>
          <a:p>
            <a:r>
              <a:rPr lang="ja-JP" altLang="en-US" dirty="0"/>
              <a:t>企業内業務基幹システム（汎用機）</a:t>
            </a:r>
            <a:endParaRPr lang="en-US" dirty="0"/>
          </a:p>
        </p:txBody>
      </p:sp>
      <p:sp>
        <p:nvSpPr>
          <p:cNvPr id="10" name="TextBox 9">
            <a:extLst>
              <a:ext uri="{FF2B5EF4-FFF2-40B4-BE49-F238E27FC236}">
                <a16:creationId xmlns:a16="http://schemas.microsoft.com/office/drawing/2014/main" id="{F84413D2-544A-4EAB-87A9-155EAAD7A659}"/>
              </a:ext>
            </a:extLst>
          </p:cNvPr>
          <p:cNvSpPr txBox="1"/>
          <p:nvPr/>
        </p:nvSpPr>
        <p:spPr>
          <a:xfrm>
            <a:off x="4457700" y="4124672"/>
            <a:ext cx="2119491" cy="646331"/>
          </a:xfrm>
          <a:prstGeom prst="rect">
            <a:avLst/>
          </a:prstGeom>
          <a:noFill/>
        </p:spPr>
        <p:txBody>
          <a:bodyPr wrap="none" rtlCol="0">
            <a:spAutoFit/>
          </a:bodyPr>
          <a:lstStyle/>
          <a:p>
            <a:r>
              <a:rPr lang="en-US" altLang="ja-JP" dirty="0"/>
              <a:t>1990</a:t>
            </a:r>
            <a:r>
              <a:rPr lang="ja-JP" altLang="en-US" dirty="0"/>
              <a:t>年代～</a:t>
            </a:r>
            <a:endParaRPr lang="en-US" altLang="ja-JP" dirty="0"/>
          </a:p>
          <a:p>
            <a:r>
              <a:rPr lang="ja-JP" altLang="en-US" dirty="0"/>
              <a:t>分散、</a:t>
            </a:r>
            <a:r>
              <a:rPr lang="en-US" altLang="ja-JP" dirty="0"/>
              <a:t>C/S</a:t>
            </a:r>
            <a:r>
              <a:rPr lang="ja-JP" altLang="en-US" dirty="0"/>
              <a:t>システム</a:t>
            </a:r>
            <a:endParaRPr lang="en-US" dirty="0"/>
          </a:p>
        </p:txBody>
      </p:sp>
      <p:sp>
        <p:nvSpPr>
          <p:cNvPr id="11" name="TextBox 10">
            <a:extLst>
              <a:ext uri="{FF2B5EF4-FFF2-40B4-BE49-F238E27FC236}">
                <a16:creationId xmlns:a16="http://schemas.microsoft.com/office/drawing/2014/main" id="{AC20C7E8-6184-4578-8F2B-4B2AD2C2B4E5}"/>
              </a:ext>
            </a:extLst>
          </p:cNvPr>
          <p:cNvSpPr txBox="1"/>
          <p:nvPr/>
        </p:nvSpPr>
        <p:spPr>
          <a:xfrm>
            <a:off x="4457700" y="5182969"/>
            <a:ext cx="1541961" cy="646331"/>
          </a:xfrm>
          <a:prstGeom prst="rect">
            <a:avLst/>
          </a:prstGeom>
          <a:noFill/>
        </p:spPr>
        <p:txBody>
          <a:bodyPr wrap="none" rtlCol="0">
            <a:spAutoFit/>
          </a:bodyPr>
          <a:lstStyle/>
          <a:p>
            <a:r>
              <a:rPr lang="en-US" altLang="ja-JP" dirty="0"/>
              <a:t>2000</a:t>
            </a:r>
            <a:r>
              <a:rPr lang="ja-JP" altLang="en-US" dirty="0"/>
              <a:t>年代～</a:t>
            </a:r>
            <a:endParaRPr lang="en-US" altLang="ja-JP" dirty="0"/>
          </a:p>
          <a:p>
            <a:r>
              <a:rPr lang="en-US" altLang="ja-JP" dirty="0"/>
              <a:t>Web</a:t>
            </a:r>
            <a:r>
              <a:rPr lang="ja-JP" altLang="en-US" dirty="0"/>
              <a:t>システム</a:t>
            </a:r>
            <a:endParaRPr lang="en-US" dirty="0"/>
          </a:p>
        </p:txBody>
      </p:sp>
      <p:sp>
        <p:nvSpPr>
          <p:cNvPr id="13" name="TextBox 12">
            <a:extLst>
              <a:ext uri="{FF2B5EF4-FFF2-40B4-BE49-F238E27FC236}">
                <a16:creationId xmlns:a16="http://schemas.microsoft.com/office/drawing/2014/main" id="{0F270BE3-8124-4604-98F2-6EE3AE7C770F}"/>
              </a:ext>
            </a:extLst>
          </p:cNvPr>
          <p:cNvSpPr txBox="1"/>
          <p:nvPr/>
        </p:nvSpPr>
        <p:spPr>
          <a:xfrm>
            <a:off x="4457700" y="8094156"/>
            <a:ext cx="1649811" cy="646331"/>
          </a:xfrm>
          <a:prstGeom prst="rect">
            <a:avLst/>
          </a:prstGeom>
          <a:noFill/>
        </p:spPr>
        <p:txBody>
          <a:bodyPr wrap="none" rtlCol="0">
            <a:spAutoFit/>
          </a:bodyPr>
          <a:lstStyle/>
          <a:p>
            <a:r>
              <a:rPr lang="en-US" altLang="ja-JP" dirty="0"/>
              <a:t>2020</a:t>
            </a:r>
            <a:r>
              <a:rPr lang="ja-JP" altLang="en-US" dirty="0"/>
              <a:t>年代～</a:t>
            </a:r>
            <a:endParaRPr lang="en-US" altLang="ja-JP" dirty="0"/>
          </a:p>
          <a:p>
            <a:r>
              <a:rPr lang="en-US" altLang="ja-JP" dirty="0"/>
              <a:t>Cloud</a:t>
            </a:r>
            <a:r>
              <a:rPr lang="ja-JP" altLang="en-US" dirty="0"/>
              <a:t>システム</a:t>
            </a:r>
            <a:endParaRPr lang="en-US" dirty="0"/>
          </a:p>
        </p:txBody>
      </p:sp>
      <p:sp>
        <p:nvSpPr>
          <p:cNvPr id="14" name="Rectangle 13">
            <a:extLst>
              <a:ext uri="{FF2B5EF4-FFF2-40B4-BE49-F238E27FC236}">
                <a16:creationId xmlns:a16="http://schemas.microsoft.com/office/drawing/2014/main" id="{C1F625EF-FBC3-4767-92E0-D88FB85F50AF}"/>
              </a:ext>
            </a:extLst>
          </p:cNvPr>
          <p:cNvSpPr/>
          <p:nvPr/>
        </p:nvSpPr>
        <p:spPr>
          <a:xfrm>
            <a:off x="1085850" y="794385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solidFill>
                  <a:schemeClr val="tx1"/>
                </a:solidFill>
              </a:rPr>
              <a:t>Cloud Network System</a:t>
            </a:r>
          </a:p>
        </p:txBody>
      </p:sp>
      <p:sp>
        <p:nvSpPr>
          <p:cNvPr id="15" name="Rectangle 14">
            <a:extLst>
              <a:ext uri="{FF2B5EF4-FFF2-40B4-BE49-F238E27FC236}">
                <a16:creationId xmlns:a16="http://schemas.microsoft.com/office/drawing/2014/main" id="{EEEB7AF6-595F-471C-B03B-D25387306FD2}"/>
              </a:ext>
            </a:extLst>
          </p:cNvPr>
          <p:cNvSpPr/>
          <p:nvPr/>
        </p:nvSpPr>
        <p:spPr>
          <a:xfrm>
            <a:off x="1085850" y="468630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dirty="0">
                <a:solidFill>
                  <a:schemeClr val="tx1"/>
                </a:solidFill>
              </a:rPr>
              <a:t>Open-Network system</a:t>
            </a:r>
            <a:endParaRPr lang="en-US" dirty="0">
              <a:solidFill>
                <a:schemeClr val="tx1"/>
              </a:solidFill>
            </a:endParaRPr>
          </a:p>
        </p:txBody>
      </p:sp>
      <p:sp>
        <p:nvSpPr>
          <p:cNvPr id="16" name="Left Brace 15">
            <a:extLst>
              <a:ext uri="{FF2B5EF4-FFF2-40B4-BE49-F238E27FC236}">
                <a16:creationId xmlns:a16="http://schemas.microsoft.com/office/drawing/2014/main" id="{268D0AA4-6FC4-4EC3-83CD-C7DA79DF6AA5}"/>
              </a:ext>
            </a:extLst>
          </p:cNvPr>
          <p:cNvSpPr/>
          <p:nvPr/>
        </p:nvSpPr>
        <p:spPr>
          <a:xfrm>
            <a:off x="3886200" y="2114550"/>
            <a:ext cx="114300"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1757968-A544-42E3-95A0-BB5FE5F1C74F}"/>
              </a:ext>
            </a:extLst>
          </p:cNvPr>
          <p:cNvSpPr txBox="1"/>
          <p:nvPr/>
        </p:nvSpPr>
        <p:spPr>
          <a:xfrm>
            <a:off x="3005831" y="3173968"/>
            <a:ext cx="880369" cy="369332"/>
          </a:xfrm>
          <a:prstGeom prst="rect">
            <a:avLst/>
          </a:prstGeom>
          <a:noFill/>
        </p:spPr>
        <p:txBody>
          <a:bodyPr wrap="none" rtlCol="0">
            <a:spAutoFit/>
          </a:bodyPr>
          <a:lstStyle/>
          <a:p>
            <a:r>
              <a:rPr lang="en-US" dirty="0"/>
              <a:t>25</a:t>
            </a:r>
            <a:r>
              <a:rPr lang="ja-JP" altLang="en-US" dirty="0"/>
              <a:t>年間</a:t>
            </a:r>
            <a:endParaRPr lang="en-US" dirty="0"/>
          </a:p>
        </p:txBody>
      </p:sp>
      <p:sp>
        <p:nvSpPr>
          <p:cNvPr id="18" name="Left Brace 17">
            <a:extLst>
              <a:ext uri="{FF2B5EF4-FFF2-40B4-BE49-F238E27FC236}">
                <a16:creationId xmlns:a16="http://schemas.microsoft.com/office/drawing/2014/main" id="{9CD0355E-04F1-46AB-8BEF-18A283896E5A}"/>
              </a:ext>
            </a:extLst>
          </p:cNvPr>
          <p:cNvSpPr/>
          <p:nvPr/>
        </p:nvSpPr>
        <p:spPr>
          <a:xfrm>
            <a:off x="3886200" y="5271001"/>
            <a:ext cx="114300"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8A284DF-3CD2-48A0-8F0C-2511176DF7FC}"/>
              </a:ext>
            </a:extLst>
          </p:cNvPr>
          <p:cNvSpPr txBox="1"/>
          <p:nvPr/>
        </p:nvSpPr>
        <p:spPr>
          <a:xfrm>
            <a:off x="3005831" y="6330419"/>
            <a:ext cx="880369" cy="369332"/>
          </a:xfrm>
          <a:prstGeom prst="rect">
            <a:avLst/>
          </a:prstGeom>
          <a:noFill/>
        </p:spPr>
        <p:txBody>
          <a:bodyPr wrap="none" rtlCol="0">
            <a:spAutoFit/>
          </a:bodyPr>
          <a:lstStyle/>
          <a:p>
            <a:r>
              <a:rPr lang="en-US" dirty="0"/>
              <a:t>25</a:t>
            </a:r>
            <a:r>
              <a:rPr lang="ja-JP" altLang="en-US" dirty="0"/>
              <a:t>年間</a:t>
            </a:r>
            <a:endParaRPr lang="en-US" dirty="0"/>
          </a:p>
        </p:txBody>
      </p:sp>
      <p:sp>
        <p:nvSpPr>
          <p:cNvPr id="20" name="TextBox 19">
            <a:extLst>
              <a:ext uri="{FF2B5EF4-FFF2-40B4-BE49-F238E27FC236}">
                <a16:creationId xmlns:a16="http://schemas.microsoft.com/office/drawing/2014/main" id="{328E55EF-CE0E-4AFC-A184-0BD3FD86A211}"/>
              </a:ext>
            </a:extLst>
          </p:cNvPr>
          <p:cNvSpPr txBox="1"/>
          <p:nvPr/>
        </p:nvSpPr>
        <p:spPr>
          <a:xfrm>
            <a:off x="4600307" y="7258412"/>
            <a:ext cx="2507994" cy="523220"/>
          </a:xfrm>
          <a:prstGeom prst="rect">
            <a:avLst/>
          </a:prstGeom>
          <a:noFill/>
        </p:spPr>
        <p:txBody>
          <a:bodyPr wrap="none" rtlCol="0">
            <a:spAutoFit/>
          </a:bodyPr>
          <a:lstStyle/>
          <a:p>
            <a:r>
              <a:rPr lang="en-US" altLang="ja-JP" sz="1400" dirty="0">
                <a:solidFill>
                  <a:schemeClr val="bg1">
                    <a:lumMod val="65000"/>
                  </a:schemeClr>
                </a:solidFill>
              </a:rPr>
              <a:t>Open</a:t>
            </a:r>
            <a:r>
              <a:rPr lang="ja-JP" altLang="en-US" sz="1400" dirty="0">
                <a:solidFill>
                  <a:schemeClr val="bg1">
                    <a:lumMod val="65000"/>
                  </a:schemeClr>
                </a:solidFill>
              </a:rPr>
              <a:t>な技術、</a:t>
            </a:r>
            <a:r>
              <a:rPr lang="en-US" altLang="ja-JP" sz="1400" dirty="0">
                <a:solidFill>
                  <a:schemeClr val="bg1">
                    <a:lumMod val="65000"/>
                  </a:schemeClr>
                </a:solidFill>
              </a:rPr>
              <a:t>Open</a:t>
            </a:r>
            <a:r>
              <a:rPr lang="ja-JP" altLang="en-US" sz="1400" dirty="0">
                <a:solidFill>
                  <a:schemeClr val="bg1">
                    <a:lumMod val="65000"/>
                  </a:schemeClr>
                </a:solidFill>
              </a:rPr>
              <a:t>な</a:t>
            </a:r>
            <a:r>
              <a:rPr lang="en-US" altLang="ja-JP" sz="1400" dirty="0">
                <a:solidFill>
                  <a:schemeClr val="bg1">
                    <a:lumMod val="65000"/>
                  </a:schemeClr>
                </a:solidFill>
              </a:rPr>
              <a:t>Network</a:t>
            </a:r>
          </a:p>
          <a:p>
            <a:r>
              <a:rPr lang="ja-JP" altLang="en-US" sz="1400" dirty="0">
                <a:solidFill>
                  <a:schemeClr val="bg1">
                    <a:lumMod val="65000"/>
                  </a:schemeClr>
                </a:solidFill>
              </a:rPr>
              <a:t>で</a:t>
            </a:r>
            <a:r>
              <a:rPr lang="en-US" altLang="ja-JP" sz="1400" dirty="0">
                <a:solidFill>
                  <a:schemeClr val="bg1">
                    <a:lumMod val="65000"/>
                  </a:schemeClr>
                </a:solidFill>
              </a:rPr>
              <a:t>Open</a:t>
            </a:r>
            <a:r>
              <a:rPr lang="ja-JP" altLang="en-US" sz="1400" dirty="0">
                <a:solidFill>
                  <a:schemeClr val="bg1">
                    <a:lumMod val="65000"/>
                  </a:schemeClr>
                </a:solidFill>
              </a:rPr>
              <a:t>な環境（</a:t>
            </a:r>
            <a:r>
              <a:rPr lang="en-US" altLang="ja-JP" sz="1400" dirty="0">
                <a:solidFill>
                  <a:schemeClr val="bg1">
                    <a:lumMod val="65000"/>
                  </a:schemeClr>
                </a:solidFill>
              </a:rPr>
              <a:t>Cloud</a:t>
            </a:r>
            <a:r>
              <a:rPr lang="ja-JP" altLang="en-US" sz="1400" dirty="0">
                <a:solidFill>
                  <a:schemeClr val="bg1">
                    <a:lumMod val="65000"/>
                  </a:schemeClr>
                </a:solidFill>
              </a:rPr>
              <a:t>）へ</a:t>
            </a:r>
            <a:endParaRPr lang="en-US" sz="1400" dirty="0">
              <a:solidFill>
                <a:schemeClr val="bg1">
                  <a:lumMod val="65000"/>
                </a:schemeClr>
              </a:solidFill>
            </a:endParaRPr>
          </a:p>
        </p:txBody>
      </p:sp>
      <p:sp>
        <p:nvSpPr>
          <p:cNvPr id="3" name="TextBox 2">
            <a:extLst>
              <a:ext uri="{FF2B5EF4-FFF2-40B4-BE49-F238E27FC236}">
                <a16:creationId xmlns:a16="http://schemas.microsoft.com/office/drawing/2014/main" id="{B5012DDB-B162-45CD-8F5E-29FE947955C6}"/>
              </a:ext>
            </a:extLst>
          </p:cNvPr>
          <p:cNvSpPr txBox="1"/>
          <p:nvPr/>
        </p:nvSpPr>
        <p:spPr>
          <a:xfrm>
            <a:off x="7543800" y="3896439"/>
            <a:ext cx="4502771" cy="523220"/>
          </a:xfrm>
          <a:prstGeom prst="rect">
            <a:avLst/>
          </a:prstGeom>
          <a:noFill/>
        </p:spPr>
        <p:txBody>
          <a:bodyPr wrap="none" rtlCol="0">
            <a:spAutoFit/>
          </a:bodyPr>
          <a:lstStyle/>
          <a:p>
            <a:r>
              <a:rPr lang="en-US" sz="2800" dirty="0">
                <a:solidFill>
                  <a:schemeClr val="accent1"/>
                </a:solidFill>
              </a:rPr>
              <a:t>SI /PM, Waterfall, </a:t>
            </a:r>
            <a:r>
              <a:rPr lang="en-US" sz="2800" dirty="0" err="1">
                <a:solidFill>
                  <a:schemeClr val="accent1"/>
                </a:solidFill>
              </a:rPr>
              <a:t>HW</a:t>
            </a:r>
            <a:r>
              <a:rPr lang="en-US" sz="2800" dirty="0">
                <a:solidFill>
                  <a:schemeClr val="accent1"/>
                </a:solidFill>
              </a:rPr>
              <a:t>-&gt;SW</a:t>
            </a:r>
            <a:r>
              <a:rPr lang="ja-JP" altLang="en-US" sz="2800" dirty="0">
                <a:solidFill>
                  <a:schemeClr val="accent1"/>
                </a:solidFill>
              </a:rPr>
              <a:t>へ</a:t>
            </a:r>
            <a:endParaRPr lang="en-US" sz="2800" dirty="0">
              <a:solidFill>
                <a:schemeClr val="accent1"/>
              </a:solidFill>
            </a:endParaRPr>
          </a:p>
        </p:txBody>
      </p:sp>
      <p:sp>
        <p:nvSpPr>
          <p:cNvPr id="21" name="TextBox 20">
            <a:extLst>
              <a:ext uri="{FF2B5EF4-FFF2-40B4-BE49-F238E27FC236}">
                <a16:creationId xmlns:a16="http://schemas.microsoft.com/office/drawing/2014/main" id="{68EBDCEC-4F8B-4ED5-89AB-B2A01698E300}"/>
              </a:ext>
            </a:extLst>
          </p:cNvPr>
          <p:cNvSpPr txBox="1"/>
          <p:nvPr/>
        </p:nvSpPr>
        <p:spPr>
          <a:xfrm>
            <a:off x="7543800" y="7543800"/>
            <a:ext cx="3205236" cy="523220"/>
          </a:xfrm>
          <a:prstGeom prst="rect">
            <a:avLst/>
          </a:prstGeom>
          <a:noFill/>
        </p:spPr>
        <p:txBody>
          <a:bodyPr wrap="none" rtlCol="0">
            <a:spAutoFit/>
          </a:bodyPr>
          <a:lstStyle/>
          <a:p>
            <a:r>
              <a:rPr lang="en-US" sz="2800" dirty="0">
                <a:solidFill>
                  <a:schemeClr val="accent1"/>
                </a:solidFill>
              </a:rPr>
              <a:t>Collaboration, Agile </a:t>
            </a:r>
          </a:p>
        </p:txBody>
      </p:sp>
      <p:sp>
        <p:nvSpPr>
          <p:cNvPr id="12" name="Arrow: Down 11">
            <a:extLst>
              <a:ext uri="{FF2B5EF4-FFF2-40B4-BE49-F238E27FC236}">
                <a16:creationId xmlns:a16="http://schemas.microsoft.com/office/drawing/2014/main" id="{4801C90C-BB30-4619-B21D-1E7AAAF16442}"/>
              </a:ext>
            </a:extLst>
          </p:cNvPr>
          <p:cNvSpPr/>
          <p:nvPr/>
        </p:nvSpPr>
        <p:spPr>
          <a:xfrm>
            <a:off x="8335685" y="4512916"/>
            <a:ext cx="1094065" cy="3085574"/>
          </a:xfrm>
          <a:prstGeom prst="downArrow">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BBF8149-0DC8-4CE4-A08C-F729419F532E}"/>
              </a:ext>
            </a:extLst>
          </p:cNvPr>
          <p:cNvSpPr txBox="1"/>
          <p:nvPr/>
        </p:nvSpPr>
        <p:spPr>
          <a:xfrm>
            <a:off x="4600307" y="4743450"/>
            <a:ext cx="3161506" cy="523220"/>
          </a:xfrm>
          <a:prstGeom prst="rect">
            <a:avLst/>
          </a:prstGeom>
          <a:noFill/>
        </p:spPr>
        <p:txBody>
          <a:bodyPr wrap="none" rtlCol="0">
            <a:spAutoFit/>
          </a:bodyPr>
          <a:lstStyle/>
          <a:p>
            <a:r>
              <a:rPr lang="en-US" altLang="ja-JP" sz="1400" dirty="0">
                <a:solidFill>
                  <a:schemeClr val="bg1">
                    <a:lumMod val="65000"/>
                  </a:schemeClr>
                </a:solidFill>
              </a:rPr>
              <a:t>Open</a:t>
            </a:r>
            <a:r>
              <a:rPr lang="ja-JP" altLang="en-US" sz="1400" dirty="0">
                <a:solidFill>
                  <a:schemeClr val="bg1">
                    <a:lumMod val="65000"/>
                  </a:schemeClr>
                </a:solidFill>
              </a:rPr>
              <a:t>な技術、</a:t>
            </a:r>
            <a:r>
              <a:rPr lang="en-US" altLang="ja-JP" sz="1400" dirty="0">
                <a:solidFill>
                  <a:schemeClr val="bg1">
                    <a:lumMod val="65000"/>
                  </a:schemeClr>
                </a:solidFill>
              </a:rPr>
              <a:t>Closed</a:t>
            </a:r>
            <a:r>
              <a:rPr lang="ja-JP" altLang="en-US" sz="1400" dirty="0">
                <a:solidFill>
                  <a:schemeClr val="bg1">
                    <a:lumMod val="65000"/>
                  </a:schemeClr>
                </a:solidFill>
              </a:rPr>
              <a:t>な</a:t>
            </a:r>
            <a:r>
              <a:rPr lang="en-US" altLang="ja-JP" sz="1400" dirty="0">
                <a:solidFill>
                  <a:schemeClr val="bg1">
                    <a:lumMod val="65000"/>
                  </a:schemeClr>
                </a:solidFill>
              </a:rPr>
              <a:t>Intra Network</a:t>
            </a:r>
            <a:r>
              <a:rPr lang="ja-JP" altLang="en-US" sz="1400" dirty="0">
                <a:solidFill>
                  <a:schemeClr val="bg1">
                    <a:lumMod val="65000"/>
                  </a:schemeClr>
                </a:solidFill>
              </a:rPr>
              <a:t>で</a:t>
            </a:r>
            <a:endParaRPr lang="en-US" altLang="ja-JP" sz="1400" dirty="0">
              <a:solidFill>
                <a:schemeClr val="bg1">
                  <a:lumMod val="65000"/>
                </a:schemeClr>
              </a:solidFill>
            </a:endParaRPr>
          </a:p>
          <a:p>
            <a:r>
              <a:rPr lang="en-US" altLang="ja-JP" sz="1400" dirty="0">
                <a:solidFill>
                  <a:schemeClr val="bg1">
                    <a:lumMod val="65000"/>
                  </a:schemeClr>
                </a:solidFill>
              </a:rPr>
              <a:t>Closed</a:t>
            </a:r>
            <a:r>
              <a:rPr lang="ja-JP" altLang="en-US" sz="1400" dirty="0">
                <a:solidFill>
                  <a:schemeClr val="bg1">
                    <a:lumMod val="65000"/>
                  </a:schemeClr>
                </a:solidFill>
              </a:rPr>
              <a:t>な環境で設計、開発。</a:t>
            </a:r>
            <a:endParaRPr lang="en-US" sz="1400" dirty="0">
              <a:solidFill>
                <a:schemeClr val="bg1">
                  <a:lumMod val="65000"/>
                </a:schemeClr>
              </a:solidFill>
            </a:endParaRPr>
          </a:p>
        </p:txBody>
      </p:sp>
      <p:sp>
        <p:nvSpPr>
          <p:cNvPr id="23" name="TextBox 22">
            <a:extLst>
              <a:ext uri="{FF2B5EF4-FFF2-40B4-BE49-F238E27FC236}">
                <a16:creationId xmlns:a16="http://schemas.microsoft.com/office/drawing/2014/main" id="{3D4D75C2-912E-4960-AAF7-48FC44BABA9E}"/>
              </a:ext>
            </a:extLst>
          </p:cNvPr>
          <p:cNvSpPr txBox="1"/>
          <p:nvPr/>
        </p:nvSpPr>
        <p:spPr>
          <a:xfrm>
            <a:off x="4600307" y="5781020"/>
            <a:ext cx="2289986" cy="307777"/>
          </a:xfrm>
          <a:prstGeom prst="rect">
            <a:avLst/>
          </a:prstGeom>
          <a:noFill/>
        </p:spPr>
        <p:txBody>
          <a:bodyPr wrap="none" rtlCol="0">
            <a:spAutoFit/>
          </a:bodyPr>
          <a:lstStyle/>
          <a:p>
            <a:r>
              <a:rPr lang="ja-JP" altLang="en-US" sz="1400" dirty="0">
                <a:solidFill>
                  <a:schemeClr val="bg1">
                    <a:lumMod val="65000"/>
                  </a:schemeClr>
                </a:solidFill>
              </a:rPr>
              <a:t>徐々に、</a:t>
            </a:r>
            <a:r>
              <a:rPr lang="en-US" altLang="ja-JP" sz="1400" dirty="0">
                <a:solidFill>
                  <a:schemeClr val="bg1">
                    <a:lumMod val="65000"/>
                  </a:schemeClr>
                </a:solidFill>
              </a:rPr>
              <a:t>Network</a:t>
            </a:r>
            <a:r>
              <a:rPr lang="ja-JP" altLang="en-US" sz="1400" dirty="0">
                <a:solidFill>
                  <a:schemeClr val="bg1">
                    <a:lumMod val="65000"/>
                  </a:schemeClr>
                </a:solidFill>
              </a:rPr>
              <a:t>が</a:t>
            </a:r>
            <a:r>
              <a:rPr lang="en-US" altLang="ja-JP" sz="1400" dirty="0">
                <a:solidFill>
                  <a:schemeClr val="bg1">
                    <a:lumMod val="65000"/>
                  </a:schemeClr>
                </a:solidFill>
              </a:rPr>
              <a:t>Open</a:t>
            </a:r>
            <a:r>
              <a:rPr lang="ja-JP" altLang="en-US" sz="1400" dirty="0">
                <a:solidFill>
                  <a:schemeClr val="bg1">
                    <a:lumMod val="65000"/>
                  </a:schemeClr>
                </a:solidFill>
              </a:rPr>
              <a:t>化</a:t>
            </a:r>
            <a:endParaRPr lang="en-US" sz="1400" dirty="0">
              <a:solidFill>
                <a:schemeClr val="bg1">
                  <a:lumMod val="65000"/>
                </a:schemeClr>
              </a:solidFill>
            </a:endParaRPr>
          </a:p>
        </p:txBody>
      </p:sp>
      <p:sp>
        <p:nvSpPr>
          <p:cNvPr id="24" name="TextBox 23">
            <a:extLst>
              <a:ext uri="{FF2B5EF4-FFF2-40B4-BE49-F238E27FC236}">
                <a16:creationId xmlns:a16="http://schemas.microsoft.com/office/drawing/2014/main" id="{3F90C1D6-8ADB-4B82-B314-C9615947B8EB}"/>
              </a:ext>
            </a:extLst>
          </p:cNvPr>
          <p:cNvSpPr txBox="1"/>
          <p:nvPr/>
        </p:nvSpPr>
        <p:spPr>
          <a:xfrm>
            <a:off x="9446830" y="4411036"/>
            <a:ext cx="2347117" cy="1015663"/>
          </a:xfrm>
          <a:prstGeom prst="rect">
            <a:avLst/>
          </a:prstGeom>
          <a:noFill/>
        </p:spPr>
        <p:txBody>
          <a:bodyPr wrap="none" rtlCol="0">
            <a:spAutoFit/>
          </a:bodyPr>
          <a:lstStyle/>
          <a:p>
            <a:r>
              <a:rPr lang="en-US" altLang="ja-JP" sz="2000" dirty="0" err="1">
                <a:solidFill>
                  <a:schemeClr val="accent1"/>
                </a:solidFill>
              </a:rPr>
              <a:t>KPI</a:t>
            </a:r>
            <a:r>
              <a:rPr lang="en-US" altLang="ja-JP" sz="2000" dirty="0">
                <a:solidFill>
                  <a:schemeClr val="accent1"/>
                </a:solidFill>
              </a:rPr>
              <a:t> : </a:t>
            </a:r>
            <a:r>
              <a:rPr lang="en-US" altLang="ja-JP" sz="2000" dirty="0" err="1">
                <a:solidFill>
                  <a:schemeClr val="accent1"/>
                </a:solidFill>
              </a:rPr>
              <a:t>QCD</a:t>
            </a:r>
            <a:endParaRPr lang="en-US" altLang="ja-JP" sz="2000" dirty="0">
              <a:solidFill>
                <a:schemeClr val="accent1"/>
              </a:solidFill>
            </a:endParaRPr>
          </a:p>
          <a:p>
            <a:r>
              <a:rPr lang="ja-JP" altLang="en-US" sz="2000" dirty="0">
                <a:solidFill>
                  <a:schemeClr val="accent1"/>
                </a:solidFill>
              </a:rPr>
              <a:t>請負</a:t>
            </a:r>
            <a:r>
              <a:rPr lang="en-US" altLang="ja-JP" sz="2000" dirty="0">
                <a:solidFill>
                  <a:schemeClr val="accent1"/>
                </a:solidFill>
              </a:rPr>
              <a:t>(</a:t>
            </a:r>
            <a:r>
              <a:rPr lang="ja-JP" altLang="en-US" sz="2000" dirty="0">
                <a:solidFill>
                  <a:schemeClr val="accent1"/>
                </a:solidFill>
              </a:rPr>
              <a:t>人月</a:t>
            </a:r>
            <a:r>
              <a:rPr lang="en-US" altLang="ja-JP" sz="2000" dirty="0">
                <a:solidFill>
                  <a:schemeClr val="accent1"/>
                </a:solidFill>
              </a:rPr>
              <a:t>)</a:t>
            </a:r>
          </a:p>
          <a:p>
            <a:r>
              <a:rPr lang="ja-JP" altLang="en-US" sz="2000" dirty="0">
                <a:solidFill>
                  <a:schemeClr val="accent1"/>
                </a:solidFill>
              </a:rPr>
              <a:t>　～</a:t>
            </a:r>
            <a:r>
              <a:rPr lang="en-US" sz="2000" dirty="0">
                <a:solidFill>
                  <a:schemeClr val="accent1"/>
                </a:solidFill>
              </a:rPr>
              <a:t>160h/</a:t>
            </a:r>
            <a:r>
              <a:rPr lang="ja-JP" altLang="en-US" sz="2000" dirty="0">
                <a:solidFill>
                  <a:schemeClr val="accent1"/>
                </a:solidFill>
              </a:rPr>
              <a:t>月で契約</a:t>
            </a:r>
            <a:endParaRPr lang="en-US" sz="2000" dirty="0">
              <a:solidFill>
                <a:schemeClr val="accent1"/>
              </a:solidFill>
            </a:endParaRPr>
          </a:p>
        </p:txBody>
      </p:sp>
      <p:sp>
        <p:nvSpPr>
          <p:cNvPr id="25" name="TextBox 24">
            <a:extLst>
              <a:ext uri="{FF2B5EF4-FFF2-40B4-BE49-F238E27FC236}">
                <a16:creationId xmlns:a16="http://schemas.microsoft.com/office/drawing/2014/main" id="{84FEAEE1-7493-4930-B768-17275D36DBF7}"/>
              </a:ext>
            </a:extLst>
          </p:cNvPr>
          <p:cNvSpPr txBox="1"/>
          <p:nvPr/>
        </p:nvSpPr>
        <p:spPr>
          <a:xfrm>
            <a:off x="9446830" y="8050073"/>
            <a:ext cx="2492990" cy="1323439"/>
          </a:xfrm>
          <a:prstGeom prst="rect">
            <a:avLst/>
          </a:prstGeom>
          <a:noFill/>
        </p:spPr>
        <p:txBody>
          <a:bodyPr wrap="none" rtlCol="0">
            <a:spAutoFit/>
          </a:bodyPr>
          <a:lstStyle/>
          <a:p>
            <a:r>
              <a:rPr lang="en-US" altLang="ja-JP" sz="2000" dirty="0" err="1">
                <a:solidFill>
                  <a:schemeClr val="accent1"/>
                </a:solidFill>
              </a:rPr>
              <a:t>KPI</a:t>
            </a:r>
            <a:r>
              <a:rPr lang="en-US" altLang="ja-JP" sz="2000" dirty="0">
                <a:solidFill>
                  <a:schemeClr val="accent1"/>
                </a:solidFill>
              </a:rPr>
              <a:t> : CS</a:t>
            </a:r>
          </a:p>
          <a:p>
            <a:r>
              <a:rPr lang="ja-JP" altLang="en-US" sz="2000" dirty="0">
                <a:solidFill>
                  <a:schemeClr val="accent1"/>
                </a:solidFill>
              </a:rPr>
              <a:t>チーム開発</a:t>
            </a:r>
            <a:endParaRPr lang="en-US" altLang="ja-JP" sz="2000" dirty="0">
              <a:solidFill>
                <a:schemeClr val="accent1"/>
              </a:solidFill>
            </a:endParaRPr>
          </a:p>
          <a:p>
            <a:r>
              <a:rPr lang="ja-JP" altLang="en-US" sz="2000" dirty="0">
                <a:solidFill>
                  <a:schemeClr val="accent1"/>
                </a:solidFill>
              </a:rPr>
              <a:t>　価値提供、生産性</a:t>
            </a:r>
            <a:endParaRPr lang="en-US" altLang="ja-JP" sz="2000" dirty="0">
              <a:solidFill>
                <a:schemeClr val="accent1"/>
              </a:solidFill>
            </a:endParaRPr>
          </a:p>
          <a:p>
            <a:r>
              <a:rPr lang="ja-JP" altLang="en-US" sz="2000" dirty="0">
                <a:solidFill>
                  <a:schemeClr val="accent1"/>
                </a:solidFill>
              </a:rPr>
              <a:t>　チームへの貢献</a:t>
            </a:r>
            <a:endParaRPr lang="en-US" sz="2000" dirty="0">
              <a:solidFill>
                <a:schemeClr val="accent1"/>
              </a:solidFill>
            </a:endParaRPr>
          </a:p>
        </p:txBody>
      </p:sp>
      <p:sp>
        <p:nvSpPr>
          <p:cNvPr id="26" name="TextBox 25">
            <a:extLst>
              <a:ext uri="{FF2B5EF4-FFF2-40B4-BE49-F238E27FC236}">
                <a16:creationId xmlns:a16="http://schemas.microsoft.com/office/drawing/2014/main" id="{A026D34F-35AE-4A1D-8D2A-255BEA730302}"/>
              </a:ext>
            </a:extLst>
          </p:cNvPr>
          <p:cNvSpPr txBox="1"/>
          <p:nvPr/>
        </p:nvSpPr>
        <p:spPr>
          <a:xfrm>
            <a:off x="7543800" y="2797087"/>
            <a:ext cx="2234907" cy="523220"/>
          </a:xfrm>
          <a:prstGeom prst="rect">
            <a:avLst/>
          </a:prstGeom>
          <a:noFill/>
        </p:spPr>
        <p:txBody>
          <a:bodyPr wrap="none" rtlCol="0">
            <a:spAutoFit/>
          </a:bodyPr>
          <a:lstStyle/>
          <a:p>
            <a:r>
              <a:rPr lang="en-US" sz="2800" dirty="0">
                <a:solidFill>
                  <a:schemeClr val="accent1"/>
                </a:solidFill>
              </a:rPr>
              <a:t>S</a:t>
            </a:r>
            <a:r>
              <a:rPr lang="en-US" altLang="ja-JP" sz="2800" dirty="0">
                <a:solidFill>
                  <a:schemeClr val="accent1"/>
                </a:solidFill>
              </a:rPr>
              <a:t>I</a:t>
            </a:r>
            <a:r>
              <a:rPr lang="ja-JP" altLang="en-US" sz="2800" dirty="0">
                <a:solidFill>
                  <a:schemeClr val="accent1"/>
                </a:solidFill>
              </a:rPr>
              <a:t>市場の形成</a:t>
            </a:r>
            <a:endParaRPr lang="en-US" sz="2800" dirty="0">
              <a:solidFill>
                <a:schemeClr val="accent1"/>
              </a:solidFill>
            </a:endParaRPr>
          </a:p>
        </p:txBody>
      </p:sp>
    </p:spTree>
    <p:extLst>
      <p:ext uri="{BB962C8B-B14F-4D97-AF65-F5344CB8AC3E}">
        <p14:creationId xmlns:p14="http://schemas.microsoft.com/office/powerpoint/2010/main" val="428215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6A67-A747-4385-BE46-1FDEAEE6AC20}"/>
              </a:ext>
            </a:extLst>
          </p:cNvPr>
          <p:cNvSpPr>
            <a:spLocks noGrp="1"/>
          </p:cNvSpPr>
          <p:nvPr>
            <p:ph type="title"/>
          </p:nvPr>
        </p:nvSpPr>
        <p:spPr/>
        <p:txBody>
          <a:bodyPr/>
          <a:lstStyle/>
          <a:p>
            <a:r>
              <a:rPr lang="en-US" dirty="0"/>
              <a:t>System Architecture (Network Architecture) </a:t>
            </a:r>
          </a:p>
        </p:txBody>
      </p:sp>
      <p:sp>
        <p:nvSpPr>
          <p:cNvPr id="4" name="Footer Placeholder 3">
            <a:extLst>
              <a:ext uri="{FF2B5EF4-FFF2-40B4-BE49-F238E27FC236}">
                <a16:creationId xmlns:a16="http://schemas.microsoft.com/office/drawing/2014/main" id="{83E68A2D-3EB4-4B54-83E8-2F8147087DE0}"/>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7370DFF6-DBBD-42D1-AFFF-3DD57C2D95A8}"/>
              </a:ext>
            </a:extLst>
          </p:cNvPr>
          <p:cNvSpPr>
            <a:spLocks noGrp="1"/>
          </p:cNvSpPr>
          <p:nvPr>
            <p:ph type="sldNum" sz="quarter" idx="12"/>
          </p:nvPr>
        </p:nvSpPr>
        <p:spPr/>
        <p:txBody>
          <a:bodyPr/>
          <a:lstStyle/>
          <a:p>
            <a:fld id="{F4A97BBC-DD9B-4F1D-A986-96E9900FCB6F}" type="slidenum">
              <a:rPr lang="en-US" smtClean="0"/>
              <a:t>19</a:t>
            </a:fld>
            <a:endParaRPr lang="en-US"/>
          </a:p>
        </p:txBody>
      </p:sp>
      <p:pic>
        <p:nvPicPr>
          <p:cNvPr id="30" name="Graphic 29" descr="Map with pin">
            <a:extLst>
              <a:ext uri="{FF2B5EF4-FFF2-40B4-BE49-F238E27FC236}">
                <a16:creationId xmlns:a16="http://schemas.microsoft.com/office/drawing/2014/main" id="{71ED64DB-0287-48C5-B728-22EE04E27E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17" y="7313635"/>
            <a:ext cx="914400" cy="914400"/>
          </a:xfrm>
          <a:prstGeom prst="rect">
            <a:avLst/>
          </a:prstGeom>
        </p:spPr>
      </p:pic>
      <p:pic>
        <p:nvPicPr>
          <p:cNvPr id="31" name="Graphic 30" descr="Heart with pulse">
            <a:extLst>
              <a:ext uri="{FF2B5EF4-FFF2-40B4-BE49-F238E27FC236}">
                <a16:creationId xmlns:a16="http://schemas.microsoft.com/office/drawing/2014/main" id="{EA41C886-9C5D-4BD0-B276-D4DE6AA63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1540" y="7138653"/>
            <a:ext cx="914400" cy="914400"/>
          </a:xfrm>
          <a:prstGeom prst="rect">
            <a:avLst/>
          </a:prstGeom>
        </p:spPr>
      </p:pic>
      <p:pic>
        <p:nvPicPr>
          <p:cNvPr id="32" name="Graphic 31" descr="Smart Phone">
            <a:extLst>
              <a:ext uri="{FF2B5EF4-FFF2-40B4-BE49-F238E27FC236}">
                <a16:creationId xmlns:a16="http://schemas.microsoft.com/office/drawing/2014/main" id="{4B44E03A-6636-44D6-A135-AD627B3FB0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09923" y="6212478"/>
            <a:ext cx="914400" cy="914400"/>
          </a:xfrm>
          <a:prstGeom prst="rect">
            <a:avLst/>
          </a:prstGeom>
        </p:spPr>
      </p:pic>
      <p:pic>
        <p:nvPicPr>
          <p:cNvPr id="42" name="Graphic 41" descr="Programmer">
            <a:extLst>
              <a:ext uri="{FF2B5EF4-FFF2-40B4-BE49-F238E27FC236}">
                <a16:creationId xmlns:a16="http://schemas.microsoft.com/office/drawing/2014/main" id="{08DCC207-7022-4EBA-B04B-7A5314D8D3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66675" y="3826792"/>
            <a:ext cx="1306490" cy="1306490"/>
          </a:xfrm>
          <a:prstGeom prst="rect">
            <a:avLst/>
          </a:prstGeom>
        </p:spPr>
      </p:pic>
      <p:pic>
        <p:nvPicPr>
          <p:cNvPr id="43" name="Picture 42" descr="A close up of a logo&#10;&#10;Description automatically generated">
            <a:extLst>
              <a:ext uri="{FF2B5EF4-FFF2-40B4-BE49-F238E27FC236}">
                <a16:creationId xmlns:a16="http://schemas.microsoft.com/office/drawing/2014/main" id="{B2E05B31-6F90-4F76-81EB-75A2F7DF73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92070" y="6512054"/>
            <a:ext cx="1096179" cy="1096179"/>
          </a:xfrm>
          <a:prstGeom prst="rect">
            <a:avLst/>
          </a:prstGeom>
        </p:spPr>
      </p:pic>
      <p:sp>
        <p:nvSpPr>
          <p:cNvPr id="44" name="TextBox 43">
            <a:extLst>
              <a:ext uri="{FF2B5EF4-FFF2-40B4-BE49-F238E27FC236}">
                <a16:creationId xmlns:a16="http://schemas.microsoft.com/office/drawing/2014/main" id="{8010CE82-A9CF-492B-925D-A3D68DFAF03A}"/>
              </a:ext>
            </a:extLst>
          </p:cNvPr>
          <p:cNvSpPr txBox="1"/>
          <p:nvPr/>
        </p:nvSpPr>
        <p:spPr>
          <a:xfrm>
            <a:off x="7326399" y="6395386"/>
            <a:ext cx="1712328" cy="369332"/>
          </a:xfrm>
          <a:prstGeom prst="rect">
            <a:avLst/>
          </a:prstGeom>
          <a:noFill/>
        </p:spPr>
        <p:txBody>
          <a:bodyPr wrap="none" rtlCol="0">
            <a:spAutoFit/>
          </a:bodyPr>
          <a:lstStyle/>
          <a:p>
            <a:r>
              <a:rPr lang="en-US" altLang="ja-JP" dirty="0"/>
              <a:t>Google Timeline</a:t>
            </a:r>
            <a:endParaRPr lang="en-US" dirty="0"/>
          </a:p>
        </p:txBody>
      </p:sp>
      <p:cxnSp>
        <p:nvCxnSpPr>
          <p:cNvPr id="45" name="Straight Connector 44">
            <a:extLst>
              <a:ext uri="{FF2B5EF4-FFF2-40B4-BE49-F238E27FC236}">
                <a16:creationId xmlns:a16="http://schemas.microsoft.com/office/drawing/2014/main" id="{9F89E07B-648F-4196-AD11-B090446C490C}"/>
              </a:ext>
            </a:extLst>
          </p:cNvPr>
          <p:cNvCxnSpPr>
            <a:cxnSpLocks/>
            <a:stCxn id="30" idx="1"/>
          </p:cNvCxnSpPr>
          <p:nvPr/>
        </p:nvCxnSpPr>
        <p:spPr>
          <a:xfrm flipH="1" flipV="1">
            <a:off x="8390867" y="7398451"/>
            <a:ext cx="400050" cy="372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0DAABA-BC0D-4F88-B775-245AC5975B76}"/>
              </a:ext>
            </a:extLst>
          </p:cNvPr>
          <p:cNvCxnSpPr>
            <a:cxnSpLocks/>
          </p:cNvCxnSpPr>
          <p:nvPr/>
        </p:nvCxnSpPr>
        <p:spPr>
          <a:xfrm flipV="1">
            <a:off x="6163901" y="49595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Picture 47" descr="A close up of a logo&#10;&#10;Description automatically generated">
            <a:extLst>
              <a:ext uri="{FF2B5EF4-FFF2-40B4-BE49-F238E27FC236}">
                <a16:creationId xmlns:a16="http://schemas.microsoft.com/office/drawing/2014/main" id="{CDF72DEE-541B-42B5-8E9C-E98C1EF3D3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18586" y="6196885"/>
            <a:ext cx="1096179" cy="1096179"/>
          </a:xfrm>
          <a:prstGeom prst="rect">
            <a:avLst/>
          </a:prstGeom>
        </p:spPr>
      </p:pic>
      <p:sp>
        <p:nvSpPr>
          <p:cNvPr id="49" name="TextBox 48">
            <a:extLst>
              <a:ext uri="{FF2B5EF4-FFF2-40B4-BE49-F238E27FC236}">
                <a16:creationId xmlns:a16="http://schemas.microsoft.com/office/drawing/2014/main" id="{BC6FFA9A-BB69-42EB-BE5D-41AE33375823}"/>
              </a:ext>
            </a:extLst>
          </p:cNvPr>
          <p:cNvSpPr txBox="1"/>
          <p:nvPr/>
        </p:nvSpPr>
        <p:spPr>
          <a:xfrm>
            <a:off x="9952612" y="55881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50" name="Straight Connector 49">
            <a:extLst>
              <a:ext uri="{FF2B5EF4-FFF2-40B4-BE49-F238E27FC236}">
                <a16:creationId xmlns:a16="http://schemas.microsoft.com/office/drawing/2014/main" id="{7A6E9D68-665E-4481-98A6-A6E71A9FF35F}"/>
              </a:ext>
            </a:extLst>
          </p:cNvPr>
          <p:cNvCxnSpPr>
            <a:cxnSpLocks/>
            <a:stCxn id="32" idx="1"/>
          </p:cNvCxnSpPr>
          <p:nvPr/>
        </p:nvCxnSpPr>
        <p:spPr>
          <a:xfrm flipH="1" flipV="1">
            <a:off x="10814765" y="66568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2DE059-4DAE-4964-8444-2681AEA8FB89}"/>
              </a:ext>
            </a:extLst>
          </p:cNvPr>
          <p:cNvCxnSpPr>
            <a:cxnSpLocks/>
          </p:cNvCxnSpPr>
          <p:nvPr/>
        </p:nvCxnSpPr>
        <p:spPr>
          <a:xfrm flipH="1">
            <a:off x="7722575" y="45672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51" descr="A close up of a logo&#10;&#10;Description automatically generated">
            <a:extLst>
              <a:ext uri="{FF2B5EF4-FFF2-40B4-BE49-F238E27FC236}">
                <a16:creationId xmlns:a16="http://schemas.microsoft.com/office/drawing/2014/main" id="{A3160B30-4564-4549-B2E4-ACDD602582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71490" y="6934052"/>
            <a:ext cx="914401" cy="914401"/>
          </a:xfrm>
          <a:prstGeom prst="rect">
            <a:avLst/>
          </a:prstGeom>
        </p:spPr>
      </p:pic>
      <p:sp>
        <p:nvSpPr>
          <p:cNvPr id="53" name="TextBox 52">
            <a:extLst>
              <a:ext uri="{FF2B5EF4-FFF2-40B4-BE49-F238E27FC236}">
                <a16:creationId xmlns:a16="http://schemas.microsoft.com/office/drawing/2014/main" id="{7AA3F719-9471-4819-99A4-326F53621E7C}"/>
              </a:ext>
            </a:extLst>
          </p:cNvPr>
          <p:cNvSpPr txBox="1"/>
          <p:nvPr/>
        </p:nvSpPr>
        <p:spPr>
          <a:xfrm>
            <a:off x="10573936" y="77154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54" name="Graphic 53" descr="Wi-Fi">
            <a:extLst>
              <a:ext uri="{FF2B5EF4-FFF2-40B4-BE49-F238E27FC236}">
                <a16:creationId xmlns:a16="http://schemas.microsoft.com/office/drawing/2014/main" id="{B0C94802-DA9A-48C9-A673-7143F034DAA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794656" y="6774820"/>
            <a:ext cx="542180" cy="542180"/>
          </a:xfrm>
          <a:prstGeom prst="rect">
            <a:avLst/>
          </a:prstGeom>
        </p:spPr>
      </p:pic>
      <p:pic>
        <p:nvPicPr>
          <p:cNvPr id="55" name="Graphic 54" descr="Smart Phone">
            <a:extLst>
              <a:ext uri="{FF2B5EF4-FFF2-40B4-BE49-F238E27FC236}">
                <a16:creationId xmlns:a16="http://schemas.microsoft.com/office/drawing/2014/main" id="{8C42A068-EAF3-4442-913E-4AE374A753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87445" y="7585327"/>
            <a:ext cx="914400" cy="914400"/>
          </a:xfrm>
          <a:prstGeom prst="rect">
            <a:avLst/>
          </a:prstGeom>
        </p:spPr>
      </p:pic>
      <p:cxnSp>
        <p:nvCxnSpPr>
          <p:cNvPr id="56" name="Straight Connector 55">
            <a:extLst>
              <a:ext uri="{FF2B5EF4-FFF2-40B4-BE49-F238E27FC236}">
                <a16:creationId xmlns:a16="http://schemas.microsoft.com/office/drawing/2014/main" id="{9E4B69A4-E437-471D-A321-403D0122867A}"/>
              </a:ext>
            </a:extLst>
          </p:cNvPr>
          <p:cNvCxnSpPr>
            <a:cxnSpLocks/>
          </p:cNvCxnSpPr>
          <p:nvPr/>
        </p:nvCxnSpPr>
        <p:spPr>
          <a:xfrm flipH="1" flipV="1">
            <a:off x="7590685" y="49595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D3E5A57-3482-430A-8FD5-12359AC68BA4}"/>
              </a:ext>
            </a:extLst>
          </p:cNvPr>
          <p:cNvCxnSpPr>
            <a:cxnSpLocks/>
            <a:stCxn id="44" idx="0"/>
          </p:cNvCxnSpPr>
          <p:nvPr/>
        </p:nvCxnSpPr>
        <p:spPr>
          <a:xfrm flipH="1" flipV="1">
            <a:off x="7273993" y="49595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descr="A close up of a logo&#10;&#10;Description automatically generated">
            <a:extLst>
              <a:ext uri="{FF2B5EF4-FFF2-40B4-BE49-F238E27FC236}">
                <a16:creationId xmlns:a16="http://schemas.microsoft.com/office/drawing/2014/main" id="{3CAA33D3-FB13-42F6-A4D4-B5617B12F1C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33954" y="6703795"/>
            <a:ext cx="685896" cy="2172003"/>
          </a:xfrm>
          <a:prstGeom prst="rect">
            <a:avLst/>
          </a:prstGeom>
        </p:spPr>
      </p:pic>
      <p:sp>
        <p:nvSpPr>
          <p:cNvPr id="60" name="TextBox 59">
            <a:extLst>
              <a:ext uri="{FF2B5EF4-FFF2-40B4-BE49-F238E27FC236}">
                <a16:creationId xmlns:a16="http://schemas.microsoft.com/office/drawing/2014/main" id="{01540848-6A13-476C-8FE5-F8FE25E49570}"/>
              </a:ext>
            </a:extLst>
          </p:cNvPr>
          <p:cNvSpPr txBox="1"/>
          <p:nvPr/>
        </p:nvSpPr>
        <p:spPr>
          <a:xfrm>
            <a:off x="8151176" y="8539042"/>
            <a:ext cx="2075055" cy="369332"/>
          </a:xfrm>
          <a:prstGeom prst="rect">
            <a:avLst/>
          </a:prstGeom>
          <a:noFill/>
        </p:spPr>
        <p:txBody>
          <a:bodyPr wrap="none" rtlCol="0">
            <a:spAutoFit/>
          </a:bodyPr>
          <a:lstStyle/>
          <a:p>
            <a:r>
              <a:rPr lang="en-US" altLang="ja-JP" dirty="0"/>
              <a:t>Smart Phone Device</a:t>
            </a:r>
          </a:p>
        </p:txBody>
      </p:sp>
      <p:sp>
        <p:nvSpPr>
          <p:cNvPr id="61" name="TextBox 60">
            <a:extLst>
              <a:ext uri="{FF2B5EF4-FFF2-40B4-BE49-F238E27FC236}">
                <a16:creationId xmlns:a16="http://schemas.microsoft.com/office/drawing/2014/main" id="{48ED8BBB-D8FF-4DA1-A7AE-077A768CA8E8}"/>
              </a:ext>
            </a:extLst>
          </p:cNvPr>
          <p:cNvSpPr txBox="1"/>
          <p:nvPr/>
        </p:nvSpPr>
        <p:spPr>
          <a:xfrm>
            <a:off x="8852120" y="7188515"/>
            <a:ext cx="554960" cy="369332"/>
          </a:xfrm>
          <a:prstGeom prst="rect">
            <a:avLst/>
          </a:prstGeom>
          <a:noFill/>
        </p:spPr>
        <p:txBody>
          <a:bodyPr wrap="none" rtlCol="0">
            <a:spAutoFit/>
          </a:bodyPr>
          <a:lstStyle/>
          <a:p>
            <a:r>
              <a:rPr lang="en-US" altLang="ja-JP" dirty="0"/>
              <a:t>GPS</a:t>
            </a:r>
          </a:p>
        </p:txBody>
      </p:sp>
      <p:sp>
        <p:nvSpPr>
          <p:cNvPr id="62" name="TextBox 61">
            <a:extLst>
              <a:ext uri="{FF2B5EF4-FFF2-40B4-BE49-F238E27FC236}">
                <a16:creationId xmlns:a16="http://schemas.microsoft.com/office/drawing/2014/main" id="{33DE7FB1-81A7-4F68-A780-BFB036886D94}"/>
              </a:ext>
            </a:extLst>
          </p:cNvPr>
          <p:cNvSpPr txBox="1"/>
          <p:nvPr/>
        </p:nvSpPr>
        <p:spPr>
          <a:xfrm>
            <a:off x="9602456" y="3643732"/>
            <a:ext cx="2533579" cy="369332"/>
          </a:xfrm>
          <a:prstGeom prst="rect">
            <a:avLst/>
          </a:prstGeom>
          <a:noFill/>
        </p:spPr>
        <p:txBody>
          <a:bodyPr wrap="none" rtlCol="0">
            <a:spAutoFit/>
          </a:bodyPr>
          <a:lstStyle/>
          <a:p>
            <a:r>
              <a:rPr lang="en-US" altLang="ja-JP" dirty="0"/>
              <a:t>PC Operation Monitoring</a:t>
            </a:r>
          </a:p>
        </p:txBody>
      </p:sp>
      <p:pic>
        <p:nvPicPr>
          <p:cNvPr id="63" name="Picture 62" descr="A close up of a logo&#10;&#10;Description automatically generated">
            <a:extLst>
              <a:ext uri="{FF2B5EF4-FFF2-40B4-BE49-F238E27FC236}">
                <a16:creationId xmlns:a16="http://schemas.microsoft.com/office/drawing/2014/main" id="{789448A9-77CF-4990-B68C-091CE051CD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04017" y="2459989"/>
            <a:ext cx="1096179" cy="1096179"/>
          </a:xfrm>
          <a:prstGeom prst="rect">
            <a:avLst/>
          </a:prstGeom>
        </p:spPr>
      </p:pic>
      <p:sp>
        <p:nvSpPr>
          <p:cNvPr id="64" name="TextBox 63">
            <a:extLst>
              <a:ext uri="{FF2B5EF4-FFF2-40B4-BE49-F238E27FC236}">
                <a16:creationId xmlns:a16="http://schemas.microsoft.com/office/drawing/2014/main" id="{03D3735E-3349-4894-9D4D-0EB51D6B524B}"/>
              </a:ext>
            </a:extLst>
          </p:cNvPr>
          <p:cNvSpPr txBox="1"/>
          <p:nvPr/>
        </p:nvSpPr>
        <p:spPr>
          <a:xfrm>
            <a:off x="8172450" y="20983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65" name="Straight Connector 64">
            <a:extLst>
              <a:ext uri="{FF2B5EF4-FFF2-40B4-BE49-F238E27FC236}">
                <a16:creationId xmlns:a16="http://schemas.microsoft.com/office/drawing/2014/main" id="{D6CB3859-4B8D-42A0-BFCA-53CB148FBFFB}"/>
              </a:ext>
            </a:extLst>
          </p:cNvPr>
          <p:cNvCxnSpPr>
            <a:cxnSpLocks/>
          </p:cNvCxnSpPr>
          <p:nvPr/>
        </p:nvCxnSpPr>
        <p:spPr>
          <a:xfrm flipH="1">
            <a:off x="7722575" y="33789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Graphic 65" descr="Wi-Fi">
            <a:extLst>
              <a:ext uri="{FF2B5EF4-FFF2-40B4-BE49-F238E27FC236}">
                <a16:creationId xmlns:a16="http://schemas.microsoft.com/office/drawing/2014/main" id="{B0C1998C-8F8F-4453-8AFC-844652110D2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V="1">
            <a:off x="10614448" y="2813415"/>
            <a:ext cx="542180" cy="542180"/>
          </a:xfrm>
          <a:prstGeom prst="rect">
            <a:avLst/>
          </a:prstGeom>
        </p:spPr>
      </p:pic>
      <p:pic>
        <p:nvPicPr>
          <p:cNvPr id="67" name="Picture 66">
            <a:extLst>
              <a:ext uri="{FF2B5EF4-FFF2-40B4-BE49-F238E27FC236}">
                <a16:creationId xmlns:a16="http://schemas.microsoft.com/office/drawing/2014/main" id="{6390141E-5037-446D-B033-96E15F2AB476}"/>
              </a:ext>
            </a:extLst>
          </p:cNvPr>
          <p:cNvPicPr>
            <a:picLocks noChangeAspect="1"/>
          </p:cNvPicPr>
          <p:nvPr/>
        </p:nvPicPr>
        <p:blipFill>
          <a:blip r:embed="rId15"/>
          <a:stretch>
            <a:fillRect/>
          </a:stretch>
        </p:blipFill>
        <p:spPr>
          <a:xfrm flipV="1">
            <a:off x="10547401" y="2789003"/>
            <a:ext cx="676275" cy="219075"/>
          </a:xfrm>
          <a:prstGeom prst="rect">
            <a:avLst/>
          </a:prstGeom>
        </p:spPr>
      </p:pic>
      <p:sp>
        <p:nvSpPr>
          <p:cNvPr id="68" name="TextBox 67">
            <a:extLst>
              <a:ext uri="{FF2B5EF4-FFF2-40B4-BE49-F238E27FC236}">
                <a16:creationId xmlns:a16="http://schemas.microsoft.com/office/drawing/2014/main" id="{DAD4D0C5-B0E8-4978-B0A6-DC9C5448C21B}"/>
              </a:ext>
            </a:extLst>
          </p:cNvPr>
          <p:cNvSpPr txBox="1"/>
          <p:nvPr/>
        </p:nvSpPr>
        <p:spPr>
          <a:xfrm>
            <a:off x="10338297" y="2417832"/>
            <a:ext cx="1564852" cy="369332"/>
          </a:xfrm>
          <a:prstGeom prst="rect">
            <a:avLst/>
          </a:prstGeom>
          <a:noFill/>
        </p:spPr>
        <p:txBody>
          <a:bodyPr wrap="none" rtlCol="0">
            <a:spAutoFit/>
          </a:bodyPr>
          <a:lstStyle/>
          <a:p>
            <a:r>
              <a:rPr lang="en-US" altLang="ja-JP" dirty="0"/>
              <a:t>Motion Sensor</a:t>
            </a:r>
          </a:p>
        </p:txBody>
      </p:sp>
      <p:cxnSp>
        <p:nvCxnSpPr>
          <p:cNvPr id="69" name="Straight Connector 68">
            <a:extLst>
              <a:ext uri="{FF2B5EF4-FFF2-40B4-BE49-F238E27FC236}">
                <a16:creationId xmlns:a16="http://schemas.microsoft.com/office/drawing/2014/main" id="{6365F0AA-DDAC-4E7A-98F7-A58671905DEC}"/>
              </a:ext>
            </a:extLst>
          </p:cNvPr>
          <p:cNvCxnSpPr>
            <a:cxnSpLocks/>
            <a:endCxn id="63" idx="3"/>
          </p:cNvCxnSpPr>
          <p:nvPr/>
        </p:nvCxnSpPr>
        <p:spPr>
          <a:xfrm flipH="1">
            <a:off x="10100196" y="29984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DAE92A9-B70C-45FF-84CC-2BA7CA169AF6}"/>
              </a:ext>
            </a:extLst>
          </p:cNvPr>
          <p:cNvSpPr txBox="1"/>
          <p:nvPr/>
        </p:nvSpPr>
        <p:spPr>
          <a:xfrm>
            <a:off x="5043671" y="8058140"/>
            <a:ext cx="1118063" cy="369332"/>
          </a:xfrm>
          <a:prstGeom prst="rect">
            <a:avLst/>
          </a:prstGeom>
          <a:noFill/>
        </p:spPr>
        <p:txBody>
          <a:bodyPr wrap="none" rtlCol="0">
            <a:spAutoFit/>
          </a:bodyPr>
          <a:lstStyle/>
          <a:p>
            <a:r>
              <a:rPr lang="en-US" altLang="ja-JP" dirty="0"/>
              <a:t>Device I/F</a:t>
            </a:r>
            <a:endParaRPr lang="en-US" dirty="0"/>
          </a:p>
        </p:txBody>
      </p:sp>
      <p:pic>
        <p:nvPicPr>
          <p:cNvPr id="71" name="Graphic 70" descr="Smart Phone">
            <a:extLst>
              <a:ext uri="{FF2B5EF4-FFF2-40B4-BE49-F238E27FC236}">
                <a16:creationId xmlns:a16="http://schemas.microsoft.com/office/drawing/2014/main" id="{7D0CF2EF-9D0D-4B61-B5E9-C978297DF35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35489" y="6382884"/>
            <a:ext cx="914400" cy="914400"/>
          </a:xfrm>
          <a:prstGeom prst="rect">
            <a:avLst/>
          </a:prstGeom>
        </p:spPr>
      </p:pic>
      <p:sp>
        <p:nvSpPr>
          <p:cNvPr id="72" name="TextBox 71">
            <a:extLst>
              <a:ext uri="{FF2B5EF4-FFF2-40B4-BE49-F238E27FC236}">
                <a16:creationId xmlns:a16="http://schemas.microsoft.com/office/drawing/2014/main" id="{F1E5EF02-301F-43E8-B60E-92DD232391D8}"/>
              </a:ext>
            </a:extLst>
          </p:cNvPr>
          <p:cNvSpPr txBox="1"/>
          <p:nvPr/>
        </p:nvSpPr>
        <p:spPr>
          <a:xfrm>
            <a:off x="4027995" y="3902728"/>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BigQuery</a:t>
            </a:r>
            <a:endParaRPr lang="en-US" dirty="0">
              <a:solidFill>
                <a:schemeClr val="accent1">
                  <a:lumMod val="60000"/>
                  <a:lumOff val="40000"/>
                </a:schemeClr>
              </a:solidFill>
              <a:latin typeface="Consolas" panose="020B0609020204030204" pitchFamily="49" charset="0"/>
            </a:endParaRPr>
          </a:p>
        </p:txBody>
      </p:sp>
      <p:pic>
        <p:nvPicPr>
          <p:cNvPr id="73" name="Picture 72" descr="A close up of a sign&#10;&#10;Description automatically generated">
            <a:extLst>
              <a:ext uri="{FF2B5EF4-FFF2-40B4-BE49-F238E27FC236}">
                <a16:creationId xmlns:a16="http://schemas.microsoft.com/office/drawing/2014/main" id="{D55CD01B-4AC4-489A-B06E-D9A6106EEB5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29758" y="4192463"/>
            <a:ext cx="640169" cy="562816"/>
          </a:xfrm>
          <a:prstGeom prst="rect">
            <a:avLst/>
          </a:prstGeom>
        </p:spPr>
      </p:pic>
      <p:pic>
        <p:nvPicPr>
          <p:cNvPr id="74" name="Picture 73" descr="A close up of a sign&#10;&#10;Description automatically generated">
            <a:extLst>
              <a:ext uri="{FF2B5EF4-FFF2-40B4-BE49-F238E27FC236}">
                <a16:creationId xmlns:a16="http://schemas.microsoft.com/office/drawing/2014/main" id="{3E6D67DD-C25D-4931-929F-F7352893152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55553" y="4192463"/>
            <a:ext cx="647790" cy="619211"/>
          </a:xfrm>
          <a:prstGeom prst="rect">
            <a:avLst/>
          </a:prstGeom>
        </p:spPr>
      </p:pic>
      <p:sp>
        <p:nvSpPr>
          <p:cNvPr id="75" name="TextBox 74">
            <a:extLst>
              <a:ext uri="{FF2B5EF4-FFF2-40B4-BE49-F238E27FC236}">
                <a16:creationId xmlns:a16="http://schemas.microsoft.com/office/drawing/2014/main" id="{24DB202F-7A64-4992-9E40-18BF8F29C88A}"/>
              </a:ext>
            </a:extLst>
          </p:cNvPr>
          <p:cNvSpPr txBox="1"/>
          <p:nvPr/>
        </p:nvSpPr>
        <p:spPr>
          <a:xfrm>
            <a:off x="6885789" y="3904326"/>
            <a:ext cx="1071127"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Pub/Sub</a:t>
            </a:r>
            <a:endParaRPr lang="en-US" dirty="0">
              <a:solidFill>
                <a:schemeClr val="accent5"/>
              </a:solidFill>
              <a:latin typeface="Consolas" panose="020B0609020204030204" pitchFamily="49" charset="0"/>
            </a:endParaRPr>
          </a:p>
        </p:txBody>
      </p:sp>
      <p:pic>
        <p:nvPicPr>
          <p:cNvPr id="76" name="Picture 75" descr="A close up of a logo&#10;&#10;Description automatically generated">
            <a:extLst>
              <a:ext uri="{FF2B5EF4-FFF2-40B4-BE49-F238E27FC236}">
                <a16:creationId xmlns:a16="http://schemas.microsoft.com/office/drawing/2014/main" id="{C947EE7F-1EB5-4507-952F-A883E9EB36F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691702" y="4192463"/>
            <a:ext cx="649696" cy="602445"/>
          </a:xfrm>
          <a:prstGeom prst="rect">
            <a:avLst/>
          </a:prstGeom>
        </p:spPr>
      </p:pic>
      <p:sp>
        <p:nvSpPr>
          <p:cNvPr id="77" name="TextBox 76">
            <a:extLst>
              <a:ext uri="{FF2B5EF4-FFF2-40B4-BE49-F238E27FC236}">
                <a16:creationId xmlns:a16="http://schemas.microsoft.com/office/drawing/2014/main" id="{24F4BD11-24DA-475F-8AA5-1E4F444BA7DA}"/>
              </a:ext>
            </a:extLst>
          </p:cNvPr>
          <p:cNvSpPr txBox="1"/>
          <p:nvPr/>
        </p:nvSpPr>
        <p:spPr>
          <a:xfrm>
            <a:off x="5409318" y="3902933"/>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DataFlow</a:t>
            </a:r>
            <a:endParaRPr lang="en-US" dirty="0">
              <a:solidFill>
                <a:schemeClr val="accent1">
                  <a:lumMod val="60000"/>
                  <a:lumOff val="40000"/>
                </a:schemeClr>
              </a:solidFill>
              <a:latin typeface="Consolas" panose="020B0609020204030204" pitchFamily="49" charset="0"/>
            </a:endParaRPr>
          </a:p>
        </p:txBody>
      </p:sp>
      <p:pic>
        <p:nvPicPr>
          <p:cNvPr id="78" name="Picture 77" descr="A picture containing drawing&#10;&#10;Description automatically generated">
            <a:extLst>
              <a:ext uri="{FF2B5EF4-FFF2-40B4-BE49-F238E27FC236}">
                <a16:creationId xmlns:a16="http://schemas.microsoft.com/office/drawing/2014/main" id="{97CC309D-17DE-4E30-B7F0-2F5679C39FB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18893" y="3516651"/>
            <a:ext cx="652363" cy="621879"/>
          </a:xfrm>
          <a:prstGeom prst="rect">
            <a:avLst/>
          </a:prstGeom>
        </p:spPr>
      </p:pic>
      <p:sp>
        <p:nvSpPr>
          <p:cNvPr id="79" name="TextBox 78">
            <a:extLst>
              <a:ext uri="{FF2B5EF4-FFF2-40B4-BE49-F238E27FC236}">
                <a16:creationId xmlns:a16="http://schemas.microsoft.com/office/drawing/2014/main" id="{1FC01EEA-9F7D-421E-8803-A654DB99A7D9}"/>
              </a:ext>
            </a:extLst>
          </p:cNvPr>
          <p:cNvSpPr txBox="1"/>
          <p:nvPr/>
        </p:nvSpPr>
        <p:spPr>
          <a:xfrm>
            <a:off x="7791985" y="3203441"/>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0" name="Picture 79" descr="A picture containing drawing&#10;&#10;Description automatically generated">
            <a:extLst>
              <a:ext uri="{FF2B5EF4-FFF2-40B4-BE49-F238E27FC236}">
                <a16:creationId xmlns:a16="http://schemas.microsoft.com/office/drawing/2014/main" id="{FDE5ACBD-8C8F-407F-A59C-543C4F0DEDB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956916" y="4946403"/>
            <a:ext cx="652363" cy="621879"/>
          </a:xfrm>
          <a:prstGeom prst="rect">
            <a:avLst/>
          </a:prstGeom>
        </p:spPr>
      </p:pic>
      <p:sp>
        <p:nvSpPr>
          <p:cNvPr id="81" name="TextBox 80">
            <a:extLst>
              <a:ext uri="{FF2B5EF4-FFF2-40B4-BE49-F238E27FC236}">
                <a16:creationId xmlns:a16="http://schemas.microsoft.com/office/drawing/2014/main" id="{EBEFD567-99BD-47EB-BA8B-F4A9B9A12198}"/>
              </a:ext>
            </a:extLst>
          </p:cNvPr>
          <p:cNvSpPr txBox="1"/>
          <p:nvPr/>
        </p:nvSpPr>
        <p:spPr>
          <a:xfrm>
            <a:off x="7754020" y="4642837"/>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2" name="Picture 81" descr="A picture containing drawing&#10;&#10;Description automatically generated">
            <a:extLst>
              <a:ext uri="{FF2B5EF4-FFF2-40B4-BE49-F238E27FC236}">
                <a16:creationId xmlns:a16="http://schemas.microsoft.com/office/drawing/2014/main" id="{7B90B133-EE1A-4BED-92FA-CB5C8B0C0B7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24554" y="5767389"/>
            <a:ext cx="652363" cy="621879"/>
          </a:xfrm>
          <a:prstGeom prst="rect">
            <a:avLst/>
          </a:prstGeom>
        </p:spPr>
      </p:pic>
      <p:sp>
        <p:nvSpPr>
          <p:cNvPr id="83" name="TextBox 82">
            <a:extLst>
              <a:ext uri="{FF2B5EF4-FFF2-40B4-BE49-F238E27FC236}">
                <a16:creationId xmlns:a16="http://schemas.microsoft.com/office/drawing/2014/main" id="{A06C9165-2427-4504-8979-39EB7E006763}"/>
              </a:ext>
            </a:extLst>
          </p:cNvPr>
          <p:cNvSpPr txBox="1"/>
          <p:nvPr/>
        </p:nvSpPr>
        <p:spPr>
          <a:xfrm>
            <a:off x="7421658" y="5463823"/>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4" name="Picture 83" descr="A picture containing drawing&#10;&#10;Description automatically generated">
            <a:extLst>
              <a:ext uri="{FF2B5EF4-FFF2-40B4-BE49-F238E27FC236}">
                <a16:creationId xmlns:a16="http://schemas.microsoft.com/office/drawing/2014/main" id="{0033796A-1B52-4E58-A650-2E853B20BBD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174105" y="5577233"/>
            <a:ext cx="652363" cy="621879"/>
          </a:xfrm>
          <a:prstGeom prst="rect">
            <a:avLst/>
          </a:prstGeom>
        </p:spPr>
      </p:pic>
      <p:sp>
        <p:nvSpPr>
          <p:cNvPr id="85" name="TextBox 84">
            <a:extLst>
              <a:ext uri="{FF2B5EF4-FFF2-40B4-BE49-F238E27FC236}">
                <a16:creationId xmlns:a16="http://schemas.microsoft.com/office/drawing/2014/main" id="{E308A3AE-A3EB-413E-9E4E-89F8DCCAD40D}"/>
              </a:ext>
            </a:extLst>
          </p:cNvPr>
          <p:cNvSpPr txBox="1"/>
          <p:nvPr/>
        </p:nvSpPr>
        <p:spPr>
          <a:xfrm>
            <a:off x="5971209" y="5273667"/>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sp>
        <p:nvSpPr>
          <p:cNvPr id="86" name="Rectangle 85">
            <a:extLst>
              <a:ext uri="{FF2B5EF4-FFF2-40B4-BE49-F238E27FC236}">
                <a16:creationId xmlns:a16="http://schemas.microsoft.com/office/drawing/2014/main" id="{D401366C-6008-435E-8382-98097F83274A}"/>
              </a:ext>
            </a:extLst>
          </p:cNvPr>
          <p:cNvSpPr/>
          <p:nvPr/>
        </p:nvSpPr>
        <p:spPr>
          <a:xfrm>
            <a:off x="1428750" y="3106320"/>
            <a:ext cx="7759953" cy="3263481"/>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7" name="Graphic 86" descr="Database">
            <a:extLst>
              <a:ext uri="{FF2B5EF4-FFF2-40B4-BE49-F238E27FC236}">
                <a16:creationId xmlns:a16="http://schemas.microsoft.com/office/drawing/2014/main" id="{2FD3D3DC-334D-4392-AEFC-2AA0E3CCC79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66169" y="3941041"/>
            <a:ext cx="1152525" cy="1152525"/>
          </a:xfrm>
          <a:prstGeom prst="rect">
            <a:avLst/>
          </a:prstGeom>
        </p:spPr>
      </p:pic>
      <p:pic>
        <p:nvPicPr>
          <p:cNvPr id="88" name="Picture 87" descr="A picture containing drawing&#10;&#10;Description automatically generated">
            <a:extLst>
              <a:ext uri="{FF2B5EF4-FFF2-40B4-BE49-F238E27FC236}">
                <a16:creationId xmlns:a16="http://schemas.microsoft.com/office/drawing/2014/main" id="{AB80B82F-80C1-4213-99FF-B2F9D8927D2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50663" y="4127698"/>
            <a:ext cx="582843" cy="809504"/>
          </a:xfrm>
          <a:prstGeom prst="rect">
            <a:avLst/>
          </a:prstGeom>
        </p:spPr>
      </p:pic>
      <p:sp>
        <p:nvSpPr>
          <p:cNvPr id="89" name="TextBox 88">
            <a:extLst>
              <a:ext uri="{FF2B5EF4-FFF2-40B4-BE49-F238E27FC236}">
                <a16:creationId xmlns:a16="http://schemas.microsoft.com/office/drawing/2014/main" id="{336673C9-1266-4A55-AB8A-A23B8709342A}"/>
              </a:ext>
            </a:extLst>
          </p:cNvPr>
          <p:cNvSpPr txBox="1"/>
          <p:nvPr/>
        </p:nvSpPr>
        <p:spPr>
          <a:xfrm>
            <a:off x="1545436" y="3905062"/>
            <a:ext cx="1197764" cy="369332"/>
          </a:xfrm>
          <a:prstGeom prst="rect">
            <a:avLst/>
          </a:prstGeom>
          <a:noFill/>
        </p:spPr>
        <p:txBody>
          <a:bodyPr wrap="none" rtlCol="0">
            <a:spAutoFit/>
          </a:bodyPr>
          <a:lstStyle/>
          <a:p>
            <a:r>
              <a:rPr lang="en-US" dirty="0">
                <a:solidFill>
                  <a:schemeClr val="accent1">
                    <a:lumMod val="60000"/>
                    <a:lumOff val="40000"/>
                  </a:schemeClr>
                </a:solidFill>
                <a:latin typeface="Consolas" panose="020B0609020204030204" pitchFamily="49" charset="0"/>
              </a:rPr>
              <a:t>Firebase</a:t>
            </a:r>
          </a:p>
        </p:txBody>
      </p:sp>
      <p:cxnSp>
        <p:nvCxnSpPr>
          <p:cNvPr id="90" name="Straight Connector 89">
            <a:extLst>
              <a:ext uri="{FF2B5EF4-FFF2-40B4-BE49-F238E27FC236}">
                <a16:creationId xmlns:a16="http://schemas.microsoft.com/office/drawing/2014/main" id="{FE557564-2626-4265-BE6E-D1C7EEC2F6AF}"/>
              </a:ext>
            </a:extLst>
          </p:cNvPr>
          <p:cNvCxnSpPr>
            <a:cxnSpLocks/>
            <a:stCxn id="73" idx="1"/>
            <a:endCxn id="76" idx="3"/>
          </p:cNvCxnSpPr>
          <p:nvPr/>
        </p:nvCxnSpPr>
        <p:spPr>
          <a:xfrm flipH="1">
            <a:off x="6341398" y="4473871"/>
            <a:ext cx="688360" cy="19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94DCB09-1E9E-443F-9212-3E1EB844252B}"/>
              </a:ext>
            </a:extLst>
          </p:cNvPr>
          <p:cNvCxnSpPr>
            <a:cxnSpLocks/>
            <a:stCxn id="76" idx="1"/>
            <a:endCxn id="74" idx="3"/>
          </p:cNvCxnSpPr>
          <p:nvPr/>
        </p:nvCxnSpPr>
        <p:spPr>
          <a:xfrm flipH="1">
            <a:off x="5003343" y="4493686"/>
            <a:ext cx="688359" cy="8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A1F08BD-AE3E-418D-A2E5-61175219D03C}"/>
              </a:ext>
            </a:extLst>
          </p:cNvPr>
          <p:cNvCxnSpPr>
            <a:cxnSpLocks/>
            <a:stCxn id="74" idx="1"/>
            <a:endCxn id="87" idx="3"/>
          </p:cNvCxnSpPr>
          <p:nvPr/>
        </p:nvCxnSpPr>
        <p:spPr>
          <a:xfrm flipH="1">
            <a:off x="3918694" y="4502069"/>
            <a:ext cx="436859" cy="15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2E55E28-A8C4-4B9C-B9E1-54ACB4CDF82C}"/>
              </a:ext>
            </a:extLst>
          </p:cNvPr>
          <p:cNvCxnSpPr>
            <a:cxnSpLocks/>
            <a:stCxn id="87" idx="1"/>
            <a:endCxn id="88" idx="3"/>
          </p:cNvCxnSpPr>
          <p:nvPr/>
        </p:nvCxnSpPr>
        <p:spPr>
          <a:xfrm flipH="1">
            <a:off x="2433506" y="4517304"/>
            <a:ext cx="332663" cy="15146"/>
          </a:xfrm>
          <a:prstGeom prst="line">
            <a:avLst/>
          </a:prstGeom>
        </p:spPr>
        <p:style>
          <a:lnRef idx="1">
            <a:schemeClr val="accent1"/>
          </a:lnRef>
          <a:fillRef idx="0">
            <a:schemeClr val="accent1"/>
          </a:fillRef>
          <a:effectRef idx="0">
            <a:schemeClr val="accent1"/>
          </a:effectRef>
          <a:fontRef idx="minor">
            <a:schemeClr val="tx1"/>
          </a:fontRef>
        </p:style>
      </p:cxnSp>
      <p:pic>
        <p:nvPicPr>
          <p:cNvPr id="94" name="Graphic 93" descr="Monitor">
            <a:extLst>
              <a:ext uri="{FF2B5EF4-FFF2-40B4-BE49-F238E27FC236}">
                <a16:creationId xmlns:a16="http://schemas.microsoft.com/office/drawing/2014/main" id="{258FE267-40AA-4848-8C71-8926FD77FD2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666" y="4596147"/>
            <a:ext cx="914400" cy="914400"/>
          </a:xfrm>
          <a:prstGeom prst="rect">
            <a:avLst/>
          </a:prstGeom>
        </p:spPr>
      </p:pic>
      <p:pic>
        <p:nvPicPr>
          <p:cNvPr id="95" name="Graphic 94" descr="Smart Phone">
            <a:extLst>
              <a:ext uri="{FF2B5EF4-FFF2-40B4-BE49-F238E27FC236}">
                <a16:creationId xmlns:a16="http://schemas.microsoft.com/office/drawing/2014/main" id="{5B9B3E29-C472-49CC-8466-CDA148989A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493" y="3636456"/>
            <a:ext cx="914400" cy="914400"/>
          </a:xfrm>
          <a:prstGeom prst="rect">
            <a:avLst/>
          </a:prstGeom>
        </p:spPr>
      </p:pic>
      <p:sp>
        <p:nvSpPr>
          <p:cNvPr id="96" name="TextBox 95">
            <a:extLst>
              <a:ext uri="{FF2B5EF4-FFF2-40B4-BE49-F238E27FC236}">
                <a16:creationId xmlns:a16="http://schemas.microsoft.com/office/drawing/2014/main" id="{575B44A1-D55A-4D89-A446-46A7B2BF23E3}"/>
              </a:ext>
            </a:extLst>
          </p:cNvPr>
          <p:cNvSpPr txBox="1"/>
          <p:nvPr/>
        </p:nvSpPr>
        <p:spPr>
          <a:xfrm>
            <a:off x="0" y="3232913"/>
            <a:ext cx="1342034" cy="369332"/>
          </a:xfrm>
          <a:prstGeom prst="rect">
            <a:avLst/>
          </a:prstGeom>
          <a:noFill/>
        </p:spPr>
        <p:txBody>
          <a:bodyPr wrap="none" rtlCol="0">
            <a:spAutoFit/>
          </a:bodyPr>
          <a:lstStyle/>
          <a:p>
            <a:r>
              <a:rPr lang="en-US" altLang="ja-JP" dirty="0" err="1"/>
              <a:t>SmartPhone</a:t>
            </a:r>
            <a:endParaRPr lang="en-US" dirty="0"/>
          </a:p>
        </p:txBody>
      </p:sp>
      <p:sp>
        <p:nvSpPr>
          <p:cNvPr id="97" name="TextBox 96">
            <a:extLst>
              <a:ext uri="{FF2B5EF4-FFF2-40B4-BE49-F238E27FC236}">
                <a16:creationId xmlns:a16="http://schemas.microsoft.com/office/drawing/2014/main" id="{5A4BA496-F8FE-4C09-8D36-FD46E0B08BB6}"/>
              </a:ext>
            </a:extLst>
          </p:cNvPr>
          <p:cNvSpPr txBox="1"/>
          <p:nvPr/>
        </p:nvSpPr>
        <p:spPr>
          <a:xfrm>
            <a:off x="16096" y="5402818"/>
            <a:ext cx="955454" cy="369332"/>
          </a:xfrm>
          <a:prstGeom prst="rect">
            <a:avLst/>
          </a:prstGeom>
          <a:noFill/>
        </p:spPr>
        <p:txBody>
          <a:bodyPr wrap="none" rtlCol="0">
            <a:spAutoFit/>
          </a:bodyPr>
          <a:lstStyle/>
          <a:p>
            <a:r>
              <a:rPr lang="en-US" altLang="ja-JP" dirty="0"/>
              <a:t>Browser</a:t>
            </a:r>
            <a:endParaRPr lang="en-US" dirty="0"/>
          </a:p>
        </p:txBody>
      </p:sp>
      <p:sp>
        <p:nvSpPr>
          <p:cNvPr id="98" name="Rectangle 97">
            <a:extLst>
              <a:ext uri="{FF2B5EF4-FFF2-40B4-BE49-F238E27FC236}">
                <a16:creationId xmlns:a16="http://schemas.microsoft.com/office/drawing/2014/main" id="{43EC7109-3B55-45E6-8B8E-C166B3B42D51}"/>
              </a:ext>
            </a:extLst>
          </p:cNvPr>
          <p:cNvSpPr/>
          <p:nvPr/>
        </p:nvSpPr>
        <p:spPr>
          <a:xfrm>
            <a:off x="9388947" y="4396585"/>
            <a:ext cx="837284" cy="450495"/>
          </a:xfrm>
          <a:prstGeom prst="rect">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139E9AEE-5474-4FFD-8994-526E52CFCBFD}"/>
              </a:ext>
            </a:extLst>
          </p:cNvPr>
          <p:cNvSpPr txBox="1"/>
          <p:nvPr/>
        </p:nvSpPr>
        <p:spPr>
          <a:xfrm>
            <a:off x="9194463" y="4083673"/>
            <a:ext cx="953915" cy="369332"/>
          </a:xfrm>
          <a:prstGeom prst="rect">
            <a:avLst/>
          </a:prstGeom>
          <a:noFill/>
        </p:spPr>
        <p:txBody>
          <a:bodyPr wrap="none" rtlCol="0">
            <a:spAutoFit/>
          </a:bodyPr>
          <a:lstStyle/>
          <a:p>
            <a:r>
              <a:rPr lang="en-US" altLang="ja-JP" dirty="0"/>
              <a:t>Desktop</a:t>
            </a:r>
            <a:endParaRPr lang="en-US" dirty="0"/>
          </a:p>
        </p:txBody>
      </p:sp>
      <p:cxnSp>
        <p:nvCxnSpPr>
          <p:cNvPr id="100" name="Straight Connector 99">
            <a:extLst>
              <a:ext uri="{FF2B5EF4-FFF2-40B4-BE49-F238E27FC236}">
                <a16:creationId xmlns:a16="http://schemas.microsoft.com/office/drawing/2014/main" id="{9DF12100-0C57-40F4-ADD6-B364C69692D7}"/>
              </a:ext>
            </a:extLst>
          </p:cNvPr>
          <p:cNvCxnSpPr>
            <a:cxnSpLocks/>
            <a:stCxn id="88" idx="1"/>
            <a:endCxn id="95" idx="3"/>
          </p:cNvCxnSpPr>
          <p:nvPr/>
        </p:nvCxnSpPr>
        <p:spPr>
          <a:xfrm flipH="1" flipV="1">
            <a:off x="1029893" y="4093656"/>
            <a:ext cx="820770" cy="438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C91350-CB7F-4CE1-AFA9-46FAD95E1C53}"/>
              </a:ext>
            </a:extLst>
          </p:cNvPr>
          <p:cNvCxnSpPr>
            <a:cxnSpLocks/>
            <a:stCxn id="88" idx="1"/>
            <a:endCxn id="94" idx="3"/>
          </p:cNvCxnSpPr>
          <p:nvPr/>
        </p:nvCxnSpPr>
        <p:spPr>
          <a:xfrm flipH="1">
            <a:off x="960066" y="4532450"/>
            <a:ext cx="890597" cy="520897"/>
          </a:xfrm>
          <a:prstGeom prst="line">
            <a:avLst/>
          </a:prstGeom>
        </p:spPr>
        <p:style>
          <a:lnRef idx="1">
            <a:schemeClr val="accent1"/>
          </a:lnRef>
          <a:fillRef idx="0">
            <a:schemeClr val="accent1"/>
          </a:fillRef>
          <a:effectRef idx="0">
            <a:schemeClr val="accent1"/>
          </a:effectRef>
          <a:fontRef idx="minor">
            <a:schemeClr val="tx1"/>
          </a:fontRef>
        </p:style>
      </p:cxnSp>
      <p:pic>
        <p:nvPicPr>
          <p:cNvPr id="107" name="Picture 106" descr="A picture containing drawing&#10;&#10;Description automatically generated">
            <a:extLst>
              <a:ext uri="{FF2B5EF4-FFF2-40B4-BE49-F238E27FC236}">
                <a16:creationId xmlns:a16="http://schemas.microsoft.com/office/drawing/2014/main" id="{8F35E983-FD29-4B97-8891-E68514D10A6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75889" y="2173813"/>
            <a:ext cx="1047896" cy="857370"/>
          </a:xfrm>
          <a:prstGeom prst="rect">
            <a:avLst/>
          </a:prstGeom>
        </p:spPr>
      </p:pic>
      <p:sp>
        <p:nvSpPr>
          <p:cNvPr id="108" name="TextBox 107">
            <a:extLst>
              <a:ext uri="{FF2B5EF4-FFF2-40B4-BE49-F238E27FC236}">
                <a16:creationId xmlns:a16="http://schemas.microsoft.com/office/drawing/2014/main" id="{29215AB6-B9C2-4409-9E92-CA6CB69566E0}"/>
              </a:ext>
            </a:extLst>
          </p:cNvPr>
          <p:cNvSpPr txBox="1"/>
          <p:nvPr/>
        </p:nvSpPr>
        <p:spPr>
          <a:xfrm>
            <a:off x="3180467" y="2587660"/>
            <a:ext cx="3752950" cy="461665"/>
          </a:xfrm>
          <a:prstGeom prst="rect">
            <a:avLst/>
          </a:prstGeom>
          <a:noFill/>
        </p:spPr>
        <p:txBody>
          <a:bodyPr wrap="none" rtlCol="0">
            <a:spAutoFit/>
          </a:bodyPr>
          <a:lstStyle/>
          <a:p>
            <a:r>
              <a:rPr lang="en-US" altLang="ja-JP" sz="2400" dirty="0">
                <a:solidFill>
                  <a:schemeClr val="accent1">
                    <a:lumMod val="60000"/>
                    <a:lumOff val="40000"/>
                  </a:schemeClr>
                </a:solidFill>
                <a:latin typeface="Consolas" panose="020B0609020204030204" pitchFamily="49" charset="0"/>
              </a:rPr>
              <a:t>Google</a:t>
            </a:r>
            <a:r>
              <a:rPr lang="ja-JP" altLang="en-US" sz="2400" dirty="0">
                <a:solidFill>
                  <a:schemeClr val="accent1">
                    <a:lumMod val="60000"/>
                    <a:lumOff val="40000"/>
                  </a:schemeClr>
                </a:solidFill>
                <a:latin typeface="Consolas" panose="020B0609020204030204" pitchFamily="49" charset="0"/>
              </a:rPr>
              <a:t> </a:t>
            </a:r>
            <a:r>
              <a:rPr lang="en-US" altLang="ja-JP" sz="2400" dirty="0">
                <a:solidFill>
                  <a:schemeClr val="accent1">
                    <a:lumMod val="60000"/>
                    <a:lumOff val="40000"/>
                  </a:schemeClr>
                </a:solidFill>
                <a:latin typeface="Consolas" panose="020B0609020204030204" pitchFamily="49" charset="0"/>
              </a:rPr>
              <a:t>Cloud</a:t>
            </a:r>
            <a:r>
              <a:rPr lang="ja-JP" altLang="en-US" sz="2400" dirty="0">
                <a:solidFill>
                  <a:schemeClr val="accent1">
                    <a:lumMod val="60000"/>
                    <a:lumOff val="40000"/>
                  </a:schemeClr>
                </a:solidFill>
                <a:latin typeface="Consolas" panose="020B0609020204030204" pitchFamily="49" charset="0"/>
              </a:rPr>
              <a:t> </a:t>
            </a:r>
            <a:r>
              <a:rPr lang="en-US" altLang="ja-JP" sz="2400" dirty="0">
                <a:solidFill>
                  <a:schemeClr val="accent1">
                    <a:lumMod val="60000"/>
                    <a:lumOff val="40000"/>
                  </a:schemeClr>
                </a:solidFill>
                <a:latin typeface="Consolas" panose="020B0609020204030204" pitchFamily="49" charset="0"/>
              </a:rPr>
              <a:t>Platform</a:t>
            </a:r>
            <a:endParaRPr lang="en-US" sz="2400" dirty="0">
              <a:solidFill>
                <a:schemeClr val="accent1">
                  <a:lumMod val="60000"/>
                  <a:lumOff val="40000"/>
                </a:schemeClr>
              </a:solidFill>
              <a:latin typeface="Consolas" panose="020B0609020204030204" pitchFamily="49" charset="0"/>
            </a:endParaRPr>
          </a:p>
        </p:txBody>
      </p:sp>
    </p:spTree>
    <p:extLst>
      <p:ext uri="{BB962C8B-B14F-4D97-AF65-F5344CB8AC3E}">
        <p14:creationId xmlns:p14="http://schemas.microsoft.com/office/powerpoint/2010/main" val="351363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PJ</a:t>
            </a:r>
            <a:r>
              <a:rPr lang="ja-JP" altLang="en-US" dirty="0"/>
              <a:t>概要：</a:t>
            </a:r>
            <a:r>
              <a:rPr lang="en-US" altLang="ja-JP" dirty="0"/>
              <a:t>IoT</a:t>
            </a:r>
            <a:r>
              <a:rPr lang="ja-JP" altLang="en-US" dirty="0"/>
              <a:t>による働き方改革</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921240" cy="3005083"/>
          </a:xfrm>
        </p:spPr>
        <p:txBody>
          <a:bodyPr>
            <a:normAutofit fontScale="92500" lnSpcReduction="20000"/>
          </a:bodyPr>
          <a:lstStyle/>
          <a:p>
            <a:r>
              <a:rPr lang="ja-JP" altLang="en-US" sz="2800" dirty="0"/>
              <a:t>「働き方改革」が叫ばれ久しい。各企業が各々取り組みを進めている。が、働く側の従業員には、「働き方改革」の実感がない。</a:t>
            </a:r>
            <a:endParaRPr lang="en-US" altLang="ja-JP" sz="2800" dirty="0"/>
          </a:p>
          <a:p>
            <a:r>
              <a:rPr lang="ja-JP" altLang="en-US" sz="2800" dirty="0"/>
              <a:t>「働く」側の従業員が、これを機に、自分の働き方を見直し、効率的に「働く」ことに、自分自身の</a:t>
            </a:r>
            <a:r>
              <a:rPr lang="en-US" altLang="ja-JP" sz="2800" dirty="0"/>
              <a:t>『</a:t>
            </a:r>
            <a:r>
              <a:rPr lang="ja-JP" altLang="en-US" sz="2800" dirty="0"/>
              <a:t>働き方</a:t>
            </a:r>
            <a:r>
              <a:rPr lang="en-US" altLang="ja-JP" sz="2800" dirty="0"/>
              <a:t>』</a:t>
            </a:r>
            <a:r>
              <a:rPr lang="ja-JP" altLang="en-US" sz="2800" dirty="0"/>
              <a:t>を変えていく必要がある。</a:t>
            </a:r>
            <a:endParaRPr lang="en-US" altLang="ja-JP" sz="2800" dirty="0"/>
          </a:p>
          <a:p>
            <a:r>
              <a:rPr lang="en-US" altLang="ja-JP" sz="2800" dirty="0"/>
              <a:t>IoT</a:t>
            </a:r>
            <a:r>
              <a:rPr lang="ja-JP" altLang="en-US" sz="2800" dirty="0"/>
              <a:t>による「デジタル革命」が進展している。新たな</a:t>
            </a:r>
            <a:r>
              <a:rPr lang="en-US" altLang="ja-JP" sz="2800" dirty="0"/>
              <a:t>ICT</a:t>
            </a:r>
            <a:r>
              <a:rPr lang="ja-JP" altLang="en-US" sz="2800" dirty="0"/>
              <a:t>技術（</a:t>
            </a:r>
            <a:r>
              <a:rPr lang="en-US" altLang="ja-JP" sz="2800" dirty="0"/>
              <a:t>5G, Cloud, </a:t>
            </a:r>
            <a:r>
              <a:rPr lang="ja-JP" altLang="en-US" sz="2800" dirty="0"/>
              <a:t>等）が普及する中で、働き方を改革していく時代になっている。</a:t>
            </a:r>
            <a:endParaRPr lang="en-US" altLang="ja-JP" sz="2800" dirty="0"/>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524829" y="4352925"/>
            <a:ext cx="6288901"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バランスをよくし、人生を充実させる</a:t>
            </a:r>
            <a:endParaRPr lang="en-US" altLang="ja-JP"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1543050" y="6253763"/>
            <a:ext cx="7819769"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を使った「働き方改革」サービスを検証する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
        <p:nvSpPr>
          <p:cNvPr id="10" name="Footer Placeholder 9">
            <a:extLst>
              <a:ext uri="{FF2B5EF4-FFF2-40B4-BE49-F238E27FC236}">
                <a16:creationId xmlns:a16="http://schemas.microsoft.com/office/drawing/2014/main" id="{3B76FABA-0452-488F-B4E8-B536C2FDA224}"/>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Data Analysis: </a:t>
            </a:r>
            <a:r>
              <a:rPr lang="ja-JP" altLang="en-US" dirty="0"/>
              <a:t>働き方と生活の</a:t>
            </a:r>
            <a:r>
              <a:rPr lang="en-US" altLang="ja-JP" dirty="0"/>
              <a:t>sensing</a:t>
            </a:r>
            <a:endParaRPr lang="en-US" dirty="0"/>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20</a:t>
            </a:fld>
            <a:endParaRPr lang="en-US"/>
          </a:p>
        </p:txBody>
      </p:sp>
      <p:graphicFrame>
        <p:nvGraphicFramePr>
          <p:cNvPr id="11" name="Content Placeholder 10">
            <a:extLst>
              <a:ext uri="{FF2B5EF4-FFF2-40B4-BE49-F238E27FC236}">
                <a16:creationId xmlns:a16="http://schemas.microsoft.com/office/drawing/2014/main" id="{52DFF130-86D1-4FC0-A3A5-1E34F6BDC8D4}"/>
              </a:ext>
            </a:extLst>
          </p:cNvPr>
          <p:cNvGraphicFramePr>
            <a:graphicFrameLocks noGrp="1"/>
          </p:cNvGraphicFramePr>
          <p:nvPr>
            <p:ph idx="1"/>
            <p:extLst>
              <p:ext uri="{D42A27DB-BD31-4B8C-83A1-F6EECF244321}">
                <p14:modId xmlns:p14="http://schemas.microsoft.com/office/powerpoint/2010/main" val="3619188350"/>
              </p:ext>
            </p:extLst>
          </p:nvPr>
        </p:nvGraphicFramePr>
        <p:xfrm>
          <a:off x="879475" y="1085850"/>
          <a:ext cx="11350626" cy="6891528"/>
        </p:xfrm>
        <a:graphic>
          <a:graphicData uri="http://schemas.openxmlformats.org/drawingml/2006/table">
            <a:tbl>
              <a:tblPr firstRow="1" bandRow="1">
                <a:tableStyleId>{5C22544A-7EE6-4342-B048-85BDC9FD1C3A}</a:tableStyleId>
              </a:tblPr>
              <a:tblGrid>
                <a:gridCol w="740826">
                  <a:extLst>
                    <a:ext uri="{9D8B030D-6E8A-4147-A177-3AD203B41FA5}">
                      <a16:colId xmlns:a16="http://schemas.microsoft.com/office/drawing/2014/main" val="1157320065"/>
                    </a:ext>
                  </a:extLst>
                </a:gridCol>
                <a:gridCol w="4170817">
                  <a:extLst>
                    <a:ext uri="{9D8B030D-6E8A-4147-A177-3AD203B41FA5}">
                      <a16:colId xmlns:a16="http://schemas.microsoft.com/office/drawing/2014/main" val="2010885548"/>
                    </a:ext>
                  </a:extLst>
                </a:gridCol>
                <a:gridCol w="6438983">
                  <a:extLst>
                    <a:ext uri="{9D8B030D-6E8A-4147-A177-3AD203B41FA5}">
                      <a16:colId xmlns:a16="http://schemas.microsoft.com/office/drawing/2014/main" val="2791572296"/>
                    </a:ext>
                  </a:extLst>
                </a:gridCol>
              </a:tblGrid>
              <a:tr h="370840">
                <a:tc>
                  <a:txBody>
                    <a:bodyPr/>
                    <a:lstStyle/>
                    <a:p>
                      <a:r>
                        <a:rPr lang="en-US" dirty="0"/>
                        <a:t>No</a:t>
                      </a:r>
                    </a:p>
                  </a:txBody>
                  <a:tcPr/>
                </a:tc>
                <a:tc>
                  <a:txBody>
                    <a:bodyPr/>
                    <a:lstStyle/>
                    <a:p>
                      <a:r>
                        <a:rPr lang="ja-JP" altLang="en-US" dirty="0"/>
                        <a:t>対象の情報（時系列）</a:t>
                      </a:r>
                      <a:endParaRPr lang="en-US" dirty="0"/>
                    </a:p>
                  </a:txBody>
                  <a:tcPr/>
                </a:tc>
                <a:tc>
                  <a:txBody>
                    <a:bodyPr/>
                    <a:lstStyle/>
                    <a:p>
                      <a:r>
                        <a:rPr lang="ja-JP" altLang="en-US" dirty="0"/>
                        <a:t>説明</a:t>
                      </a:r>
                      <a:endParaRPr lang="en-US" dirty="0"/>
                    </a:p>
                  </a:txBody>
                  <a:tcPr/>
                </a:tc>
                <a:extLst>
                  <a:ext uri="{0D108BD9-81ED-4DB2-BD59-A6C34878D82A}">
                    <a16:rowId xmlns:a16="http://schemas.microsoft.com/office/drawing/2014/main" val="2322907899"/>
                  </a:ext>
                </a:extLst>
              </a:tr>
              <a:tr h="370840">
                <a:tc>
                  <a:txBody>
                    <a:bodyPr/>
                    <a:lstStyle/>
                    <a:p>
                      <a:r>
                        <a:rPr lang="en-US" sz="1800" dirty="0"/>
                        <a:t>a</a:t>
                      </a:r>
                    </a:p>
                  </a:txBody>
                  <a:tcPr/>
                </a:tc>
                <a:tc>
                  <a:txBody>
                    <a:bodyPr/>
                    <a:lstStyle/>
                    <a:p>
                      <a:r>
                        <a:rPr lang="ja-JP" altLang="en-US" sz="1800" dirty="0"/>
                        <a:t>対象の位置情報 </a:t>
                      </a:r>
                      <a:r>
                        <a:rPr lang="en-US" altLang="ja-JP" sz="1800" dirty="0"/>
                        <a:t>location</a:t>
                      </a:r>
                      <a:endParaRPr lang="en-US" sz="1800" dirty="0"/>
                    </a:p>
                  </a:txBody>
                  <a:tcPr/>
                </a:tc>
                <a:tc>
                  <a:txBody>
                    <a:bodyPr/>
                    <a:lstStyle/>
                    <a:p>
                      <a:r>
                        <a:rPr lang="ja-JP" altLang="en-US" sz="1800" dirty="0"/>
                        <a:t>対象のヒトが、いつどこに何時間いたかの情報</a:t>
                      </a:r>
                      <a:endParaRPr lang="en-US" sz="1800" dirty="0"/>
                    </a:p>
                  </a:txBody>
                  <a:tcPr/>
                </a:tc>
                <a:extLst>
                  <a:ext uri="{0D108BD9-81ED-4DB2-BD59-A6C34878D82A}">
                    <a16:rowId xmlns:a16="http://schemas.microsoft.com/office/drawing/2014/main" val="4046425880"/>
                  </a:ext>
                </a:extLst>
              </a:tr>
              <a:tr h="370840">
                <a:tc>
                  <a:txBody>
                    <a:bodyPr/>
                    <a:lstStyle/>
                    <a:p>
                      <a:r>
                        <a:rPr lang="ja-JP" altLang="en-US" sz="1800" dirty="0"/>
                        <a:t>  </a:t>
                      </a:r>
                      <a:r>
                        <a:rPr lang="en-US" altLang="ja-JP" sz="1800" dirty="0"/>
                        <a:t>a</a:t>
                      </a:r>
                      <a:r>
                        <a:rPr lang="en-US" sz="1800" dirty="0"/>
                        <a:t>-1</a:t>
                      </a:r>
                    </a:p>
                  </a:txBody>
                  <a:tcPr/>
                </a:tc>
                <a:tc>
                  <a:txBody>
                    <a:bodyPr/>
                    <a:lstStyle/>
                    <a:p>
                      <a:r>
                        <a:rPr lang="ja-JP" altLang="en-US" sz="1800" dirty="0"/>
                        <a:t>　● 地図上の</a:t>
                      </a:r>
                      <a:r>
                        <a:rPr lang="en-US" altLang="ja-JP" sz="1800" dirty="0"/>
                        <a:t>GPS</a:t>
                      </a:r>
                      <a:r>
                        <a:rPr lang="ja-JP" altLang="en-US" sz="1800" dirty="0"/>
                        <a:t>位置データ</a:t>
                      </a:r>
                      <a:endParaRPr lang="en-US" sz="1800" dirty="0"/>
                    </a:p>
                  </a:txBody>
                  <a:tcPr/>
                </a:tc>
                <a:tc>
                  <a:txBody>
                    <a:bodyPr/>
                    <a:lstStyle/>
                    <a:p>
                      <a:r>
                        <a:rPr lang="ja-JP" altLang="en-US" sz="1800" dirty="0"/>
                        <a:t>　対象の</a:t>
                      </a:r>
                      <a:r>
                        <a:rPr lang="en-US" altLang="ja-JP" sz="1800" dirty="0"/>
                        <a:t>GPS</a:t>
                      </a:r>
                      <a:r>
                        <a:rPr lang="ja-JP" altLang="en-US" sz="1800" dirty="0"/>
                        <a:t>で取得できる位置情報</a:t>
                      </a:r>
                      <a:r>
                        <a:rPr lang="en-US" altLang="ja-JP" sz="1800" dirty="0"/>
                        <a:t>(timeline)</a:t>
                      </a:r>
                    </a:p>
                  </a:txBody>
                  <a:tcPr/>
                </a:tc>
                <a:extLst>
                  <a:ext uri="{0D108BD9-81ED-4DB2-BD59-A6C34878D82A}">
                    <a16:rowId xmlns:a16="http://schemas.microsoft.com/office/drawing/2014/main" val="2716563037"/>
                  </a:ext>
                </a:extLst>
              </a:tr>
              <a:tr h="370840">
                <a:tc>
                  <a:txBody>
                    <a:bodyPr/>
                    <a:lstStyle/>
                    <a:p>
                      <a:r>
                        <a:rPr lang="en-US" sz="1800" dirty="0"/>
                        <a:t>  a-2</a:t>
                      </a:r>
                    </a:p>
                  </a:txBody>
                  <a:tcPr/>
                </a:tc>
                <a:tc>
                  <a:txBody>
                    <a:bodyPr/>
                    <a:lstStyle/>
                    <a:p>
                      <a:r>
                        <a:rPr lang="ja-JP" altLang="en-US" sz="1800" dirty="0"/>
                        <a:t>　△ 観察点（</a:t>
                      </a:r>
                      <a:r>
                        <a:rPr lang="en-US" altLang="ja-JP" sz="1800" dirty="0"/>
                        <a:t>desk,</a:t>
                      </a:r>
                      <a:r>
                        <a:rPr lang="ja-JP" altLang="en-US" sz="1800" dirty="0"/>
                        <a:t> </a:t>
                      </a:r>
                      <a:r>
                        <a:rPr lang="en-US" altLang="ja-JP" sz="1800" dirty="0"/>
                        <a:t>restroom)</a:t>
                      </a:r>
                      <a:r>
                        <a:rPr lang="ja-JP" altLang="en-US" sz="1800" dirty="0"/>
                        <a:t>との近接状況として詳細位置データ</a:t>
                      </a:r>
                      <a:endParaRPr lang="en-US" sz="1800" dirty="0"/>
                    </a:p>
                  </a:txBody>
                  <a:tcPr/>
                </a:tc>
                <a:tc>
                  <a:txBody>
                    <a:bodyPr/>
                    <a:lstStyle/>
                    <a:p>
                      <a:r>
                        <a:rPr lang="ja-JP" altLang="en-US" sz="1800" dirty="0"/>
                        <a:t>　対象が、ある観察点の近傍にいるか否かの情報</a:t>
                      </a:r>
                      <a:r>
                        <a:rPr lang="en-US" altLang="ja-JP" sz="1400" dirty="0">
                          <a:solidFill>
                            <a:schemeClr val="accent1"/>
                          </a:solidFill>
                        </a:rPr>
                        <a:t>※1</a:t>
                      </a:r>
                      <a:r>
                        <a:rPr lang="en-US" altLang="ja-JP" sz="1800" dirty="0"/>
                        <a:t>(local position) </a:t>
                      </a:r>
                      <a:r>
                        <a:rPr lang="en-US" altLang="ja-JP" sz="1400" dirty="0"/>
                        <a:t>(</a:t>
                      </a:r>
                      <a:r>
                        <a:rPr lang="ja-JP" altLang="en-US" sz="1400" dirty="0"/>
                        <a:t>対象観察点は、</a:t>
                      </a:r>
                      <a:r>
                        <a:rPr lang="en-US" altLang="ja-JP" sz="1400" dirty="0"/>
                        <a:t>@desk</a:t>
                      </a:r>
                      <a:r>
                        <a:rPr lang="ja-JP" altLang="en-US" sz="1400" dirty="0"/>
                        <a:t>と</a:t>
                      </a:r>
                      <a:r>
                        <a:rPr lang="en-US" altLang="ja-JP" sz="1400" dirty="0"/>
                        <a:t>@restroom</a:t>
                      </a:r>
                      <a:r>
                        <a:rPr lang="ja-JP" altLang="en-US" sz="1400" dirty="0"/>
                        <a:t>の２点を対象とする）</a:t>
                      </a:r>
                      <a:endParaRPr lang="en-US" altLang="ja-JP" sz="1400" dirty="0"/>
                    </a:p>
                  </a:txBody>
                  <a:tcPr/>
                </a:tc>
                <a:extLst>
                  <a:ext uri="{0D108BD9-81ED-4DB2-BD59-A6C34878D82A}">
                    <a16:rowId xmlns:a16="http://schemas.microsoft.com/office/drawing/2014/main" val="1435066196"/>
                  </a:ext>
                </a:extLst>
              </a:tr>
              <a:tr h="370840">
                <a:tc>
                  <a:txBody>
                    <a:bodyPr/>
                    <a:lstStyle/>
                    <a:p>
                      <a:r>
                        <a:rPr lang="en-US" sz="1800" dirty="0"/>
                        <a:t>b</a:t>
                      </a:r>
                    </a:p>
                  </a:txBody>
                  <a:tcPr/>
                </a:tc>
                <a:tc>
                  <a:txBody>
                    <a:bodyPr/>
                    <a:lstStyle/>
                    <a:p>
                      <a:r>
                        <a:rPr lang="ja-JP" altLang="en-US" sz="1800" dirty="0"/>
                        <a:t>対象の活動情報 </a:t>
                      </a:r>
                      <a:r>
                        <a:rPr lang="en-US" altLang="ja-JP" sz="1800" dirty="0"/>
                        <a:t>Event</a:t>
                      </a:r>
                      <a:endParaRPr lang="en-US" sz="1800" dirty="0"/>
                    </a:p>
                  </a:txBody>
                  <a:tcPr/>
                </a:tc>
                <a:tc>
                  <a:txBody>
                    <a:bodyPr/>
                    <a:lstStyle/>
                    <a:p>
                      <a:r>
                        <a:rPr lang="ja-JP" altLang="en-US" sz="1800" dirty="0"/>
                        <a:t>対象のヒトが、いつ何をしているか（作業 </a:t>
                      </a:r>
                      <a:r>
                        <a:rPr lang="en-US" altLang="ja-JP" sz="1800" dirty="0"/>
                        <a:t>work</a:t>
                      </a:r>
                      <a:r>
                        <a:rPr lang="ja-JP" altLang="en-US" sz="1800" dirty="0"/>
                        <a:t> </a:t>
                      </a:r>
                      <a:r>
                        <a:rPr lang="en-US" altLang="ja-JP" sz="1800" dirty="0"/>
                        <a:t>[ operate, talk]</a:t>
                      </a:r>
                      <a:r>
                        <a:rPr lang="ja-JP" altLang="en-US" sz="1800" dirty="0"/>
                        <a:t>、休憩</a:t>
                      </a:r>
                      <a:r>
                        <a:rPr lang="en-US" altLang="ja-JP" sz="1800" dirty="0"/>
                        <a:t>rest</a:t>
                      </a:r>
                      <a:r>
                        <a:rPr lang="ja-JP" altLang="en-US" sz="1800" dirty="0"/>
                        <a:t>、移動</a:t>
                      </a:r>
                      <a:r>
                        <a:rPr lang="en-US" altLang="ja-JP" sz="1800" dirty="0"/>
                        <a:t>move</a:t>
                      </a:r>
                      <a:r>
                        <a:rPr lang="ja-JP" altLang="en-US" sz="1800" dirty="0"/>
                        <a:t>、</a:t>
                      </a:r>
                      <a:r>
                        <a:rPr lang="ja-JP" altLang="en-US" sz="1800" strike="sngStrike" dirty="0"/>
                        <a:t>生活</a:t>
                      </a:r>
                      <a:r>
                        <a:rPr lang="en-US" altLang="ja-JP" sz="1800" strike="sngStrike" dirty="0"/>
                        <a:t>life</a:t>
                      </a:r>
                      <a:r>
                        <a:rPr lang="ja-JP" altLang="en-US" sz="1800" dirty="0"/>
                        <a:t>、就寝</a:t>
                      </a:r>
                      <a:r>
                        <a:rPr lang="en-US" altLang="ja-JP" sz="1800" dirty="0"/>
                        <a:t>sleep</a:t>
                      </a:r>
                      <a:r>
                        <a:rPr lang="ja-JP" altLang="en-US" sz="1800" dirty="0"/>
                        <a:t>）</a:t>
                      </a:r>
                      <a:endParaRPr lang="en-US" altLang="ja-JP" sz="1800" dirty="0"/>
                    </a:p>
                  </a:txBody>
                  <a:tcPr/>
                </a:tc>
                <a:extLst>
                  <a:ext uri="{0D108BD9-81ED-4DB2-BD59-A6C34878D82A}">
                    <a16:rowId xmlns:a16="http://schemas.microsoft.com/office/drawing/2014/main" val="2894682743"/>
                  </a:ext>
                </a:extLst>
              </a:tr>
              <a:tr h="370840">
                <a:tc>
                  <a:txBody>
                    <a:bodyPr/>
                    <a:lstStyle/>
                    <a:p>
                      <a:r>
                        <a:rPr lang="en-US" sz="1800" dirty="0"/>
                        <a:t>  b-1</a:t>
                      </a:r>
                    </a:p>
                  </a:txBody>
                  <a:tcPr/>
                </a:tc>
                <a:tc>
                  <a:txBody>
                    <a:bodyPr/>
                    <a:lstStyle/>
                    <a:p>
                      <a:r>
                        <a:rPr lang="ja-JP" altLang="en-US" sz="1800" dirty="0"/>
                        <a:t>　〇 作業</a:t>
                      </a:r>
                      <a:r>
                        <a:rPr lang="en-US" altLang="ja-JP" sz="1800" dirty="0"/>
                        <a:t>(work [ operate, </a:t>
                      </a:r>
                      <a:r>
                        <a:rPr lang="en-US" altLang="ja-JP" sz="1800" strike="sngStrike" dirty="0"/>
                        <a:t>talk</a:t>
                      </a:r>
                      <a:r>
                        <a:rPr lang="en-US" altLang="ja-JP" sz="1800" dirty="0"/>
                        <a:t>])</a:t>
                      </a:r>
                      <a:r>
                        <a:rPr lang="ja-JP" altLang="en-US" sz="1800" dirty="0"/>
                        <a:t>をしている状況</a:t>
                      </a:r>
                      <a:endParaRPr lang="en-US" sz="1800" dirty="0"/>
                    </a:p>
                  </a:txBody>
                  <a:tcPr/>
                </a:tc>
                <a:tc>
                  <a:txBody>
                    <a:bodyPr/>
                    <a:lstStyle/>
                    <a:p>
                      <a:r>
                        <a:rPr lang="ja-JP" altLang="en-US" sz="1800" dirty="0"/>
                        <a:t>　作業に使う装置の操作状況の情報</a:t>
                      </a:r>
                      <a:r>
                        <a:rPr lang="en-US" altLang="ja-JP" sz="1600" dirty="0">
                          <a:solidFill>
                            <a:schemeClr val="accent1"/>
                          </a:solidFill>
                        </a:rPr>
                        <a:t>※2</a:t>
                      </a:r>
                      <a:endParaRPr lang="en-US" altLang="ja-JP" sz="1800" dirty="0"/>
                    </a:p>
                    <a:p>
                      <a:r>
                        <a:rPr lang="ja-JP" altLang="en-US" sz="1800" dirty="0"/>
                        <a:t>（装置を操作する際の手の動きにより</a:t>
                      </a:r>
                      <a:r>
                        <a:rPr lang="en-US" altLang="ja-JP" sz="1800" dirty="0"/>
                        <a:t>operate</a:t>
                      </a:r>
                      <a:r>
                        <a:rPr lang="ja-JP" altLang="en-US" sz="1800" dirty="0"/>
                        <a:t>状況を導出</a:t>
                      </a:r>
                      <a:r>
                        <a:rPr lang="en-US" altLang="ja-JP" sz="1800" dirty="0"/>
                        <a:t>※</a:t>
                      </a:r>
                      <a:r>
                        <a:rPr lang="ja-JP" altLang="en-US" sz="1800" dirty="0"/>
                        <a:t>）</a:t>
                      </a:r>
                      <a:endParaRPr lang="en-US" altLang="ja-JP" sz="1800" dirty="0"/>
                    </a:p>
                    <a:p>
                      <a:r>
                        <a:rPr lang="ja-JP" altLang="en-US" sz="1800" strike="sngStrike" dirty="0"/>
                        <a:t>（装置に対する音声発話の状況により</a:t>
                      </a:r>
                      <a:r>
                        <a:rPr lang="en-US" altLang="ja-JP" sz="1800" strike="sngStrike" dirty="0"/>
                        <a:t>talk</a:t>
                      </a:r>
                      <a:r>
                        <a:rPr lang="ja-JP" altLang="en-US" sz="1800" strike="sngStrike" dirty="0"/>
                        <a:t>状況を導出△）</a:t>
                      </a:r>
                      <a:endParaRPr lang="en-US" altLang="ja-JP" sz="1800" strike="sngStrike" dirty="0"/>
                    </a:p>
                  </a:txBody>
                  <a:tcPr/>
                </a:tc>
                <a:extLst>
                  <a:ext uri="{0D108BD9-81ED-4DB2-BD59-A6C34878D82A}">
                    <a16:rowId xmlns:a16="http://schemas.microsoft.com/office/drawing/2014/main" val="668128799"/>
                  </a:ext>
                </a:extLst>
              </a:tr>
              <a:tr h="370840">
                <a:tc>
                  <a:txBody>
                    <a:bodyPr/>
                    <a:lstStyle/>
                    <a:p>
                      <a:r>
                        <a:rPr lang="en-US" sz="1800" dirty="0"/>
                        <a:t>  b-2</a:t>
                      </a:r>
                    </a:p>
                  </a:txBody>
                  <a:tcPr/>
                </a:tc>
                <a:tc>
                  <a:txBody>
                    <a:bodyPr/>
                    <a:lstStyle/>
                    <a:p>
                      <a:r>
                        <a:rPr lang="ja-JP" altLang="en-US" sz="1800" dirty="0"/>
                        <a:t>　△ 休憩</a:t>
                      </a:r>
                      <a:r>
                        <a:rPr lang="en-US" altLang="ja-JP" sz="1800" dirty="0"/>
                        <a:t>(rest)</a:t>
                      </a:r>
                      <a:r>
                        <a:rPr lang="ja-JP" altLang="en-US" sz="1800" dirty="0"/>
                        <a:t>をしている状況</a:t>
                      </a:r>
                      <a:endParaRPr lang="en-US" sz="1800" dirty="0"/>
                    </a:p>
                  </a:txBody>
                  <a:tcPr/>
                </a:tc>
                <a:tc>
                  <a:txBody>
                    <a:bodyPr/>
                    <a:lstStyle/>
                    <a:p>
                      <a:r>
                        <a:rPr lang="ja-JP" altLang="en-US" sz="1800" dirty="0"/>
                        <a:t>　装置の操作状況の情報＋観察点との近接情報により休憩状況</a:t>
                      </a:r>
                      <a:r>
                        <a:rPr lang="en-US" altLang="ja-JP" sz="1800" dirty="0"/>
                        <a:t>(rest)</a:t>
                      </a:r>
                      <a:r>
                        <a:rPr lang="ja-JP" altLang="en-US" sz="1800" dirty="0"/>
                        <a:t>を導出</a:t>
                      </a:r>
                      <a:endParaRPr lang="en-US" altLang="ja-JP" sz="1800" dirty="0"/>
                    </a:p>
                  </a:txBody>
                  <a:tcPr/>
                </a:tc>
                <a:extLst>
                  <a:ext uri="{0D108BD9-81ED-4DB2-BD59-A6C34878D82A}">
                    <a16:rowId xmlns:a16="http://schemas.microsoft.com/office/drawing/2014/main" val="235662397"/>
                  </a:ext>
                </a:extLst>
              </a:tr>
              <a:tr h="370840">
                <a:tc>
                  <a:txBody>
                    <a:bodyPr/>
                    <a:lstStyle/>
                    <a:p>
                      <a:r>
                        <a:rPr lang="en-US" sz="1800" dirty="0"/>
                        <a:t>  b-3</a:t>
                      </a:r>
                    </a:p>
                  </a:txBody>
                  <a:tcPr/>
                </a:tc>
                <a:tc>
                  <a:txBody>
                    <a:bodyPr/>
                    <a:lstStyle/>
                    <a:p>
                      <a:r>
                        <a:rPr lang="ja-JP" altLang="en-US" sz="1800" dirty="0"/>
                        <a:t>　● 移動</a:t>
                      </a:r>
                      <a:r>
                        <a:rPr lang="en-US" altLang="ja-JP" sz="1800" dirty="0"/>
                        <a:t>(move)</a:t>
                      </a:r>
                      <a:r>
                        <a:rPr lang="ja-JP" altLang="en-US" sz="1800" dirty="0"/>
                        <a:t>している状況</a:t>
                      </a:r>
                      <a:endParaRPr lang="en-US" sz="1800" dirty="0"/>
                    </a:p>
                  </a:txBody>
                  <a:tcPr/>
                </a:tc>
                <a:tc>
                  <a:txBody>
                    <a:bodyPr/>
                    <a:lstStyle/>
                    <a:p>
                      <a:r>
                        <a:rPr lang="ja-JP" altLang="en-US" sz="1800" dirty="0"/>
                        <a:t>　対象の移動状況の情報</a:t>
                      </a:r>
                      <a:endParaRPr lang="en-US" altLang="ja-JP" sz="1800" dirty="0"/>
                    </a:p>
                    <a:p>
                      <a:r>
                        <a:rPr lang="ja-JP" altLang="en-US" sz="1800" dirty="0"/>
                        <a:t>（センサから取得できる歩数</a:t>
                      </a:r>
                      <a:r>
                        <a:rPr lang="en-US" altLang="ja-JP" sz="1800" dirty="0"/>
                        <a:t>walk</a:t>
                      </a:r>
                      <a:r>
                        <a:rPr lang="ja-JP" altLang="en-US" sz="1800" dirty="0"/>
                        <a:t>＋</a:t>
                      </a:r>
                      <a:r>
                        <a:rPr lang="en-US" altLang="ja-JP" sz="1800" dirty="0"/>
                        <a:t>GPS</a:t>
                      </a:r>
                      <a:r>
                        <a:rPr lang="ja-JP" altLang="en-US" sz="1800" dirty="0"/>
                        <a:t>情報から取得できる移動状態により導出）</a:t>
                      </a:r>
                      <a:endParaRPr lang="en-US" altLang="ja-JP" sz="1800" dirty="0"/>
                    </a:p>
                  </a:txBody>
                  <a:tcPr/>
                </a:tc>
                <a:extLst>
                  <a:ext uri="{0D108BD9-81ED-4DB2-BD59-A6C34878D82A}">
                    <a16:rowId xmlns:a16="http://schemas.microsoft.com/office/drawing/2014/main" val="3922448708"/>
                  </a:ext>
                </a:extLst>
              </a:tr>
              <a:tr h="370840">
                <a:tc>
                  <a:txBody>
                    <a:bodyPr/>
                    <a:lstStyle/>
                    <a:p>
                      <a:r>
                        <a:rPr lang="en-US" sz="1800" dirty="0"/>
                        <a:t>  b-4</a:t>
                      </a:r>
                    </a:p>
                  </a:txBody>
                  <a:tcPr/>
                </a:tc>
                <a:tc>
                  <a:txBody>
                    <a:bodyPr/>
                    <a:lstStyle/>
                    <a:p>
                      <a:r>
                        <a:rPr lang="ja-JP" altLang="en-US" sz="1800" dirty="0"/>
                        <a:t>　△ 生活</a:t>
                      </a:r>
                      <a:r>
                        <a:rPr lang="en-US" altLang="ja-JP" sz="1800" dirty="0"/>
                        <a:t>(live)</a:t>
                      </a:r>
                      <a:r>
                        <a:rPr lang="ja-JP" altLang="en-US" sz="1800" dirty="0"/>
                        <a:t>している状況（●就寝</a:t>
                      </a:r>
                      <a:r>
                        <a:rPr lang="en-US" altLang="ja-JP" sz="1800" dirty="0"/>
                        <a:t>(sleep)</a:t>
                      </a:r>
                      <a:r>
                        <a:rPr lang="ja-JP" altLang="en-US" sz="1800" dirty="0"/>
                        <a:t> </a:t>
                      </a:r>
                      <a:r>
                        <a:rPr lang="en-US" altLang="ja-JP" sz="1800" dirty="0">
                          <a:solidFill>
                            <a:srgbClr val="C00000"/>
                          </a:solidFill>
                        </a:rPr>
                        <a:t>※</a:t>
                      </a:r>
                      <a:r>
                        <a:rPr lang="ja-JP" altLang="en-US" sz="1800" dirty="0">
                          <a:solidFill>
                            <a:srgbClr val="C00000"/>
                          </a:solidFill>
                        </a:rPr>
                        <a:t>他は対象外</a:t>
                      </a:r>
                      <a:r>
                        <a:rPr lang="ja-JP" altLang="en-US" sz="1800" dirty="0"/>
                        <a:t>）</a:t>
                      </a:r>
                      <a:endParaRPr lang="en-US" sz="1800" dirty="0"/>
                    </a:p>
                  </a:txBody>
                  <a:tcPr/>
                </a:tc>
                <a:tc>
                  <a:txBody>
                    <a:bodyPr/>
                    <a:lstStyle/>
                    <a:p>
                      <a:r>
                        <a:rPr lang="ja-JP" altLang="en-US" sz="1800" dirty="0"/>
                        <a:t>　対象の活動状況</a:t>
                      </a:r>
                      <a:endParaRPr lang="en-US" altLang="ja-JP" sz="1800" dirty="0"/>
                    </a:p>
                    <a:p>
                      <a:r>
                        <a:rPr lang="ja-JP" altLang="en-US" sz="1800" dirty="0"/>
                        <a:t>（センサから取得できる歩数</a:t>
                      </a:r>
                      <a:r>
                        <a:rPr lang="en-US" altLang="ja-JP" sz="1800" dirty="0"/>
                        <a:t>(step)</a:t>
                      </a:r>
                      <a:r>
                        <a:rPr lang="ja-JP" altLang="en-US" sz="1800" dirty="0"/>
                        <a:t>、心拍数</a:t>
                      </a:r>
                      <a:r>
                        <a:rPr lang="en-US" altLang="ja-JP" sz="1800" dirty="0"/>
                        <a:t>(heart count)</a:t>
                      </a:r>
                      <a:r>
                        <a:rPr lang="ja-JP" altLang="en-US" sz="1800" dirty="0"/>
                        <a:t>により導出）</a:t>
                      </a:r>
                      <a:endParaRPr lang="en-US" altLang="ja-JP" sz="1800" dirty="0"/>
                    </a:p>
                  </a:txBody>
                  <a:tcPr/>
                </a:tc>
                <a:extLst>
                  <a:ext uri="{0D108BD9-81ED-4DB2-BD59-A6C34878D82A}">
                    <a16:rowId xmlns:a16="http://schemas.microsoft.com/office/drawing/2014/main" val="3955974203"/>
                  </a:ext>
                </a:extLst>
              </a:tr>
              <a:tr h="370840">
                <a:tc>
                  <a:txBody>
                    <a:bodyPr/>
                    <a:lstStyle/>
                    <a:p>
                      <a:r>
                        <a:rPr lang="en-US" sz="1800" dirty="0"/>
                        <a:t>c</a:t>
                      </a:r>
                    </a:p>
                  </a:txBody>
                  <a:tcPr/>
                </a:tc>
                <a:tc>
                  <a:txBody>
                    <a:bodyPr/>
                    <a:lstStyle/>
                    <a:p>
                      <a:r>
                        <a:rPr lang="ja-JP" altLang="en-US" sz="1800" dirty="0"/>
                        <a:t>対象の意識状況 </a:t>
                      </a:r>
                      <a:r>
                        <a:rPr lang="en-US" altLang="ja-JP" sz="1800" dirty="0"/>
                        <a:t>consciousness</a:t>
                      </a:r>
                      <a:endParaRPr lang="en-US" sz="1800" dirty="0"/>
                    </a:p>
                  </a:txBody>
                  <a:tcPr/>
                </a:tc>
                <a:tc>
                  <a:txBody>
                    <a:bodyPr/>
                    <a:lstStyle/>
                    <a:p>
                      <a:r>
                        <a:rPr lang="ja-JP" altLang="en-US" sz="1800" dirty="0"/>
                        <a:t>いつ、どのような意識状態かの情報</a:t>
                      </a:r>
                      <a:endParaRPr lang="en-US" altLang="ja-JP" sz="1800" dirty="0"/>
                    </a:p>
                  </a:txBody>
                  <a:tcPr/>
                </a:tc>
                <a:extLst>
                  <a:ext uri="{0D108BD9-81ED-4DB2-BD59-A6C34878D82A}">
                    <a16:rowId xmlns:a16="http://schemas.microsoft.com/office/drawing/2014/main" val="728076433"/>
                  </a:ext>
                </a:extLst>
              </a:tr>
              <a:tr h="370840">
                <a:tc>
                  <a:txBody>
                    <a:bodyPr/>
                    <a:lstStyle/>
                    <a:p>
                      <a:r>
                        <a:rPr lang="en-US" sz="1800" dirty="0"/>
                        <a:t>  c-1</a:t>
                      </a:r>
                    </a:p>
                  </a:txBody>
                  <a:tcPr/>
                </a:tc>
                <a:tc>
                  <a:txBody>
                    <a:bodyPr/>
                    <a:lstStyle/>
                    <a:p>
                      <a:r>
                        <a:rPr lang="ja-JP" altLang="en-US" sz="1800" dirty="0"/>
                        <a:t>　〇 対象の集中度</a:t>
                      </a:r>
                      <a:r>
                        <a:rPr lang="en-US" altLang="ja-JP" sz="1800" dirty="0"/>
                        <a:t>(focus)</a:t>
                      </a:r>
                      <a:endParaRPr lang="en-US" sz="1800" dirty="0"/>
                    </a:p>
                  </a:txBody>
                  <a:tcPr/>
                </a:tc>
                <a:tc>
                  <a:txBody>
                    <a:bodyPr/>
                    <a:lstStyle/>
                    <a:p>
                      <a:r>
                        <a:rPr lang="ja-JP" altLang="en-US" sz="1800" dirty="0"/>
                        <a:t>　対象の集中度合い</a:t>
                      </a:r>
                      <a:r>
                        <a:rPr lang="en-US" altLang="ja-JP" sz="1800" dirty="0"/>
                        <a:t>(focus)</a:t>
                      </a:r>
                    </a:p>
                    <a:p>
                      <a:r>
                        <a:rPr lang="ja-JP" altLang="en-US" sz="1800" dirty="0"/>
                        <a:t>（センサから取得できる目の動き、頭の動きにより導出）</a:t>
                      </a:r>
                      <a:endParaRPr lang="en-US" altLang="ja-JP" sz="1800" dirty="0"/>
                    </a:p>
                  </a:txBody>
                  <a:tcPr/>
                </a:tc>
                <a:extLst>
                  <a:ext uri="{0D108BD9-81ED-4DB2-BD59-A6C34878D82A}">
                    <a16:rowId xmlns:a16="http://schemas.microsoft.com/office/drawing/2014/main" val="3100811737"/>
                  </a:ext>
                </a:extLst>
              </a:tr>
            </a:tbl>
          </a:graphicData>
        </a:graphic>
      </p:graphicFrame>
      <p:sp>
        <p:nvSpPr>
          <p:cNvPr id="12" name="TextBox 11">
            <a:extLst>
              <a:ext uri="{FF2B5EF4-FFF2-40B4-BE49-F238E27FC236}">
                <a16:creationId xmlns:a16="http://schemas.microsoft.com/office/drawing/2014/main" id="{69E6884F-F015-4D8F-A1C0-F73E21CF51CD}"/>
              </a:ext>
            </a:extLst>
          </p:cNvPr>
          <p:cNvSpPr txBox="1"/>
          <p:nvPr/>
        </p:nvSpPr>
        <p:spPr>
          <a:xfrm>
            <a:off x="3886200" y="8611969"/>
            <a:ext cx="8272649" cy="646331"/>
          </a:xfrm>
          <a:prstGeom prst="rect">
            <a:avLst/>
          </a:prstGeom>
          <a:noFill/>
        </p:spPr>
        <p:txBody>
          <a:bodyPr wrap="none" rtlCol="0">
            <a:spAutoFit/>
          </a:bodyPr>
          <a:lstStyle/>
          <a:p>
            <a:r>
              <a:rPr lang="en-US" altLang="ja-JP" dirty="0"/>
              <a:t>※2 </a:t>
            </a:r>
            <a:r>
              <a:rPr lang="ja-JP" altLang="en-US" dirty="0"/>
              <a:t>仕事を行うには、機器として、</a:t>
            </a:r>
            <a:r>
              <a:rPr lang="en-US" altLang="ja-JP" dirty="0"/>
              <a:t>PC</a:t>
            </a:r>
            <a:r>
              <a:rPr lang="ja-JP" altLang="en-US" dirty="0"/>
              <a:t>を利用していることを前提とする。</a:t>
            </a:r>
            <a:endParaRPr lang="en-US" altLang="ja-JP" dirty="0"/>
          </a:p>
          <a:p>
            <a:r>
              <a:rPr lang="ja-JP" altLang="en-US" dirty="0"/>
              <a:t>　常駐ソフトにて、</a:t>
            </a:r>
            <a:r>
              <a:rPr lang="en-US" altLang="ja-JP" dirty="0"/>
              <a:t>Active Window</a:t>
            </a:r>
            <a:r>
              <a:rPr lang="ja-JP" altLang="en-US" dirty="0"/>
              <a:t>に対する</a:t>
            </a:r>
            <a:r>
              <a:rPr lang="en-US" altLang="ja-JP" dirty="0"/>
              <a:t>key Stroke</a:t>
            </a:r>
            <a:r>
              <a:rPr lang="ja-JP" altLang="en-US" dirty="0"/>
              <a:t>数、</a:t>
            </a:r>
            <a:r>
              <a:rPr lang="en-US" altLang="ja-JP" dirty="0"/>
              <a:t>mouse click</a:t>
            </a:r>
            <a:r>
              <a:rPr lang="ja-JP" altLang="en-US" dirty="0"/>
              <a:t>数を取得。</a:t>
            </a:r>
            <a:endParaRPr lang="en-US" dirty="0"/>
          </a:p>
        </p:txBody>
      </p:sp>
      <p:sp>
        <p:nvSpPr>
          <p:cNvPr id="13" name="Footer Placeholder 12">
            <a:extLst>
              <a:ext uri="{FF2B5EF4-FFF2-40B4-BE49-F238E27FC236}">
                <a16:creationId xmlns:a16="http://schemas.microsoft.com/office/drawing/2014/main" id="{C67A57DC-5B95-4051-AA36-3A13CBC68B1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14" name="TextBox 13">
            <a:extLst>
              <a:ext uri="{FF2B5EF4-FFF2-40B4-BE49-F238E27FC236}">
                <a16:creationId xmlns:a16="http://schemas.microsoft.com/office/drawing/2014/main" id="{B5FB79EC-D06E-4335-B757-088FF3B9E71B}"/>
              </a:ext>
            </a:extLst>
          </p:cNvPr>
          <p:cNvSpPr txBox="1"/>
          <p:nvPr/>
        </p:nvSpPr>
        <p:spPr>
          <a:xfrm>
            <a:off x="3886200" y="7976207"/>
            <a:ext cx="7556877" cy="646331"/>
          </a:xfrm>
          <a:prstGeom prst="rect">
            <a:avLst/>
          </a:prstGeom>
          <a:noFill/>
        </p:spPr>
        <p:txBody>
          <a:bodyPr wrap="none" rtlCol="0">
            <a:spAutoFit/>
          </a:bodyPr>
          <a:lstStyle/>
          <a:p>
            <a:r>
              <a:rPr lang="en-US" altLang="ja-JP" dirty="0"/>
              <a:t>※1 </a:t>
            </a:r>
            <a:r>
              <a:rPr lang="ja-JP" altLang="en-US" dirty="0"/>
              <a:t>仕事を行う際は、</a:t>
            </a:r>
            <a:r>
              <a:rPr lang="en-US" altLang="ja-JP" dirty="0"/>
              <a:t> desk</a:t>
            </a:r>
            <a:r>
              <a:rPr lang="ja-JP" altLang="en-US" dirty="0"/>
              <a:t>の観察点に近接していることを前提とする。</a:t>
            </a:r>
            <a:endParaRPr lang="en-US" altLang="ja-JP" dirty="0"/>
          </a:p>
          <a:p>
            <a:r>
              <a:rPr lang="ja-JP" altLang="en-US" dirty="0"/>
              <a:t>　人感センサにて、観察点の近接にいるか否かを取得。</a:t>
            </a:r>
            <a:endParaRPr lang="en-US" dirty="0"/>
          </a:p>
        </p:txBody>
      </p:sp>
    </p:spTree>
    <p:extLst>
      <p:ext uri="{BB962C8B-B14F-4D97-AF65-F5344CB8AC3E}">
        <p14:creationId xmlns:p14="http://schemas.microsoft.com/office/powerpoint/2010/main" val="200033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C7C5-719A-44E2-B9C8-D29540B21836}"/>
              </a:ext>
            </a:extLst>
          </p:cNvPr>
          <p:cNvSpPr>
            <a:spLocks noGrp="1"/>
          </p:cNvSpPr>
          <p:nvPr>
            <p:ph type="title"/>
          </p:nvPr>
        </p:nvSpPr>
        <p:spPr/>
        <p:txBody>
          <a:bodyPr/>
          <a:lstStyle/>
          <a:p>
            <a:r>
              <a:rPr lang="en-US" altLang="ja-JP" dirty="0"/>
              <a:t>Data Analysis: sensing data and state of human</a:t>
            </a:r>
            <a:endParaRPr lang="en-US" dirty="0"/>
          </a:p>
        </p:txBody>
      </p:sp>
      <p:sp>
        <p:nvSpPr>
          <p:cNvPr id="4" name="Footer Placeholder 3">
            <a:extLst>
              <a:ext uri="{FF2B5EF4-FFF2-40B4-BE49-F238E27FC236}">
                <a16:creationId xmlns:a16="http://schemas.microsoft.com/office/drawing/2014/main" id="{1DAB1ACD-2D50-4D7B-BE66-348D1A7A5A8B}"/>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4BDFB2B-A978-47B7-B870-C8DD12D600BA}"/>
              </a:ext>
            </a:extLst>
          </p:cNvPr>
          <p:cNvSpPr>
            <a:spLocks noGrp="1"/>
          </p:cNvSpPr>
          <p:nvPr>
            <p:ph type="sldNum" sz="quarter" idx="12"/>
          </p:nvPr>
        </p:nvSpPr>
        <p:spPr/>
        <p:txBody>
          <a:bodyPr/>
          <a:lstStyle/>
          <a:p>
            <a:fld id="{F4A97BBC-DD9B-4F1D-A986-96E9900FCB6F}" type="slidenum">
              <a:rPr lang="en-US" smtClean="0"/>
              <a:t>21</a:t>
            </a:fld>
            <a:endParaRPr lang="en-US"/>
          </a:p>
        </p:txBody>
      </p:sp>
      <p:graphicFrame>
        <p:nvGraphicFramePr>
          <p:cNvPr id="6" name="Table 5">
            <a:extLst>
              <a:ext uri="{FF2B5EF4-FFF2-40B4-BE49-F238E27FC236}">
                <a16:creationId xmlns:a16="http://schemas.microsoft.com/office/drawing/2014/main" id="{16C8AA3C-9FE0-4BE9-AA22-31065ED61E14}"/>
              </a:ext>
            </a:extLst>
          </p:cNvPr>
          <p:cNvGraphicFramePr>
            <a:graphicFrameLocks noGrp="1"/>
          </p:cNvGraphicFramePr>
          <p:nvPr>
            <p:extLst>
              <p:ext uri="{D42A27DB-BD31-4B8C-83A1-F6EECF244321}">
                <p14:modId xmlns:p14="http://schemas.microsoft.com/office/powerpoint/2010/main" val="3089773605"/>
              </p:ext>
            </p:extLst>
          </p:nvPr>
        </p:nvGraphicFramePr>
        <p:xfrm>
          <a:off x="742950" y="1657350"/>
          <a:ext cx="11715749" cy="755294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196143623"/>
                    </a:ext>
                  </a:extLst>
                </a:gridCol>
                <a:gridCol w="1485900">
                  <a:extLst>
                    <a:ext uri="{9D8B030D-6E8A-4147-A177-3AD203B41FA5}">
                      <a16:colId xmlns:a16="http://schemas.microsoft.com/office/drawing/2014/main" val="2489773977"/>
                    </a:ext>
                  </a:extLst>
                </a:gridCol>
                <a:gridCol w="2114550">
                  <a:extLst>
                    <a:ext uri="{9D8B030D-6E8A-4147-A177-3AD203B41FA5}">
                      <a16:colId xmlns:a16="http://schemas.microsoft.com/office/drawing/2014/main" val="1223090453"/>
                    </a:ext>
                  </a:extLst>
                </a:gridCol>
                <a:gridCol w="3066493">
                  <a:extLst>
                    <a:ext uri="{9D8B030D-6E8A-4147-A177-3AD203B41FA5}">
                      <a16:colId xmlns:a16="http://schemas.microsoft.com/office/drawing/2014/main" val="2530819050"/>
                    </a:ext>
                  </a:extLst>
                </a:gridCol>
                <a:gridCol w="3677206">
                  <a:extLst>
                    <a:ext uri="{9D8B030D-6E8A-4147-A177-3AD203B41FA5}">
                      <a16:colId xmlns:a16="http://schemas.microsoft.com/office/drawing/2014/main" val="2931643525"/>
                    </a:ext>
                  </a:extLst>
                </a:gridCol>
              </a:tblGrid>
              <a:tr h="370840">
                <a:tc>
                  <a:txBody>
                    <a:bodyPr/>
                    <a:lstStyle/>
                    <a:p>
                      <a:r>
                        <a:rPr lang="ja-JP" altLang="en-US" dirty="0"/>
                        <a:t>対象</a:t>
                      </a:r>
                      <a:endParaRPr lang="en-US" dirty="0"/>
                    </a:p>
                  </a:txBody>
                  <a:tcPr/>
                </a:tc>
                <a:tc>
                  <a:txBody>
                    <a:bodyPr/>
                    <a:lstStyle/>
                    <a:p>
                      <a:r>
                        <a:rPr lang="ja-JP" altLang="en-US" dirty="0"/>
                        <a:t>データ</a:t>
                      </a:r>
                      <a:endParaRPr lang="en-US" dirty="0"/>
                    </a:p>
                  </a:txBody>
                  <a:tcPr/>
                </a:tc>
                <a:tc>
                  <a:txBody>
                    <a:bodyPr/>
                    <a:lstStyle/>
                    <a:p>
                      <a:r>
                        <a:rPr lang="ja-JP" altLang="en-US" dirty="0"/>
                        <a:t>センサー</a:t>
                      </a:r>
                      <a:endParaRPr lang="en-US" dirty="0"/>
                    </a:p>
                  </a:txBody>
                  <a:tcPr/>
                </a:tc>
                <a:tc>
                  <a:txBody>
                    <a:bodyPr/>
                    <a:lstStyle/>
                    <a:p>
                      <a:r>
                        <a:rPr lang="ja-JP" altLang="en-US" dirty="0"/>
                        <a:t>取得可能な状態</a:t>
                      </a:r>
                      <a:endParaRPr lang="en-US" dirty="0"/>
                    </a:p>
                  </a:txBody>
                  <a:tcPr/>
                </a:tc>
                <a:tc>
                  <a:txBody>
                    <a:bodyPr/>
                    <a:lstStyle/>
                    <a:p>
                      <a:r>
                        <a:rPr lang="en-US" dirty="0"/>
                        <a:t>RAW</a:t>
                      </a:r>
                      <a:r>
                        <a:rPr lang="ja-JP" altLang="en-US" dirty="0"/>
                        <a:t>データ</a:t>
                      </a:r>
                      <a:endParaRPr lang="en-US" dirty="0"/>
                    </a:p>
                  </a:txBody>
                  <a:tcPr/>
                </a:tc>
                <a:extLst>
                  <a:ext uri="{0D108BD9-81ED-4DB2-BD59-A6C34878D82A}">
                    <a16:rowId xmlns:a16="http://schemas.microsoft.com/office/drawing/2014/main" val="1041376300"/>
                  </a:ext>
                </a:extLst>
              </a:tr>
              <a:tr h="370840">
                <a:tc>
                  <a:txBody>
                    <a:bodyPr/>
                    <a:lstStyle/>
                    <a:p>
                      <a:r>
                        <a:rPr lang="ja-JP" altLang="en-US" dirty="0"/>
                        <a:t>位置情報</a:t>
                      </a:r>
                      <a:endParaRPr lang="en-US" dirty="0"/>
                    </a:p>
                  </a:txBody>
                  <a:tcPr/>
                </a:tc>
                <a:tc>
                  <a:txBody>
                    <a:bodyPr/>
                    <a:lstStyle/>
                    <a:p>
                      <a:r>
                        <a:rPr lang="en-US" altLang="ja-JP" dirty="0"/>
                        <a:t>1. GPS</a:t>
                      </a:r>
                      <a:r>
                        <a:rPr lang="ja-JP" altLang="en-US" dirty="0"/>
                        <a:t>位置データ</a:t>
                      </a:r>
                    </a:p>
                    <a:p>
                      <a:r>
                        <a:rPr lang="en-US" dirty="0"/>
                        <a:t>timeline</a:t>
                      </a:r>
                    </a:p>
                  </a:txBody>
                  <a:tcPr/>
                </a:tc>
                <a:tc>
                  <a:txBody>
                    <a:bodyPr/>
                    <a:lstStyle/>
                    <a:p>
                      <a:r>
                        <a:rPr lang="en-US" altLang="ja-JP" dirty="0"/>
                        <a:t>GPS sensor on Smart Phone</a:t>
                      </a:r>
                      <a:endParaRPr lang="en-US" dirty="0"/>
                    </a:p>
                  </a:txBody>
                  <a:tcPr/>
                </a:tc>
                <a:tc>
                  <a:txBody>
                    <a:bodyPr/>
                    <a:lstStyle/>
                    <a:p>
                      <a:r>
                        <a:rPr lang="en-US" dirty="0"/>
                        <a:t>stay, transportation, walk, run, cycling</a:t>
                      </a:r>
                    </a:p>
                  </a:txBody>
                  <a:tcPr/>
                </a:tc>
                <a:tc>
                  <a:txBody>
                    <a:bodyPr/>
                    <a:lstStyle/>
                    <a:p>
                      <a:r>
                        <a:rPr lang="ja-JP" altLang="en-US" dirty="0"/>
                        <a:t>位置状態の開始ー終了時間</a:t>
                      </a:r>
                      <a:endParaRPr lang="en-US" altLang="ja-JP" dirty="0"/>
                    </a:p>
                  </a:txBody>
                  <a:tcPr/>
                </a:tc>
                <a:extLst>
                  <a:ext uri="{0D108BD9-81ED-4DB2-BD59-A6C34878D82A}">
                    <a16:rowId xmlns:a16="http://schemas.microsoft.com/office/drawing/2014/main" val="2069026932"/>
                  </a:ext>
                </a:extLst>
              </a:tr>
              <a:tr h="370840">
                <a:tc>
                  <a:txBody>
                    <a:bodyPr/>
                    <a:lstStyle/>
                    <a:p>
                      <a:endParaRPr lang="en-US" dirty="0"/>
                    </a:p>
                  </a:txBody>
                  <a:tcPr/>
                </a:tc>
                <a:tc>
                  <a:txBody>
                    <a:bodyPr/>
                    <a:lstStyle/>
                    <a:p>
                      <a:r>
                        <a:rPr lang="en-US" altLang="ja-JP" dirty="0"/>
                        <a:t>2. </a:t>
                      </a:r>
                      <a:r>
                        <a:rPr lang="ja-JP" altLang="en-US" dirty="0"/>
                        <a:t>詳細位置データ</a:t>
                      </a:r>
                      <a:br>
                        <a:rPr lang="en-US" altLang="ja-JP" dirty="0"/>
                      </a:br>
                      <a:r>
                        <a:rPr lang="en-US" altLang="ja-JP" dirty="0"/>
                        <a:t>position</a:t>
                      </a:r>
                      <a:endParaRPr lang="en-US" dirty="0"/>
                    </a:p>
                  </a:txBody>
                  <a:tcPr/>
                </a:tc>
                <a:tc>
                  <a:txBody>
                    <a:bodyPr/>
                    <a:lstStyle/>
                    <a:p>
                      <a:r>
                        <a:rPr lang="en-US" dirty="0"/>
                        <a:t>Motion sensor on Smart Home</a:t>
                      </a:r>
                    </a:p>
                  </a:txBody>
                  <a:tcPr/>
                </a:tc>
                <a:tc>
                  <a:txBody>
                    <a:bodyPr/>
                    <a:lstStyle/>
                    <a:p>
                      <a:r>
                        <a:rPr lang="en-US" dirty="0"/>
                        <a:t>@desk, @restroom</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分毎の存在状態</a:t>
                      </a:r>
                      <a:endParaRPr lang="en-US" altLang="ja-JP" dirty="0"/>
                    </a:p>
                    <a:p>
                      <a:r>
                        <a:rPr lang="en-US" altLang="ja-JP" dirty="0"/>
                        <a:t>(Sensor</a:t>
                      </a:r>
                      <a:r>
                        <a:rPr lang="ja-JP" altLang="en-US" dirty="0"/>
                        <a:t>から～</a:t>
                      </a:r>
                      <a:r>
                        <a:rPr lang="en-US" altLang="ja-JP" dirty="0"/>
                        <a:t>2.5m</a:t>
                      </a:r>
                      <a:r>
                        <a:rPr lang="ja-JP" altLang="en-US" dirty="0"/>
                        <a:t>以内にいるか否か</a:t>
                      </a:r>
                      <a:r>
                        <a:rPr lang="en-US" altLang="ja-JP" dirty="0"/>
                        <a:t>(0,1))</a:t>
                      </a:r>
                      <a:endParaRPr lang="en-US" dirty="0"/>
                    </a:p>
                  </a:txBody>
                  <a:tcPr/>
                </a:tc>
                <a:extLst>
                  <a:ext uri="{0D108BD9-81ED-4DB2-BD59-A6C34878D82A}">
                    <a16:rowId xmlns:a16="http://schemas.microsoft.com/office/drawing/2014/main" val="3141960300"/>
                  </a:ext>
                </a:extLst>
              </a:tr>
              <a:tr h="370840">
                <a:tc>
                  <a:txBody>
                    <a:bodyPr/>
                    <a:lstStyle/>
                    <a:p>
                      <a:r>
                        <a:rPr lang="ja-JP" altLang="en-US" dirty="0"/>
                        <a:t>活動情報</a:t>
                      </a:r>
                      <a:endParaRPr lang="en-US" dirty="0"/>
                    </a:p>
                  </a:txBody>
                  <a:tcPr/>
                </a:tc>
                <a:tc>
                  <a:txBody>
                    <a:bodyPr/>
                    <a:lstStyle/>
                    <a:p>
                      <a:r>
                        <a:rPr lang="en-US" altLang="ja-JP" dirty="0"/>
                        <a:t>3. </a:t>
                      </a:r>
                      <a:r>
                        <a:rPr lang="ja-JP" altLang="en-US" dirty="0"/>
                        <a:t>活動データ</a:t>
                      </a:r>
                      <a:br>
                        <a:rPr lang="en-US" altLang="ja-JP" dirty="0"/>
                      </a:br>
                      <a:r>
                        <a:rPr lang="en-US" altLang="ja-JP" dirty="0"/>
                        <a:t>lifelog</a:t>
                      </a:r>
                      <a:endParaRPr lang="en-US" dirty="0"/>
                    </a:p>
                  </a:txBody>
                  <a:tcPr/>
                </a:tc>
                <a:tc>
                  <a:txBody>
                    <a:bodyPr/>
                    <a:lstStyle/>
                    <a:p>
                      <a:r>
                        <a:rPr lang="en-US" dirty="0"/>
                        <a:t>Activity sensor on Smart band</a:t>
                      </a:r>
                    </a:p>
                  </a:txBody>
                  <a:tcPr/>
                </a:tc>
                <a:tc>
                  <a:txBody>
                    <a:bodyPr/>
                    <a:lstStyle/>
                    <a:p>
                      <a:r>
                        <a:rPr lang="en-US" dirty="0"/>
                        <a:t>steps, sleep</a:t>
                      </a:r>
                    </a:p>
                  </a:txBody>
                  <a:tcPr/>
                </a:tc>
                <a:tc>
                  <a:txBody>
                    <a:bodyPr/>
                    <a:lstStyle/>
                    <a:p>
                      <a:r>
                        <a:rPr lang="en-US" dirty="0"/>
                        <a:t>1</a:t>
                      </a:r>
                      <a:r>
                        <a:rPr lang="ja-JP" altLang="en-US" dirty="0"/>
                        <a:t>分毎の</a:t>
                      </a:r>
                      <a:r>
                        <a:rPr lang="en-US" altLang="ja-JP" dirty="0"/>
                        <a:t>step</a:t>
                      </a:r>
                      <a:r>
                        <a:rPr lang="ja-JP" altLang="en-US" dirty="0"/>
                        <a:t>数</a:t>
                      </a:r>
                      <a:r>
                        <a:rPr lang="en-US" altLang="ja-JP" dirty="0"/>
                        <a:t>,</a:t>
                      </a:r>
                    </a:p>
                    <a:p>
                      <a:r>
                        <a:rPr lang="ja-JP" altLang="en-US" dirty="0"/>
                        <a:t>睡眠の開始ー終了時間</a:t>
                      </a:r>
                      <a:endParaRPr lang="en-US" altLang="ja-JP" dirty="0"/>
                    </a:p>
                  </a:txBody>
                  <a:tcPr/>
                </a:tc>
                <a:extLst>
                  <a:ext uri="{0D108BD9-81ED-4DB2-BD59-A6C34878D82A}">
                    <a16:rowId xmlns:a16="http://schemas.microsoft.com/office/drawing/2014/main" val="1778129443"/>
                  </a:ext>
                </a:extLst>
              </a:tr>
              <a:tr h="370840">
                <a:tc>
                  <a:txBody>
                    <a:bodyPr/>
                    <a:lstStyle/>
                    <a:p>
                      <a:endParaRPr lang="en-US" dirty="0"/>
                    </a:p>
                  </a:txBody>
                  <a:tcPr/>
                </a:tc>
                <a:tc>
                  <a:txBody>
                    <a:bodyPr/>
                    <a:lstStyle/>
                    <a:p>
                      <a:r>
                        <a:rPr lang="en-US" altLang="ja-JP" dirty="0"/>
                        <a:t>4. </a:t>
                      </a:r>
                      <a:r>
                        <a:rPr lang="ja-JP" altLang="en-US" dirty="0"/>
                        <a:t>詳細活動データ</a:t>
                      </a:r>
                      <a:br>
                        <a:rPr lang="en-US" altLang="ja-JP" dirty="0"/>
                      </a:br>
                      <a:r>
                        <a:rPr lang="en-US" altLang="ja-JP" dirty="0" err="1"/>
                        <a:t>keylog</a:t>
                      </a:r>
                      <a:endParaRPr lang="en-US" dirty="0"/>
                    </a:p>
                  </a:txBody>
                  <a:tcPr/>
                </a:tc>
                <a:tc>
                  <a:txBody>
                    <a:bodyPr/>
                    <a:lstStyle/>
                    <a:p>
                      <a:r>
                        <a:rPr lang="en-US" altLang="ja-JP" dirty="0"/>
                        <a:t>Key logger (PC)</a:t>
                      </a:r>
                      <a:endParaRPr lang="en-US" dirty="0"/>
                    </a:p>
                  </a:txBody>
                  <a:tcPr/>
                </a:tc>
                <a:tc>
                  <a:txBody>
                    <a:bodyPr/>
                    <a:lstStyle/>
                    <a:p>
                      <a:r>
                        <a:rPr lang="en-US" dirty="0"/>
                        <a:t>operating,  browsing, no-operation, </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a:t>
                      </a:r>
                      <a:r>
                        <a:rPr lang="en-US" altLang="ja-JP" dirty="0"/>
                        <a:t>operation</a:t>
                      </a:r>
                      <a:r>
                        <a:rPr lang="ja-JP" altLang="en-US" dirty="0"/>
                        <a:t>数</a:t>
                      </a:r>
                      <a:r>
                        <a:rPr lang="en-US" altLang="ja-JP" dirty="0"/>
                        <a:t>,</a:t>
                      </a:r>
                    </a:p>
                    <a:p>
                      <a:pPr marL="0" marR="0" lvl="0" indent="0" algn="l" defTabSz="1280160" rtl="0" eaLnBrk="1" fontAlgn="auto" latinLnBrk="0" hangingPunct="1">
                        <a:lnSpc>
                          <a:spcPct val="100000"/>
                        </a:lnSpc>
                        <a:spcBef>
                          <a:spcPts val="0"/>
                        </a:spcBef>
                        <a:spcAft>
                          <a:spcPts val="0"/>
                        </a:spcAft>
                        <a:buClrTx/>
                        <a:buSzTx/>
                        <a:buFontTx/>
                        <a:buNone/>
                        <a:tabLst/>
                        <a:defRPr/>
                      </a:pPr>
                      <a:r>
                        <a:rPr lang="en-US" altLang="ja-JP" dirty="0"/>
                        <a:t>PC</a:t>
                      </a:r>
                      <a:r>
                        <a:rPr lang="ja-JP" altLang="en-US" dirty="0"/>
                        <a:t>起動ー終了時間 </a:t>
                      </a:r>
                      <a:r>
                        <a:rPr lang="en-US" altLang="ja-JP" dirty="0" err="1"/>
                        <a:t>onoff</a:t>
                      </a:r>
                      <a:endParaRPr lang="en-US" altLang="ja-JP" dirty="0"/>
                    </a:p>
                  </a:txBody>
                  <a:tcPr/>
                </a:tc>
                <a:extLst>
                  <a:ext uri="{0D108BD9-81ED-4DB2-BD59-A6C34878D82A}">
                    <a16:rowId xmlns:a16="http://schemas.microsoft.com/office/drawing/2014/main" val="3831695136"/>
                  </a:ext>
                </a:extLst>
              </a:tr>
              <a:tr h="370840">
                <a:tc>
                  <a:txBody>
                    <a:bodyPr/>
                    <a:lstStyle/>
                    <a:p>
                      <a:r>
                        <a:rPr lang="ja-JP" altLang="en-US" dirty="0"/>
                        <a:t>意識情報</a:t>
                      </a:r>
                      <a:endParaRPr lang="en-US" dirty="0"/>
                    </a:p>
                  </a:txBody>
                  <a:tcPr/>
                </a:tc>
                <a:tc>
                  <a:txBody>
                    <a:bodyPr/>
                    <a:lstStyle/>
                    <a:p>
                      <a:r>
                        <a:rPr lang="en-US" altLang="ja-JP" dirty="0"/>
                        <a:t>5. </a:t>
                      </a:r>
                      <a:r>
                        <a:rPr lang="ja-JP" altLang="en-US" dirty="0"/>
                        <a:t>意識データ</a:t>
                      </a:r>
                      <a:endParaRPr lang="en-US" altLang="ja-JP" dirty="0"/>
                    </a:p>
                    <a:p>
                      <a:r>
                        <a:rPr lang="en-US" dirty="0"/>
                        <a:t>meme</a:t>
                      </a:r>
                    </a:p>
                  </a:txBody>
                  <a:tcPr/>
                </a:tc>
                <a:tc>
                  <a:txBody>
                    <a:bodyPr/>
                    <a:lstStyle/>
                    <a:p>
                      <a:r>
                        <a:rPr lang="en-US" altLang="ja-JP" dirty="0" err="1"/>
                        <a:t>JINS</a:t>
                      </a:r>
                      <a:r>
                        <a:rPr lang="ja-JP" altLang="en-US" dirty="0"/>
                        <a:t> </a:t>
                      </a:r>
                      <a:r>
                        <a:rPr lang="en-US" altLang="ja-JP" dirty="0"/>
                        <a:t>MEME</a:t>
                      </a:r>
                      <a:r>
                        <a:rPr lang="ja-JP" altLang="en-US" dirty="0"/>
                        <a:t> </a:t>
                      </a:r>
                      <a:r>
                        <a:rPr lang="en-US" altLang="ja-JP" dirty="0"/>
                        <a:t>Office</a:t>
                      </a:r>
                      <a:endParaRPr lang="en-US" dirty="0"/>
                    </a:p>
                  </a:txBody>
                  <a:tcPr/>
                </a:tc>
                <a:tc>
                  <a:txBody>
                    <a:bodyPr/>
                    <a:lstStyle/>
                    <a:p>
                      <a:r>
                        <a:rPr lang="en-US" dirty="0"/>
                        <a:t>focus (zone, flow)</a:t>
                      </a:r>
                    </a:p>
                  </a:txBody>
                  <a:tcPr/>
                </a:tc>
                <a:tc>
                  <a:txBody>
                    <a:bodyPr/>
                    <a:lstStyle/>
                    <a:p>
                      <a:r>
                        <a:rPr lang="en-US" dirty="0"/>
                        <a:t>(</a:t>
                      </a:r>
                      <a:r>
                        <a:rPr lang="ja-JP" altLang="en-US" dirty="0"/>
                        <a:t>調査中</a:t>
                      </a:r>
                      <a:r>
                        <a:rPr lang="en-US" altLang="ja-JP" dirty="0"/>
                        <a:t>)</a:t>
                      </a:r>
                      <a:endParaRPr lang="en-US" dirty="0"/>
                    </a:p>
                  </a:txBody>
                  <a:tcPr/>
                </a:tc>
                <a:extLst>
                  <a:ext uri="{0D108BD9-81ED-4DB2-BD59-A6C34878D82A}">
                    <a16:rowId xmlns:a16="http://schemas.microsoft.com/office/drawing/2014/main" val="445545443"/>
                  </a:ext>
                </a:extLst>
              </a:tr>
              <a:tr h="370840">
                <a:tc>
                  <a:txBody>
                    <a:bodyPr/>
                    <a:lstStyle/>
                    <a:p>
                      <a:r>
                        <a:rPr lang="ja-JP" altLang="en-US" dirty="0">
                          <a:solidFill>
                            <a:schemeClr val="bg1">
                              <a:lumMod val="50000"/>
                            </a:schemeClr>
                          </a:solidFill>
                        </a:rPr>
                        <a:t>コト情報</a:t>
                      </a:r>
                      <a:endParaRPr lang="en-US" dirty="0">
                        <a:solidFill>
                          <a:schemeClr val="bg1">
                            <a:lumMod val="50000"/>
                          </a:schemeClr>
                        </a:solidFill>
                      </a:endParaRPr>
                    </a:p>
                  </a:txBody>
                  <a:tcPr/>
                </a:tc>
                <a:tc>
                  <a:txBody>
                    <a:bodyPr/>
                    <a:lstStyle/>
                    <a:p>
                      <a:r>
                        <a:rPr lang="en-US" dirty="0">
                          <a:solidFill>
                            <a:schemeClr val="bg1">
                              <a:lumMod val="50000"/>
                            </a:schemeClr>
                          </a:solidFill>
                        </a:rPr>
                        <a:t>6. Event</a:t>
                      </a:r>
                      <a:r>
                        <a:rPr lang="ja-JP" altLang="en-US" dirty="0">
                          <a:solidFill>
                            <a:schemeClr val="bg1">
                              <a:lumMod val="50000"/>
                            </a:schemeClr>
                          </a:solidFill>
                        </a:rPr>
                        <a:t>データ</a:t>
                      </a:r>
                      <a:endParaRPr lang="en-US" dirty="0">
                        <a:solidFill>
                          <a:schemeClr val="bg1">
                            <a:lumMod val="50000"/>
                          </a:schemeClr>
                        </a:solidFill>
                      </a:endParaRP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Calendar API, GitHub API</a:t>
                      </a:r>
                    </a:p>
                  </a:txBody>
                  <a:tcPr/>
                </a:tc>
                <a:extLst>
                  <a:ext uri="{0D108BD9-81ED-4DB2-BD59-A6C34878D82A}">
                    <a16:rowId xmlns:a16="http://schemas.microsoft.com/office/drawing/2014/main" val="4163630952"/>
                  </a:ext>
                </a:extLst>
              </a:tr>
            </a:tbl>
          </a:graphicData>
        </a:graphic>
      </p:graphicFrame>
    </p:spTree>
    <p:extLst>
      <p:ext uri="{BB962C8B-B14F-4D97-AF65-F5344CB8AC3E}">
        <p14:creationId xmlns:p14="http://schemas.microsoft.com/office/powerpoint/2010/main" val="143454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140-73E0-4F90-8A9F-E02F61CF0613}"/>
              </a:ext>
            </a:extLst>
          </p:cNvPr>
          <p:cNvSpPr>
            <a:spLocks noGrp="1"/>
          </p:cNvSpPr>
          <p:nvPr>
            <p:ph type="title"/>
          </p:nvPr>
        </p:nvSpPr>
        <p:spPr/>
        <p:txBody>
          <a:bodyPr/>
          <a:lstStyle/>
          <a:p>
            <a:r>
              <a:rPr lang="en-US" dirty="0"/>
              <a:t>Overview</a:t>
            </a:r>
            <a:r>
              <a:rPr lang="ja-JP" altLang="en-US" dirty="0"/>
              <a:t>：想定サービスのコンセプト</a:t>
            </a:r>
            <a:endParaRPr lang="en-US" dirty="0"/>
          </a:p>
        </p:txBody>
      </p:sp>
      <p:sp>
        <p:nvSpPr>
          <p:cNvPr id="3" name="Content Placeholder 2">
            <a:extLst>
              <a:ext uri="{FF2B5EF4-FFF2-40B4-BE49-F238E27FC236}">
                <a16:creationId xmlns:a16="http://schemas.microsoft.com/office/drawing/2014/main" id="{D4844824-EC2E-4694-9875-81301948AD16}"/>
              </a:ext>
            </a:extLst>
          </p:cNvPr>
          <p:cNvSpPr>
            <a:spLocks noGrp="1"/>
          </p:cNvSpPr>
          <p:nvPr>
            <p:ph idx="1"/>
          </p:nvPr>
        </p:nvSpPr>
        <p:spPr>
          <a:xfrm>
            <a:off x="880110" y="1200150"/>
            <a:ext cx="7178040" cy="3265641"/>
          </a:xfrm>
        </p:spPr>
        <p:txBody>
          <a:bodyPr>
            <a:normAutofit/>
          </a:bodyPr>
          <a:lstStyle/>
          <a:p>
            <a:r>
              <a:rPr lang="ja-JP" altLang="en-US" sz="2800" dirty="0"/>
              <a:t>市販のデバイスで、生活状況をセンシングする。</a:t>
            </a:r>
            <a:endParaRPr lang="en-US" altLang="ja-JP" sz="2800" dirty="0"/>
          </a:p>
          <a:p>
            <a:r>
              <a:rPr lang="en-US" altLang="ja-JP" sz="2800" dirty="0"/>
              <a:t>PC</a:t>
            </a:r>
            <a:r>
              <a:rPr lang="ja-JP" altLang="en-US" sz="2800" dirty="0"/>
              <a:t>上での生産作業をモニタリングする。</a:t>
            </a:r>
            <a:endParaRPr lang="en-US" altLang="ja-JP" sz="2800" dirty="0"/>
          </a:p>
          <a:p>
            <a:r>
              <a:rPr lang="ja-JP" altLang="en-US" sz="2800" dirty="0"/>
              <a:t>仕事で使用しているツールの操作時間やドキュメントの閲覧時間を「見える化」する。</a:t>
            </a:r>
            <a:endParaRPr lang="en-US" sz="2800" dirty="0"/>
          </a:p>
        </p:txBody>
      </p:sp>
      <p:sp>
        <p:nvSpPr>
          <p:cNvPr id="4" name="Footer Placeholder 3">
            <a:extLst>
              <a:ext uri="{FF2B5EF4-FFF2-40B4-BE49-F238E27FC236}">
                <a16:creationId xmlns:a16="http://schemas.microsoft.com/office/drawing/2014/main" id="{7D6D0891-8CC4-440E-B93D-7E269AA8D77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0176E1D0-3EC7-4D0C-8431-E3EF2B3A3C9F}"/>
              </a:ext>
            </a:extLst>
          </p:cNvPr>
          <p:cNvSpPr>
            <a:spLocks noGrp="1"/>
          </p:cNvSpPr>
          <p:nvPr>
            <p:ph type="sldNum" sz="quarter" idx="12"/>
          </p:nvPr>
        </p:nvSpPr>
        <p:spPr/>
        <p:txBody>
          <a:bodyPr/>
          <a:lstStyle/>
          <a:p>
            <a:fld id="{F4A97BBC-DD9B-4F1D-A986-96E9900FCB6F}" type="slidenum">
              <a:rPr lang="en-US" smtClean="0"/>
              <a:t>3</a:t>
            </a:fld>
            <a:endParaRPr lang="en-US"/>
          </a:p>
        </p:txBody>
      </p:sp>
      <p:pic>
        <p:nvPicPr>
          <p:cNvPr id="6" name="Picture 5">
            <a:extLst>
              <a:ext uri="{FF2B5EF4-FFF2-40B4-BE49-F238E27FC236}">
                <a16:creationId xmlns:a16="http://schemas.microsoft.com/office/drawing/2014/main" id="{F099FA84-49FF-45E5-9550-F1337BA9BE38}"/>
              </a:ext>
            </a:extLst>
          </p:cNvPr>
          <p:cNvPicPr>
            <a:picLocks noChangeAspect="1"/>
          </p:cNvPicPr>
          <p:nvPr/>
        </p:nvPicPr>
        <p:blipFill>
          <a:blip r:embed="rId2"/>
          <a:stretch>
            <a:fillRect/>
          </a:stretch>
        </p:blipFill>
        <p:spPr>
          <a:xfrm>
            <a:off x="8172450" y="2114550"/>
            <a:ext cx="4521661" cy="3265642"/>
          </a:xfrm>
          <a:prstGeom prst="rect">
            <a:avLst/>
          </a:prstGeom>
        </p:spPr>
      </p:pic>
      <p:sp>
        <p:nvSpPr>
          <p:cNvPr id="7" name="Isosceles Triangle 6">
            <a:extLst>
              <a:ext uri="{FF2B5EF4-FFF2-40B4-BE49-F238E27FC236}">
                <a16:creationId xmlns:a16="http://schemas.microsoft.com/office/drawing/2014/main" id="{A85F8E43-8DA2-4847-9A53-227826948FE2}"/>
              </a:ext>
            </a:extLst>
          </p:cNvPr>
          <p:cNvSpPr/>
          <p:nvPr/>
        </p:nvSpPr>
        <p:spPr>
          <a:xfrm flipV="1">
            <a:off x="2114550" y="4712489"/>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0B38DA-D3CE-4041-9CDD-0DBDA3B99B36}"/>
              </a:ext>
            </a:extLst>
          </p:cNvPr>
          <p:cNvSpPr txBox="1"/>
          <p:nvPr/>
        </p:nvSpPr>
        <p:spPr>
          <a:xfrm>
            <a:off x="875928" y="6752748"/>
            <a:ext cx="8084264" cy="2246769"/>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～作業量、作業時間、集中度、等を測る</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～ドキュメントの作成時間、参照時間を測る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altLang="ja-JP" sz="2800" dirty="0">
              <a:ln w="0"/>
              <a:solidFill>
                <a:schemeClr val="accent1"/>
              </a:solidFill>
              <a:effectLst>
                <a:outerShdw blurRad="38100" dist="25400" dir="5400000" algn="ctr" rotWithShape="0">
                  <a:srgbClr val="6E747A">
                    <a:alpha val="43000"/>
                  </a:srgbClr>
                </a:outerShdw>
              </a:effectLst>
            </a:endParaRPr>
          </a:p>
        </p:txBody>
      </p:sp>
      <p:sp>
        <p:nvSpPr>
          <p:cNvPr id="10" name="TextBox 9">
            <a:extLst>
              <a:ext uri="{FF2B5EF4-FFF2-40B4-BE49-F238E27FC236}">
                <a16:creationId xmlns:a16="http://schemas.microsoft.com/office/drawing/2014/main" id="{CE97EE47-F8AA-44D2-993E-7921042D0EEE}"/>
              </a:ext>
            </a:extLst>
          </p:cNvPr>
          <p:cNvSpPr txBox="1"/>
          <p:nvPr/>
        </p:nvSpPr>
        <p:spPr>
          <a:xfrm>
            <a:off x="971550" y="5420380"/>
            <a:ext cx="10679527"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9850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en-US" altLang="ja-JP" dirty="0"/>
              <a:t>Overview</a:t>
            </a:r>
            <a:r>
              <a:rPr lang="ja-JP" altLang="en-US" dirty="0"/>
              <a:t>：想定サービスの概要</a:t>
            </a:r>
            <a:endParaRPr lang="en-US" dirty="0"/>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4</a:t>
            </a:fld>
            <a:endParaRPr lang="en-US"/>
          </a:p>
        </p:txBody>
      </p:sp>
      <p:sp>
        <p:nvSpPr>
          <p:cNvPr id="91" name="TextBox 90">
            <a:extLst>
              <a:ext uri="{FF2B5EF4-FFF2-40B4-BE49-F238E27FC236}">
                <a16:creationId xmlns:a16="http://schemas.microsoft.com/office/drawing/2014/main" id="{07433043-3E00-4119-A1BD-8369B8147BC6}"/>
              </a:ext>
            </a:extLst>
          </p:cNvPr>
          <p:cNvSpPr txBox="1"/>
          <p:nvPr/>
        </p:nvSpPr>
        <p:spPr>
          <a:xfrm>
            <a:off x="6266284" y="914400"/>
            <a:ext cx="3185487" cy="1477328"/>
          </a:xfrm>
          <a:prstGeom prst="rect">
            <a:avLst/>
          </a:prstGeom>
          <a:noFill/>
        </p:spPr>
        <p:txBody>
          <a:bodyPr wrap="none" rtlCol="0">
            <a:spAutoFit/>
          </a:bodyPr>
          <a:lstStyle/>
          <a:p>
            <a:r>
              <a:rPr lang="ja-JP" altLang="en-US" dirty="0">
                <a:solidFill>
                  <a:schemeClr val="accent5">
                    <a:lumMod val="50000"/>
                  </a:schemeClr>
                </a:solidFill>
              </a:rPr>
              <a:t>自分の働き方を「見える化」</a:t>
            </a:r>
            <a:endParaRPr lang="en-US" altLang="ja-JP" dirty="0">
              <a:solidFill>
                <a:schemeClr val="accent5">
                  <a:lumMod val="50000"/>
                </a:schemeClr>
              </a:solidFill>
            </a:endParaRPr>
          </a:p>
          <a:p>
            <a:endParaRPr lang="en-US" altLang="ja-JP" dirty="0">
              <a:solidFill>
                <a:schemeClr val="accent5">
                  <a:lumMod val="50000"/>
                </a:schemeClr>
              </a:solidFill>
            </a:endParaRPr>
          </a:p>
          <a:p>
            <a:r>
              <a:rPr lang="ja-JP" altLang="en-US" dirty="0">
                <a:solidFill>
                  <a:schemeClr val="accent5">
                    <a:lumMod val="50000"/>
                  </a:schemeClr>
                </a:solidFill>
              </a:rPr>
              <a:t>健康で、安心して、長く</a:t>
            </a:r>
            <a:endParaRPr lang="en-US" altLang="ja-JP" dirty="0">
              <a:solidFill>
                <a:schemeClr val="accent5">
                  <a:lumMod val="50000"/>
                </a:schemeClr>
              </a:solidFill>
            </a:endParaRPr>
          </a:p>
          <a:p>
            <a:r>
              <a:rPr lang="ja-JP" altLang="en-US" dirty="0">
                <a:solidFill>
                  <a:schemeClr val="accent5">
                    <a:lumMod val="50000"/>
                  </a:schemeClr>
                </a:solidFill>
              </a:rPr>
              <a:t>働くために、「働き方」を</a:t>
            </a:r>
            <a:endParaRPr lang="en-US" altLang="ja-JP" dirty="0">
              <a:solidFill>
                <a:schemeClr val="accent5">
                  <a:lumMod val="50000"/>
                </a:schemeClr>
              </a:solidFill>
            </a:endParaRPr>
          </a:p>
          <a:p>
            <a:r>
              <a:rPr lang="ja-JP" altLang="en-US" dirty="0">
                <a:solidFill>
                  <a:schemeClr val="accent5">
                    <a:lumMod val="50000"/>
                  </a:schemeClr>
                </a:solidFill>
              </a:rPr>
              <a:t>見直す</a:t>
            </a:r>
            <a:endParaRPr lang="en-US" dirty="0">
              <a:solidFill>
                <a:schemeClr val="accent5">
                  <a:lumMod val="50000"/>
                </a:schemeClr>
              </a:solidFill>
            </a:endParaRPr>
          </a:p>
        </p:txBody>
      </p:sp>
      <p:sp>
        <p:nvSpPr>
          <p:cNvPr id="94" name="TextBox 93">
            <a:extLst>
              <a:ext uri="{FF2B5EF4-FFF2-40B4-BE49-F238E27FC236}">
                <a16:creationId xmlns:a16="http://schemas.microsoft.com/office/drawing/2014/main" id="{33A2DA55-4CF9-48EF-A3AA-0ADDBB5B905C}"/>
              </a:ext>
            </a:extLst>
          </p:cNvPr>
          <p:cNvSpPr txBox="1"/>
          <p:nvPr/>
        </p:nvSpPr>
        <p:spPr>
          <a:xfrm>
            <a:off x="748418" y="2057400"/>
            <a:ext cx="3877985" cy="923330"/>
          </a:xfrm>
          <a:prstGeom prst="rect">
            <a:avLst/>
          </a:prstGeom>
          <a:noFill/>
        </p:spPr>
        <p:txBody>
          <a:bodyPr wrap="none" rtlCol="0">
            <a:spAutoFit/>
          </a:bodyPr>
          <a:lstStyle/>
          <a:p>
            <a:r>
              <a:rPr lang="ja-JP" altLang="en-US" dirty="0">
                <a:solidFill>
                  <a:schemeClr val="accent5">
                    <a:lumMod val="50000"/>
                  </a:schemeClr>
                </a:solidFill>
              </a:rPr>
              <a:t>サービス・ターゲットは、「個人」</a:t>
            </a:r>
            <a:endParaRPr lang="en-US" altLang="ja-JP" dirty="0">
              <a:solidFill>
                <a:schemeClr val="accent5">
                  <a:lumMod val="50000"/>
                </a:schemeClr>
              </a:solidFill>
            </a:endParaRPr>
          </a:p>
          <a:p>
            <a:r>
              <a:rPr lang="ja-JP" altLang="en-US" dirty="0">
                <a:solidFill>
                  <a:schemeClr val="accent5">
                    <a:lumMod val="50000"/>
                  </a:schemeClr>
                </a:solidFill>
              </a:rPr>
              <a:t>とその家族</a:t>
            </a:r>
            <a:endParaRPr lang="en-US" altLang="ja-JP" dirty="0">
              <a:solidFill>
                <a:schemeClr val="accent5">
                  <a:lumMod val="50000"/>
                </a:schemeClr>
              </a:solidFill>
            </a:endParaRPr>
          </a:p>
          <a:p>
            <a:r>
              <a:rPr lang="ja-JP" altLang="en-US" dirty="0">
                <a:solidFill>
                  <a:schemeClr val="accent5">
                    <a:lumMod val="50000"/>
                  </a:schemeClr>
                </a:solidFill>
              </a:rPr>
              <a:t>（労務管理は目的としない）</a:t>
            </a:r>
            <a:endParaRPr lang="en-US" dirty="0">
              <a:solidFill>
                <a:schemeClr val="accent5">
                  <a:lumMod val="50000"/>
                </a:schemeClr>
              </a:solidFill>
            </a:endParaRPr>
          </a:p>
        </p:txBody>
      </p:sp>
      <p:sp>
        <p:nvSpPr>
          <p:cNvPr id="3" name="Footer Placeholder 2">
            <a:extLst>
              <a:ext uri="{FF2B5EF4-FFF2-40B4-BE49-F238E27FC236}">
                <a16:creationId xmlns:a16="http://schemas.microsoft.com/office/drawing/2014/main" id="{AECB484D-09FB-4FCE-8AC8-5A72ECAD314F}"/>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pic>
        <p:nvPicPr>
          <p:cNvPr id="49" name="Graphic 48" descr="Bar chart">
            <a:extLst>
              <a:ext uri="{FF2B5EF4-FFF2-40B4-BE49-F238E27FC236}">
                <a16:creationId xmlns:a16="http://schemas.microsoft.com/office/drawing/2014/main" id="{314FD1E8-7F79-444E-A0E0-33C716BD2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4392848"/>
            <a:ext cx="459450" cy="459450"/>
          </a:xfrm>
          <a:prstGeom prst="rect">
            <a:avLst/>
          </a:prstGeom>
        </p:spPr>
      </p:pic>
      <p:pic>
        <p:nvPicPr>
          <p:cNvPr id="50" name="Graphic 49" descr="Research">
            <a:extLst>
              <a:ext uri="{FF2B5EF4-FFF2-40B4-BE49-F238E27FC236}">
                <a16:creationId xmlns:a16="http://schemas.microsoft.com/office/drawing/2014/main" id="{FC9FDEB4-27A6-44D2-B05F-F961E7056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4392848"/>
            <a:ext cx="459450" cy="459450"/>
          </a:xfrm>
          <a:prstGeom prst="rect">
            <a:avLst/>
          </a:prstGeom>
        </p:spPr>
      </p:pic>
      <p:pic>
        <p:nvPicPr>
          <p:cNvPr id="54" name="Graphic 53" descr="Pie chart">
            <a:extLst>
              <a:ext uri="{FF2B5EF4-FFF2-40B4-BE49-F238E27FC236}">
                <a16:creationId xmlns:a16="http://schemas.microsoft.com/office/drawing/2014/main" id="{3016C385-F3A9-45D5-8082-B589300485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4392848"/>
            <a:ext cx="459450" cy="459450"/>
          </a:xfrm>
          <a:prstGeom prst="rect">
            <a:avLst/>
          </a:prstGeom>
        </p:spPr>
      </p:pic>
      <p:pic>
        <p:nvPicPr>
          <p:cNvPr id="55" name="Graphic 54" descr="Map with pin">
            <a:extLst>
              <a:ext uri="{FF2B5EF4-FFF2-40B4-BE49-F238E27FC236}">
                <a16:creationId xmlns:a16="http://schemas.microsoft.com/office/drawing/2014/main" id="{B4C088F4-6568-423D-97D6-48B7F022F3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7313635"/>
            <a:ext cx="914400" cy="914400"/>
          </a:xfrm>
          <a:prstGeom prst="rect">
            <a:avLst/>
          </a:prstGeom>
        </p:spPr>
      </p:pic>
      <p:pic>
        <p:nvPicPr>
          <p:cNvPr id="58" name="Graphic 57" descr="Heart with pulse">
            <a:extLst>
              <a:ext uri="{FF2B5EF4-FFF2-40B4-BE49-F238E27FC236}">
                <a16:creationId xmlns:a16="http://schemas.microsoft.com/office/drawing/2014/main" id="{382F7ECA-B65F-4B69-84B6-A2B906F007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7138653"/>
            <a:ext cx="914400" cy="914400"/>
          </a:xfrm>
          <a:prstGeom prst="rect">
            <a:avLst/>
          </a:prstGeom>
        </p:spPr>
      </p:pic>
      <p:pic>
        <p:nvPicPr>
          <p:cNvPr id="62" name="Graphic 61" descr="Smart Phone">
            <a:extLst>
              <a:ext uri="{FF2B5EF4-FFF2-40B4-BE49-F238E27FC236}">
                <a16:creationId xmlns:a16="http://schemas.microsoft.com/office/drawing/2014/main" id="{5CC90E5A-44FA-4026-B5F1-F58DFFF117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6212478"/>
            <a:ext cx="914400" cy="914400"/>
          </a:xfrm>
          <a:prstGeom prst="rect">
            <a:avLst/>
          </a:prstGeom>
        </p:spPr>
      </p:pic>
      <p:sp>
        <p:nvSpPr>
          <p:cNvPr id="63" name="TextBox 62">
            <a:extLst>
              <a:ext uri="{FF2B5EF4-FFF2-40B4-BE49-F238E27FC236}">
                <a16:creationId xmlns:a16="http://schemas.microsoft.com/office/drawing/2014/main" id="{0CB79E59-8997-408F-B88C-5DB6292E90A5}"/>
              </a:ext>
            </a:extLst>
          </p:cNvPr>
          <p:cNvSpPr txBox="1"/>
          <p:nvPr/>
        </p:nvSpPr>
        <p:spPr>
          <a:xfrm>
            <a:off x="3760885" y="37162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65" name="Graphic 64" descr="Browser window">
            <a:extLst>
              <a:ext uri="{FF2B5EF4-FFF2-40B4-BE49-F238E27FC236}">
                <a16:creationId xmlns:a16="http://schemas.microsoft.com/office/drawing/2014/main" id="{05E613F1-37EF-405D-AC10-0B7652986C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2805447"/>
            <a:ext cx="2943225" cy="2943225"/>
          </a:xfrm>
          <a:prstGeom prst="rect">
            <a:avLst/>
          </a:prstGeom>
        </p:spPr>
      </p:pic>
      <p:sp>
        <p:nvSpPr>
          <p:cNvPr id="66" name="TextBox 65">
            <a:extLst>
              <a:ext uri="{FF2B5EF4-FFF2-40B4-BE49-F238E27FC236}">
                <a16:creationId xmlns:a16="http://schemas.microsoft.com/office/drawing/2014/main" id="{673A049B-87D2-4239-9D75-A52B258C84E3}"/>
              </a:ext>
            </a:extLst>
          </p:cNvPr>
          <p:cNvSpPr txBox="1"/>
          <p:nvPr/>
        </p:nvSpPr>
        <p:spPr>
          <a:xfrm>
            <a:off x="1125750" y="3921200"/>
            <a:ext cx="1107996" cy="369332"/>
          </a:xfrm>
          <a:prstGeom prst="rect">
            <a:avLst/>
          </a:prstGeom>
          <a:noFill/>
        </p:spPr>
        <p:txBody>
          <a:bodyPr wrap="none" rtlCol="0">
            <a:spAutoFit/>
          </a:bodyPr>
          <a:lstStyle/>
          <a:p>
            <a:r>
              <a:rPr lang="ja-JP" altLang="en-US" dirty="0"/>
              <a:t>見える化</a:t>
            </a:r>
            <a:endParaRPr lang="en-US" dirty="0"/>
          </a:p>
        </p:txBody>
      </p:sp>
      <p:cxnSp>
        <p:nvCxnSpPr>
          <p:cNvPr id="67" name="Straight Arrow Connector 66">
            <a:extLst>
              <a:ext uri="{FF2B5EF4-FFF2-40B4-BE49-F238E27FC236}">
                <a16:creationId xmlns:a16="http://schemas.microsoft.com/office/drawing/2014/main" id="{06ADC80E-CEA7-4515-A218-B4503672E120}"/>
              </a:ext>
            </a:extLst>
          </p:cNvPr>
          <p:cNvCxnSpPr/>
          <p:nvPr/>
        </p:nvCxnSpPr>
        <p:spPr>
          <a:xfrm flipH="1">
            <a:off x="3324112" y="46225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Graphic 69" descr="Database">
            <a:extLst>
              <a:ext uri="{FF2B5EF4-FFF2-40B4-BE49-F238E27FC236}">
                <a16:creationId xmlns:a16="http://schemas.microsoft.com/office/drawing/2014/main" id="{CAB004A1-5D5E-4397-B7C1-46BD7854EEC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4088744"/>
            <a:ext cx="1152525" cy="1152525"/>
          </a:xfrm>
          <a:prstGeom prst="rect">
            <a:avLst/>
          </a:prstGeom>
        </p:spPr>
      </p:pic>
      <p:pic>
        <p:nvPicPr>
          <p:cNvPr id="72" name="Graphic 71" descr="Programmer">
            <a:extLst>
              <a:ext uri="{FF2B5EF4-FFF2-40B4-BE49-F238E27FC236}">
                <a16:creationId xmlns:a16="http://schemas.microsoft.com/office/drawing/2014/main" id="{22A0A5EF-AC78-4614-AFC3-D04FEF5A724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3826792"/>
            <a:ext cx="1306490" cy="1306490"/>
          </a:xfrm>
          <a:prstGeom prst="rect">
            <a:avLst/>
          </a:prstGeom>
        </p:spPr>
      </p:pic>
      <p:pic>
        <p:nvPicPr>
          <p:cNvPr id="74" name="Picture 73" descr="A close up of a logo&#10;&#10;Description automatically generated">
            <a:extLst>
              <a:ext uri="{FF2B5EF4-FFF2-40B4-BE49-F238E27FC236}">
                <a16:creationId xmlns:a16="http://schemas.microsoft.com/office/drawing/2014/main" id="{69BFDFD7-A920-4D62-A5B4-0378036B3FF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6512054"/>
            <a:ext cx="1096179" cy="1096179"/>
          </a:xfrm>
          <a:prstGeom prst="rect">
            <a:avLst/>
          </a:prstGeom>
        </p:spPr>
      </p:pic>
      <p:sp>
        <p:nvSpPr>
          <p:cNvPr id="75" name="TextBox 74">
            <a:extLst>
              <a:ext uri="{FF2B5EF4-FFF2-40B4-BE49-F238E27FC236}">
                <a16:creationId xmlns:a16="http://schemas.microsoft.com/office/drawing/2014/main" id="{FF369E94-C48C-4378-955E-C2178D517C52}"/>
              </a:ext>
            </a:extLst>
          </p:cNvPr>
          <p:cNvSpPr txBox="1"/>
          <p:nvPr/>
        </p:nvSpPr>
        <p:spPr>
          <a:xfrm>
            <a:off x="7326399" y="6395386"/>
            <a:ext cx="1712328" cy="369332"/>
          </a:xfrm>
          <a:prstGeom prst="rect">
            <a:avLst/>
          </a:prstGeom>
          <a:noFill/>
        </p:spPr>
        <p:txBody>
          <a:bodyPr wrap="none" rtlCol="0">
            <a:spAutoFit/>
          </a:bodyPr>
          <a:lstStyle/>
          <a:p>
            <a:r>
              <a:rPr lang="en-US" altLang="ja-JP" dirty="0"/>
              <a:t>Google Timeline</a:t>
            </a:r>
            <a:endParaRPr lang="en-US" dirty="0"/>
          </a:p>
        </p:txBody>
      </p:sp>
      <p:cxnSp>
        <p:nvCxnSpPr>
          <p:cNvPr id="95" name="Straight Connector 94">
            <a:extLst>
              <a:ext uri="{FF2B5EF4-FFF2-40B4-BE49-F238E27FC236}">
                <a16:creationId xmlns:a16="http://schemas.microsoft.com/office/drawing/2014/main" id="{5A6B7105-FA05-4877-B505-A6A9D06EEEBC}"/>
              </a:ext>
            </a:extLst>
          </p:cNvPr>
          <p:cNvCxnSpPr>
            <a:cxnSpLocks/>
            <a:stCxn id="55" idx="1"/>
          </p:cNvCxnSpPr>
          <p:nvPr/>
        </p:nvCxnSpPr>
        <p:spPr>
          <a:xfrm flipH="1" flipV="1">
            <a:off x="8390867" y="73984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EE2342A5-F4A3-48A7-B753-E993BBF9C622}"/>
              </a:ext>
            </a:extLst>
          </p:cNvPr>
          <p:cNvSpPr/>
          <p:nvPr/>
        </p:nvSpPr>
        <p:spPr>
          <a:xfrm>
            <a:off x="6296829" y="42905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97" name="Straight Connector 96">
            <a:extLst>
              <a:ext uri="{FF2B5EF4-FFF2-40B4-BE49-F238E27FC236}">
                <a16:creationId xmlns:a16="http://schemas.microsoft.com/office/drawing/2014/main" id="{E7A2BB5B-6333-4C15-B88A-4889B1639F22}"/>
              </a:ext>
            </a:extLst>
          </p:cNvPr>
          <p:cNvCxnSpPr>
            <a:cxnSpLocks/>
            <a:endCxn id="96" idx="2"/>
          </p:cNvCxnSpPr>
          <p:nvPr/>
        </p:nvCxnSpPr>
        <p:spPr>
          <a:xfrm flipV="1">
            <a:off x="6163901" y="49595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98" name="Picture 97" descr="A close up of a logo&#10;&#10;Description automatically generated">
            <a:extLst>
              <a:ext uri="{FF2B5EF4-FFF2-40B4-BE49-F238E27FC236}">
                <a16:creationId xmlns:a16="http://schemas.microsoft.com/office/drawing/2014/main" id="{4465303B-4112-4389-A57F-F211D264289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6196885"/>
            <a:ext cx="1096179" cy="1096179"/>
          </a:xfrm>
          <a:prstGeom prst="rect">
            <a:avLst/>
          </a:prstGeom>
        </p:spPr>
      </p:pic>
      <p:sp>
        <p:nvSpPr>
          <p:cNvPr id="99" name="TextBox 98">
            <a:extLst>
              <a:ext uri="{FF2B5EF4-FFF2-40B4-BE49-F238E27FC236}">
                <a16:creationId xmlns:a16="http://schemas.microsoft.com/office/drawing/2014/main" id="{14DB9D7A-005B-4859-A7E5-C6C497601593}"/>
              </a:ext>
            </a:extLst>
          </p:cNvPr>
          <p:cNvSpPr txBox="1"/>
          <p:nvPr/>
        </p:nvSpPr>
        <p:spPr>
          <a:xfrm>
            <a:off x="9952612" y="55881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100" name="Straight Connector 99">
            <a:extLst>
              <a:ext uri="{FF2B5EF4-FFF2-40B4-BE49-F238E27FC236}">
                <a16:creationId xmlns:a16="http://schemas.microsoft.com/office/drawing/2014/main" id="{387BE7B3-B06C-4E02-B15B-59C67A2A7FB0}"/>
              </a:ext>
            </a:extLst>
          </p:cNvPr>
          <p:cNvCxnSpPr>
            <a:cxnSpLocks/>
            <a:stCxn id="62" idx="1"/>
          </p:cNvCxnSpPr>
          <p:nvPr/>
        </p:nvCxnSpPr>
        <p:spPr>
          <a:xfrm flipH="1" flipV="1">
            <a:off x="10814765" y="66568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DE370C1-6E94-4199-A6A9-8427D73B1444}"/>
              </a:ext>
            </a:extLst>
          </p:cNvPr>
          <p:cNvCxnSpPr>
            <a:cxnSpLocks/>
            <a:endCxn id="96" idx="3"/>
          </p:cNvCxnSpPr>
          <p:nvPr/>
        </p:nvCxnSpPr>
        <p:spPr>
          <a:xfrm flipH="1">
            <a:off x="7722575" y="45672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102" name="Picture 101" descr="A close up of a logo&#10;&#10;Description automatically generated">
            <a:extLst>
              <a:ext uri="{FF2B5EF4-FFF2-40B4-BE49-F238E27FC236}">
                <a16:creationId xmlns:a16="http://schemas.microsoft.com/office/drawing/2014/main" id="{9EB12B8F-E7DB-4963-A956-931C7AEFCBF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6934052"/>
            <a:ext cx="914401" cy="914401"/>
          </a:xfrm>
          <a:prstGeom prst="rect">
            <a:avLst/>
          </a:prstGeom>
        </p:spPr>
      </p:pic>
      <p:sp>
        <p:nvSpPr>
          <p:cNvPr id="103" name="TextBox 102">
            <a:extLst>
              <a:ext uri="{FF2B5EF4-FFF2-40B4-BE49-F238E27FC236}">
                <a16:creationId xmlns:a16="http://schemas.microsoft.com/office/drawing/2014/main" id="{E3205D0B-BB43-44C7-A133-5D5939D991E3}"/>
              </a:ext>
            </a:extLst>
          </p:cNvPr>
          <p:cNvSpPr txBox="1"/>
          <p:nvPr/>
        </p:nvSpPr>
        <p:spPr>
          <a:xfrm>
            <a:off x="10573936" y="77154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104" name="Graphic 103" descr="Wi-Fi">
            <a:extLst>
              <a:ext uri="{FF2B5EF4-FFF2-40B4-BE49-F238E27FC236}">
                <a16:creationId xmlns:a16="http://schemas.microsoft.com/office/drawing/2014/main" id="{B90F0F26-D8A5-4E22-B6AB-013CC12626B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6774820"/>
            <a:ext cx="542180" cy="542180"/>
          </a:xfrm>
          <a:prstGeom prst="rect">
            <a:avLst/>
          </a:prstGeom>
        </p:spPr>
      </p:pic>
      <p:pic>
        <p:nvPicPr>
          <p:cNvPr id="105" name="Graphic 104" descr="Smart Phone">
            <a:extLst>
              <a:ext uri="{FF2B5EF4-FFF2-40B4-BE49-F238E27FC236}">
                <a16:creationId xmlns:a16="http://schemas.microsoft.com/office/drawing/2014/main" id="{C22B9B3C-9B12-4935-9A88-B1941BB438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7585327"/>
            <a:ext cx="914400" cy="914400"/>
          </a:xfrm>
          <a:prstGeom prst="rect">
            <a:avLst/>
          </a:prstGeom>
        </p:spPr>
      </p:pic>
      <p:cxnSp>
        <p:nvCxnSpPr>
          <p:cNvPr id="106" name="Straight Connector 105">
            <a:extLst>
              <a:ext uri="{FF2B5EF4-FFF2-40B4-BE49-F238E27FC236}">
                <a16:creationId xmlns:a16="http://schemas.microsoft.com/office/drawing/2014/main" id="{896F0376-4574-4255-9704-DA267E51B5AB}"/>
              </a:ext>
            </a:extLst>
          </p:cNvPr>
          <p:cNvCxnSpPr>
            <a:cxnSpLocks/>
          </p:cNvCxnSpPr>
          <p:nvPr/>
        </p:nvCxnSpPr>
        <p:spPr>
          <a:xfrm flipH="1" flipV="1">
            <a:off x="7590685" y="49595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43F038-DB6D-45A0-A502-556913343DF3}"/>
              </a:ext>
            </a:extLst>
          </p:cNvPr>
          <p:cNvCxnSpPr>
            <a:cxnSpLocks/>
            <a:stCxn id="75" idx="0"/>
          </p:cNvCxnSpPr>
          <p:nvPr/>
        </p:nvCxnSpPr>
        <p:spPr>
          <a:xfrm flipH="1" flipV="1">
            <a:off x="7273993" y="49595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Graphic 107" descr="User">
            <a:extLst>
              <a:ext uri="{FF2B5EF4-FFF2-40B4-BE49-F238E27FC236}">
                <a16:creationId xmlns:a16="http://schemas.microsoft.com/office/drawing/2014/main" id="{282799AE-81FE-4C45-9BE2-FE419B98839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5152236"/>
            <a:ext cx="1504621" cy="1504621"/>
          </a:xfrm>
          <a:prstGeom prst="rect">
            <a:avLst/>
          </a:prstGeom>
        </p:spPr>
      </p:pic>
      <p:sp>
        <p:nvSpPr>
          <p:cNvPr id="109" name="TextBox 108">
            <a:extLst>
              <a:ext uri="{FF2B5EF4-FFF2-40B4-BE49-F238E27FC236}">
                <a16:creationId xmlns:a16="http://schemas.microsoft.com/office/drawing/2014/main" id="{AB2161F8-838D-4AE8-AC56-C3C44F3796D1}"/>
              </a:ext>
            </a:extLst>
          </p:cNvPr>
          <p:cNvSpPr txBox="1"/>
          <p:nvPr/>
        </p:nvSpPr>
        <p:spPr>
          <a:xfrm>
            <a:off x="528358" y="6554400"/>
            <a:ext cx="4108817" cy="1477328"/>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操作状況</a:t>
            </a:r>
            <a:endParaRPr lang="en-US" altLang="ja-JP" dirty="0"/>
          </a:p>
          <a:p>
            <a:r>
              <a:rPr lang="ja-JP" altLang="en-US" dirty="0"/>
              <a:t>②対象成果物、生産時間</a:t>
            </a:r>
            <a:endParaRPr lang="en-US" altLang="ja-JP" dirty="0"/>
          </a:p>
          <a:p>
            <a:r>
              <a:rPr lang="ja-JP" altLang="en-US" dirty="0"/>
              <a:t>③勤務時間ー生活時間</a:t>
            </a:r>
            <a:endParaRPr lang="en-US" altLang="ja-JP" dirty="0"/>
          </a:p>
          <a:p>
            <a:r>
              <a:rPr lang="ja-JP" altLang="en-US" dirty="0"/>
              <a:t>④ドキュメントごとの作成、更新履歴</a:t>
            </a:r>
            <a:endParaRPr lang="en-US" dirty="0"/>
          </a:p>
        </p:txBody>
      </p:sp>
      <p:pic>
        <p:nvPicPr>
          <p:cNvPr id="110" name="Picture 109" descr="A close up of a logo&#10;&#10;Description automatically generated">
            <a:extLst>
              <a:ext uri="{FF2B5EF4-FFF2-40B4-BE49-F238E27FC236}">
                <a16:creationId xmlns:a16="http://schemas.microsoft.com/office/drawing/2014/main" id="{DA085E57-AF1C-41A5-89F8-4A36F283EC4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6703795"/>
            <a:ext cx="685896" cy="2172003"/>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ED8A0AB2-8028-4C32-940D-C792A4FF9E6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2405063"/>
            <a:ext cx="3481387" cy="3481387"/>
          </a:xfrm>
          <a:prstGeom prst="rect">
            <a:avLst/>
          </a:prstGeom>
        </p:spPr>
      </p:pic>
      <p:sp>
        <p:nvSpPr>
          <p:cNvPr id="112" name="TextBox 111">
            <a:extLst>
              <a:ext uri="{FF2B5EF4-FFF2-40B4-BE49-F238E27FC236}">
                <a16:creationId xmlns:a16="http://schemas.microsoft.com/office/drawing/2014/main" id="{20E34045-FEF7-4A26-9B9F-3621DCBEA83F}"/>
              </a:ext>
            </a:extLst>
          </p:cNvPr>
          <p:cNvSpPr txBox="1"/>
          <p:nvPr/>
        </p:nvSpPr>
        <p:spPr>
          <a:xfrm>
            <a:off x="8151176" y="8539042"/>
            <a:ext cx="2075055" cy="369332"/>
          </a:xfrm>
          <a:prstGeom prst="rect">
            <a:avLst/>
          </a:prstGeom>
          <a:noFill/>
        </p:spPr>
        <p:txBody>
          <a:bodyPr wrap="none" rtlCol="0">
            <a:spAutoFit/>
          </a:bodyPr>
          <a:lstStyle/>
          <a:p>
            <a:r>
              <a:rPr lang="en-US" altLang="ja-JP" dirty="0"/>
              <a:t>Smart Phone Device</a:t>
            </a:r>
          </a:p>
        </p:txBody>
      </p:sp>
      <p:sp>
        <p:nvSpPr>
          <p:cNvPr id="113" name="TextBox 112">
            <a:extLst>
              <a:ext uri="{FF2B5EF4-FFF2-40B4-BE49-F238E27FC236}">
                <a16:creationId xmlns:a16="http://schemas.microsoft.com/office/drawing/2014/main" id="{940A0E30-19BB-42DC-8541-5AE9D4171937}"/>
              </a:ext>
            </a:extLst>
          </p:cNvPr>
          <p:cNvSpPr txBox="1"/>
          <p:nvPr/>
        </p:nvSpPr>
        <p:spPr>
          <a:xfrm>
            <a:off x="8852120" y="7188515"/>
            <a:ext cx="554960" cy="369332"/>
          </a:xfrm>
          <a:prstGeom prst="rect">
            <a:avLst/>
          </a:prstGeom>
          <a:noFill/>
        </p:spPr>
        <p:txBody>
          <a:bodyPr wrap="none" rtlCol="0">
            <a:spAutoFit/>
          </a:bodyPr>
          <a:lstStyle/>
          <a:p>
            <a:r>
              <a:rPr lang="en-US" altLang="ja-JP" dirty="0"/>
              <a:t>GPS</a:t>
            </a:r>
          </a:p>
        </p:txBody>
      </p:sp>
      <p:sp>
        <p:nvSpPr>
          <p:cNvPr id="114" name="TextBox 113">
            <a:extLst>
              <a:ext uri="{FF2B5EF4-FFF2-40B4-BE49-F238E27FC236}">
                <a16:creationId xmlns:a16="http://schemas.microsoft.com/office/drawing/2014/main" id="{D30CA9EB-9A16-4D29-82AA-CAD1C0EADAB3}"/>
              </a:ext>
            </a:extLst>
          </p:cNvPr>
          <p:cNvSpPr txBox="1"/>
          <p:nvPr/>
        </p:nvSpPr>
        <p:spPr>
          <a:xfrm>
            <a:off x="5168412" y="8946118"/>
            <a:ext cx="1954831" cy="369332"/>
          </a:xfrm>
          <a:prstGeom prst="rect">
            <a:avLst/>
          </a:prstGeom>
          <a:noFill/>
        </p:spPr>
        <p:txBody>
          <a:bodyPr wrap="none" rtlCol="0">
            <a:spAutoFit/>
          </a:bodyPr>
          <a:lstStyle/>
          <a:p>
            <a:r>
              <a:rPr lang="en-US" altLang="ja-JP" dirty="0"/>
              <a:t>Smart Band Device</a:t>
            </a:r>
          </a:p>
        </p:txBody>
      </p:sp>
      <p:sp>
        <p:nvSpPr>
          <p:cNvPr id="115" name="TextBox 114">
            <a:extLst>
              <a:ext uri="{FF2B5EF4-FFF2-40B4-BE49-F238E27FC236}">
                <a16:creationId xmlns:a16="http://schemas.microsoft.com/office/drawing/2014/main" id="{2D62022E-8D6F-48B7-B0BE-1E537455DB07}"/>
              </a:ext>
            </a:extLst>
          </p:cNvPr>
          <p:cNvSpPr txBox="1"/>
          <p:nvPr/>
        </p:nvSpPr>
        <p:spPr>
          <a:xfrm>
            <a:off x="9602456" y="3643732"/>
            <a:ext cx="2533579" cy="369332"/>
          </a:xfrm>
          <a:prstGeom prst="rect">
            <a:avLst/>
          </a:prstGeom>
          <a:noFill/>
        </p:spPr>
        <p:txBody>
          <a:bodyPr wrap="none" rtlCol="0">
            <a:spAutoFit/>
          </a:bodyPr>
          <a:lstStyle/>
          <a:p>
            <a:r>
              <a:rPr lang="en-US" altLang="ja-JP" dirty="0"/>
              <a:t>PC Operation Monitoring</a:t>
            </a:r>
          </a:p>
        </p:txBody>
      </p:sp>
      <p:pic>
        <p:nvPicPr>
          <p:cNvPr id="116" name="Picture 115" descr="A close up of a logo&#10;&#10;Description automatically generated">
            <a:extLst>
              <a:ext uri="{FF2B5EF4-FFF2-40B4-BE49-F238E27FC236}">
                <a16:creationId xmlns:a16="http://schemas.microsoft.com/office/drawing/2014/main" id="{84966FA9-E10B-44A6-AC06-4A6F87AF244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2459989"/>
            <a:ext cx="1096179" cy="1096179"/>
          </a:xfrm>
          <a:prstGeom prst="rect">
            <a:avLst/>
          </a:prstGeom>
        </p:spPr>
      </p:pic>
      <p:sp>
        <p:nvSpPr>
          <p:cNvPr id="117" name="TextBox 116">
            <a:extLst>
              <a:ext uri="{FF2B5EF4-FFF2-40B4-BE49-F238E27FC236}">
                <a16:creationId xmlns:a16="http://schemas.microsoft.com/office/drawing/2014/main" id="{6F6C5BFE-1FBE-4C57-BF91-8F9492E073CE}"/>
              </a:ext>
            </a:extLst>
          </p:cNvPr>
          <p:cNvSpPr txBox="1"/>
          <p:nvPr/>
        </p:nvSpPr>
        <p:spPr>
          <a:xfrm>
            <a:off x="8172450" y="20983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118" name="Straight Connector 117">
            <a:extLst>
              <a:ext uri="{FF2B5EF4-FFF2-40B4-BE49-F238E27FC236}">
                <a16:creationId xmlns:a16="http://schemas.microsoft.com/office/drawing/2014/main" id="{F82CC58D-0DE5-41EF-B5D5-FD3308535A80}"/>
              </a:ext>
            </a:extLst>
          </p:cNvPr>
          <p:cNvCxnSpPr>
            <a:cxnSpLocks/>
          </p:cNvCxnSpPr>
          <p:nvPr/>
        </p:nvCxnSpPr>
        <p:spPr>
          <a:xfrm flipH="1">
            <a:off x="7722575" y="33789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119" name="Graphic 118" descr="Wi-Fi">
            <a:extLst>
              <a:ext uri="{FF2B5EF4-FFF2-40B4-BE49-F238E27FC236}">
                <a16:creationId xmlns:a16="http://schemas.microsoft.com/office/drawing/2014/main" id="{4BB25062-7CB6-4F6F-9CFC-337F61405F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2813415"/>
            <a:ext cx="542180" cy="542180"/>
          </a:xfrm>
          <a:prstGeom prst="rect">
            <a:avLst/>
          </a:prstGeom>
        </p:spPr>
      </p:pic>
      <p:pic>
        <p:nvPicPr>
          <p:cNvPr id="120" name="Picture 119">
            <a:extLst>
              <a:ext uri="{FF2B5EF4-FFF2-40B4-BE49-F238E27FC236}">
                <a16:creationId xmlns:a16="http://schemas.microsoft.com/office/drawing/2014/main" id="{A30C39E4-8361-4959-8816-8C512E235EA4}"/>
              </a:ext>
            </a:extLst>
          </p:cNvPr>
          <p:cNvPicPr>
            <a:picLocks noChangeAspect="1"/>
          </p:cNvPicPr>
          <p:nvPr/>
        </p:nvPicPr>
        <p:blipFill>
          <a:blip r:embed="rId27"/>
          <a:stretch>
            <a:fillRect/>
          </a:stretch>
        </p:blipFill>
        <p:spPr>
          <a:xfrm flipV="1">
            <a:off x="10547401" y="2789003"/>
            <a:ext cx="676275" cy="219075"/>
          </a:xfrm>
          <a:prstGeom prst="rect">
            <a:avLst/>
          </a:prstGeom>
        </p:spPr>
      </p:pic>
      <p:sp>
        <p:nvSpPr>
          <p:cNvPr id="121" name="TextBox 120">
            <a:extLst>
              <a:ext uri="{FF2B5EF4-FFF2-40B4-BE49-F238E27FC236}">
                <a16:creationId xmlns:a16="http://schemas.microsoft.com/office/drawing/2014/main" id="{B15B6D33-286A-4DA6-9B4A-C0A8DF5F7747}"/>
              </a:ext>
            </a:extLst>
          </p:cNvPr>
          <p:cNvSpPr txBox="1"/>
          <p:nvPr/>
        </p:nvSpPr>
        <p:spPr>
          <a:xfrm>
            <a:off x="10338297" y="2417832"/>
            <a:ext cx="1564852" cy="369332"/>
          </a:xfrm>
          <a:prstGeom prst="rect">
            <a:avLst/>
          </a:prstGeom>
          <a:noFill/>
        </p:spPr>
        <p:txBody>
          <a:bodyPr wrap="none" rtlCol="0">
            <a:spAutoFit/>
          </a:bodyPr>
          <a:lstStyle/>
          <a:p>
            <a:r>
              <a:rPr lang="en-US" altLang="ja-JP" dirty="0"/>
              <a:t>Motion Sensor</a:t>
            </a:r>
          </a:p>
        </p:txBody>
      </p:sp>
      <p:cxnSp>
        <p:nvCxnSpPr>
          <p:cNvPr id="122" name="Straight Connector 121">
            <a:extLst>
              <a:ext uri="{FF2B5EF4-FFF2-40B4-BE49-F238E27FC236}">
                <a16:creationId xmlns:a16="http://schemas.microsoft.com/office/drawing/2014/main" id="{3E3EC92E-EA0A-48CA-BB92-ECDB4929A3C2}"/>
              </a:ext>
            </a:extLst>
          </p:cNvPr>
          <p:cNvCxnSpPr>
            <a:cxnSpLocks/>
            <a:endCxn id="116" idx="3"/>
          </p:cNvCxnSpPr>
          <p:nvPr/>
        </p:nvCxnSpPr>
        <p:spPr>
          <a:xfrm flipH="1">
            <a:off x="10100196" y="29984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5909C1B-7361-4791-814B-B0CB02AC0644}"/>
              </a:ext>
            </a:extLst>
          </p:cNvPr>
          <p:cNvSpPr txBox="1"/>
          <p:nvPr/>
        </p:nvSpPr>
        <p:spPr>
          <a:xfrm>
            <a:off x="5043671" y="8058140"/>
            <a:ext cx="1118063" cy="369332"/>
          </a:xfrm>
          <a:prstGeom prst="rect">
            <a:avLst/>
          </a:prstGeom>
          <a:noFill/>
        </p:spPr>
        <p:txBody>
          <a:bodyPr wrap="none" rtlCol="0">
            <a:spAutoFit/>
          </a:bodyPr>
          <a:lstStyle/>
          <a:p>
            <a:r>
              <a:rPr lang="en-US" altLang="ja-JP" dirty="0"/>
              <a:t>Device I/F</a:t>
            </a:r>
            <a:endParaRPr lang="en-US" dirty="0"/>
          </a:p>
        </p:txBody>
      </p:sp>
      <p:pic>
        <p:nvPicPr>
          <p:cNvPr id="124" name="Graphic 123" descr="Smart Phone">
            <a:extLst>
              <a:ext uri="{FF2B5EF4-FFF2-40B4-BE49-F238E27FC236}">
                <a16:creationId xmlns:a16="http://schemas.microsoft.com/office/drawing/2014/main" id="{40629068-3437-4828-931B-FAB9FC3DA23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63828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BF9F-3807-4871-B1D4-E5B221BD5CF1}"/>
              </a:ext>
            </a:extLst>
          </p:cNvPr>
          <p:cNvSpPr>
            <a:spLocks noGrp="1"/>
          </p:cNvSpPr>
          <p:nvPr>
            <p:ph type="title"/>
          </p:nvPr>
        </p:nvSpPr>
        <p:spPr/>
        <p:txBody>
          <a:bodyPr/>
          <a:lstStyle/>
          <a:p>
            <a:r>
              <a:rPr lang="en-US" altLang="ja-JP" dirty="0"/>
              <a:t>Project</a:t>
            </a:r>
            <a:r>
              <a:rPr lang="ja-JP" altLang="en-US" dirty="0"/>
              <a:t>の目的：想定サービスの検証</a:t>
            </a:r>
            <a:endParaRPr lang="en-US" dirty="0"/>
          </a:p>
        </p:txBody>
      </p:sp>
      <p:sp>
        <p:nvSpPr>
          <p:cNvPr id="4" name="Footer Placeholder 3">
            <a:extLst>
              <a:ext uri="{FF2B5EF4-FFF2-40B4-BE49-F238E27FC236}">
                <a16:creationId xmlns:a16="http://schemas.microsoft.com/office/drawing/2014/main" id="{D035154A-031C-456C-9FB6-0654DD04DAF3}"/>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F78EB5E4-33A4-430E-B632-90618CE648C2}"/>
              </a:ext>
            </a:extLst>
          </p:cNvPr>
          <p:cNvSpPr>
            <a:spLocks noGrp="1"/>
          </p:cNvSpPr>
          <p:nvPr>
            <p:ph type="sldNum" sz="quarter" idx="12"/>
          </p:nvPr>
        </p:nvSpPr>
        <p:spPr/>
        <p:txBody>
          <a:bodyPr/>
          <a:lstStyle/>
          <a:p>
            <a:fld id="{F4A97BBC-DD9B-4F1D-A986-96E9900FCB6F}" type="slidenum">
              <a:rPr lang="en-US" smtClean="0"/>
              <a:t>5</a:t>
            </a:fld>
            <a:endParaRPr lang="en-US"/>
          </a:p>
        </p:txBody>
      </p:sp>
      <p:graphicFrame>
        <p:nvGraphicFramePr>
          <p:cNvPr id="6" name="Diagram 5">
            <a:extLst>
              <a:ext uri="{FF2B5EF4-FFF2-40B4-BE49-F238E27FC236}">
                <a16:creationId xmlns:a16="http://schemas.microsoft.com/office/drawing/2014/main" id="{03E17A1E-2217-44ED-BC4F-3F9DB21DDBC5}"/>
              </a:ext>
            </a:extLst>
          </p:cNvPr>
          <p:cNvGraphicFramePr/>
          <p:nvPr>
            <p:extLst>
              <p:ext uri="{D42A27DB-BD31-4B8C-83A1-F6EECF244321}">
                <p14:modId xmlns:p14="http://schemas.microsoft.com/office/powerpoint/2010/main" val="3892032638"/>
              </p:ext>
            </p:extLst>
          </p:nvPr>
        </p:nvGraphicFramePr>
        <p:xfrm>
          <a:off x="1967819" y="1827172"/>
          <a:ext cx="8534400" cy="5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99B3E07-2972-4A0F-B83A-A5C4C3F7A6EC}"/>
              </a:ext>
            </a:extLst>
          </p:cNvPr>
          <p:cNvSpPr txBox="1"/>
          <p:nvPr/>
        </p:nvSpPr>
        <p:spPr>
          <a:xfrm>
            <a:off x="800100" y="3255922"/>
            <a:ext cx="2171700" cy="646331"/>
          </a:xfrm>
          <a:prstGeom prst="rect">
            <a:avLst/>
          </a:prstGeom>
          <a:noFill/>
        </p:spPr>
        <p:txBody>
          <a:bodyPr wrap="square" rtlCol="0">
            <a:spAutoFit/>
          </a:bodyPr>
          <a:lstStyle/>
          <a:p>
            <a:r>
              <a:rPr lang="en-US" dirty="0"/>
              <a:t>Are We Solving for the Right Pain Point?</a:t>
            </a:r>
          </a:p>
        </p:txBody>
      </p:sp>
      <p:sp>
        <p:nvSpPr>
          <p:cNvPr id="8" name="TextBox 7">
            <a:extLst>
              <a:ext uri="{FF2B5EF4-FFF2-40B4-BE49-F238E27FC236}">
                <a16:creationId xmlns:a16="http://schemas.microsoft.com/office/drawing/2014/main" id="{90A44B60-654A-4CE3-BF57-7389A9AFA16C}"/>
              </a:ext>
            </a:extLst>
          </p:cNvPr>
          <p:cNvSpPr txBox="1"/>
          <p:nvPr/>
        </p:nvSpPr>
        <p:spPr>
          <a:xfrm>
            <a:off x="9416369" y="3255922"/>
            <a:ext cx="2171700" cy="923330"/>
          </a:xfrm>
          <a:prstGeom prst="rect">
            <a:avLst/>
          </a:prstGeom>
          <a:noFill/>
        </p:spPr>
        <p:txBody>
          <a:bodyPr wrap="square" rtlCol="0">
            <a:spAutoFit/>
          </a:bodyPr>
          <a:lstStyle/>
          <a:p>
            <a:r>
              <a:rPr lang="en-US" dirty="0"/>
              <a:t>Are We Building on our Core Operational Strengths?</a:t>
            </a:r>
          </a:p>
        </p:txBody>
      </p:sp>
      <p:sp>
        <p:nvSpPr>
          <p:cNvPr id="9" name="TextBox 8">
            <a:extLst>
              <a:ext uri="{FF2B5EF4-FFF2-40B4-BE49-F238E27FC236}">
                <a16:creationId xmlns:a16="http://schemas.microsoft.com/office/drawing/2014/main" id="{19627DC3-78BD-4A81-B14E-267B6F57347A}"/>
              </a:ext>
            </a:extLst>
          </p:cNvPr>
          <p:cNvSpPr txBox="1"/>
          <p:nvPr/>
        </p:nvSpPr>
        <p:spPr>
          <a:xfrm>
            <a:off x="4914900" y="7649170"/>
            <a:ext cx="2171700" cy="923330"/>
          </a:xfrm>
          <a:prstGeom prst="rect">
            <a:avLst/>
          </a:prstGeom>
          <a:noFill/>
        </p:spPr>
        <p:txBody>
          <a:bodyPr wrap="square" rtlCol="0">
            <a:spAutoFit/>
          </a:bodyPr>
          <a:lstStyle/>
          <a:p>
            <a:r>
              <a:rPr lang="en-US" dirty="0"/>
              <a:t>Does Our Solution Contribute to Long-Term Growth?</a:t>
            </a:r>
          </a:p>
        </p:txBody>
      </p:sp>
    </p:spTree>
    <p:extLst>
      <p:ext uri="{BB962C8B-B14F-4D97-AF65-F5344CB8AC3E}">
        <p14:creationId xmlns:p14="http://schemas.microsoft.com/office/powerpoint/2010/main" val="399878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1B6B-6C4E-485D-9401-18D0867A73F7}"/>
              </a:ext>
            </a:extLst>
          </p:cNvPr>
          <p:cNvSpPr>
            <a:spLocks noGrp="1"/>
          </p:cNvSpPr>
          <p:nvPr>
            <p:ph type="title"/>
          </p:nvPr>
        </p:nvSpPr>
        <p:spPr/>
        <p:txBody>
          <a:bodyPr/>
          <a:lstStyle/>
          <a:p>
            <a:r>
              <a:rPr lang="en-US" dirty="0"/>
              <a:t>Project</a:t>
            </a:r>
            <a:r>
              <a:rPr lang="ja-JP" altLang="en-US" dirty="0"/>
              <a:t>の進め方</a:t>
            </a:r>
            <a:endParaRPr lang="en-US" dirty="0"/>
          </a:p>
        </p:txBody>
      </p:sp>
      <p:sp>
        <p:nvSpPr>
          <p:cNvPr id="5" name="Slide Number Placeholder 4">
            <a:extLst>
              <a:ext uri="{FF2B5EF4-FFF2-40B4-BE49-F238E27FC236}">
                <a16:creationId xmlns:a16="http://schemas.microsoft.com/office/drawing/2014/main" id="{C2BDAAA9-0600-4EF5-9DBA-54A2BD7CB7A4}"/>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7" name="TextBox 6">
            <a:extLst>
              <a:ext uri="{FF2B5EF4-FFF2-40B4-BE49-F238E27FC236}">
                <a16:creationId xmlns:a16="http://schemas.microsoft.com/office/drawing/2014/main" id="{26ED4CBE-FB9D-4F4A-8664-1B9F40BD2A2C}"/>
              </a:ext>
            </a:extLst>
          </p:cNvPr>
          <p:cNvSpPr txBox="1"/>
          <p:nvPr/>
        </p:nvSpPr>
        <p:spPr>
          <a:xfrm>
            <a:off x="571500" y="4715878"/>
            <a:ext cx="1224822" cy="923330"/>
          </a:xfrm>
          <a:prstGeom prst="rect">
            <a:avLst/>
          </a:prstGeom>
          <a:noFill/>
        </p:spPr>
        <p:txBody>
          <a:bodyPr wrap="none" rtlCol="0">
            <a:spAutoFit/>
          </a:bodyPr>
          <a:lstStyle/>
          <a:p>
            <a:r>
              <a:rPr lang="ja-JP" altLang="en-US" dirty="0"/>
              <a:t>仮説構築</a:t>
            </a:r>
            <a:r>
              <a:rPr lang="en-US" altLang="ja-JP" dirty="0"/>
              <a:t>-</a:t>
            </a:r>
          </a:p>
          <a:p>
            <a:r>
              <a:rPr lang="ja-JP" altLang="en-US" dirty="0"/>
              <a:t>仮説検証</a:t>
            </a:r>
            <a:br>
              <a:rPr lang="en-US" altLang="ja-JP" dirty="0"/>
            </a:br>
            <a:r>
              <a:rPr lang="en-US" altLang="ja-JP" dirty="0"/>
              <a:t>paper level</a:t>
            </a:r>
            <a:endParaRPr lang="en-US" dirty="0"/>
          </a:p>
        </p:txBody>
      </p:sp>
      <p:sp>
        <p:nvSpPr>
          <p:cNvPr id="12" name="Arrow: Circular 11">
            <a:extLst>
              <a:ext uri="{FF2B5EF4-FFF2-40B4-BE49-F238E27FC236}">
                <a16:creationId xmlns:a16="http://schemas.microsoft.com/office/drawing/2014/main" id="{ED12B5B5-B617-4B4C-9021-2E167CC6CD94}"/>
              </a:ext>
            </a:extLst>
          </p:cNvPr>
          <p:cNvSpPr/>
          <p:nvPr/>
        </p:nvSpPr>
        <p:spPr>
          <a:xfrm>
            <a:off x="457200" y="62157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Oval 16">
            <a:extLst>
              <a:ext uri="{FF2B5EF4-FFF2-40B4-BE49-F238E27FC236}">
                <a16:creationId xmlns:a16="http://schemas.microsoft.com/office/drawing/2014/main" id="{A02861C1-C831-478E-A3E1-F8E9B461D809}"/>
              </a:ext>
            </a:extLst>
          </p:cNvPr>
          <p:cNvSpPr/>
          <p:nvPr/>
        </p:nvSpPr>
        <p:spPr>
          <a:xfrm>
            <a:off x="1028700" y="6978401"/>
            <a:ext cx="1257300" cy="1257300"/>
          </a:xfrm>
          <a:prstGeom prst="ellipse">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Customer</a:t>
            </a:r>
          </a:p>
          <a:p>
            <a:pPr algn="ctr"/>
            <a:r>
              <a:rPr lang="en-US" altLang="ja-JP" dirty="0">
                <a:solidFill>
                  <a:schemeClr val="accent1"/>
                </a:solidFill>
              </a:rPr>
              <a:t>Discovery</a:t>
            </a:r>
            <a:endParaRPr lang="en-US" dirty="0">
              <a:solidFill>
                <a:schemeClr val="accent1"/>
              </a:solidFill>
            </a:endParaRPr>
          </a:p>
        </p:txBody>
      </p:sp>
      <p:sp>
        <p:nvSpPr>
          <p:cNvPr id="18" name="TextBox 17">
            <a:extLst>
              <a:ext uri="{FF2B5EF4-FFF2-40B4-BE49-F238E27FC236}">
                <a16:creationId xmlns:a16="http://schemas.microsoft.com/office/drawing/2014/main" id="{A818C679-617A-4CA0-A78C-38D61C9D5DE3}"/>
              </a:ext>
            </a:extLst>
          </p:cNvPr>
          <p:cNvSpPr txBox="1"/>
          <p:nvPr/>
        </p:nvSpPr>
        <p:spPr>
          <a:xfrm>
            <a:off x="4927307" y="8844616"/>
            <a:ext cx="1244893"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SEARCH</a:t>
            </a:r>
            <a:endParaRPr lang="en-US" dirty="0">
              <a:solidFill>
                <a:schemeClr val="accent1"/>
              </a:solidFill>
              <a:latin typeface="Arial Black" panose="020B0A04020102020204" pitchFamily="34" charset="0"/>
            </a:endParaRPr>
          </a:p>
        </p:txBody>
      </p:sp>
      <p:sp>
        <p:nvSpPr>
          <p:cNvPr id="19" name="Oval 18">
            <a:extLst>
              <a:ext uri="{FF2B5EF4-FFF2-40B4-BE49-F238E27FC236}">
                <a16:creationId xmlns:a16="http://schemas.microsoft.com/office/drawing/2014/main" id="{6C4ED2BC-E706-4812-97EB-B76C93760780}"/>
              </a:ext>
            </a:extLst>
          </p:cNvPr>
          <p:cNvSpPr/>
          <p:nvPr/>
        </p:nvSpPr>
        <p:spPr>
          <a:xfrm>
            <a:off x="4629150" y="6978401"/>
            <a:ext cx="1257300" cy="1257300"/>
          </a:xfrm>
          <a:prstGeom prst="ellipse">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Customer</a:t>
            </a:r>
          </a:p>
          <a:p>
            <a:pPr algn="ctr"/>
            <a:r>
              <a:rPr lang="en-US" altLang="ja-JP" dirty="0">
                <a:solidFill>
                  <a:schemeClr val="accent1"/>
                </a:solidFill>
              </a:rPr>
              <a:t>Validation</a:t>
            </a:r>
            <a:endParaRPr lang="en-US" dirty="0">
              <a:solidFill>
                <a:schemeClr val="accent1"/>
              </a:solidFill>
            </a:endParaRPr>
          </a:p>
        </p:txBody>
      </p:sp>
      <p:cxnSp>
        <p:nvCxnSpPr>
          <p:cNvPr id="21" name="Straight Arrow Connector 20">
            <a:extLst>
              <a:ext uri="{FF2B5EF4-FFF2-40B4-BE49-F238E27FC236}">
                <a16:creationId xmlns:a16="http://schemas.microsoft.com/office/drawing/2014/main" id="{259CA28D-2991-451D-A175-4A1791860A3E}"/>
              </a:ext>
            </a:extLst>
          </p:cNvPr>
          <p:cNvCxnSpPr>
            <a:cxnSpLocks/>
            <a:stCxn id="17" idx="6"/>
            <a:endCxn id="19" idx="2"/>
          </p:cNvCxnSpPr>
          <p:nvPr/>
        </p:nvCxnSpPr>
        <p:spPr>
          <a:xfrm>
            <a:off x="2286000" y="7607051"/>
            <a:ext cx="2343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A7F1480-11DF-4C98-ADC8-94F19001A585}"/>
              </a:ext>
            </a:extLst>
          </p:cNvPr>
          <p:cNvCxnSpPr>
            <a:cxnSpLocks/>
            <a:stCxn id="19" idx="4"/>
            <a:endCxn id="17" idx="4"/>
          </p:cNvCxnSpPr>
          <p:nvPr/>
        </p:nvCxnSpPr>
        <p:spPr>
          <a:xfrm rot="5400000">
            <a:off x="3457575" y="6435476"/>
            <a:ext cx="12700" cy="3600450"/>
          </a:xfrm>
          <a:prstGeom prst="bentConnector3">
            <a:avLst>
              <a:gd name="adj1" fmla="val 513658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F650547-D37C-4D32-8981-EAF2E060E038}"/>
              </a:ext>
            </a:extLst>
          </p:cNvPr>
          <p:cNvSpPr txBox="1"/>
          <p:nvPr/>
        </p:nvSpPr>
        <p:spPr>
          <a:xfrm>
            <a:off x="2428913" y="8915400"/>
            <a:ext cx="657039" cy="369332"/>
          </a:xfrm>
          <a:prstGeom prst="rect">
            <a:avLst/>
          </a:prstGeom>
          <a:noFill/>
        </p:spPr>
        <p:txBody>
          <a:bodyPr wrap="none" rtlCol="0">
            <a:spAutoFit/>
          </a:bodyPr>
          <a:lstStyle/>
          <a:p>
            <a:r>
              <a:rPr lang="en-US" altLang="ja-JP" dirty="0"/>
              <a:t>Pivot</a:t>
            </a:r>
            <a:endParaRPr lang="en-US" dirty="0"/>
          </a:p>
        </p:txBody>
      </p:sp>
      <p:sp>
        <p:nvSpPr>
          <p:cNvPr id="30" name="Arrow: Right 29">
            <a:extLst>
              <a:ext uri="{FF2B5EF4-FFF2-40B4-BE49-F238E27FC236}">
                <a16:creationId xmlns:a16="http://schemas.microsoft.com/office/drawing/2014/main" id="{36F05E0D-DF3C-48F9-9844-6F2A8FDAFB0C}"/>
              </a:ext>
            </a:extLst>
          </p:cNvPr>
          <p:cNvSpPr/>
          <p:nvPr/>
        </p:nvSpPr>
        <p:spPr>
          <a:xfrm>
            <a:off x="234315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err="1">
                <a:solidFill>
                  <a:schemeClr val="accent1"/>
                </a:solidFill>
              </a:rPr>
              <a:t>SPP</a:t>
            </a:r>
            <a:endParaRPr lang="en-US" dirty="0">
              <a:solidFill>
                <a:schemeClr val="accent1"/>
              </a:solidFill>
            </a:endParaRPr>
          </a:p>
        </p:txBody>
      </p:sp>
      <p:sp>
        <p:nvSpPr>
          <p:cNvPr id="31" name="Arrow: Striped Right 30">
            <a:extLst>
              <a:ext uri="{FF2B5EF4-FFF2-40B4-BE49-F238E27FC236}">
                <a16:creationId xmlns:a16="http://schemas.microsoft.com/office/drawing/2014/main" id="{51A9F716-3979-43A6-92C9-D9B3829B51E5}"/>
              </a:ext>
            </a:extLst>
          </p:cNvPr>
          <p:cNvSpPr/>
          <p:nvPr/>
        </p:nvSpPr>
        <p:spPr>
          <a:xfrm>
            <a:off x="628650" y="5358466"/>
            <a:ext cx="1657350" cy="1143000"/>
          </a:xfrm>
          <a:prstGeom prst="stripedRightArrow">
            <a:avLst>
              <a:gd name="adj1" fmla="val 63658"/>
              <a:gd name="adj2" fmla="val 49024"/>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accent1"/>
                </a:solidFill>
              </a:rPr>
              <a:t>PoC</a:t>
            </a:r>
            <a:endParaRPr lang="en-US" dirty="0">
              <a:solidFill>
                <a:schemeClr val="accent1"/>
              </a:solidFill>
            </a:endParaRPr>
          </a:p>
        </p:txBody>
      </p:sp>
      <p:sp>
        <p:nvSpPr>
          <p:cNvPr id="32" name="Arrow: Right 31">
            <a:extLst>
              <a:ext uri="{FF2B5EF4-FFF2-40B4-BE49-F238E27FC236}">
                <a16:creationId xmlns:a16="http://schemas.microsoft.com/office/drawing/2014/main" id="{612D449D-2A24-4820-AEB9-9E75DAE83F36}"/>
              </a:ext>
            </a:extLst>
          </p:cNvPr>
          <p:cNvSpPr/>
          <p:nvPr/>
        </p:nvSpPr>
        <p:spPr>
          <a:xfrm>
            <a:off x="400050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RD</a:t>
            </a:r>
          </a:p>
        </p:txBody>
      </p:sp>
      <p:sp>
        <p:nvSpPr>
          <p:cNvPr id="33" name="TextBox 32">
            <a:extLst>
              <a:ext uri="{FF2B5EF4-FFF2-40B4-BE49-F238E27FC236}">
                <a16:creationId xmlns:a16="http://schemas.microsoft.com/office/drawing/2014/main" id="{8B1CCF5B-6529-47A3-AB13-8B3142CBAC6E}"/>
              </a:ext>
            </a:extLst>
          </p:cNvPr>
          <p:cNvSpPr txBox="1"/>
          <p:nvPr/>
        </p:nvSpPr>
        <p:spPr>
          <a:xfrm>
            <a:off x="2228850" y="2896969"/>
            <a:ext cx="1708609" cy="646331"/>
          </a:xfrm>
          <a:prstGeom prst="rect">
            <a:avLst/>
          </a:prstGeom>
          <a:noFill/>
        </p:spPr>
        <p:txBody>
          <a:bodyPr wrap="none" rtlCol="0">
            <a:spAutoFit/>
          </a:bodyPr>
          <a:lstStyle/>
          <a:p>
            <a:r>
              <a:rPr lang="en-US" dirty="0">
                <a:solidFill>
                  <a:schemeClr val="accent1"/>
                </a:solidFill>
              </a:rPr>
              <a:t>System and </a:t>
            </a:r>
          </a:p>
          <a:p>
            <a:r>
              <a:rPr lang="en-US" dirty="0">
                <a:solidFill>
                  <a:schemeClr val="accent1"/>
                </a:solidFill>
              </a:rPr>
              <a:t>Project Planning</a:t>
            </a:r>
          </a:p>
        </p:txBody>
      </p:sp>
      <p:sp>
        <p:nvSpPr>
          <p:cNvPr id="34" name="TextBox 33">
            <a:extLst>
              <a:ext uri="{FF2B5EF4-FFF2-40B4-BE49-F238E27FC236}">
                <a16:creationId xmlns:a16="http://schemas.microsoft.com/office/drawing/2014/main" id="{88424432-688C-46E0-A584-87748CD5AA1C}"/>
              </a:ext>
            </a:extLst>
          </p:cNvPr>
          <p:cNvSpPr txBox="1"/>
          <p:nvPr/>
        </p:nvSpPr>
        <p:spPr>
          <a:xfrm>
            <a:off x="3974870" y="2896969"/>
            <a:ext cx="1459502" cy="646331"/>
          </a:xfrm>
          <a:prstGeom prst="rect">
            <a:avLst/>
          </a:prstGeom>
          <a:noFill/>
        </p:spPr>
        <p:txBody>
          <a:bodyPr wrap="none" rtlCol="0">
            <a:spAutoFit/>
          </a:bodyPr>
          <a:lstStyle/>
          <a:p>
            <a:r>
              <a:rPr lang="en-US" dirty="0">
                <a:solidFill>
                  <a:schemeClr val="accent1"/>
                </a:solidFill>
              </a:rPr>
              <a:t>Requirement </a:t>
            </a:r>
          </a:p>
          <a:p>
            <a:r>
              <a:rPr lang="en-US" dirty="0">
                <a:solidFill>
                  <a:schemeClr val="accent1"/>
                </a:solidFill>
              </a:rPr>
              <a:t>Development</a:t>
            </a:r>
          </a:p>
        </p:txBody>
      </p:sp>
      <p:sp>
        <p:nvSpPr>
          <p:cNvPr id="35" name="TextBox 34">
            <a:extLst>
              <a:ext uri="{FF2B5EF4-FFF2-40B4-BE49-F238E27FC236}">
                <a16:creationId xmlns:a16="http://schemas.microsoft.com/office/drawing/2014/main" id="{11EB0BF6-ECD9-4530-BA59-70D67617C036}"/>
              </a:ext>
            </a:extLst>
          </p:cNvPr>
          <p:cNvSpPr txBox="1"/>
          <p:nvPr/>
        </p:nvSpPr>
        <p:spPr>
          <a:xfrm>
            <a:off x="2100509" y="8057407"/>
            <a:ext cx="2694969" cy="646331"/>
          </a:xfrm>
          <a:prstGeom prst="rect">
            <a:avLst/>
          </a:prstGeom>
          <a:noFill/>
        </p:spPr>
        <p:txBody>
          <a:bodyPr wrap="none" rtlCol="0">
            <a:spAutoFit/>
          </a:bodyPr>
          <a:lstStyle/>
          <a:p>
            <a:r>
              <a:rPr lang="en-US" altLang="ja-JP" dirty="0">
                <a:solidFill>
                  <a:schemeClr val="bg1">
                    <a:lumMod val="50000"/>
                  </a:schemeClr>
                </a:solidFill>
              </a:rPr>
              <a:t>EA</a:t>
            </a:r>
            <a:r>
              <a:rPr lang="ja-JP" altLang="en-US" dirty="0">
                <a:solidFill>
                  <a:schemeClr val="bg1">
                    <a:lumMod val="50000"/>
                  </a:schemeClr>
                </a:solidFill>
              </a:rPr>
              <a:t>の発見</a:t>
            </a:r>
            <a:endParaRPr lang="en-US" altLang="ja-JP" dirty="0">
              <a:solidFill>
                <a:schemeClr val="bg1">
                  <a:lumMod val="50000"/>
                </a:schemeClr>
              </a:solidFill>
            </a:endParaRPr>
          </a:p>
          <a:p>
            <a:r>
              <a:rPr lang="en-US" altLang="ja-JP" dirty="0">
                <a:solidFill>
                  <a:schemeClr val="bg1">
                    <a:lumMod val="50000"/>
                  </a:schemeClr>
                </a:solidFill>
              </a:rPr>
              <a:t>MVP</a:t>
            </a:r>
            <a:r>
              <a:rPr lang="ja-JP" altLang="en-US" dirty="0">
                <a:solidFill>
                  <a:schemeClr val="bg1">
                    <a:lumMod val="50000"/>
                  </a:schemeClr>
                </a:solidFill>
              </a:rPr>
              <a:t>の構築ー</a:t>
            </a:r>
            <a:r>
              <a:rPr lang="en-US" altLang="ja-JP" dirty="0">
                <a:solidFill>
                  <a:schemeClr val="bg1">
                    <a:lumMod val="50000"/>
                  </a:schemeClr>
                </a:solidFill>
              </a:rPr>
              <a:t>MVP</a:t>
            </a:r>
            <a:r>
              <a:rPr lang="ja-JP" altLang="en-US" dirty="0">
                <a:solidFill>
                  <a:schemeClr val="bg1">
                    <a:lumMod val="50000"/>
                  </a:schemeClr>
                </a:solidFill>
              </a:rPr>
              <a:t>の精査</a:t>
            </a:r>
            <a:endParaRPr lang="en-US" dirty="0">
              <a:solidFill>
                <a:schemeClr val="bg1">
                  <a:lumMod val="50000"/>
                </a:schemeClr>
              </a:solidFill>
            </a:endParaRPr>
          </a:p>
        </p:txBody>
      </p:sp>
      <p:sp>
        <p:nvSpPr>
          <p:cNvPr id="40" name="Arrow: Right 39">
            <a:extLst>
              <a:ext uri="{FF2B5EF4-FFF2-40B4-BE49-F238E27FC236}">
                <a16:creationId xmlns:a16="http://schemas.microsoft.com/office/drawing/2014/main" id="{7D0A88FB-7E3F-472E-9137-94B6FFDD9ED6}"/>
              </a:ext>
            </a:extLst>
          </p:cNvPr>
          <p:cNvSpPr/>
          <p:nvPr/>
        </p:nvSpPr>
        <p:spPr>
          <a:xfrm>
            <a:off x="565785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accent1"/>
                </a:solidFill>
              </a:rPr>
              <a:t>BD</a:t>
            </a:r>
            <a:r>
              <a:rPr lang="ja-JP" altLang="en-US" dirty="0">
                <a:solidFill>
                  <a:schemeClr val="accent1"/>
                </a:solidFill>
              </a:rPr>
              <a:t> </a:t>
            </a:r>
            <a:r>
              <a:rPr lang="en-US" altLang="ja-JP" dirty="0">
                <a:solidFill>
                  <a:schemeClr val="accent1"/>
                </a:solidFill>
              </a:rPr>
              <a:t>/</a:t>
            </a:r>
            <a:r>
              <a:rPr lang="ja-JP" altLang="en-US" dirty="0">
                <a:solidFill>
                  <a:schemeClr val="accent1"/>
                </a:solidFill>
              </a:rPr>
              <a:t> </a:t>
            </a:r>
            <a:r>
              <a:rPr lang="en-US" altLang="ja-JP" dirty="0">
                <a:solidFill>
                  <a:schemeClr val="accent1"/>
                </a:solidFill>
              </a:rPr>
              <a:t>SD</a:t>
            </a:r>
            <a:endParaRPr lang="en-US" dirty="0">
              <a:solidFill>
                <a:schemeClr val="accent1"/>
              </a:solidFill>
            </a:endParaRPr>
          </a:p>
        </p:txBody>
      </p:sp>
      <p:sp>
        <p:nvSpPr>
          <p:cNvPr id="41" name="TextBox 40">
            <a:extLst>
              <a:ext uri="{FF2B5EF4-FFF2-40B4-BE49-F238E27FC236}">
                <a16:creationId xmlns:a16="http://schemas.microsoft.com/office/drawing/2014/main" id="{FF39EA94-6943-445C-B524-236E9C9D88CF}"/>
              </a:ext>
            </a:extLst>
          </p:cNvPr>
          <p:cNvSpPr txBox="1"/>
          <p:nvPr/>
        </p:nvSpPr>
        <p:spPr>
          <a:xfrm>
            <a:off x="5636941" y="2896969"/>
            <a:ext cx="1535613" cy="646331"/>
          </a:xfrm>
          <a:prstGeom prst="rect">
            <a:avLst/>
          </a:prstGeom>
          <a:noFill/>
        </p:spPr>
        <p:txBody>
          <a:bodyPr wrap="none" rtlCol="0">
            <a:spAutoFit/>
          </a:bodyPr>
          <a:lstStyle/>
          <a:p>
            <a:r>
              <a:rPr lang="en-US" altLang="ja-JP" dirty="0">
                <a:solidFill>
                  <a:schemeClr val="accent1"/>
                </a:solidFill>
              </a:rPr>
              <a:t>Basic Design /</a:t>
            </a:r>
          </a:p>
          <a:p>
            <a:r>
              <a:rPr lang="en-US" dirty="0">
                <a:solidFill>
                  <a:schemeClr val="accent1"/>
                </a:solidFill>
              </a:rPr>
              <a:t>System Design</a:t>
            </a:r>
          </a:p>
        </p:txBody>
      </p:sp>
      <p:cxnSp>
        <p:nvCxnSpPr>
          <p:cNvPr id="43" name="Straight Connector 42">
            <a:extLst>
              <a:ext uri="{FF2B5EF4-FFF2-40B4-BE49-F238E27FC236}">
                <a16:creationId xmlns:a16="http://schemas.microsoft.com/office/drawing/2014/main" id="{BD69C94B-D150-49D9-9C5C-FE19509C2FF6}"/>
              </a:ext>
            </a:extLst>
          </p:cNvPr>
          <p:cNvCxnSpPr>
            <a:cxnSpLocks/>
          </p:cNvCxnSpPr>
          <p:nvPr/>
        </p:nvCxnSpPr>
        <p:spPr>
          <a:xfrm flipH="1">
            <a:off x="8115300" y="2764570"/>
            <a:ext cx="72395" cy="592223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85E1B695-71D3-47C8-AF4A-E6E093D2E2F1}"/>
              </a:ext>
            </a:extLst>
          </p:cNvPr>
          <p:cNvSpPr/>
          <p:nvPr/>
        </p:nvSpPr>
        <p:spPr>
          <a:xfrm>
            <a:off x="8401050" y="6978401"/>
            <a:ext cx="1257300" cy="1257300"/>
          </a:xfrm>
          <a:prstGeom prst="ellipse">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bg1">
                    <a:lumMod val="65000"/>
                  </a:schemeClr>
                </a:solidFill>
              </a:rPr>
              <a:t>Customer</a:t>
            </a:r>
          </a:p>
          <a:p>
            <a:pPr algn="ctr"/>
            <a:r>
              <a:rPr lang="en-US" altLang="ja-JP" dirty="0">
                <a:solidFill>
                  <a:schemeClr val="bg1">
                    <a:lumMod val="65000"/>
                  </a:schemeClr>
                </a:solidFill>
              </a:rPr>
              <a:t>Creation</a:t>
            </a:r>
            <a:endParaRPr lang="en-US" dirty="0">
              <a:solidFill>
                <a:schemeClr val="bg1">
                  <a:lumMod val="65000"/>
                </a:schemeClr>
              </a:solidFill>
            </a:endParaRPr>
          </a:p>
        </p:txBody>
      </p:sp>
      <p:sp>
        <p:nvSpPr>
          <p:cNvPr id="46" name="Oval 45">
            <a:extLst>
              <a:ext uri="{FF2B5EF4-FFF2-40B4-BE49-F238E27FC236}">
                <a16:creationId xmlns:a16="http://schemas.microsoft.com/office/drawing/2014/main" id="{CAE77AF9-A728-41F3-A6AD-0D4826E2802A}"/>
              </a:ext>
            </a:extLst>
          </p:cNvPr>
          <p:cNvSpPr/>
          <p:nvPr/>
        </p:nvSpPr>
        <p:spPr>
          <a:xfrm>
            <a:off x="11430000" y="6978401"/>
            <a:ext cx="1257300" cy="1257300"/>
          </a:xfrm>
          <a:prstGeom prst="ellipse">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bg1">
                    <a:lumMod val="65000"/>
                  </a:schemeClr>
                </a:solidFill>
              </a:rPr>
              <a:t>Company</a:t>
            </a:r>
          </a:p>
          <a:p>
            <a:pPr algn="ctr"/>
            <a:r>
              <a:rPr lang="en-US" dirty="0">
                <a:solidFill>
                  <a:schemeClr val="bg1">
                    <a:lumMod val="65000"/>
                  </a:schemeClr>
                </a:solidFill>
              </a:rPr>
              <a:t>Building</a:t>
            </a:r>
          </a:p>
        </p:txBody>
      </p:sp>
      <p:cxnSp>
        <p:nvCxnSpPr>
          <p:cNvPr id="47" name="Straight Arrow Connector 46">
            <a:extLst>
              <a:ext uri="{FF2B5EF4-FFF2-40B4-BE49-F238E27FC236}">
                <a16:creationId xmlns:a16="http://schemas.microsoft.com/office/drawing/2014/main" id="{B0CD6AEA-13E2-4040-86BA-DCDB321991BE}"/>
              </a:ext>
            </a:extLst>
          </p:cNvPr>
          <p:cNvCxnSpPr>
            <a:cxnSpLocks/>
            <a:stCxn id="45" idx="6"/>
            <a:endCxn id="46" idx="2"/>
          </p:cNvCxnSpPr>
          <p:nvPr/>
        </p:nvCxnSpPr>
        <p:spPr>
          <a:xfrm>
            <a:off x="9658350" y="7607051"/>
            <a:ext cx="1771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A0244B8-7CED-4224-AEC4-DCDCB71F0365}"/>
              </a:ext>
            </a:extLst>
          </p:cNvPr>
          <p:cNvCxnSpPr>
            <a:cxnSpLocks/>
            <a:stCxn id="46" idx="4"/>
            <a:endCxn id="45" idx="4"/>
          </p:cNvCxnSpPr>
          <p:nvPr/>
        </p:nvCxnSpPr>
        <p:spPr>
          <a:xfrm rot="5400000">
            <a:off x="10544175" y="6721226"/>
            <a:ext cx="12700" cy="302895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1D59C1E5-2373-4075-9881-AF0E10E01F62}"/>
              </a:ext>
            </a:extLst>
          </p:cNvPr>
          <p:cNvSpPr/>
          <p:nvPr/>
        </p:nvSpPr>
        <p:spPr>
          <a:xfrm>
            <a:off x="5657850" y="4637817"/>
            <a:ext cx="1657350" cy="1143000"/>
          </a:xfrm>
          <a:prstGeom prst="rightArrow">
            <a:avLst>
              <a:gd name="adj1" fmla="val 61707"/>
              <a:gd name="adj2" fmla="val 50000"/>
            </a:avLst>
          </a:prstGeom>
          <a:pattFill prst="wdUpDiag">
            <a:fgClr>
              <a:schemeClr val="bg1">
                <a:lumMod val="85000"/>
              </a:schemeClr>
            </a:fgClr>
            <a:bgClr>
              <a:schemeClr val="bg1"/>
            </a:bgClr>
          </a:patt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Agile Scrum</a:t>
            </a:r>
            <a:br>
              <a:rPr lang="en-US" altLang="ja-JP" dirty="0">
                <a:solidFill>
                  <a:schemeClr val="accent1"/>
                </a:solidFill>
              </a:rPr>
            </a:br>
            <a:r>
              <a:rPr lang="en-US" altLang="ja-JP" dirty="0">
                <a:solidFill>
                  <a:schemeClr val="accent1"/>
                </a:solidFill>
              </a:rPr>
              <a:t> Itr1</a:t>
            </a:r>
          </a:p>
        </p:txBody>
      </p:sp>
      <p:sp>
        <p:nvSpPr>
          <p:cNvPr id="50" name="Arrow: Right 49">
            <a:extLst>
              <a:ext uri="{FF2B5EF4-FFF2-40B4-BE49-F238E27FC236}">
                <a16:creationId xmlns:a16="http://schemas.microsoft.com/office/drawing/2014/main" id="{BCEAAA88-CA7B-4582-BA47-FD2A3AA1D01E}"/>
              </a:ext>
            </a:extLst>
          </p:cNvPr>
          <p:cNvSpPr/>
          <p:nvPr/>
        </p:nvSpPr>
        <p:spPr>
          <a:xfrm>
            <a:off x="3966803" y="4637817"/>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Iterate</a:t>
            </a:r>
          </a:p>
          <a:p>
            <a:pPr algn="ctr"/>
            <a:r>
              <a:rPr lang="en-US" altLang="ja-JP" dirty="0">
                <a:solidFill>
                  <a:schemeClr val="accent1"/>
                </a:solidFill>
              </a:rPr>
              <a:t>Preparation</a:t>
            </a:r>
          </a:p>
        </p:txBody>
      </p:sp>
      <p:sp>
        <p:nvSpPr>
          <p:cNvPr id="51" name="TextBox 50">
            <a:extLst>
              <a:ext uri="{FF2B5EF4-FFF2-40B4-BE49-F238E27FC236}">
                <a16:creationId xmlns:a16="http://schemas.microsoft.com/office/drawing/2014/main" id="{07A28CA7-35E4-40DA-BFAE-BA38F9517FEA}"/>
              </a:ext>
            </a:extLst>
          </p:cNvPr>
          <p:cNvSpPr txBox="1"/>
          <p:nvPr/>
        </p:nvSpPr>
        <p:spPr>
          <a:xfrm>
            <a:off x="5827846" y="4096159"/>
            <a:ext cx="1345946" cy="369332"/>
          </a:xfrm>
          <a:prstGeom prst="rect">
            <a:avLst/>
          </a:prstGeom>
          <a:noFill/>
        </p:spPr>
        <p:txBody>
          <a:bodyPr wrap="none" rtlCol="0">
            <a:spAutoFit/>
          </a:bodyPr>
          <a:lstStyle/>
          <a:p>
            <a:r>
              <a:rPr lang="en-US" altLang="ja-JP" dirty="0">
                <a:solidFill>
                  <a:schemeClr val="bg1">
                    <a:lumMod val="50000"/>
                  </a:schemeClr>
                </a:solidFill>
              </a:rPr>
              <a:t>Architecture</a:t>
            </a:r>
            <a:endParaRPr lang="en-US" dirty="0">
              <a:solidFill>
                <a:schemeClr val="bg1">
                  <a:lumMod val="50000"/>
                </a:schemeClr>
              </a:solidFill>
            </a:endParaRPr>
          </a:p>
        </p:txBody>
      </p:sp>
      <p:sp>
        <p:nvSpPr>
          <p:cNvPr id="53" name="Arrow: Circular 52">
            <a:extLst>
              <a:ext uri="{FF2B5EF4-FFF2-40B4-BE49-F238E27FC236}">
                <a16:creationId xmlns:a16="http://schemas.microsoft.com/office/drawing/2014/main" id="{4DD13023-E92D-4529-AF7D-F8CF7F1E09BB}"/>
              </a:ext>
            </a:extLst>
          </p:cNvPr>
          <p:cNvSpPr/>
          <p:nvPr/>
        </p:nvSpPr>
        <p:spPr>
          <a:xfrm>
            <a:off x="5463716" y="62157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2" name="Arrow: Right 51">
            <a:extLst>
              <a:ext uri="{FF2B5EF4-FFF2-40B4-BE49-F238E27FC236}">
                <a16:creationId xmlns:a16="http://schemas.microsoft.com/office/drawing/2014/main" id="{FA4BD1D1-FF5C-46AD-8C79-39B106BEDE92}"/>
              </a:ext>
            </a:extLst>
          </p:cNvPr>
          <p:cNvSpPr/>
          <p:nvPr/>
        </p:nvSpPr>
        <p:spPr>
          <a:xfrm>
            <a:off x="5657850" y="5720683"/>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accent1"/>
                </a:solidFill>
              </a:rPr>
              <a:t>Prototyping</a:t>
            </a:r>
          </a:p>
        </p:txBody>
      </p:sp>
      <p:sp>
        <p:nvSpPr>
          <p:cNvPr id="54" name="TextBox 53">
            <a:extLst>
              <a:ext uri="{FF2B5EF4-FFF2-40B4-BE49-F238E27FC236}">
                <a16:creationId xmlns:a16="http://schemas.microsoft.com/office/drawing/2014/main" id="{B032BD26-001F-4064-AF63-2A0AA8F8BD7A}"/>
              </a:ext>
            </a:extLst>
          </p:cNvPr>
          <p:cNvSpPr txBox="1"/>
          <p:nvPr/>
        </p:nvSpPr>
        <p:spPr>
          <a:xfrm>
            <a:off x="3257550" y="5583028"/>
            <a:ext cx="2315057" cy="646331"/>
          </a:xfrm>
          <a:prstGeom prst="rect">
            <a:avLst/>
          </a:prstGeom>
          <a:noFill/>
        </p:spPr>
        <p:txBody>
          <a:bodyPr wrap="none" rtlCol="0">
            <a:spAutoFit/>
          </a:bodyPr>
          <a:lstStyle/>
          <a:p>
            <a:r>
              <a:rPr lang="en-US" altLang="ja-JP" dirty="0" err="1">
                <a:solidFill>
                  <a:schemeClr val="bg1">
                    <a:lumMod val="50000"/>
                  </a:schemeClr>
                </a:solidFill>
              </a:rPr>
              <a:t>DevOp</a:t>
            </a:r>
            <a:r>
              <a:rPr lang="ja-JP" altLang="en-US" dirty="0">
                <a:solidFill>
                  <a:schemeClr val="bg1">
                    <a:lumMod val="50000"/>
                  </a:schemeClr>
                </a:solidFill>
              </a:rPr>
              <a:t>環境構築</a:t>
            </a:r>
            <a:br>
              <a:rPr lang="en-US" altLang="ja-JP" dirty="0">
                <a:solidFill>
                  <a:schemeClr val="bg1">
                    <a:lumMod val="50000"/>
                  </a:schemeClr>
                </a:solidFill>
              </a:rPr>
            </a:br>
            <a:r>
              <a:rPr lang="en-US" altLang="ja-JP" dirty="0" err="1">
                <a:solidFill>
                  <a:schemeClr val="bg1">
                    <a:lumMod val="50000"/>
                  </a:schemeClr>
                </a:solidFill>
              </a:rPr>
              <a:t>PBL</a:t>
            </a:r>
            <a:r>
              <a:rPr lang="en-US" altLang="ja-JP" dirty="0">
                <a:solidFill>
                  <a:schemeClr val="bg1">
                    <a:lumMod val="50000"/>
                  </a:schemeClr>
                </a:solidFill>
              </a:rPr>
              <a:t>/</a:t>
            </a:r>
            <a:r>
              <a:rPr lang="en-US" altLang="ja-JP" dirty="0" err="1">
                <a:solidFill>
                  <a:schemeClr val="bg1">
                    <a:lumMod val="50000"/>
                  </a:schemeClr>
                </a:solidFill>
              </a:rPr>
              <a:t>SBL</a:t>
            </a:r>
            <a:r>
              <a:rPr lang="ja-JP" altLang="en-US" dirty="0">
                <a:solidFill>
                  <a:schemeClr val="bg1">
                    <a:lumMod val="50000"/>
                  </a:schemeClr>
                </a:solidFill>
              </a:rPr>
              <a:t>と</a:t>
            </a:r>
            <a:r>
              <a:rPr lang="en-US" altLang="ja-JP" dirty="0">
                <a:solidFill>
                  <a:schemeClr val="bg1">
                    <a:lumMod val="50000"/>
                  </a:schemeClr>
                </a:solidFill>
              </a:rPr>
              <a:t>MVP</a:t>
            </a:r>
            <a:r>
              <a:rPr lang="ja-JP" altLang="en-US" dirty="0">
                <a:solidFill>
                  <a:schemeClr val="bg1">
                    <a:lumMod val="50000"/>
                  </a:schemeClr>
                </a:solidFill>
              </a:rPr>
              <a:t>の整合</a:t>
            </a:r>
            <a:endParaRPr lang="en-US" dirty="0">
              <a:solidFill>
                <a:schemeClr val="bg1">
                  <a:lumMod val="50000"/>
                </a:schemeClr>
              </a:solidFill>
            </a:endParaRPr>
          </a:p>
        </p:txBody>
      </p:sp>
      <p:sp>
        <p:nvSpPr>
          <p:cNvPr id="55" name="Arrow: Right 54">
            <a:extLst>
              <a:ext uri="{FF2B5EF4-FFF2-40B4-BE49-F238E27FC236}">
                <a16:creationId xmlns:a16="http://schemas.microsoft.com/office/drawing/2014/main" id="{55157926-06F7-46D4-84B3-0D542F25782E}"/>
              </a:ext>
            </a:extLst>
          </p:cNvPr>
          <p:cNvSpPr/>
          <p:nvPr/>
        </p:nvSpPr>
        <p:spPr>
          <a:xfrm>
            <a:off x="8387856" y="4637817"/>
            <a:ext cx="3533621"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bg1">
                    <a:lumMod val="65000"/>
                  </a:schemeClr>
                </a:solidFill>
              </a:rPr>
              <a:t>Agile Scrum</a:t>
            </a:r>
          </a:p>
        </p:txBody>
      </p:sp>
      <p:sp>
        <p:nvSpPr>
          <p:cNvPr id="56" name="TextBox 55">
            <a:extLst>
              <a:ext uri="{FF2B5EF4-FFF2-40B4-BE49-F238E27FC236}">
                <a16:creationId xmlns:a16="http://schemas.microsoft.com/office/drawing/2014/main" id="{F4B49B74-33A4-4041-A34A-AAFD1BE1D324}"/>
              </a:ext>
            </a:extLst>
          </p:cNvPr>
          <p:cNvSpPr txBox="1"/>
          <p:nvPr/>
        </p:nvSpPr>
        <p:spPr>
          <a:xfrm>
            <a:off x="8777766" y="4287793"/>
            <a:ext cx="2134559" cy="369332"/>
          </a:xfrm>
          <a:prstGeom prst="rect">
            <a:avLst/>
          </a:prstGeom>
          <a:noFill/>
        </p:spPr>
        <p:txBody>
          <a:bodyPr wrap="none" rtlCol="0">
            <a:spAutoFit/>
          </a:bodyPr>
          <a:lstStyle/>
          <a:p>
            <a:r>
              <a:rPr lang="en-US" altLang="ja-JP" dirty="0" err="1">
                <a:solidFill>
                  <a:schemeClr val="bg1">
                    <a:lumMod val="50000"/>
                  </a:schemeClr>
                </a:solidFill>
              </a:rPr>
              <a:t>PBL</a:t>
            </a:r>
            <a:r>
              <a:rPr lang="ja-JP" altLang="en-US" dirty="0">
                <a:solidFill>
                  <a:schemeClr val="bg1">
                    <a:lumMod val="50000"/>
                  </a:schemeClr>
                </a:solidFill>
              </a:rPr>
              <a:t> </a:t>
            </a:r>
            <a:r>
              <a:rPr lang="en-US" altLang="ja-JP" dirty="0">
                <a:solidFill>
                  <a:schemeClr val="bg1">
                    <a:lumMod val="50000"/>
                  </a:schemeClr>
                </a:solidFill>
              </a:rPr>
              <a:t>/</a:t>
            </a:r>
            <a:r>
              <a:rPr lang="ja-JP" altLang="en-US" dirty="0">
                <a:solidFill>
                  <a:schemeClr val="bg1">
                    <a:lumMod val="50000"/>
                  </a:schemeClr>
                </a:solidFill>
              </a:rPr>
              <a:t> </a:t>
            </a:r>
            <a:r>
              <a:rPr lang="en-US" altLang="ja-JP" dirty="0">
                <a:solidFill>
                  <a:schemeClr val="bg1">
                    <a:lumMod val="50000"/>
                  </a:schemeClr>
                </a:solidFill>
              </a:rPr>
              <a:t>Scope</a:t>
            </a:r>
            <a:r>
              <a:rPr lang="ja-JP" altLang="en-US" dirty="0">
                <a:solidFill>
                  <a:schemeClr val="bg1">
                    <a:lumMod val="50000"/>
                  </a:schemeClr>
                </a:solidFill>
              </a:rPr>
              <a:t>を</a:t>
            </a:r>
            <a:r>
              <a:rPr lang="en-US" altLang="ja-JP" dirty="0">
                <a:solidFill>
                  <a:schemeClr val="bg1">
                    <a:lumMod val="50000"/>
                  </a:schemeClr>
                </a:solidFill>
              </a:rPr>
              <a:t>Iterate</a:t>
            </a:r>
            <a:endParaRPr lang="en-US" dirty="0">
              <a:solidFill>
                <a:schemeClr val="bg1">
                  <a:lumMod val="50000"/>
                </a:schemeClr>
              </a:solidFill>
            </a:endParaRPr>
          </a:p>
        </p:txBody>
      </p:sp>
      <p:sp>
        <p:nvSpPr>
          <p:cNvPr id="57" name="TextBox 56">
            <a:extLst>
              <a:ext uri="{FF2B5EF4-FFF2-40B4-BE49-F238E27FC236}">
                <a16:creationId xmlns:a16="http://schemas.microsoft.com/office/drawing/2014/main" id="{7956E0DF-DDB2-438F-8235-52CCC8852E62}"/>
              </a:ext>
            </a:extLst>
          </p:cNvPr>
          <p:cNvSpPr txBox="1"/>
          <p:nvPr/>
        </p:nvSpPr>
        <p:spPr>
          <a:xfrm>
            <a:off x="5029200" y="9231868"/>
            <a:ext cx="312226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Customer</a:t>
            </a:r>
            <a:r>
              <a:rPr lang="ja-JP" altLang="en-US" dirty="0">
                <a:solidFill>
                  <a:schemeClr val="accent1"/>
                </a:solidFill>
                <a:latin typeface="Arial Black" panose="020B0A04020102020204" pitchFamily="34" charset="0"/>
              </a:rPr>
              <a:t> </a:t>
            </a:r>
            <a:r>
              <a:rPr lang="en-US" altLang="ja-JP" dirty="0">
                <a:solidFill>
                  <a:schemeClr val="accent1"/>
                </a:solidFill>
                <a:latin typeface="Arial Black" panose="020B0A04020102020204" pitchFamily="34" charset="0"/>
              </a:rPr>
              <a:t>Development</a:t>
            </a:r>
            <a:endParaRPr lang="en-US" dirty="0">
              <a:solidFill>
                <a:schemeClr val="accent1"/>
              </a:solidFill>
              <a:latin typeface="Arial Black" panose="020B0A04020102020204" pitchFamily="34" charset="0"/>
            </a:endParaRPr>
          </a:p>
        </p:txBody>
      </p:sp>
      <p:sp>
        <p:nvSpPr>
          <p:cNvPr id="58" name="Rectangle 57">
            <a:extLst>
              <a:ext uri="{FF2B5EF4-FFF2-40B4-BE49-F238E27FC236}">
                <a16:creationId xmlns:a16="http://schemas.microsoft.com/office/drawing/2014/main" id="{B8D1F40D-A9D0-4493-8269-4C0E245B18E1}"/>
              </a:ext>
            </a:extLst>
          </p:cNvPr>
          <p:cNvSpPr/>
          <p:nvPr/>
        </p:nvSpPr>
        <p:spPr>
          <a:xfrm>
            <a:off x="628650" y="6844367"/>
            <a:ext cx="6720247" cy="233713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Arrow: Circular 59">
            <a:extLst>
              <a:ext uri="{FF2B5EF4-FFF2-40B4-BE49-F238E27FC236}">
                <a16:creationId xmlns:a16="http://schemas.microsoft.com/office/drawing/2014/main" id="{CCFB1764-D174-4EE8-AA71-D3A2F120446A}"/>
              </a:ext>
            </a:extLst>
          </p:cNvPr>
          <p:cNvSpPr/>
          <p:nvPr/>
        </p:nvSpPr>
        <p:spPr>
          <a:xfrm>
            <a:off x="8187695" y="51870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1" name="Arrow: Circular 60">
            <a:extLst>
              <a:ext uri="{FF2B5EF4-FFF2-40B4-BE49-F238E27FC236}">
                <a16:creationId xmlns:a16="http://schemas.microsoft.com/office/drawing/2014/main" id="{2D29C022-AB7D-48A8-80D0-B0EBACDCAA29}"/>
              </a:ext>
            </a:extLst>
          </p:cNvPr>
          <p:cNvSpPr/>
          <p:nvPr/>
        </p:nvSpPr>
        <p:spPr>
          <a:xfrm>
            <a:off x="9715500" y="51870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4" name="TextBox 43">
            <a:extLst>
              <a:ext uri="{FF2B5EF4-FFF2-40B4-BE49-F238E27FC236}">
                <a16:creationId xmlns:a16="http://schemas.microsoft.com/office/drawing/2014/main" id="{A02F17DF-C5EF-45C7-B8B4-75AC6B044BD1}"/>
              </a:ext>
            </a:extLst>
          </p:cNvPr>
          <p:cNvSpPr txBox="1"/>
          <p:nvPr/>
        </p:nvSpPr>
        <p:spPr>
          <a:xfrm>
            <a:off x="8479822" y="8846722"/>
            <a:ext cx="171072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EXECUTION</a:t>
            </a:r>
            <a:endParaRPr lang="en-US" dirty="0">
              <a:solidFill>
                <a:schemeClr val="accent1"/>
              </a:solidFill>
              <a:latin typeface="Arial Black" panose="020B0A04020102020204" pitchFamily="34" charset="0"/>
            </a:endParaRPr>
          </a:p>
        </p:txBody>
      </p:sp>
      <p:cxnSp>
        <p:nvCxnSpPr>
          <p:cNvPr id="9" name="Straight Connector 8">
            <a:extLst>
              <a:ext uri="{FF2B5EF4-FFF2-40B4-BE49-F238E27FC236}">
                <a16:creationId xmlns:a16="http://schemas.microsoft.com/office/drawing/2014/main" id="{81BF25B3-B0C9-4F8F-8C9C-2EB3CB516DD8}"/>
              </a:ext>
            </a:extLst>
          </p:cNvPr>
          <p:cNvCxnSpPr/>
          <p:nvPr/>
        </p:nvCxnSpPr>
        <p:spPr>
          <a:xfrm>
            <a:off x="171450" y="6501466"/>
            <a:ext cx="1148715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Arrow: Left 63">
            <a:extLst>
              <a:ext uri="{FF2B5EF4-FFF2-40B4-BE49-F238E27FC236}">
                <a16:creationId xmlns:a16="http://schemas.microsoft.com/office/drawing/2014/main" id="{ADECCA2B-81F5-4FF1-98CD-4E9C2E08EC09}"/>
              </a:ext>
            </a:extLst>
          </p:cNvPr>
          <p:cNvSpPr/>
          <p:nvPr/>
        </p:nvSpPr>
        <p:spPr>
          <a:xfrm>
            <a:off x="7123575" y="3334373"/>
            <a:ext cx="571500" cy="748425"/>
          </a:xfrm>
          <a:prstGeom prst="lef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83CEB347-16C9-470B-BC1B-F25D7A934887}"/>
              </a:ext>
            </a:extLst>
          </p:cNvPr>
          <p:cNvSpPr txBox="1"/>
          <p:nvPr/>
        </p:nvSpPr>
        <p:spPr>
          <a:xfrm>
            <a:off x="7820051" y="3226381"/>
            <a:ext cx="1800493" cy="646331"/>
          </a:xfrm>
          <a:prstGeom prst="rect">
            <a:avLst/>
          </a:prstGeom>
          <a:noFill/>
        </p:spPr>
        <p:txBody>
          <a:bodyPr wrap="none" rtlCol="0">
            <a:spAutoFit/>
          </a:bodyPr>
          <a:lstStyle/>
          <a:p>
            <a:r>
              <a:rPr lang="ja-JP" altLang="en-US" dirty="0">
                <a:solidFill>
                  <a:schemeClr val="bg1">
                    <a:lumMod val="50000"/>
                  </a:schemeClr>
                </a:solidFill>
              </a:rPr>
              <a:t>修了制作では</a:t>
            </a:r>
            <a:endParaRPr lang="en-US" altLang="ja-JP" dirty="0">
              <a:solidFill>
                <a:schemeClr val="bg1">
                  <a:lumMod val="50000"/>
                </a:schemeClr>
              </a:solidFill>
            </a:endParaRPr>
          </a:p>
          <a:p>
            <a:r>
              <a:rPr lang="ja-JP" altLang="en-US" dirty="0">
                <a:solidFill>
                  <a:schemeClr val="bg1">
                    <a:lumMod val="50000"/>
                  </a:schemeClr>
                </a:solidFill>
              </a:rPr>
              <a:t>ここまでが対象</a:t>
            </a:r>
            <a:endParaRPr lang="en-US" dirty="0">
              <a:solidFill>
                <a:schemeClr val="bg1">
                  <a:lumMod val="50000"/>
                </a:schemeClr>
              </a:solidFill>
            </a:endParaRPr>
          </a:p>
        </p:txBody>
      </p:sp>
      <p:sp>
        <p:nvSpPr>
          <p:cNvPr id="62" name="TextBox 61">
            <a:extLst>
              <a:ext uri="{FF2B5EF4-FFF2-40B4-BE49-F238E27FC236}">
                <a16:creationId xmlns:a16="http://schemas.microsoft.com/office/drawing/2014/main" id="{2407735F-5190-4160-B23C-4F22B1BEBDA2}"/>
              </a:ext>
            </a:extLst>
          </p:cNvPr>
          <p:cNvSpPr txBox="1"/>
          <p:nvPr/>
        </p:nvSpPr>
        <p:spPr>
          <a:xfrm>
            <a:off x="5024503" y="2635147"/>
            <a:ext cx="280820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Project Management</a:t>
            </a:r>
            <a:endParaRPr lang="en-US" dirty="0">
              <a:solidFill>
                <a:schemeClr val="accent1"/>
              </a:solidFill>
              <a:latin typeface="Arial Black" panose="020B0A04020102020204" pitchFamily="34" charset="0"/>
            </a:endParaRPr>
          </a:p>
        </p:txBody>
      </p:sp>
      <p:cxnSp>
        <p:nvCxnSpPr>
          <p:cNvPr id="66" name="Straight Connector 65">
            <a:extLst>
              <a:ext uri="{FF2B5EF4-FFF2-40B4-BE49-F238E27FC236}">
                <a16:creationId xmlns:a16="http://schemas.microsoft.com/office/drawing/2014/main" id="{10156E5A-9827-450F-BF5F-B672B6844195}"/>
              </a:ext>
            </a:extLst>
          </p:cNvPr>
          <p:cNvCxnSpPr/>
          <p:nvPr/>
        </p:nvCxnSpPr>
        <p:spPr>
          <a:xfrm>
            <a:off x="171450" y="2628900"/>
            <a:ext cx="1148715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D172DB8-6484-4238-BFC7-76F16B2B486E}"/>
              </a:ext>
            </a:extLst>
          </p:cNvPr>
          <p:cNvSpPr txBox="1"/>
          <p:nvPr/>
        </p:nvSpPr>
        <p:spPr>
          <a:xfrm>
            <a:off x="4677920" y="584686"/>
            <a:ext cx="4139082"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Business Process Development</a:t>
            </a:r>
            <a:endParaRPr lang="en-US" dirty="0">
              <a:solidFill>
                <a:schemeClr val="accent1"/>
              </a:solidFill>
              <a:latin typeface="Arial Black" panose="020B0A04020102020204" pitchFamily="34" charset="0"/>
            </a:endParaRPr>
          </a:p>
        </p:txBody>
      </p:sp>
      <p:sp>
        <p:nvSpPr>
          <p:cNvPr id="68" name="TextBox 67">
            <a:extLst>
              <a:ext uri="{FF2B5EF4-FFF2-40B4-BE49-F238E27FC236}">
                <a16:creationId xmlns:a16="http://schemas.microsoft.com/office/drawing/2014/main" id="{32F0340F-BFA4-4EF7-A91D-9B42EFA83A48}"/>
              </a:ext>
            </a:extLst>
          </p:cNvPr>
          <p:cNvSpPr txBox="1"/>
          <p:nvPr/>
        </p:nvSpPr>
        <p:spPr>
          <a:xfrm>
            <a:off x="8637505" y="2602468"/>
            <a:ext cx="2840136"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System Development</a:t>
            </a:r>
            <a:endParaRPr lang="en-US" dirty="0">
              <a:solidFill>
                <a:schemeClr val="accent1"/>
              </a:solidFill>
              <a:latin typeface="Arial Black" panose="020B0A04020102020204" pitchFamily="34" charset="0"/>
            </a:endParaRPr>
          </a:p>
        </p:txBody>
      </p:sp>
      <p:sp>
        <p:nvSpPr>
          <p:cNvPr id="69" name="Arrow: Right 68">
            <a:extLst>
              <a:ext uri="{FF2B5EF4-FFF2-40B4-BE49-F238E27FC236}">
                <a16:creationId xmlns:a16="http://schemas.microsoft.com/office/drawing/2014/main" id="{CB270B4C-EC1E-450D-A1B4-F371FC0F80B5}"/>
              </a:ext>
            </a:extLst>
          </p:cNvPr>
          <p:cNvSpPr/>
          <p:nvPr/>
        </p:nvSpPr>
        <p:spPr>
          <a:xfrm>
            <a:off x="5657850" y="838543"/>
            <a:ext cx="1657350"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lumMod val="65000"/>
                  </a:schemeClr>
                </a:solidFill>
              </a:rPr>
              <a:t>Business Process </a:t>
            </a:r>
            <a:r>
              <a:rPr lang="en-US" altLang="ja-JP" dirty="0">
                <a:solidFill>
                  <a:schemeClr val="bg1">
                    <a:lumMod val="65000"/>
                  </a:schemeClr>
                </a:solidFill>
              </a:rPr>
              <a:t>Design</a:t>
            </a:r>
            <a:endParaRPr lang="en-US" dirty="0">
              <a:solidFill>
                <a:schemeClr val="bg1">
                  <a:lumMod val="65000"/>
                </a:schemeClr>
              </a:solidFill>
            </a:endParaRPr>
          </a:p>
        </p:txBody>
      </p:sp>
      <p:sp>
        <p:nvSpPr>
          <p:cNvPr id="70" name="Arrow: Right 69">
            <a:extLst>
              <a:ext uri="{FF2B5EF4-FFF2-40B4-BE49-F238E27FC236}">
                <a16:creationId xmlns:a16="http://schemas.microsoft.com/office/drawing/2014/main" id="{DF1892D7-2544-4D20-A955-8FBDD0BB2A7F}"/>
              </a:ext>
            </a:extLst>
          </p:cNvPr>
          <p:cNvSpPr/>
          <p:nvPr/>
        </p:nvSpPr>
        <p:spPr>
          <a:xfrm>
            <a:off x="7530076" y="838543"/>
            <a:ext cx="1657350"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dirty="0">
                <a:solidFill>
                  <a:schemeClr val="bg1">
                    <a:lumMod val="65000"/>
                  </a:schemeClr>
                </a:solidFill>
              </a:rPr>
              <a:t>Business </a:t>
            </a:r>
            <a:br>
              <a:rPr lang="en-US" dirty="0">
                <a:solidFill>
                  <a:schemeClr val="bg1">
                    <a:lumMod val="65000"/>
                  </a:schemeClr>
                </a:solidFill>
              </a:rPr>
            </a:br>
            <a:r>
              <a:rPr lang="en-US" dirty="0">
                <a:solidFill>
                  <a:schemeClr val="bg1">
                    <a:lumMod val="65000"/>
                  </a:schemeClr>
                </a:solidFill>
              </a:rPr>
              <a:t>Process</a:t>
            </a:r>
            <a:br>
              <a:rPr lang="en-US" dirty="0">
                <a:solidFill>
                  <a:schemeClr val="bg1">
                    <a:lumMod val="65000"/>
                  </a:schemeClr>
                </a:solidFill>
              </a:rPr>
            </a:br>
            <a:r>
              <a:rPr lang="en-US" dirty="0">
                <a:solidFill>
                  <a:schemeClr val="bg1">
                    <a:lumMod val="65000"/>
                  </a:schemeClr>
                </a:solidFill>
              </a:rPr>
              <a:t> </a:t>
            </a:r>
            <a:r>
              <a:rPr lang="en-US" altLang="ja-JP" dirty="0">
                <a:solidFill>
                  <a:schemeClr val="bg1">
                    <a:lumMod val="65000"/>
                  </a:schemeClr>
                </a:solidFill>
              </a:rPr>
              <a:t>Development</a:t>
            </a:r>
            <a:endParaRPr lang="en-US" dirty="0">
              <a:solidFill>
                <a:schemeClr val="bg1">
                  <a:lumMod val="65000"/>
                </a:schemeClr>
              </a:solidFill>
            </a:endParaRPr>
          </a:p>
        </p:txBody>
      </p:sp>
      <p:sp>
        <p:nvSpPr>
          <p:cNvPr id="71" name="Arrow: Right 70">
            <a:extLst>
              <a:ext uri="{FF2B5EF4-FFF2-40B4-BE49-F238E27FC236}">
                <a16:creationId xmlns:a16="http://schemas.microsoft.com/office/drawing/2014/main" id="{4CE084CD-F7B9-40F8-A1A6-B39385647E3F}"/>
              </a:ext>
            </a:extLst>
          </p:cNvPr>
          <p:cNvSpPr/>
          <p:nvPr/>
        </p:nvSpPr>
        <p:spPr>
          <a:xfrm>
            <a:off x="3966803" y="838543"/>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Business Process Planning</a:t>
            </a:r>
          </a:p>
        </p:txBody>
      </p:sp>
      <p:sp>
        <p:nvSpPr>
          <p:cNvPr id="8" name="Isosceles Triangle 7">
            <a:extLst>
              <a:ext uri="{FF2B5EF4-FFF2-40B4-BE49-F238E27FC236}">
                <a16:creationId xmlns:a16="http://schemas.microsoft.com/office/drawing/2014/main" id="{BB7CF220-79A1-446B-AD13-EE6749D79114}"/>
              </a:ext>
            </a:extLst>
          </p:cNvPr>
          <p:cNvSpPr/>
          <p:nvPr/>
        </p:nvSpPr>
        <p:spPr>
          <a:xfrm flipV="1">
            <a:off x="2126521"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2709EE-90A4-470A-943E-8937E450D7BB}"/>
              </a:ext>
            </a:extLst>
          </p:cNvPr>
          <p:cNvSpPr txBox="1"/>
          <p:nvPr/>
        </p:nvSpPr>
        <p:spPr>
          <a:xfrm>
            <a:off x="1657350" y="2101334"/>
            <a:ext cx="917239" cy="369332"/>
          </a:xfrm>
          <a:prstGeom prst="rect">
            <a:avLst/>
          </a:prstGeom>
          <a:noFill/>
        </p:spPr>
        <p:txBody>
          <a:bodyPr wrap="none" rtlCol="0">
            <a:spAutoFit/>
          </a:bodyPr>
          <a:lstStyle/>
          <a:p>
            <a:r>
              <a:rPr lang="en-US" dirty="0"/>
              <a:t>DR-</a:t>
            </a:r>
            <a:r>
              <a:rPr lang="en-US" dirty="0" err="1"/>
              <a:t>POC</a:t>
            </a:r>
            <a:endParaRPr lang="en-US" dirty="0"/>
          </a:p>
        </p:txBody>
      </p:sp>
      <p:sp>
        <p:nvSpPr>
          <p:cNvPr id="72" name="Isosceles Triangle 71">
            <a:extLst>
              <a:ext uri="{FF2B5EF4-FFF2-40B4-BE49-F238E27FC236}">
                <a16:creationId xmlns:a16="http://schemas.microsoft.com/office/drawing/2014/main" id="{700E67F7-584C-4D6D-BD01-7723A3E7F773}"/>
              </a:ext>
            </a:extLst>
          </p:cNvPr>
          <p:cNvSpPr/>
          <p:nvPr/>
        </p:nvSpPr>
        <p:spPr>
          <a:xfrm flipV="1">
            <a:off x="3661633"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72563A2-F73E-4318-AFF4-5D5B329FE071}"/>
              </a:ext>
            </a:extLst>
          </p:cNvPr>
          <p:cNvSpPr txBox="1"/>
          <p:nvPr/>
        </p:nvSpPr>
        <p:spPr>
          <a:xfrm>
            <a:off x="3192462" y="2101334"/>
            <a:ext cx="865943" cy="369332"/>
          </a:xfrm>
          <a:prstGeom prst="rect">
            <a:avLst/>
          </a:prstGeom>
          <a:noFill/>
        </p:spPr>
        <p:txBody>
          <a:bodyPr wrap="none" rtlCol="0">
            <a:spAutoFit/>
          </a:bodyPr>
          <a:lstStyle/>
          <a:p>
            <a:r>
              <a:rPr lang="en-US" dirty="0"/>
              <a:t>DR-</a:t>
            </a:r>
            <a:r>
              <a:rPr lang="en-US" dirty="0" err="1"/>
              <a:t>SPP</a:t>
            </a:r>
            <a:endParaRPr lang="en-US" dirty="0"/>
          </a:p>
        </p:txBody>
      </p:sp>
      <p:sp>
        <p:nvSpPr>
          <p:cNvPr id="74" name="Isosceles Triangle 73">
            <a:extLst>
              <a:ext uri="{FF2B5EF4-FFF2-40B4-BE49-F238E27FC236}">
                <a16:creationId xmlns:a16="http://schemas.microsoft.com/office/drawing/2014/main" id="{71B597A1-8CAF-489C-B707-5FE47EF24BD2}"/>
              </a:ext>
            </a:extLst>
          </p:cNvPr>
          <p:cNvSpPr/>
          <p:nvPr/>
        </p:nvSpPr>
        <p:spPr>
          <a:xfrm flipV="1">
            <a:off x="5466994"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EAAD077-31B6-4988-AC76-CD7F23E537CF}"/>
              </a:ext>
            </a:extLst>
          </p:cNvPr>
          <p:cNvSpPr txBox="1"/>
          <p:nvPr/>
        </p:nvSpPr>
        <p:spPr>
          <a:xfrm>
            <a:off x="5152999" y="2101334"/>
            <a:ext cx="790601" cy="369332"/>
          </a:xfrm>
          <a:prstGeom prst="rect">
            <a:avLst/>
          </a:prstGeom>
          <a:noFill/>
        </p:spPr>
        <p:txBody>
          <a:bodyPr wrap="none" rtlCol="0">
            <a:spAutoFit/>
          </a:bodyPr>
          <a:lstStyle/>
          <a:p>
            <a:r>
              <a:rPr lang="en-US" dirty="0"/>
              <a:t>DR-RD</a:t>
            </a:r>
          </a:p>
        </p:txBody>
      </p:sp>
      <p:sp>
        <p:nvSpPr>
          <p:cNvPr id="76" name="Isosceles Triangle 75">
            <a:extLst>
              <a:ext uri="{FF2B5EF4-FFF2-40B4-BE49-F238E27FC236}">
                <a16:creationId xmlns:a16="http://schemas.microsoft.com/office/drawing/2014/main" id="{287A75CE-736F-4017-A394-48FEF15B9F56}"/>
              </a:ext>
            </a:extLst>
          </p:cNvPr>
          <p:cNvSpPr/>
          <p:nvPr/>
        </p:nvSpPr>
        <p:spPr>
          <a:xfrm flipV="1">
            <a:off x="7272355"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70C9956B-13F0-42B9-A5A2-4011A8191D9F}"/>
              </a:ext>
            </a:extLst>
          </p:cNvPr>
          <p:cNvSpPr txBox="1"/>
          <p:nvPr/>
        </p:nvSpPr>
        <p:spPr>
          <a:xfrm>
            <a:off x="6958360" y="2101334"/>
            <a:ext cx="790601" cy="369332"/>
          </a:xfrm>
          <a:prstGeom prst="rect">
            <a:avLst/>
          </a:prstGeom>
          <a:noFill/>
        </p:spPr>
        <p:txBody>
          <a:bodyPr wrap="none" rtlCol="0">
            <a:spAutoFit/>
          </a:bodyPr>
          <a:lstStyle/>
          <a:p>
            <a:r>
              <a:rPr lang="en-US" dirty="0"/>
              <a:t>DR-SD</a:t>
            </a:r>
          </a:p>
        </p:txBody>
      </p:sp>
      <p:sp>
        <p:nvSpPr>
          <p:cNvPr id="78" name="TextBox 77">
            <a:extLst>
              <a:ext uri="{FF2B5EF4-FFF2-40B4-BE49-F238E27FC236}">
                <a16:creationId xmlns:a16="http://schemas.microsoft.com/office/drawing/2014/main" id="{1528E787-0586-417A-894B-863E091218C0}"/>
              </a:ext>
            </a:extLst>
          </p:cNvPr>
          <p:cNvSpPr txBox="1"/>
          <p:nvPr/>
        </p:nvSpPr>
        <p:spPr>
          <a:xfrm>
            <a:off x="1657350" y="1890162"/>
            <a:ext cx="921406" cy="369332"/>
          </a:xfrm>
          <a:prstGeom prst="rect">
            <a:avLst/>
          </a:prstGeom>
          <a:noFill/>
        </p:spPr>
        <p:txBody>
          <a:bodyPr wrap="none" rtlCol="0">
            <a:spAutoFit/>
          </a:bodyPr>
          <a:lstStyle/>
          <a:p>
            <a:r>
              <a:rPr lang="en-US" dirty="0"/>
              <a:t>Kick-Off</a:t>
            </a:r>
          </a:p>
        </p:txBody>
      </p:sp>
      <p:sp>
        <p:nvSpPr>
          <p:cNvPr id="79" name="Isosceles Triangle 78">
            <a:extLst>
              <a:ext uri="{FF2B5EF4-FFF2-40B4-BE49-F238E27FC236}">
                <a16:creationId xmlns:a16="http://schemas.microsoft.com/office/drawing/2014/main" id="{EF51E470-E65E-4FCD-8F29-02AC57F8FE5A}"/>
              </a:ext>
            </a:extLst>
          </p:cNvPr>
          <p:cNvSpPr/>
          <p:nvPr/>
        </p:nvSpPr>
        <p:spPr>
          <a:xfrm flipV="1">
            <a:off x="5015843" y="6802488"/>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131F789-5A68-41B0-9ABD-85D028036F0A}"/>
              </a:ext>
            </a:extLst>
          </p:cNvPr>
          <p:cNvSpPr txBox="1"/>
          <p:nvPr/>
        </p:nvSpPr>
        <p:spPr>
          <a:xfrm>
            <a:off x="4701848" y="6451351"/>
            <a:ext cx="788999" cy="369332"/>
          </a:xfrm>
          <a:prstGeom prst="rect">
            <a:avLst/>
          </a:prstGeom>
          <a:noFill/>
        </p:spPr>
        <p:txBody>
          <a:bodyPr wrap="none" rtlCol="0">
            <a:spAutoFit/>
          </a:bodyPr>
          <a:lstStyle/>
          <a:p>
            <a:r>
              <a:rPr lang="en-US" dirty="0"/>
              <a:t>DR-CD</a:t>
            </a:r>
          </a:p>
        </p:txBody>
      </p:sp>
      <p:sp>
        <p:nvSpPr>
          <p:cNvPr id="81" name="Isosceles Triangle 80">
            <a:extLst>
              <a:ext uri="{FF2B5EF4-FFF2-40B4-BE49-F238E27FC236}">
                <a16:creationId xmlns:a16="http://schemas.microsoft.com/office/drawing/2014/main" id="{0AC37F59-9664-4245-8298-0A2A5652F9CB}"/>
              </a:ext>
            </a:extLst>
          </p:cNvPr>
          <p:cNvSpPr/>
          <p:nvPr/>
        </p:nvSpPr>
        <p:spPr>
          <a:xfrm flipV="1">
            <a:off x="7133260" y="6858849"/>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99F459E9-B3A6-4BC0-994B-44CAE3A4C059}"/>
              </a:ext>
            </a:extLst>
          </p:cNvPr>
          <p:cNvSpPr txBox="1"/>
          <p:nvPr/>
        </p:nvSpPr>
        <p:spPr>
          <a:xfrm>
            <a:off x="6819265" y="6507712"/>
            <a:ext cx="1059264" cy="369332"/>
          </a:xfrm>
          <a:prstGeom prst="rect">
            <a:avLst/>
          </a:prstGeom>
          <a:noFill/>
        </p:spPr>
        <p:txBody>
          <a:bodyPr wrap="none" rtlCol="0">
            <a:spAutoFit/>
          </a:bodyPr>
          <a:lstStyle/>
          <a:p>
            <a:r>
              <a:rPr lang="en-US" dirty="0"/>
              <a:t>DR-PROD</a:t>
            </a:r>
          </a:p>
        </p:txBody>
      </p:sp>
      <p:sp>
        <p:nvSpPr>
          <p:cNvPr id="3" name="Isosceles Triangle 2">
            <a:extLst>
              <a:ext uri="{FF2B5EF4-FFF2-40B4-BE49-F238E27FC236}">
                <a16:creationId xmlns:a16="http://schemas.microsoft.com/office/drawing/2014/main" id="{A065FB17-B07B-4248-A5E3-A8D24C38886E}"/>
              </a:ext>
            </a:extLst>
          </p:cNvPr>
          <p:cNvSpPr/>
          <p:nvPr/>
        </p:nvSpPr>
        <p:spPr>
          <a:xfrm rot="16200000">
            <a:off x="5579630" y="3459568"/>
            <a:ext cx="2152751" cy="3006013"/>
          </a:xfrm>
          <a:prstGeom prst="triangle">
            <a:avLst>
              <a:gd name="adj" fmla="val 50000"/>
            </a:avLst>
          </a:prstGeom>
          <a:no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72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E8AC-6688-4C72-A50D-F7BA79F53D20}"/>
              </a:ext>
            </a:extLst>
          </p:cNvPr>
          <p:cNvSpPr>
            <a:spLocks noGrp="1"/>
          </p:cNvSpPr>
          <p:nvPr>
            <p:ph type="title"/>
          </p:nvPr>
        </p:nvSpPr>
        <p:spPr/>
        <p:txBody>
          <a:bodyPr/>
          <a:lstStyle/>
          <a:p>
            <a:r>
              <a:rPr lang="en-US" dirty="0"/>
              <a:t>The Relation with The RD Phase </a:t>
            </a:r>
            <a:br>
              <a:rPr lang="en-US" dirty="0"/>
            </a:br>
            <a:r>
              <a:rPr lang="en-US" dirty="0"/>
              <a:t>and Other Process</a:t>
            </a:r>
          </a:p>
        </p:txBody>
      </p:sp>
      <p:sp>
        <p:nvSpPr>
          <p:cNvPr id="4" name="Footer Placeholder 3">
            <a:extLst>
              <a:ext uri="{FF2B5EF4-FFF2-40B4-BE49-F238E27FC236}">
                <a16:creationId xmlns:a16="http://schemas.microsoft.com/office/drawing/2014/main" id="{06BF6679-F81D-4A1A-8960-8244905E5FD4}"/>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E29C64B0-B523-4F15-B6F6-CB6353D0312B}"/>
              </a:ext>
            </a:extLst>
          </p:cNvPr>
          <p:cNvSpPr>
            <a:spLocks noGrp="1"/>
          </p:cNvSpPr>
          <p:nvPr>
            <p:ph type="sldNum" sz="quarter" idx="12"/>
          </p:nvPr>
        </p:nvSpPr>
        <p:spPr/>
        <p:txBody>
          <a:bodyPr/>
          <a:lstStyle/>
          <a:p>
            <a:fld id="{F4A97BBC-DD9B-4F1D-A986-96E9900FCB6F}" type="slidenum">
              <a:rPr lang="en-US" smtClean="0"/>
              <a:t>7</a:t>
            </a:fld>
            <a:endParaRPr lang="en-US"/>
          </a:p>
        </p:txBody>
      </p:sp>
      <p:sp>
        <p:nvSpPr>
          <p:cNvPr id="6" name="Arrow: Right 5">
            <a:extLst>
              <a:ext uri="{FF2B5EF4-FFF2-40B4-BE49-F238E27FC236}">
                <a16:creationId xmlns:a16="http://schemas.microsoft.com/office/drawing/2014/main" id="{6B3DFE6E-D1D1-46EF-968D-0E1C8E967258}"/>
              </a:ext>
            </a:extLst>
          </p:cNvPr>
          <p:cNvSpPr/>
          <p:nvPr/>
        </p:nvSpPr>
        <p:spPr>
          <a:xfrm>
            <a:off x="4800600" y="4069758"/>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accent1"/>
                </a:solidFill>
              </a:rPr>
              <a:t>RD</a:t>
            </a:r>
          </a:p>
        </p:txBody>
      </p:sp>
      <p:sp>
        <p:nvSpPr>
          <p:cNvPr id="7" name="Arrow: Circular 6">
            <a:extLst>
              <a:ext uri="{FF2B5EF4-FFF2-40B4-BE49-F238E27FC236}">
                <a16:creationId xmlns:a16="http://schemas.microsoft.com/office/drawing/2014/main" id="{5C399E1D-2B13-465E-90C9-DFFC47A68D09}"/>
              </a:ext>
            </a:extLst>
          </p:cNvPr>
          <p:cNvSpPr/>
          <p:nvPr/>
        </p:nvSpPr>
        <p:spPr>
          <a:xfrm>
            <a:off x="4629150" y="4942874"/>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Arrow: Circular 7">
            <a:extLst>
              <a:ext uri="{FF2B5EF4-FFF2-40B4-BE49-F238E27FC236}">
                <a16:creationId xmlns:a16="http://schemas.microsoft.com/office/drawing/2014/main" id="{4AB0FB47-0A4F-4F5D-8AF7-C190867A9A6F}"/>
              </a:ext>
            </a:extLst>
          </p:cNvPr>
          <p:cNvSpPr/>
          <p:nvPr/>
        </p:nvSpPr>
        <p:spPr>
          <a:xfrm flipV="1">
            <a:off x="4629150" y="2717140"/>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Arrow: Right 8">
            <a:extLst>
              <a:ext uri="{FF2B5EF4-FFF2-40B4-BE49-F238E27FC236}">
                <a16:creationId xmlns:a16="http://schemas.microsoft.com/office/drawing/2014/main" id="{18D1C477-3C08-4D5A-9B0E-4FFAF114F7A9}"/>
              </a:ext>
            </a:extLst>
          </p:cNvPr>
          <p:cNvSpPr/>
          <p:nvPr/>
        </p:nvSpPr>
        <p:spPr>
          <a:xfrm>
            <a:off x="4800600" y="1889326"/>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accent1"/>
                </a:solidFill>
              </a:rPr>
              <a:t>Business Process Planning</a:t>
            </a:r>
          </a:p>
        </p:txBody>
      </p:sp>
      <p:sp>
        <p:nvSpPr>
          <p:cNvPr id="10" name="Arrow: Right 9">
            <a:extLst>
              <a:ext uri="{FF2B5EF4-FFF2-40B4-BE49-F238E27FC236}">
                <a16:creationId xmlns:a16="http://schemas.microsoft.com/office/drawing/2014/main" id="{9FDC7164-6E49-4FC6-9AD8-AAC020DB65DC}"/>
              </a:ext>
            </a:extLst>
          </p:cNvPr>
          <p:cNvSpPr/>
          <p:nvPr/>
        </p:nvSpPr>
        <p:spPr>
          <a:xfrm>
            <a:off x="4800600" y="6544468"/>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sz="2400" dirty="0">
                <a:solidFill>
                  <a:schemeClr val="accent1"/>
                </a:solidFill>
              </a:rPr>
              <a:t>Customer </a:t>
            </a:r>
          </a:p>
          <a:p>
            <a:pPr algn="ctr"/>
            <a:r>
              <a:rPr lang="en-US" sz="2400" dirty="0">
                <a:solidFill>
                  <a:schemeClr val="accent1"/>
                </a:solidFill>
              </a:rPr>
              <a:t>Development</a:t>
            </a:r>
          </a:p>
        </p:txBody>
      </p:sp>
      <p:sp>
        <p:nvSpPr>
          <p:cNvPr id="11" name="Right Brace 10">
            <a:extLst>
              <a:ext uri="{FF2B5EF4-FFF2-40B4-BE49-F238E27FC236}">
                <a16:creationId xmlns:a16="http://schemas.microsoft.com/office/drawing/2014/main" id="{7E28DC96-41AC-497A-8DD4-98A0CEE72E86}"/>
              </a:ext>
            </a:extLst>
          </p:cNvPr>
          <p:cNvSpPr/>
          <p:nvPr/>
        </p:nvSpPr>
        <p:spPr>
          <a:xfrm>
            <a:off x="4291189" y="1753056"/>
            <a:ext cx="342900" cy="1314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1AB31E5-F220-49C1-B361-D1D2C546631C}"/>
              </a:ext>
            </a:extLst>
          </p:cNvPr>
          <p:cNvSpPr txBox="1"/>
          <p:nvPr/>
        </p:nvSpPr>
        <p:spPr>
          <a:xfrm>
            <a:off x="894789" y="1753056"/>
            <a:ext cx="3318922" cy="1569660"/>
          </a:xfrm>
          <a:prstGeom prst="rect">
            <a:avLst/>
          </a:prstGeom>
          <a:noFill/>
        </p:spPr>
        <p:txBody>
          <a:bodyPr wrap="none" rtlCol="0">
            <a:spAutoFit/>
          </a:bodyPr>
          <a:lstStyle/>
          <a:p>
            <a:pPr algn="r"/>
            <a:r>
              <a:rPr lang="en-US" sz="2400" dirty="0"/>
              <a:t>Value Proposition Canvas</a:t>
            </a:r>
          </a:p>
          <a:p>
            <a:pPr algn="r"/>
            <a:r>
              <a:rPr lang="en-US" sz="2400" dirty="0" err="1"/>
              <a:t>SCAI</a:t>
            </a:r>
            <a:r>
              <a:rPr lang="en-US" sz="2400" dirty="0"/>
              <a:t> Graph</a:t>
            </a:r>
          </a:p>
          <a:p>
            <a:pPr algn="r"/>
            <a:r>
              <a:rPr lang="en-US" sz="2400" dirty="0"/>
              <a:t>Open &amp;Close Canvas</a:t>
            </a:r>
          </a:p>
          <a:p>
            <a:pPr algn="r"/>
            <a:r>
              <a:rPr lang="en-US" sz="2400" dirty="0"/>
              <a:t>SWOT Analysis</a:t>
            </a:r>
          </a:p>
        </p:txBody>
      </p:sp>
      <p:sp>
        <p:nvSpPr>
          <p:cNvPr id="13" name="Right Brace 12">
            <a:extLst>
              <a:ext uri="{FF2B5EF4-FFF2-40B4-BE49-F238E27FC236}">
                <a16:creationId xmlns:a16="http://schemas.microsoft.com/office/drawing/2014/main" id="{8F5388E8-979F-4540-A90A-6B2E69BBBA30}"/>
              </a:ext>
            </a:extLst>
          </p:cNvPr>
          <p:cNvSpPr/>
          <p:nvPr/>
        </p:nvSpPr>
        <p:spPr>
          <a:xfrm>
            <a:off x="4297844" y="4028474"/>
            <a:ext cx="342900" cy="1314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9B8BC4B-DE24-4D2E-869A-F51D5284B5B5}"/>
              </a:ext>
            </a:extLst>
          </p:cNvPr>
          <p:cNvSpPr txBox="1"/>
          <p:nvPr/>
        </p:nvSpPr>
        <p:spPr>
          <a:xfrm>
            <a:off x="1174659" y="3914174"/>
            <a:ext cx="3045707" cy="1938992"/>
          </a:xfrm>
          <a:prstGeom prst="rect">
            <a:avLst/>
          </a:prstGeom>
          <a:noFill/>
        </p:spPr>
        <p:txBody>
          <a:bodyPr wrap="none" rtlCol="0">
            <a:spAutoFit/>
          </a:bodyPr>
          <a:lstStyle/>
          <a:p>
            <a:pPr algn="r"/>
            <a:r>
              <a:rPr lang="en-US" sz="2400" dirty="0"/>
              <a:t>Requirement List</a:t>
            </a:r>
          </a:p>
          <a:p>
            <a:pPr algn="r"/>
            <a:r>
              <a:rPr lang="en-US" sz="2400" dirty="0"/>
              <a:t>Requirement Structure</a:t>
            </a:r>
          </a:p>
          <a:p>
            <a:pPr algn="r"/>
            <a:r>
              <a:rPr lang="en-US" sz="2400" dirty="0"/>
              <a:t>User Analysis</a:t>
            </a:r>
          </a:p>
          <a:p>
            <a:pPr algn="r"/>
            <a:r>
              <a:rPr lang="en-US" sz="2400" dirty="0"/>
              <a:t>USE CASE Analysis</a:t>
            </a:r>
          </a:p>
          <a:p>
            <a:pPr algn="r"/>
            <a:r>
              <a:rPr lang="en-US" sz="2400" dirty="0"/>
              <a:t>Data Analysis</a:t>
            </a:r>
          </a:p>
        </p:txBody>
      </p:sp>
      <p:sp>
        <p:nvSpPr>
          <p:cNvPr id="15" name="Right Brace 14">
            <a:extLst>
              <a:ext uri="{FF2B5EF4-FFF2-40B4-BE49-F238E27FC236}">
                <a16:creationId xmlns:a16="http://schemas.microsoft.com/office/drawing/2014/main" id="{305180EB-6D0D-4256-801E-99846D5C82A7}"/>
              </a:ext>
            </a:extLst>
          </p:cNvPr>
          <p:cNvSpPr/>
          <p:nvPr/>
        </p:nvSpPr>
        <p:spPr>
          <a:xfrm>
            <a:off x="4297844" y="6454518"/>
            <a:ext cx="342900" cy="16034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F44F0EC-E157-4EFF-9EAE-F4D1FF4C4EDF}"/>
              </a:ext>
            </a:extLst>
          </p:cNvPr>
          <p:cNvSpPr txBox="1"/>
          <p:nvPr/>
        </p:nvSpPr>
        <p:spPr>
          <a:xfrm>
            <a:off x="332699" y="6409372"/>
            <a:ext cx="3887667" cy="2308324"/>
          </a:xfrm>
          <a:prstGeom prst="rect">
            <a:avLst/>
          </a:prstGeom>
          <a:noFill/>
        </p:spPr>
        <p:txBody>
          <a:bodyPr wrap="none" rtlCol="0">
            <a:spAutoFit/>
          </a:bodyPr>
          <a:lstStyle/>
          <a:p>
            <a:pPr algn="r"/>
            <a:r>
              <a:rPr lang="en-US" sz="2400" dirty="0"/>
              <a:t>Service and Value Proposition</a:t>
            </a:r>
          </a:p>
          <a:p>
            <a:pPr algn="r"/>
            <a:r>
              <a:rPr lang="en-US" sz="2400" dirty="0"/>
              <a:t>Persona Analysis</a:t>
            </a:r>
          </a:p>
          <a:p>
            <a:pPr algn="r"/>
            <a:r>
              <a:rPr lang="en-US" sz="2400" dirty="0"/>
              <a:t>Customer Journey Map</a:t>
            </a:r>
          </a:p>
          <a:p>
            <a:pPr algn="r"/>
            <a:r>
              <a:rPr lang="en-US" sz="2400" dirty="0"/>
              <a:t>Goal Directed Target Analysis</a:t>
            </a:r>
          </a:p>
          <a:p>
            <a:pPr algn="r"/>
            <a:r>
              <a:rPr lang="en-US" sz="2400" dirty="0"/>
              <a:t>Paper Prototyping</a:t>
            </a:r>
          </a:p>
          <a:p>
            <a:pPr algn="r"/>
            <a:r>
              <a:rPr lang="en-US" sz="2400" dirty="0"/>
              <a:t>EA Hearing</a:t>
            </a:r>
          </a:p>
        </p:txBody>
      </p:sp>
      <p:sp>
        <p:nvSpPr>
          <p:cNvPr id="17" name="Rectangle 16">
            <a:extLst>
              <a:ext uri="{FF2B5EF4-FFF2-40B4-BE49-F238E27FC236}">
                <a16:creationId xmlns:a16="http://schemas.microsoft.com/office/drawing/2014/main" id="{5CBD1791-C2EE-4E54-9634-7A1B3D6C2A24}"/>
              </a:ext>
            </a:extLst>
          </p:cNvPr>
          <p:cNvSpPr/>
          <p:nvPr/>
        </p:nvSpPr>
        <p:spPr>
          <a:xfrm>
            <a:off x="114300" y="1314450"/>
            <a:ext cx="7200900" cy="78295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93ABEFB-BB64-4C7B-81FB-610BF4C7BCE0}"/>
              </a:ext>
            </a:extLst>
          </p:cNvPr>
          <p:cNvSpPr txBox="1"/>
          <p:nvPr/>
        </p:nvSpPr>
        <p:spPr>
          <a:xfrm>
            <a:off x="7626350" y="2953385"/>
            <a:ext cx="3462679" cy="1200329"/>
          </a:xfrm>
          <a:prstGeom prst="rect">
            <a:avLst/>
          </a:prstGeom>
          <a:noFill/>
        </p:spPr>
        <p:txBody>
          <a:bodyPr wrap="none" rtlCol="0">
            <a:spAutoFit/>
          </a:bodyPr>
          <a:lstStyle/>
          <a:p>
            <a:r>
              <a:rPr lang="en-US" sz="2400" dirty="0"/>
              <a:t>- Business Model Canvas</a:t>
            </a:r>
          </a:p>
          <a:p>
            <a:r>
              <a:rPr lang="en-US" sz="2400" dirty="0"/>
              <a:t>- Minimum Viable Product</a:t>
            </a:r>
          </a:p>
          <a:p>
            <a:r>
              <a:rPr lang="en-US" sz="2400" dirty="0"/>
              <a:t>- Product Back Log</a:t>
            </a:r>
          </a:p>
        </p:txBody>
      </p:sp>
    </p:spTree>
    <p:extLst>
      <p:ext uri="{BB962C8B-B14F-4D97-AF65-F5344CB8AC3E}">
        <p14:creationId xmlns:p14="http://schemas.microsoft.com/office/powerpoint/2010/main" val="410386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6B2-D96A-4698-BEBB-57A89B05600C}"/>
              </a:ext>
            </a:extLst>
          </p:cNvPr>
          <p:cNvSpPr>
            <a:spLocks noGrp="1"/>
          </p:cNvSpPr>
          <p:nvPr>
            <p:ph type="title"/>
          </p:nvPr>
        </p:nvSpPr>
        <p:spPr/>
        <p:txBody>
          <a:bodyPr/>
          <a:lstStyle/>
          <a:p>
            <a:r>
              <a:rPr lang="en-US" dirty="0" err="1"/>
              <a:t>PoC</a:t>
            </a:r>
            <a:r>
              <a:rPr lang="ja-JP" altLang="en-US" dirty="0"/>
              <a:t>時</a:t>
            </a:r>
            <a:r>
              <a:rPr lang="en-US" dirty="0"/>
              <a:t> :Value Proposition </a:t>
            </a:r>
            <a:r>
              <a:rPr lang="ja-JP" altLang="en-US" dirty="0"/>
              <a:t>仮説</a:t>
            </a:r>
            <a:r>
              <a:rPr lang="en-US" dirty="0"/>
              <a:t>(</a:t>
            </a:r>
            <a:r>
              <a:rPr lang="ja-JP" altLang="en-US" dirty="0"/>
              <a:t>初回</a:t>
            </a:r>
            <a:r>
              <a:rPr lang="en-US" altLang="ja-JP" dirty="0"/>
              <a:t>)</a:t>
            </a:r>
            <a:endParaRPr lang="en-US" dirty="0"/>
          </a:p>
        </p:txBody>
      </p:sp>
      <p:sp>
        <p:nvSpPr>
          <p:cNvPr id="4" name="Footer Placeholder 3">
            <a:extLst>
              <a:ext uri="{FF2B5EF4-FFF2-40B4-BE49-F238E27FC236}">
                <a16:creationId xmlns:a16="http://schemas.microsoft.com/office/drawing/2014/main" id="{A58F3E80-D5DA-4030-AF9A-34E464B4392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3A65AD7D-AECE-4925-9EDE-42DF8A8DA759}"/>
              </a:ext>
            </a:extLst>
          </p:cNvPr>
          <p:cNvSpPr>
            <a:spLocks noGrp="1"/>
          </p:cNvSpPr>
          <p:nvPr>
            <p:ph type="sldNum" sz="quarter" idx="12"/>
          </p:nvPr>
        </p:nvSpPr>
        <p:spPr/>
        <p:txBody>
          <a:bodyPr/>
          <a:lstStyle/>
          <a:p>
            <a:fld id="{F4A97BBC-DD9B-4F1D-A986-96E9900FCB6F}" type="slidenum">
              <a:rPr lang="en-US" smtClean="0"/>
              <a:t>8</a:t>
            </a:fld>
            <a:endParaRPr lang="en-US"/>
          </a:p>
        </p:txBody>
      </p:sp>
      <p:pic>
        <p:nvPicPr>
          <p:cNvPr id="7" name="Picture 6" descr="A screenshot of a cell phone&#10;&#10;Description automatically generated">
            <a:extLst>
              <a:ext uri="{FF2B5EF4-FFF2-40B4-BE49-F238E27FC236}">
                <a16:creationId xmlns:a16="http://schemas.microsoft.com/office/drawing/2014/main" id="{D6613E39-20C9-4AB3-8DA0-6131DBB59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1237"/>
            <a:ext cx="12801600" cy="8402813"/>
          </a:xfrm>
          <a:prstGeom prst="rect">
            <a:avLst/>
          </a:prstGeom>
        </p:spPr>
      </p:pic>
    </p:spTree>
    <p:extLst>
      <p:ext uri="{BB962C8B-B14F-4D97-AF65-F5344CB8AC3E}">
        <p14:creationId xmlns:p14="http://schemas.microsoft.com/office/powerpoint/2010/main" val="29063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8861-DE0C-4D67-804C-A7F2E4276D11}"/>
              </a:ext>
            </a:extLst>
          </p:cNvPr>
          <p:cNvSpPr>
            <a:spLocks noGrp="1"/>
          </p:cNvSpPr>
          <p:nvPr>
            <p:ph type="title"/>
          </p:nvPr>
        </p:nvSpPr>
        <p:spPr/>
        <p:txBody>
          <a:bodyPr/>
          <a:lstStyle/>
          <a:p>
            <a:r>
              <a:rPr lang="ja-JP" altLang="en-US" dirty="0"/>
              <a:t>顧客開発時：</a:t>
            </a:r>
            <a:r>
              <a:rPr lang="en-US" altLang="ja-JP" dirty="0"/>
              <a:t>Customer</a:t>
            </a:r>
            <a:r>
              <a:rPr lang="ja-JP" altLang="en-US" dirty="0"/>
              <a:t> </a:t>
            </a:r>
            <a:r>
              <a:rPr lang="en-US" altLang="ja-JP" dirty="0" err="1"/>
              <a:t>Journy</a:t>
            </a:r>
            <a:r>
              <a:rPr lang="ja-JP" altLang="en-US" dirty="0"/>
              <a:t> </a:t>
            </a:r>
            <a:r>
              <a:rPr lang="en-US" altLang="ja-JP" dirty="0"/>
              <a:t>Map</a:t>
            </a:r>
            <a:endParaRPr lang="en-US" dirty="0"/>
          </a:p>
        </p:txBody>
      </p:sp>
      <p:sp>
        <p:nvSpPr>
          <p:cNvPr id="4" name="Footer Placeholder 3">
            <a:extLst>
              <a:ext uri="{FF2B5EF4-FFF2-40B4-BE49-F238E27FC236}">
                <a16:creationId xmlns:a16="http://schemas.microsoft.com/office/drawing/2014/main" id="{2C588721-D843-4AE7-B21A-2030BAA473FA}"/>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4C1BD48D-2587-46EF-A567-50E424D6F926}"/>
              </a:ext>
            </a:extLst>
          </p:cNvPr>
          <p:cNvSpPr>
            <a:spLocks noGrp="1"/>
          </p:cNvSpPr>
          <p:nvPr>
            <p:ph type="sldNum" sz="quarter" idx="12"/>
          </p:nvPr>
        </p:nvSpPr>
        <p:spPr/>
        <p:txBody>
          <a:bodyPr/>
          <a:lstStyle/>
          <a:p>
            <a:fld id="{F4A97BBC-DD9B-4F1D-A986-96E9900FCB6F}" type="slidenum">
              <a:rPr lang="en-US" smtClean="0"/>
              <a:t>9</a:t>
            </a:fld>
            <a:endParaRPr lang="en-US"/>
          </a:p>
        </p:txBody>
      </p:sp>
      <p:pic>
        <p:nvPicPr>
          <p:cNvPr id="6" name="Picture 5">
            <a:extLst>
              <a:ext uri="{FF2B5EF4-FFF2-40B4-BE49-F238E27FC236}">
                <a16:creationId xmlns:a16="http://schemas.microsoft.com/office/drawing/2014/main" id="{2B23C683-5996-4068-951C-4B3163FDE208}"/>
              </a:ext>
            </a:extLst>
          </p:cNvPr>
          <p:cNvPicPr>
            <a:picLocks noChangeAspect="1"/>
          </p:cNvPicPr>
          <p:nvPr/>
        </p:nvPicPr>
        <p:blipFill>
          <a:blip r:embed="rId2"/>
          <a:stretch>
            <a:fillRect/>
          </a:stretch>
        </p:blipFill>
        <p:spPr>
          <a:xfrm>
            <a:off x="52387" y="1190625"/>
            <a:ext cx="12696825" cy="8296275"/>
          </a:xfrm>
          <a:prstGeom prst="rect">
            <a:avLst/>
          </a:prstGeom>
        </p:spPr>
      </p:pic>
    </p:spTree>
    <p:extLst>
      <p:ext uri="{BB962C8B-B14F-4D97-AF65-F5344CB8AC3E}">
        <p14:creationId xmlns:p14="http://schemas.microsoft.com/office/powerpoint/2010/main" val="321468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solidFill>
            <a:schemeClr val="tx1">
              <a:lumMod val="50000"/>
              <a:lumOff val="50000"/>
            </a:schemeClr>
          </a:solidFill>
        </a:ln>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2570</TotalTime>
  <Words>1764</Words>
  <Application>Microsoft Office PowerPoint</Application>
  <PresentationFormat>A3 Paper (297x420 mm)</PresentationFormat>
  <Paragraphs>365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Consolas</vt:lpstr>
      <vt:lpstr>Office Theme</vt:lpstr>
      <vt:lpstr>修了制作（プロジェクト）： IoTを使った「働き方改革」サービスの検証</vt:lpstr>
      <vt:lpstr>PJ概要：IoTによる働き方改革</vt:lpstr>
      <vt:lpstr>Overview：想定サービスのコンセプト</vt:lpstr>
      <vt:lpstr>Overview：想定サービスの概要</vt:lpstr>
      <vt:lpstr>Projectの目的：想定サービスの検証</vt:lpstr>
      <vt:lpstr>Projectの進め方</vt:lpstr>
      <vt:lpstr>The Relation with The RD Phase  and Other Process</vt:lpstr>
      <vt:lpstr>PoC時 :Value Proposition 仮説(初回)</vt:lpstr>
      <vt:lpstr>顧客開発時：Customer Journy Map</vt:lpstr>
      <vt:lpstr>顧客開発時：GDTA</vt:lpstr>
      <vt:lpstr>ビジネス検証：SCAI Graph</vt:lpstr>
      <vt:lpstr>ビジネス検証：Value Proposition Canvas(最終版)</vt:lpstr>
      <vt:lpstr>提供サービスのメリット</vt:lpstr>
      <vt:lpstr>作成ドキュメントの評価例</vt:lpstr>
      <vt:lpstr>プロトタイプ（画面例）</vt:lpstr>
      <vt:lpstr>本検証で得たこと</vt:lpstr>
      <vt:lpstr>Appendix</vt:lpstr>
      <vt:lpstr>IT Engineerとしての働き方改革とは</vt:lpstr>
      <vt:lpstr>System Architecture (Network Architecture) </vt:lpstr>
      <vt:lpstr>Data Analysis: 働き方と生活のsensing</vt:lpstr>
      <vt:lpstr>Data Analysis: sensing data and state of human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145</cp:revision>
  <cp:lastPrinted>2019-09-04T11:11:12Z</cp:lastPrinted>
  <dcterms:created xsi:type="dcterms:W3CDTF">2019-06-28T04:34:54Z</dcterms:created>
  <dcterms:modified xsi:type="dcterms:W3CDTF">2019-09-25T03:15:35Z</dcterms:modified>
</cp:coreProperties>
</file>