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9"/>
  </p:handoutMasterIdLst>
  <p:sldIdLst>
    <p:sldId id="266" r:id="rId2"/>
    <p:sldId id="267" r:id="rId3"/>
    <p:sldId id="257" r:id="rId4"/>
    <p:sldId id="258" r:id="rId5"/>
    <p:sldId id="259" r:id="rId6"/>
    <p:sldId id="260" r:id="rId7"/>
    <p:sldId id="261" r:id="rId8"/>
    <p:sldId id="262" r:id="rId9"/>
    <p:sldId id="263" r:id="rId10"/>
    <p:sldId id="265" r:id="rId11"/>
    <p:sldId id="264" r:id="rId12"/>
    <p:sldId id="268" r:id="rId13"/>
    <p:sldId id="269" r:id="rId14"/>
    <p:sldId id="270" r:id="rId15"/>
    <p:sldId id="272" r:id="rId16"/>
    <p:sldId id="273" r:id="rId17"/>
    <p:sldId id="271"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3023C-F5D4-4C62-8A96-E47DDF9DC272}" type="datetimeFigureOut">
              <a:rPr kumimoji="1" lang="ja-JP" altLang="en-US" smtClean="0"/>
              <a:t>2020/11/11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D4C7B0-00A7-463B-AE67-02109E603503}" type="slidenum">
              <a:rPr kumimoji="1" lang="ja-JP" altLang="en-US" smtClean="0"/>
              <a:t>‹#›</a:t>
            </a:fld>
            <a:endParaRPr kumimoji="1" lang="ja-JP" altLang="en-US"/>
          </a:p>
        </p:txBody>
      </p:sp>
    </p:spTree>
    <p:extLst>
      <p:ext uri="{BB962C8B-B14F-4D97-AF65-F5344CB8AC3E}">
        <p14:creationId xmlns:p14="http://schemas.microsoft.com/office/powerpoint/2010/main" val="27714711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390268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50346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419328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271256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112108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38884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239933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136392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8834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111740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F90F484-FEE5-4C1A-BA5D-501085DE13D8}" type="datetimeFigureOut">
              <a:rPr kumimoji="1" lang="ja-JP" altLang="en-US" smtClean="0"/>
              <a:t>2020/11/11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382617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0F484-FEE5-4C1A-BA5D-501085DE13D8}" type="datetimeFigureOut">
              <a:rPr kumimoji="1" lang="ja-JP" altLang="en-US" smtClean="0"/>
              <a:t>2020/11/11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7F8C3-C17C-4D33-8879-F1DCA1D7C4AB}" type="slidenum">
              <a:rPr kumimoji="1" lang="ja-JP" altLang="en-US" smtClean="0"/>
              <a:t>‹#›</a:t>
            </a:fld>
            <a:endParaRPr kumimoji="1" lang="ja-JP" altLang="en-US"/>
          </a:p>
        </p:txBody>
      </p:sp>
    </p:spTree>
    <p:extLst>
      <p:ext uri="{BB962C8B-B14F-4D97-AF65-F5344CB8AC3E}">
        <p14:creationId xmlns:p14="http://schemas.microsoft.com/office/powerpoint/2010/main" val="1981847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1100" y="250826"/>
            <a:ext cx="9372600" cy="1989036"/>
          </a:xfrm>
        </p:spPr>
        <p:txBody>
          <a:bodyPr/>
          <a:lstStyle/>
          <a:p>
            <a:pPr marL="0" indent="0">
              <a:buNone/>
            </a:pPr>
            <a:r>
              <a:rPr kumimoji="1" lang="ja-JP" altLang="en-US" dirty="0"/>
              <a:t>新規プロジェクトウィザード開始画面</a:t>
            </a:r>
            <a:endParaRPr kumimoji="1" lang="en-US" altLang="ja-JP" dirty="0"/>
          </a:p>
          <a:p>
            <a:pPr marL="0" indent="0">
              <a:buNone/>
            </a:pPr>
            <a:r>
              <a:rPr lang="ja-JP" altLang="en-US" dirty="0"/>
              <a:t>次へ進みます。</a:t>
            </a:r>
            <a:endParaRPr kumimoji="1" lang="ja-JP" altLang="en-US" dirty="0"/>
          </a:p>
        </p:txBody>
      </p:sp>
      <p:pic>
        <p:nvPicPr>
          <p:cNvPr id="2" name="図 1">
            <a:extLst>
              <a:ext uri="{FF2B5EF4-FFF2-40B4-BE49-F238E27FC236}">
                <a16:creationId xmlns:a16="http://schemas.microsoft.com/office/drawing/2014/main" xmlns="" id="{232CD3A1-FAF5-40DC-915E-D8474F3E2F7A}"/>
              </a:ext>
            </a:extLst>
          </p:cNvPr>
          <p:cNvPicPr>
            <a:picLocks noChangeAspect="1"/>
          </p:cNvPicPr>
          <p:nvPr/>
        </p:nvPicPr>
        <p:blipFill>
          <a:blip r:embed="rId2"/>
          <a:stretch>
            <a:fillRect/>
          </a:stretch>
        </p:blipFill>
        <p:spPr>
          <a:xfrm>
            <a:off x="2402135" y="2092325"/>
            <a:ext cx="7219950" cy="4514850"/>
          </a:xfrm>
          <a:prstGeom prst="rect">
            <a:avLst/>
          </a:prstGeom>
        </p:spPr>
      </p:pic>
    </p:spTree>
    <p:extLst>
      <p:ext uri="{BB962C8B-B14F-4D97-AF65-F5344CB8AC3E}">
        <p14:creationId xmlns:p14="http://schemas.microsoft.com/office/powerpoint/2010/main" val="43762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0569" y="178775"/>
            <a:ext cx="9818731" cy="848031"/>
          </a:xfrm>
        </p:spPr>
        <p:txBody>
          <a:bodyPr>
            <a:normAutofit/>
          </a:bodyPr>
          <a:lstStyle/>
          <a:p>
            <a:pPr marL="0" indent="0">
              <a:buNone/>
            </a:pPr>
            <a:r>
              <a:rPr kumimoji="1" lang="ja-JP" altLang="en-US" dirty="0"/>
              <a:t>画面のデザイン表示画面です。最初は黒の画面を選びましょう。</a:t>
            </a:r>
          </a:p>
        </p:txBody>
      </p:sp>
      <p:pic>
        <p:nvPicPr>
          <p:cNvPr id="2" name="図 1"/>
          <p:cNvPicPr>
            <a:picLocks noChangeAspect="1"/>
          </p:cNvPicPr>
          <p:nvPr/>
        </p:nvPicPr>
        <p:blipFill>
          <a:blip r:embed="rId2"/>
          <a:stretch>
            <a:fillRect/>
          </a:stretch>
        </p:blipFill>
        <p:spPr>
          <a:xfrm>
            <a:off x="2414089" y="1304602"/>
            <a:ext cx="7135221" cy="4629796"/>
          </a:xfrm>
          <a:prstGeom prst="rect">
            <a:avLst/>
          </a:prstGeom>
        </p:spPr>
      </p:pic>
    </p:spTree>
    <p:extLst>
      <p:ext uri="{BB962C8B-B14F-4D97-AF65-F5344CB8AC3E}">
        <p14:creationId xmlns:p14="http://schemas.microsoft.com/office/powerpoint/2010/main" val="310348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36700" y="178775"/>
            <a:ext cx="9372600" cy="848031"/>
          </a:xfrm>
        </p:spPr>
        <p:txBody>
          <a:bodyPr>
            <a:normAutofit lnSpcReduction="10000"/>
          </a:bodyPr>
          <a:lstStyle/>
          <a:p>
            <a:pPr marL="0" indent="0">
              <a:buNone/>
            </a:pPr>
            <a:r>
              <a:rPr kumimoji="1" lang="ja-JP" altLang="en-US" dirty="0"/>
              <a:t>最後に確認画面です。画面に表示された値は後ででも変更が可能です。</a:t>
            </a:r>
          </a:p>
        </p:txBody>
      </p:sp>
      <p:pic>
        <p:nvPicPr>
          <p:cNvPr id="6" name="図 5"/>
          <p:cNvPicPr>
            <a:picLocks noChangeAspect="1"/>
          </p:cNvPicPr>
          <p:nvPr/>
        </p:nvPicPr>
        <p:blipFill>
          <a:blip r:embed="rId2"/>
          <a:stretch>
            <a:fillRect/>
          </a:stretch>
        </p:blipFill>
        <p:spPr>
          <a:xfrm>
            <a:off x="2569679" y="1128406"/>
            <a:ext cx="6925642" cy="5620534"/>
          </a:xfrm>
          <a:prstGeom prst="rect">
            <a:avLst/>
          </a:prstGeom>
        </p:spPr>
      </p:pic>
    </p:spTree>
    <p:extLst>
      <p:ext uri="{BB962C8B-B14F-4D97-AF65-F5344CB8AC3E}">
        <p14:creationId xmlns:p14="http://schemas.microsoft.com/office/powerpoint/2010/main" val="391650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38291" y="304610"/>
            <a:ext cx="9372600" cy="848031"/>
          </a:xfrm>
        </p:spPr>
        <p:txBody>
          <a:bodyPr>
            <a:normAutofit fontScale="85000" lnSpcReduction="10000"/>
          </a:bodyPr>
          <a:lstStyle/>
          <a:p>
            <a:pPr marL="0" indent="0">
              <a:buNone/>
            </a:pPr>
            <a:r>
              <a:rPr lang="ja-JP" altLang="en-US" dirty="0"/>
              <a:t>保存について①</a:t>
            </a:r>
            <a:endParaRPr lang="en-US" altLang="ja-JP" dirty="0"/>
          </a:p>
          <a:p>
            <a:pPr marL="0" indent="0">
              <a:buNone/>
            </a:pPr>
            <a:r>
              <a:rPr kumimoji="1" lang="en-US" altLang="ja-JP" dirty="0"/>
              <a:t>GT</a:t>
            </a:r>
            <a:r>
              <a:rPr lang="ja-JP" altLang="en-US" dirty="0"/>
              <a:t> </a:t>
            </a:r>
            <a:r>
              <a:rPr lang="en-US" altLang="ja-JP" dirty="0"/>
              <a:t>Designer3</a:t>
            </a:r>
            <a:r>
              <a:rPr lang="ja-JP" altLang="en-US" dirty="0"/>
              <a:t>では基本的にプロジェクト形式でファイルを保存します。</a:t>
            </a:r>
            <a:endParaRPr lang="en-US" altLang="ja-JP" dirty="0"/>
          </a:p>
        </p:txBody>
      </p:sp>
      <p:pic>
        <p:nvPicPr>
          <p:cNvPr id="8" name="図 7">
            <a:extLst>
              <a:ext uri="{FF2B5EF4-FFF2-40B4-BE49-F238E27FC236}">
                <a16:creationId xmlns:a16="http://schemas.microsoft.com/office/drawing/2014/main" xmlns="" id="{D6EAF723-4790-4ADB-B509-F04AF5B6635B}"/>
              </a:ext>
            </a:extLst>
          </p:cNvPr>
          <p:cNvPicPr>
            <a:picLocks noChangeAspect="1"/>
          </p:cNvPicPr>
          <p:nvPr/>
        </p:nvPicPr>
        <p:blipFill>
          <a:blip r:embed="rId2"/>
          <a:stretch>
            <a:fillRect/>
          </a:stretch>
        </p:blipFill>
        <p:spPr>
          <a:xfrm>
            <a:off x="1283515" y="1152641"/>
            <a:ext cx="8731816" cy="5672493"/>
          </a:xfrm>
          <a:prstGeom prst="rect">
            <a:avLst/>
          </a:prstGeom>
        </p:spPr>
      </p:pic>
    </p:spTree>
    <p:extLst>
      <p:ext uri="{BB962C8B-B14F-4D97-AF65-F5344CB8AC3E}">
        <p14:creationId xmlns:p14="http://schemas.microsoft.com/office/powerpoint/2010/main" val="348117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56247" y="270428"/>
            <a:ext cx="9966434" cy="1363817"/>
          </a:xfrm>
        </p:spPr>
        <p:txBody>
          <a:bodyPr>
            <a:noAutofit/>
          </a:bodyPr>
          <a:lstStyle/>
          <a:p>
            <a:pPr marL="0" indent="0">
              <a:buNone/>
            </a:pPr>
            <a:r>
              <a:rPr lang="ja-JP" altLang="en-US" dirty="0"/>
              <a:t>保存について②</a:t>
            </a:r>
            <a:endParaRPr lang="en-US" altLang="ja-JP" dirty="0"/>
          </a:p>
          <a:p>
            <a:pPr marL="0" indent="0">
              <a:buNone/>
            </a:pPr>
            <a:r>
              <a:rPr lang="ja-JP" altLang="en-US" dirty="0"/>
              <a:t>プロジェクト形式で保存されるとワークスペースフォルダの中にプロジェクトフォルダが作られ、その中にファイル群が作成されます。</a:t>
            </a:r>
            <a:endParaRPr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xmlns="" id="{E5B0B22A-1277-445C-AD69-462529FBD4A6}"/>
              </a:ext>
            </a:extLst>
          </p:cNvPr>
          <p:cNvPicPr>
            <a:picLocks noChangeAspect="1"/>
          </p:cNvPicPr>
          <p:nvPr/>
        </p:nvPicPr>
        <p:blipFill>
          <a:blip r:embed="rId2"/>
          <a:stretch>
            <a:fillRect/>
          </a:stretch>
        </p:blipFill>
        <p:spPr>
          <a:xfrm>
            <a:off x="306714" y="1886241"/>
            <a:ext cx="11229975" cy="3695700"/>
          </a:xfrm>
          <a:prstGeom prst="rect">
            <a:avLst/>
          </a:prstGeom>
        </p:spPr>
      </p:pic>
    </p:spTree>
    <p:extLst>
      <p:ext uri="{BB962C8B-B14F-4D97-AF65-F5344CB8AC3E}">
        <p14:creationId xmlns:p14="http://schemas.microsoft.com/office/powerpoint/2010/main" val="33980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70256" y="396889"/>
            <a:ext cx="9372600" cy="1900007"/>
          </a:xfrm>
        </p:spPr>
        <p:txBody>
          <a:bodyPr>
            <a:spAutoFit/>
          </a:bodyPr>
          <a:lstStyle/>
          <a:p>
            <a:pPr marL="0" indent="0">
              <a:buNone/>
            </a:pPr>
            <a:r>
              <a:rPr lang="ja-JP" altLang="en-US" dirty="0"/>
              <a:t>保存について③</a:t>
            </a:r>
            <a:endParaRPr lang="en-US" altLang="ja-JP" dirty="0"/>
          </a:p>
          <a:p>
            <a:pPr marL="0" indent="0">
              <a:buNone/>
            </a:pPr>
            <a:r>
              <a:rPr lang="ja-JP" altLang="en-US" dirty="0"/>
              <a:t>また、保存の際にプロジェクトフォルダを扱う</a:t>
            </a:r>
            <a:r>
              <a:rPr lang="en-US" altLang="ja-JP" dirty="0"/>
              <a:t>projectlist.xml</a:t>
            </a:r>
            <a:r>
              <a:rPr lang="ja-JP" altLang="en-US" dirty="0"/>
              <a:t>が自動で作成されます。</a:t>
            </a:r>
            <a:endParaRPr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xmlns="" id="{5C30BC46-72D3-4CF6-983C-B05543680E73}"/>
              </a:ext>
            </a:extLst>
          </p:cNvPr>
          <p:cNvPicPr>
            <a:picLocks noChangeAspect="1"/>
          </p:cNvPicPr>
          <p:nvPr/>
        </p:nvPicPr>
        <p:blipFill>
          <a:blip r:embed="rId2"/>
          <a:stretch>
            <a:fillRect/>
          </a:stretch>
        </p:blipFill>
        <p:spPr>
          <a:xfrm>
            <a:off x="630689" y="2275806"/>
            <a:ext cx="10382250" cy="2495550"/>
          </a:xfrm>
          <a:prstGeom prst="rect">
            <a:avLst/>
          </a:prstGeom>
        </p:spPr>
      </p:pic>
    </p:spTree>
    <p:extLst>
      <p:ext uri="{BB962C8B-B14F-4D97-AF65-F5344CB8AC3E}">
        <p14:creationId xmlns:p14="http://schemas.microsoft.com/office/powerpoint/2010/main" val="767550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70256" y="396889"/>
            <a:ext cx="9372600" cy="1383969"/>
          </a:xfrm>
        </p:spPr>
        <p:txBody>
          <a:bodyPr>
            <a:spAutoFit/>
          </a:bodyPr>
          <a:lstStyle/>
          <a:p>
            <a:pPr marL="0" indent="0">
              <a:buNone/>
            </a:pPr>
            <a:r>
              <a:rPr lang="ja-JP" altLang="en-US" dirty="0"/>
              <a:t>保存について④</a:t>
            </a:r>
            <a:endParaRPr lang="en-US" altLang="ja-JP" dirty="0"/>
          </a:p>
          <a:p>
            <a:pPr marL="0" indent="0">
              <a:buNone/>
            </a:pPr>
            <a:r>
              <a:rPr lang="ja-JP" altLang="en-US" dirty="0"/>
              <a:t>さらに、ワークスペースフォルダを扱う</a:t>
            </a:r>
            <a:r>
              <a:rPr lang="en-US" altLang="ja-JP" dirty="0"/>
              <a:t>workspacelist.xml</a:t>
            </a:r>
            <a:r>
              <a:rPr lang="ja-JP" altLang="en-US" dirty="0"/>
              <a:t>が自動で作成されます。</a:t>
            </a:r>
            <a:endParaRPr lang="en-US" altLang="ja-JP" dirty="0"/>
          </a:p>
        </p:txBody>
      </p:sp>
      <p:pic>
        <p:nvPicPr>
          <p:cNvPr id="4" name="図 3">
            <a:extLst>
              <a:ext uri="{FF2B5EF4-FFF2-40B4-BE49-F238E27FC236}">
                <a16:creationId xmlns:a16="http://schemas.microsoft.com/office/drawing/2014/main" xmlns="" id="{D3EED525-C282-4019-828C-D6AC7C1482DB}"/>
              </a:ext>
            </a:extLst>
          </p:cNvPr>
          <p:cNvPicPr>
            <a:picLocks noChangeAspect="1"/>
          </p:cNvPicPr>
          <p:nvPr/>
        </p:nvPicPr>
        <p:blipFill>
          <a:blip r:embed="rId2"/>
          <a:stretch>
            <a:fillRect/>
          </a:stretch>
        </p:blipFill>
        <p:spPr>
          <a:xfrm>
            <a:off x="746824" y="2171700"/>
            <a:ext cx="10086975" cy="2514600"/>
          </a:xfrm>
          <a:prstGeom prst="rect">
            <a:avLst/>
          </a:prstGeom>
        </p:spPr>
      </p:pic>
    </p:spTree>
    <p:extLst>
      <p:ext uri="{BB962C8B-B14F-4D97-AF65-F5344CB8AC3E}">
        <p14:creationId xmlns:p14="http://schemas.microsoft.com/office/powerpoint/2010/main" val="73482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56291" y="68647"/>
            <a:ext cx="10009506" cy="1456809"/>
          </a:xfrm>
        </p:spPr>
        <p:txBody>
          <a:bodyPr>
            <a:spAutoFit/>
          </a:bodyPr>
          <a:lstStyle/>
          <a:p>
            <a:pPr marL="0" indent="0">
              <a:buNone/>
            </a:pPr>
            <a:r>
              <a:rPr lang="ja-JP" altLang="en-US" sz="2000" dirty="0"/>
              <a:t>保存について⑤</a:t>
            </a:r>
            <a:endParaRPr lang="en-US" altLang="ja-JP" sz="2000" dirty="0"/>
          </a:p>
          <a:p>
            <a:pPr marL="0" indent="0">
              <a:buNone/>
            </a:pPr>
            <a:r>
              <a:rPr lang="ja-JP" altLang="en-US" sz="2000" dirty="0"/>
              <a:t>以下が出来上がるフォルダ群です。</a:t>
            </a:r>
            <a:r>
              <a:rPr lang="en-US" altLang="ja-JP" sz="2000" dirty="0"/>
              <a:t>3</a:t>
            </a:r>
            <a:r>
              <a:rPr lang="ja-JP" altLang="en-US" sz="2000" dirty="0"/>
              <a:t>階層あり、これらのどのファイルが位置がずれたり、かけたりしてもプロジェクトが破損してしまう恐れがあります。</a:t>
            </a:r>
            <a:endParaRPr lang="en-US" altLang="ja-JP" sz="2000" dirty="0"/>
          </a:p>
          <a:p>
            <a:pPr marL="0" indent="0">
              <a:buNone/>
            </a:pPr>
            <a:endParaRPr kumimoji="1" lang="ja-JP" altLang="en-US" sz="2000" dirty="0"/>
          </a:p>
        </p:txBody>
      </p:sp>
      <p:pic>
        <p:nvPicPr>
          <p:cNvPr id="4" name="図 3">
            <a:extLst>
              <a:ext uri="{FF2B5EF4-FFF2-40B4-BE49-F238E27FC236}">
                <a16:creationId xmlns:a16="http://schemas.microsoft.com/office/drawing/2014/main" xmlns="" id="{D3EED525-C282-4019-828C-D6AC7C1482DB}"/>
              </a:ext>
            </a:extLst>
          </p:cNvPr>
          <p:cNvPicPr>
            <a:picLocks noChangeAspect="1"/>
          </p:cNvPicPr>
          <p:nvPr/>
        </p:nvPicPr>
        <p:blipFill rotWithShape="1">
          <a:blip r:embed="rId2"/>
          <a:srcRect r="1759" b="37198"/>
          <a:stretch/>
        </p:blipFill>
        <p:spPr>
          <a:xfrm>
            <a:off x="757119" y="1116284"/>
            <a:ext cx="8865446" cy="1412839"/>
          </a:xfrm>
          <a:prstGeom prst="rect">
            <a:avLst/>
          </a:prstGeom>
        </p:spPr>
      </p:pic>
      <p:pic>
        <p:nvPicPr>
          <p:cNvPr id="5" name="図 4">
            <a:extLst>
              <a:ext uri="{FF2B5EF4-FFF2-40B4-BE49-F238E27FC236}">
                <a16:creationId xmlns:a16="http://schemas.microsoft.com/office/drawing/2014/main" xmlns="" id="{4281873D-7EBF-42B6-9522-AC641C5CB692}"/>
              </a:ext>
            </a:extLst>
          </p:cNvPr>
          <p:cNvPicPr>
            <a:picLocks noChangeAspect="1"/>
          </p:cNvPicPr>
          <p:nvPr/>
        </p:nvPicPr>
        <p:blipFill rotWithShape="1">
          <a:blip r:embed="rId3"/>
          <a:srcRect l="-1" r="-1552" b="31256"/>
          <a:stretch/>
        </p:blipFill>
        <p:spPr>
          <a:xfrm>
            <a:off x="1663277" y="2529123"/>
            <a:ext cx="8865446" cy="1442516"/>
          </a:xfrm>
          <a:prstGeom prst="rect">
            <a:avLst/>
          </a:prstGeom>
        </p:spPr>
      </p:pic>
      <p:pic>
        <p:nvPicPr>
          <p:cNvPr id="6" name="図 5">
            <a:extLst>
              <a:ext uri="{FF2B5EF4-FFF2-40B4-BE49-F238E27FC236}">
                <a16:creationId xmlns:a16="http://schemas.microsoft.com/office/drawing/2014/main" xmlns="" id="{D0FBBF1B-6889-483F-B172-CE0EFE5BB5D0}"/>
              </a:ext>
            </a:extLst>
          </p:cNvPr>
          <p:cNvPicPr>
            <a:picLocks noChangeAspect="1"/>
          </p:cNvPicPr>
          <p:nvPr/>
        </p:nvPicPr>
        <p:blipFill rotWithShape="1">
          <a:blip r:embed="rId4"/>
          <a:srcRect r="1834" b="11176"/>
          <a:stretch/>
        </p:blipFill>
        <p:spPr>
          <a:xfrm>
            <a:off x="3061983" y="4032240"/>
            <a:ext cx="8793606" cy="2618528"/>
          </a:xfrm>
          <a:prstGeom prst="rect">
            <a:avLst/>
          </a:prstGeom>
        </p:spPr>
      </p:pic>
      <p:sp>
        <p:nvSpPr>
          <p:cNvPr id="7" name="矢印: 折線 6">
            <a:extLst>
              <a:ext uri="{FF2B5EF4-FFF2-40B4-BE49-F238E27FC236}">
                <a16:creationId xmlns:a16="http://schemas.microsoft.com/office/drawing/2014/main" xmlns="" id="{C4FFD60E-CBDF-4911-9892-FF2DA7B067C6}"/>
              </a:ext>
            </a:extLst>
          </p:cNvPr>
          <p:cNvSpPr/>
          <p:nvPr/>
        </p:nvSpPr>
        <p:spPr>
          <a:xfrm flipV="1">
            <a:off x="1031388" y="2824992"/>
            <a:ext cx="589216" cy="60400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折線 7">
            <a:extLst>
              <a:ext uri="{FF2B5EF4-FFF2-40B4-BE49-F238E27FC236}">
                <a16:creationId xmlns:a16="http://schemas.microsoft.com/office/drawing/2014/main" xmlns="" id="{D627B574-5EB3-43EE-80A5-936465F448B2}"/>
              </a:ext>
            </a:extLst>
          </p:cNvPr>
          <p:cNvSpPr/>
          <p:nvPr/>
        </p:nvSpPr>
        <p:spPr>
          <a:xfrm flipV="1">
            <a:off x="2098188" y="4504189"/>
            <a:ext cx="589216" cy="60400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80708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22962" y="396889"/>
            <a:ext cx="9727659" cy="1771767"/>
          </a:xfrm>
        </p:spPr>
        <p:txBody>
          <a:bodyPr wrap="square">
            <a:spAutoFit/>
          </a:bodyPr>
          <a:lstStyle/>
          <a:p>
            <a:pPr marL="0" indent="0">
              <a:buNone/>
            </a:pPr>
            <a:r>
              <a:rPr lang="ja-JP" altLang="en-US" dirty="0"/>
              <a:t>保存について⑥</a:t>
            </a:r>
            <a:endParaRPr lang="en-US" altLang="ja-JP" dirty="0"/>
          </a:p>
          <a:p>
            <a:pPr marL="0" indent="0">
              <a:buNone/>
            </a:pPr>
            <a:r>
              <a:rPr kumimoji="1" lang="ja-JP" altLang="en-US" dirty="0" err="1"/>
              <a:t>なので</a:t>
            </a:r>
            <a:r>
              <a:rPr kumimoji="1" lang="ja-JP" altLang="en-US" dirty="0"/>
              <a:t>誤ってファイル</a:t>
            </a:r>
            <a:r>
              <a:rPr lang="ja-JP" altLang="en-US" dirty="0"/>
              <a:t>を移動、消去してしまわないように</a:t>
            </a:r>
            <a:r>
              <a:rPr kumimoji="1" lang="ja-JP" altLang="en-US" dirty="0"/>
              <a:t>以下のように事前に⑤の内容を包括するフォルダ「</a:t>
            </a:r>
            <a:r>
              <a:rPr kumimoji="1" lang="en-US" altLang="ja-JP" dirty="0"/>
              <a:t>GT </a:t>
            </a:r>
            <a:r>
              <a:rPr lang="en-US" altLang="ja-JP" dirty="0"/>
              <a:t>Designer</a:t>
            </a:r>
            <a:r>
              <a:rPr lang="ja-JP" altLang="en-US" dirty="0"/>
              <a:t>用」</a:t>
            </a:r>
            <a:r>
              <a:rPr kumimoji="1" lang="ja-JP" altLang="en-US" dirty="0"/>
              <a:t>などをあらかじめ作っておくのがおすすめです。</a:t>
            </a:r>
          </a:p>
        </p:txBody>
      </p:sp>
      <p:pic>
        <p:nvPicPr>
          <p:cNvPr id="2" name="図 1">
            <a:extLst>
              <a:ext uri="{FF2B5EF4-FFF2-40B4-BE49-F238E27FC236}">
                <a16:creationId xmlns:a16="http://schemas.microsoft.com/office/drawing/2014/main" xmlns="" id="{9563009D-B43B-4CAF-BD0C-D19C8769A434}"/>
              </a:ext>
            </a:extLst>
          </p:cNvPr>
          <p:cNvPicPr>
            <a:picLocks noChangeAspect="1"/>
          </p:cNvPicPr>
          <p:nvPr/>
        </p:nvPicPr>
        <p:blipFill>
          <a:blip r:embed="rId2"/>
          <a:stretch>
            <a:fillRect/>
          </a:stretch>
        </p:blipFill>
        <p:spPr>
          <a:xfrm>
            <a:off x="1082179" y="2534675"/>
            <a:ext cx="9319637" cy="2211296"/>
          </a:xfrm>
          <a:prstGeom prst="rect">
            <a:avLst/>
          </a:prstGeom>
        </p:spPr>
      </p:pic>
      <p:pic>
        <p:nvPicPr>
          <p:cNvPr id="4" name="図 3">
            <a:extLst>
              <a:ext uri="{FF2B5EF4-FFF2-40B4-BE49-F238E27FC236}">
                <a16:creationId xmlns:a16="http://schemas.microsoft.com/office/drawing/2014/main" xmlns="" id="{61DF164D-4753-47F1-AA7E-82DA585FCB1F}"/>
              </a:ext>
            </a:extLst>
          </p:cNvPr>
          <p:cNvPicPr>
            <a:picLocks noChangeAspect="1"/>
          </p:cNvPicPr>
          <p:nvPr/>
        </p:nvPicPr>
        <p:blipFill rotWithShape="1">
          <a:blip r:embed="rId3"/>
          <a:srcRect r="1759" b="37198"/>
          <a:stretch/>
        </p:blipFill>
        <p:spPr>
          <a:xfrm>
            <a:off x="3189927" y="5048272"/>
            <a:ext cx="8865446" cy="1412839"/>
          </a:xfrm>
          <a:prstGeom prst="rect">
            <a:avLst/>
          </a:prstGeom>
        </p:spPr>
      </p:pic>
      <p:sp>
        <p:nvSpPr>
          <p:cNvPr id="5" name="矢印: 折線 4">
            <a:extLst>
              <a:ext uri="{FF2B5EF4-FFF2-40B4-BE49-F238E27FC236}">
                <a16:creationId xmlns:a16="http://schemas.microsoft.com/office/drawing/2014/main" xmlns="" id="{777645BE-C4AA-4B0D-BC6C-1FBC9023D86A}"/>
              </a:ext>
            </a:extLst>
          </p:cNvPr>
          <p:cNvSpPr/>
          <p:nvPr/>
        </p:nvSpPr>
        <p:spPr>
          <a:xfrm flipV="1">
            <a:off x="1736063" y="5310074"/>
            <a:ext cx="589216" cy="60400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9597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1100" y="250826"/>
            <a:ext cx="9372600" cy="1989036"/>
          </a:xfrm>
        </p:spPr>
        <p:txBody>
          <a:bodyPr/>
          <a:lstStyle/>
          <a:p>
            <a:pPr marL="0" indent="0">
              <a:buNone/>
            </a:pPr>
            <a:r>
              <a:rPr kumimoji="1" lang="ja-JP" altLang="en-US" dirty="0"/>
              <a:t>システム設定の確認画面です。</a:t>
            </a:r>
            <a:endParaRPr kumimoji="1" lang="en-US" altLang="ja-JP" dirty="0"/>
          </a:p>
          <a:p>
            <a:pPr marL="0" indent="0">
              <a:buNone/>
            </a:pPr>
            <a:r>
              <a:rPr lang="ja-JP" altLang="en-US" dirty="0"/>
              <a:t>次へ進みます。</a:t>
            </a:r>
            <a:endParaRPr kumimoji="1" lang="ja-JP" altLang="en-US" dirty="0"/>
          </a:p>
        </p:txBody>
      </p:sp>
      <p:pic>
        <p:nvPicPr>
          <p:cNvPr id="4" name="図 3">
            <a:extLst>
              <a:ext uri="{FF2B5EF4-FFF2-40B4-BE49-F238E27FC236}">
                <a16:creationId xmlns:a16="http://schemas.microsoft.com/office/drawing/2014/main" xmlns="" id="{F85674A1-1C58-4442-899D-22E7634E098B}"/>
              </a:ext>
            </a:extLst>
          </p:cNvPr>
          <p:cNvPicPr>
            <a:picLocks noChangeAspect="1"/>
          </p:cNvPicPr>
          <p:nvPr/>
        </p:nvPicPr>
        <p:blipFill>
          <a:blip r:embed="rId2"/>
          <a:stretch>
            <a:fillRect/>
          </a:stretch>
        </p:blipFill>
        <p:spPr>
          <a:xfrm>
            <a:off x="2083134" y="1521203"/>
            <a:ext cx="7153275" cy="4419600"/>
          </a:xfrm>
          <a:prstGeom prst="rect">
            <a:avLst/>
          </a:prstGeom>
        </p:spPr>
      </p:pic>
    </p:spTree>
    <p:extLst>
      <p:ext uri="{BB962C8B-B14F-4D97-AF65-F5344CB8AC3E}">
        <p14:creationId xmlns:p14="http://schemas.microsoft.com/office/powerpoint/2010/main" val="113188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1100" y="250825"/>
            <a:ext cx="9372600" cy="2416175"/>
          </a:xfrm>
        </p:spPr>
        <p:txBody>
          <a:bodyPr/>
          <a:lstStyle/>
          <a:p>
            <a:pPr marL="0" indent="0">
              <a:buNone/>
            </a:pPr>
            <a:r>
              <a:rPr kumimoji="1" lang="ja-JP" altLang="en-US" dirty="0"/>
              <a:t>使用する</a:t>
            </a:r>
            <a:r>
              <a:rPr kumimoji="1" lang="en-US" altLang="ja-JP" dirty="0"/>
              <a:t>GOT</a:t>
            </a:r>
            <a:r>
              <a:rPr kumimoji="1" lang="ja-JP" altLang="en-US" dirty="0"/>
              <a:t>の機種を確認し、下記の通りに指定して「次へ」をクリックします。</a:t>
            </a:r>
            <a:endParaRPr kumimoji="1" lang="en-US" altLang="ja-JP" dirty="0"/>
          </a:p>
          <a:p>
            <a:r>
              <a:rPr lang="en-US" altLang="ja-JP" dirty="0"/>
              <a:t>GOT</a:t>
            </a:r>
            <a:r>
              <a:rPr lang="ja-JP" altLang="en-US" dirty="0"/>
              <a:t>タイプ</a:t>
            </a:r>
            <a:r>
              <a:rPr lang="en-US" altLang="ja-JP" dirty="0"/>
              <a:t>:GT25**V</a:t>
            </a:r>
            <a:r>
              <a:rPr lang="ja-JP" altLang="en-US" dirty="0"/>
              <a:t>（</a:t>
            </a:r>
            <a:r>
              <a:rPr lang="en-US" altLang="ja-JP" dirty="0"/>
              <a:t>640×480</a:t>
            </a:r>
            <a:r>
              <a:rPr lang="ja-JP" altLang="en-US" dirty="0"/>
              <a:t>）</a:t>
            </a:r>
            <a:endParaRPr kumimoji="1" lang="ja-JP" altLang="en-US" dirty="0"/>
          </a:p>
        </p:txBody>
      </p:sp>
      <p:pic>
        <p:nvPicPr>
          <p:cNvPr id="4" name="図 3"/>
          <p:cNvPicPr>
            <a:picLocks noChangeAspect="1"/>
          </p:cNvPicPr>
          <p:nvPr/>
        </p:nvPicPr>
        <p:blipFill>
          <a:blip r:embed="rId2"/>
          <a:stretch>
            <a:fillRect/>
          </a:stretch>
        </p:blipFill>
        <p:spPr>
          <a:xfrm>
            <a:off x="1964826" y="1834817"/>
            <a:ext cx="7144747" cy="4763165"/>
          </a:xfrm>
          <a:prstGeom prst="rect">
            <a:avLst/>
          </a:prstGeom>
        </p:spPr>
      </p:pic>
    </p:spTree>
    <p:extLst>
      <p:ext uri="{BB962C8B-B14F-4D97-AF65-F5344CB8AC3E}">
        <p14:creationId xmlns:p14="http://schemas.microsoft.com/office/powerpoint/2010/main" val="26148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1100" y="250825"/>
            <a:ext cx="9372600" cy="1247775"/>
          </a:xfrm>
        </p:spPr>
        <p:txBody>
          <a:bodyPr/>
          <a:lstStyle/>
          <a:p>
            <a:pPr marL="0" indent="0">
              <a:buNone/>
            </a:pPr>
            <a:r>
              <a:rPr kumimoji="1" lang="en-US" altLang="ja-JP" dirty="0"/>
              <a:t>GOT</a:t>
            </a:r>
            <a:r>
              <a:rPr kumimoji="1" lang="ja-JP" altLang="en-US" dirty="0"/>
              <a:t>に接続する機器を確認し、</a:t>
            </a:r>
            <a:r>
              <a:rPr kumimoji="1" lang="en-US" altLang="ja-JP" dirty="0"/>
              <a:t>MELSEC-Q</a:t>
            </a:r>
            <a:r>
              <a:rPr kumimoji="1" lang="ja-JP" altLang="en-US" dirty="0"/>
              <a:t>シリーズを指定して「次へ」をクリックします。</a:t>
            </a:r>
            <a:endParaRPr kumimoji="1" lang="en-US" altLang="ja-JP" dirty="0"/>
          </a:p>
        </p:txBody>
      </p:sp>
      <p:pic>
        <p:nvPicPr>
          <p:cNvPr id="2" name="図 1"/>
          <p:cNvPicPr>
            <a:picLocks noChangeAspect="1"/>
          </p:cNvPicPr>
          <p:nvPr/>
        </p:nvPicPr>
        <p:blipFill>
          <a:blip r:embed="rId2"/>
          <a:stretch>
            <a:fillRect/>
          </a:stretch>
        </p:blipFill>
        <p:spPr>
          <a:xfrm>
            <a:off x="1985463" y="1663700"/>
            <a:ext cx="7154273" cy="4420217"/>
          </a:xfrm>
          <a:prstGeom prst="rect">
            <a:avLst/>
          </a:prstGeom>
        </p:spPr>
      </p:pic>
    </p:spTree>
    <p:extLst>
      <p:ext uri="{BB962C8B-B14F-4D97-AF65-F5344CB8AC3E}">
        <p14:creationId xmlns:p14="http://schemas.microsoft.com/office/powerpoint/2010/main" val="103543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1100" y="250825"/>
            <a:ext cx="9372600" cy="1044575"/>
          </a:xfrm>
        </p:spPr>
        <p:txBody>
          <a:bodyPr/>
          <a:lstStyle/>
          <a:p>
            <a:pPr marL="0" indent="0">
              <a:buNone/>
            </a:pPr>
            <a:r>
              <a:rPr kumimoji="1" lang="ja-JP" altLang="en-US" dirty="0"/>
              <a:t>今回は</a:t>
            </a:r>
            <a:r>
              <a:rPr kumimoji="1" lang="en-US" altLang="ja-JP" dirty="0"/>
              <a:t>GOT</a:t>
            </a:r>
            <a:r>
              <a:rPr kumimoji="1" lang="ja-JP" altLang="en-US" dirty="0"/>
              <a:t>と</a:t>
            </a:r>
            <a:r>
              <a:rPr kumimoji="1" lang="en-US" altLang="ja-JP" dirty="0"/>
              <a:t>PLC</a:t>
            </a:r>
            <a:r>
              <a:rPr kumimoji="1" lang="ja-JP" altLang="en-US" dirty="0"/>
              <a:t>の接続が</a:t>
            </a:r>
            <a:r>
              <a:rPr kumimoji="1" lang="en-US" altLang="ja-JP" dirty="0"/>
              <a:t>Ethernet</a:t>
            </a:r>
            <a:r>
              <a:rPr kumimoji="1" lang="ja-JP" altLang="en-US" dirty="0"/>
              <a:t>であるため、</a:t>
            </a:r>
            <a:r>
              <a:rPr kumimoji="1" lang="en-US" altLang="ja-JP" dirty="0"/>
              <a:t>GOT</a:t>
            </a:r>
            <a:r>
              <a:rPr kumimoji="1" lang="ja-JP" altLang="en-US" dirty="0"/>
              <a:t>に内蔵されている</a:t>
            </a:r>
            <a:r>
              <a:rPr kumimoji="1" lang="en-US" altLang="ja-JP" dirty="0"/>
              <a:t>Ethernet</a:t>
            </a:r>
            <a:r>
              <a:rPr kumimoji="1" lang="ja-JP" altLang="en-US" dirty="0"/>
              <a:t>（マルチ接続対応）を選択します。</a:t>
            </a:r>
          </a:p>
        </p:txBody>
      </p:sp>
      <p:pic>
        <p:nvPicPr>
          <p:cNvPr id="5" name="図 4"/>
          <p:cNvPicPr>
            <a:picLocks noChangeAspect="1"/>
          </p:cNvPicPr>
          <p:nvPr/>
        </p:nvPicPr>
        <p:blipFill>
          <a:blip r:embed="rId2"/>
          <a:stretch>
            <a:fillRect/>
          </a:stretch>
        </p:blipFill>
        <p:spPr>
          <a:xfrm>
            <a:off x="2304553" y="1631639"/>
            <a:ext cx="7125694" cy="4458322"/>
          </a:xfrm>
          <a:prstGeom prst="rect">
            <a:avLst/>
          </a:prstGeom>
        </p:spPr>
      </p:pic>
    </p:spTree>
    <p:extLst>
      <p:ext uri="{BB962C8B-B14F-4D97-AF65-F5344CB8AC3E}">
        <p14:creationId xmlns:p14="http://schemas.microsoft.com/office/powerpoint/2010/main" val="165618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1100" y="250825"/>
            <a:ext cx="9372600" cy="1044575"/>
          </a:xfrm>
        </p:spPr>
        <p:txBody>
          <a:bodyPr/>
          <a:lstStyle/>
          <a:p>
            <a:pPr marL="0" indent="0">
              <a:buNone/>
            </a:pPr>
            <a:r>
              <a:rPr kumimoji="1" lang="en-US" altLang="ja-JP" dirty="0"/>
              <a:t>GOT</a:t>
            </a:r>
            <a:r>
              <a:rPr kumimoji="1" lang="ja-JP" altLang="en-US" dirty="0"/>
              <a:t>側の通信ドライバを下記の通り（デフォルト）で設定します。</a:t>
            </a:r>
          </a:p>
        </p:txBody>
      </p:sp>
      <p:pic>
        <p:nvPicPr>
          <p:cNvPr id="2" name="図 1"/>
          <p:cNvPicPr>
            <a:picLocks noChangeAspect="1"/>
          </p:cNvPicPr>
          <p:nvPr/>
        </p:nvPicPr>
        <p:blipFill>
          <a:blip r:embed="rId2"/>
          <a:stretch>
            <a:fillRect/>
          </a:stretch>
        </p:blipFill>
        <p:spPr>
          <a:xfrm>
            <a:off x="889000" y="1700744"/>
            <a:ext cx="10500524" cy="4900827"/>
          </a:xfrm>
          <a:prstGeom prst="rect">
            <a:avLst/>
          </a:prstGeom>
        </p:spPr>
      </p:pic>
    </p:spTree>
    <p:extLst>
      <p:ext uri="{BB962C8B-B14F-4D97-AF65-F5344CB8AC3E}">
        <p14:creationId xmlns:p14="http://schemas.microsoft.com/office/powerpoint/2010/main" val="417115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93900" y="510869"/>
            <a:ext cx="9372600" cy="1044575"/>
          </a:xfrm>
        </p:spPr>
        <p:txBody>
          <a:bodyPr/>
          <a:lstStyle/>
          <a:p>
            <a:pPr marL="0" indent="0">
              <a:buNone/>
            </a:pPr>
            <a:r>
              <a:rPr kumimoji="1" lang="ja-JP" altLang="en-US" dirty="0"/>
              <a:t>接続機器設定の確認画面が表示されます。</a:t>
            </a:r>
          </a:p>
        </p:txBody>
      </p:sp>
      <p:pic>
        <p:nvPicPr>
          <p:cNvPr id="4" name="図 3"/>
          <p:cNvPicPr>
            <a:picLocks noChangeAspect="1"/>
          </p:cNvPicPr>
          <p:nvPr/>
        </p:nvPicPr>
        <p:blipFill>
          <a:blip r:embed="rId2"/>
          <a:stretch>
            <a:fillRect/>
          </a:stretch>
        </p:blipFill>
        <p:spPr>
          <a:xfrm>
            <a:off x="2106116" y="1555444"/>
            <a:ext cx="7116168" cy="4382112"/>
          </a:xfrm>
          <a:prstGeom prst="rect">
            <a:avLst/>
          </a:prstGeom>
        </p:spPr>
      </p:pic>
    </p:spTree>
    <p:extLst>
      <p:ext uri="{BB962C8B-B14F-4D97-AF65-F5344CB8AC3E}">
        <p14:creationId xmlns:p14="http://schemas.microsoft.com/office/powerpoint/2010/main" val="300762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93900" y="510869"/>
            <a:ext cx="9372600" cy="1235075"/>
          </a:xfrm>
        </p:spPr>
        <p:txBody>
          <a:bodyPr>
            <a:normAutofit lnSpcReduction="10000"/>
          </a:bodyPr>
          <a:lstStyle/>
          <a:p>
            <a:pPr marL="0" indent="0">
              <a:buNone/>
            </a:pPr>
            <a:r>
              <a:rPr kumimoji="1" lang="ja-JP" altLang="en-US" dirty="0"/>
              <a:t>続いて</a:t>
            </a:r>
            <a:r>
              <a:rPr kumimoji="1" lang="en-US" altLang="ja-JP" dirty="0"/>
              <a:t>GOT</a:t>
            </a:r>
            <a:r>
              <a:rPr kumimoji="1" lang="ja-JP" altLang="en-US" dirty="0"/>
              <a:t>の</a:t>
            </a:r>
            <a:r>
              <a:rPr kumimoji="1" lang="en-US" altLang="ja-JP" dirty="0"/>
              <a:t>IP</a:t>
            </a:r>
            <a:r>
              <a:rPr kumimoji="1" lang="ja-JP" altLang="en-US" dirty="0"/>
              <a:t>アドレスの設定です。こちらの教室が</a:t>
            </a:r>
            <a:r>
              <a:rPr kumimoji="1" lang="en-US" altLang="ja-JP" dirty="0"/>
              <a:t>172.16.24.0</a:t>
            </a:r>
            <a:r>
              <a:rPr kumimoji="1" lang="ja-JP" altLang="en-US" dirty="0"/>
              <a:t>のネットワークアドレスです。必ず</a:t>
            </a:r>
            <a:r>
              <a:rPr kumimoji="1" lang="en-US" altLang="ja-JP" dirty="0"/>
              <a:t>ping</a:t>
            </a:r>
            <a:r>
              <a:rPr kumimoji="1" lang="ja-JP" altLang="en-US" dirty="0"/>
              <a:t>コマンドなどでアドレスが開いていることを確認してから設定してください。</a:t>
            </a:r>
          </a:p>
        </p:txBody>
      </p:sp>
      <p:pic>
        <p:nvPicPr>
          <p:cNvPr id="2" name="図 1"/>
          <p:cNvPicPr>
            <a:picLocks noChangeAspect="1"/>
          </p:cNvPicPr>
          <p:nvPr/>
        </p:nvPicPr>
        <p:blipFill>
          <a:blip r:embed="rId2"/>
          <a:stretch>
            <a:fillRect/>
          </a:stretch>
        </p:blipFill>
        <p:spPr>
          <a:xfrm>
            <a:off x="2614116" y="1745944"/>
            <a:ext cx="7116168" cy="4391638"/>
          </a:xfrm>
          <a:prstGeom prst="rect">
            <a:avLst/>
          </a:prstGeom>
        </p:spPr>
      </p:pic>
    </p:spTree>
    <p:extLst>
      <p:ext uri="{BB962C8B-B14F-4D97-AF65-F5344CB8AC3E}">
        <p14:creationId xmlns:p14="http://schemas.microsoft.com/office/powerpoint/2010/main" val="398172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93900" y="510869"/>
            <a:ext cx="9372600" cy="1235075"/>
          </a:xfrm>
        </p:spPr>
        <p:txBody>
          <a:bodyPr>
            <a:normAutofit/>
          </a:bodyPr>
          <a:lstStyle/>
          <a:p>
            <a:pPr marL="0" indent="0">
              <a:buNone/>
            </a:pPr>
            <a:r>
              <a:rPr kumimoji="1" lang="ja-JP" altLang="en-US" dirty="0"/>
              <a:t>画面切り替えデバイスの設定です。こちらはデフォルトの設定で構いません。</a:t>
            </a:r>
          </a:p>
        </p:txBody>
      </p:sp>
      <p:pic>
        <p:nvPicPr>
          <p:cNvPr id="4" name="図 3"/>
          <p:cNvPicPr>
            <a:picLocks noChangeAspect="1"/>
          </p:cNvPicPr>
          <p:nvPr/>
        </p:nvPicPr>
        <p:blipFill>
          <a:blip r:embed="rId2"/>
          <a:stretch>
            <a:fillRect/>
          </a:stretch>
        </p:blipFill>
        <p:spPr>
          <a:xfrm>
            <a:off x="2487116" y="2172981"/>
            <a:ext cx="7116168" cy="4391638"/>
          </a:xfrm>
          <a:prstGeom prst="rect">
            <a:avLst/>
          </a:prstGeom>
        </p:spPr>
      </p:pic>
    </p:spTree>
    <p:extLst>
      <p:ext uri="{BB962C8B-B14F-4D97-AF65-F5344CB8AC3E}">
        <p14:creationId xmlns:p14="http://schemas.microsoft.com/office/powerpoint/2010/main" val="17930212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370</Words>
  <Application>Microsoft Office PowerPoint</Application>
  <PresentationFormat>ワイド画面</PresentationFormat>
  <Paragraphs>26</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高齢・障害・求職者雇用支援機構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立石 海人</dc:creator>
  <cp:lastModifiedBy>立石 海人</cp:lastModifiedBy>
  <cp:revision>17</cp:revision>
  <dcterms:created xsi:type="dcterms:W3CDTF">2020-04-23T09:40:31Z</dcterms:created>
  <dcterms:modified xsi:type="dcterms:W3CDTF">2020-11-11T04:30:44Z</dcterms:modified>
</cp:coreProperties>
</file>