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handoutMasterIdLst>
    <p:handoutMasterId r:id="rId34"/>
  </p:handoutMasterIdLst>
  <p:sldIdLst>
    <p:sldId id="256" r:id="rId2"/>
    <p:sldId id="259" r:id="rId3"/>
    <p:sldId id="282" r:id="rId4"/>
    <p:sldId id="257" r:id="rId5"/>
    <p:sldId id="258" r:id="rId6"/>
    <p:sldId id="260" r:id="rId7"/>
    <p:sldId id="261" r:id="rId8"/>
    <p:sldId id="262" r:id="rId9"/>
    <p:sldId id="263" r:id="rId10"/>
    <p:sldId id="264" r:id="rId11"/>
    <p:sldId id="272" r:id="rId12"/>
    <p:sldId id="271" r:id="rId13"/>
    <p:sldId id="266" r:id="rId14"/>
    <p:sldId id="267" r:id="rId15"/>
    <p:sldId id="268" r:id="rId16"/>
    <p:sldId id="269" r:id="rId17"/>
    <p:sldId id="273" r:id="rId18"/>
    <p:sldId id="270" r:id="rId19"/>
    <p:sldId id="281"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Lst>
  <p:sldSz cx="12192000" cy="6858000"/>
  <p:notesSz cx="7034213" cy="1016476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FF"/>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6589" autoAdjust="0"/>
  </p:normalViewPr>
  <p:slideViewPr>
    <p:cSldViewPr snapToGrid="0">
      <p:cViewPr varScale="1">
        <p:scale>
          <a:sx n="74" d="100"/>
          <a:sy n="74" d="100"/>
        </p:scale>
        <p:origin x="1854" y="5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48159" cy="510003"/>
          </a:xfrm>
          <a:prstGeom prst="rect">
            <a:avLst/>
          </a:prstGeom>
        </p:spPr>
        <p:txBody>
          <a:bodyPr vert="horz" lIns="98280" tIns="49140" rIns="98280" bIns="49140"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984426" y="0"/>
            <a:ext cx="3048159" cy="510003"/>
          </a:xfrm>
          <a:prstGeom prst="rect">
            <a:avLst/>
          </a:prstGeom>
        </p:spPr>
        <p:txBody>
          <a:bodyPr vert="horz" lIns="98280" tIns="49140" rIns="98280" bIns="49140" rtlCol="0"/>
          <a:lstStyle>
            <a:lvl1pPr algn="r">
              <a:defRPr sz="1300"/>
            </a:lvl1pPr>
          </a:lstStyle>
          <a:p>
            <a:fld id="{C529C6A6-D0C2-47C5-A625-C0E6E9005BB8}" type="datetimeFigureOut">
              <a:rPr kumimoji="1" lang="ja-JP" altLang="en-US" smtClean="0"/>
              <a:t>2022/4/20</a:t>
            </a:fld>
            <a:endParaRPr kumimoji="1" lang="ja-JP" altLang="en-US"/>
          </a:p>
        </p:txBody>
      </p:sp>
      <p:sp>
        <p:nvSpPr>
          <p:cNvPr id="4" name="フッター プレースホルダー 3"/>
          <p:cNvSpPr>
            <a:spLocks noGrp="1"/>
          </p:cNvSpPr>
          <p:nvPr>
            <p:ph type="ftr" sz="quarter" idx="2"/>
          </p:nvPr>
        </p:nvSpPr>
        <p:spPr>
          <a:xfrm>
            <a:off x="0" y="9654761"/>
            <a:ext cx="3048159" cy="510002"/>
          </a:xfrm>
          <a:prstGeom prst="rect">
            <a:avLst/>
          </a:prstGeom>
        </p:spPr>
        <p:txBody>
          <a:bodyPr vert="horz" lIns="98280" tIns="49140" rIns="98280" bIns="49140"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984426" y="9654761"/>
            <a:ext cx="3048159" cy="510002"/>
          </a:xfrm>
          <a:prstGeom prst="rect">
            <a:avLst/>
          </a:prstGeom>
        </p:spPr>
        <p:txBody>
          <a:bodyPr vert="horz" lIns="98280" tIns="49140" rIns="98280" bIns="49140" rtlCol="0" anchor="b"/>
          <a:lstStyle>
            <a:lvl1pPr algn="r">
              <a:defRPr sz="1300"/>
            </a:lvl1pPr>
          </a:lstStyle>
          <a:p>
            <a:fld id="{2A261A76-9645-4B3A-927B-138AFBEA53F8}" type="slidenum">
              <a:rPr kumimoji="1" lang="ja-JP" altLang="en-US" smtClean="0"/>
              <a:t>‹#›</a:t>
            </a:fld>
            <a:endParaRPr kumimoji="1" lang="ja-JP" altLang="en-US"/>
          </a:p>
        </p:txBody>
      </p:sp>
    </p:spTree>
    <p:extLst>
      <p:ext uri="{BB962C8B-B14F-4D97-AF65-F5344CB8AC3E}">
        <p14:creationId xmlns:p14="http://schemas.microsoft.com/office/powerpoint/2010/main" val="4254459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48159" cy="510003"/>
          </a:xfrm>
          <a:prstGeom prst="rect">
            <a:avLst/>
          </a:prstGeom>
        </p:spPr>
        <p:txBody>
          <a:bodyPr vert="horz" lIns="98280" tIns="49140" rIns="98280" bIns="49140" rtlCol="0"/>
          <a:lstStyle>
            <a:lvl1pPr algn="l">
              <a:defRPr sz="1300"/>
            </a:lvl1pPr>
          </a:lstStyle>
          <a:p>
            <a:endParaRPr kumimoji="1" lang="ja-JP" altLang="en-US"/>
          </a:p>
        </p:txBody>
      </p:sp>
      <p:sp>
        <p:nvSpPr>
          <p:cNvPr id="3" name="日付プレースホルダー 2"/>
          <p:cNvSpPr>
            <a:spLocks noGrp="1"/>
          </p:cNvSpPr>
          <p:nvPr>
            <p:ph type="dt" idx="1"/>
          </p:nvPr>
        </p:nvSpPr>
        <p:spPr>
          <a:xfrm>
            <a:off x="3984426" y="0"/>
            <a:ext cx="3048159" cy="510003"/>
          </a:xfrm>
          <a:prstGeom prst="rect">
            <a:avLst/>
          </a:prstGeom>
        </p:spPr>
        <p:txBody>
          <a:bodyPr vert="horz" lIns="98280" tIns="49140" rIns="98280" bIns="49140" rtlCol="0"/>
          <a:lstStyle>
            <a:lvl1pPr algn="r">
              <a:defRPr sz="1300"/>
            </a:lvl1pPr>
          </a:lstStyle>
          <a:p>
            <a:fld id="{5E9ED94B-C232-4BED-97DF-9B8E852AD7D5}" type="datetimeFigureOut">
              <a:rPr kumimoji="1" lang="ja-JP" altLang="en-US" smtClean="0"/>
              <a:t>2022/4/20</a:t>
            </a:fld>
            <a:endParaRPr kumimoji="1" lang="ja-JP" altLang="en-US"/>
          </a:p>
        </p:txBody>
      </p:sp>
      <p:sp>
        <p:nvSpPr>
          <p:cNvPr id="4" name="スライド イメージ プレースホルダー 3"/>
          <p:cNvSpPr>
            <a:spLocks noGrp="1" noRot="1" noChangeAspect="1"/>
          </p:cNvSpPr>
          <p:nvPr>
            <p:ph type="sldImg" idx="2"/>
          </p:nvPr>
        </p:nvSpPr>
        <p:spPr>
          <a:xfrm>
            <a:off x="468313" y="1270000"/>
            <a:ext cx="6097587" cy="3430588"/>
          </a:xfrm>
          <a:prstGeom prst="rect">
            <a:avLst/>
          </a:prstGeom>
          <a:noFill/>
          <a:ln w="12700">
            <a:solidFill>
              <a:prstClr val="black"/>
            </a:solidFill>
          </a:ln>
        </p:spPr>
        <p:txBody>
          <a:bodyPr vert="horz" lIns="98280" tIns="49140" rIns="98280" bIns="49140" rtlCol="0" anchor="ctr"/>
          <a:lstStyle/>
          <a:p>
            <a:endParaRPr lang="ja-JP" altLang="en-US"/>
          </a:p>
        </p:txBody>
      </p:sp>
      <p:sp>
        <p:nvSpPr>
          <p:cNvPr id="5" name="ノート プレースホルダー 4"/>
          <p:cNvSpPr>
            <a:spLocks noGrp="1"/>
          </p:cNvSpPr>
          <p:nvPr>
            <p:ph type="body" sz="quarter" idx="3"/>
          </p:nvPr>
        </p:nvSpPr>
        <p:spPr>
          <a:xfrm>
            <a:off x="703422" y="4891792"/>
            <a:ext cx="5627370" cy="4002375"/>
          </a:xfrm>
          <a:prstGeom prst="rect">
            <a:avLst/>
          </a:prstGeom>
        </p:spPr>
        <p:txBody>
          <a:bodyPr vert="horz" lIns="98280" tIns="49140" rIns="98280" bIns="4914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654761"/>
            <a:ext cx="3048159" cy="510002"/>
          </a:xfrm>
          <a:prstGeom prst="rect">
            <a:avLst/>
          </a:prstGeom>
        </p:spPr>
        <p:txBody>
          <a:bodyPr vert="horz" lIns="98280" tIns="49140" rIns="98280" bIns="49140"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84426" y="9654761"/>
            <a:ext cx="3048159" cy="510002"/>
          </a:xfrm>
          <a:prstGeom prst="rect">
            <a:avLst/>
          </a:prstGeom>
        </p:spPr>
        <p:txBody>
          <a:bodyPr vert="horz" lIns="98280" tIns="49140" rIns="98280" bIns="49140" rtlCol="0" anchor="b"/>
          <a:lstStyle>
            <a:lvl1pPr algn="r">
              <a:defRPr sz="1300"/>
            </a:lvl1pPr>
          </a:lstStyle>
          <a:p>
            <a:fld id="{BA1FED93-BDCF-456F-A7EF-B570D0BB1085}" type="slidenum">
              <a:rPr kumimoji="1" lang="ja-JP" altLang="en-US" smtClean="0"/>
              <a:t>‹#›</a:t>
            </a:fld>
            <a:endParaRPr kumimoji="1" lang="ja-JP" altLang="en-US"/>
          </a:p>
        </p:txBody>
      </p:sp>
    </p:spTree>
    <p:extLst>
      <p:ext uri="{BB962C8B-B14F-4D97-AF65-F5344CB8AC3E}">
        <p14:creationId xmlns:p14="http://schemas.microsoft.com/office/powerpoint/2010/main" val="404586704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1FED93-BDCF-456F-A7EF-B570D0BB1085}" type="slidenum">
              <a:rPr kumimoji="1" lang="ja-JP" altLang="en-US" smtClean="0"/>
              <a:t>1</a:t>
            </a:fld>
            <a:endParaRPr kumimoji="1" lang="ja-JP" altLang="en-US"/>
          </a:p>
        </p:txBody>
      </p:sp>
    </p:spTree>
    <p:extLst>
      <p:ext uri="{BB962C8B-B14F-4D97-AF65-F5344CB8AC3E}">
        <p14:creationId xmlns:p14="http://schemas.microsoft.com/office/powerpoint/2010/main" val="3331342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1FED93-BDCF-456F-A7EF-B570D0BB1085}" type="slidenum">
              <a:rPr kumimoji="1" lang="ja-JP" altLang="en-US" smtClean="0"/>
              <a:t>18</a:t>
            </a:fld>
            <a:endParaRPr kumimoji="1" lang="ja-JP" altLang="en-US"/>
          </a:p>
        </p:txBody>
      </p:sp>
    </p:spTree>
    <p:extLst>
      <p:ext uri="{BB962C8B-B14F-4D97-AF65-F5344CB8AC3E}">
        <p14:creationId xmlns:p14="http://schemas.microsoft.com/office/powerpoint/2010/main" val="2887656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20</a:t>
            </a:fld>
            <a:endParaRPr kumimoji="1" lang="ja-JP" altLang="en-US"/>
          </a:p>
        </p:txBody>
      </p:sp>
    </p:spTree>
    <p:extLst>
      <p:ext uri="{BB962C8B-B14F-4D97-AF65-F5344CB8AC3E}">
        <p14:creationId xmlns:p14="http://schemas.microsoft.com/office/powerpoint/2010/main" val="1467918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21</a:t>
            </a:fld>
            <a:endParaRPr kumimoji="1" lang="ja-JP" altLang="en-US"/>
          </a:p>
        </p:txBody>
      </p:sp>
    </p:spTree>
    <p:extLst>
      <p:ext uri="{BB962C8B-B14F-4D97-AF65-F5344CB8AC3E}">
        <p14:creationId xmlns:p14="http://schemas.microsoft.com/office/powerpoint/2010/main" val="1134952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22</a:t>
            </a:fld>
            <a:endParaRPr kumimoji="1" lang="ja-JP" altLang="en-US"/>
          </a:p>
        </p:txBody>
      </p:sp>
    </p:spTree>
    <p:extLst>
      <p:ext uri="{BB962C8B-B14F-4D97-AF65-F5344CB8AC3E}">
        <p14:creationId xmlns:p14="http://schemas.microsoft.com/office/powerpoint/2010/main" val="3147750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進法を学ぶ前にまずは私たちが普段使っている数の数え方から知っておく必要がある</a:t>
            </a:r>
            <a:endParaRPr kumimoji="1" lang="en-US" altLang="ja-JP" dirty="0"/>
          </a:p>
          <a:p>
            <a:endParaRPr kumimoji="1" lang="en-US" altLang="ja-JP" dirty="0"/>
          </a:p>
          <a:p>
            <a:r>
              <a:rPr kumimoji="1" lang="en-US" altLang="ja-JP" dirty="0"/>
              <a:t>1023</a:t>
            </a:r>
            <a:r>
              <a:rPr kumimoji="1" lang="ja-JP" altLang="en-US" dirty="0"/>
              <a:t>　１の位　から１０００の位を数字の下に記述</a:t>
            </a:r>
            <a:endParaRPr kumimoji="1" lang="en-US" altLang="ja-JP" dirty="0"/>
          </a:p>
          <a:p>
            <a:r>
              <a:rPr kumimoji="1" lang="ja-JP" altLang="en-US" dirty="0"/>
              <a:t>数字の上に</a:t>
            </a:r>
            <a:r>
              <a:rPr kumimoji="1" lang="en-US" altLang="ja-JP" dirty="0"/>
              <a:t>10</a:t>
            </a:r>
            <a:r>
              <a:rPr kumimoji="1" lang="ja-JP" altLang="en-US" dirty="0"/>
              <a:t>の</a:t>
            </a:r>
            <a:r>
              <a:rPr kumimoji="1" lang="en-US" altLang="ja-JP" dirty="0"/>
              <a:t>n</a:t>
            </a:r>
            <a:r>
              <a:rPr kumimoji="1" lang="ja-JP" altLang="en-US" dirty="0"/>
              <a:t>乗</a:t>
            </a:r>
            <a:endParaRPr kumimoji="1" lang="en-US" altLang="ja-JP" dirty="0"/>
          </a:p>
          <a:p>
            <a:r>
              <a:rPr kumimoji="1" lang="ja-JP" altLang="en-US" dirty="0"/>
              <a:t>空きスペースの下のほうに　掛け算と足し算</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23</a:t>
            </a:fld>
            <a:endParaRPr kumimoji="1" lang="ja-JP" altLang="en-US"/>
          </a:p>
        </p:txBody>
      </p:sp>
    </p:spTree>
    <p:extLst>
      <p:ext uri="{BB962C8B-B14F-4D97-AF65-F5344CB8AC3E}">
        <p14:creationId xmlns:p14="http://schemas.microsoft.com/office/powerpoint/2010/main" val="1438857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白板で適当な</a:t>
            </a:r>
            <a:r>
              <a:rPr kumimoji="1" lang="en-US" altLang="ja-JP" dirty="0"/>
              <a:t>4</a:t>
            </a:r>
            <a:r>
              <a:rPr kumimoji="1" lang="ja-JP" altLang="en-US" dirty="0"/>
              <a:t>桁の</a:t>
            </a:r>
            <a:r>
              <a:rPr kumimoji="1" lang="en-US" altLang="ja-JP" dirty="0"/>
              <a:t>2</a:t>
            </a:r>
            <a:r>
              <a:rPr kumimoji="1" lang="ja-JP" altLang="en-US" dirty="0"/>
              <a:t>進数を書いて訓練生に</a:t>
            </a:r>
            <a:r>
              <a:rPr kumimoji="1" lang="en-US" altLang="ja-JP" dirty="0"/>
              <a:t>10</a:t>
            </a:r>
            <a:r>
              <a:rPr kumimoji="1" lang="ja-JP" altLang="en-US" dirty="0"/>
              <a:t>進数でいくつになるかを解答させる。</a:t>
            </a:r>
            <a:endParaRPr kumimoji="1" lang="en-US" altLang="ja-JP" dirty="0"/>
          </a:p>
          <a:p>
            <a:r>
              <a:rPr kumimoji="1" lang="ja-JP" altLang="en-US" dirty="0"/>
              <a:t>一般的に</a:t>
            </a:r>
            <a:r>
              <a:rPr kumimoji="1" lang="en-US" altLang="ja-JP" dirty="0"/>
              <a:t>0</a:t>
            </a:r>
            <a:r>
              <a:rPr kumimoji="1" lang="ja-JP" altLang="en-US" dirty="0"/>
              <a:t>から</a:t>
            </a:r>
            <a:r>
              <a:rPr kumimoji="1" lang="en-US" altLang="ja-JP" dirty="0"/>
              <a:t>15(4</a:t>
            </a:r>
            <a:r>
              <a:rPr kumimoji="1" lang="ja-JP" altLang="en-US" dirty="0"/>
              <a:t>桁で表せる限界数</a:t>
            </a:r>
            <a:r>
              <a:rPr kumimoji="1" lang="en-US" altLang="ja-JP" dirty="0"/>
              <a:t>)</a:t>
            </a:r>
            <a:r>
              <a:rPr kumimoji="1" lang="ja-JP" altLang="en-US" dirty="0"/>
              <a:t>くらいまではぱっと出るようにしておきたい。</a:t>
            </a:r>
            <a:endParaRPr kumimoji="1" lang="en-US" altLang="ja-JP" dirty="0"/>
          </a:p>
          <a:p>
            <a:r>
              <a:rPr kumimoji="1" lang="ja-JP" altLang="en-US" dirty="0"/>
              <a:t>ちなみに　二進数は</a:t>
            </a:r>
            <a:r>
              <a:rPr kumimoji="1" lang="en-US" altLang="ja-JP" dirty="0"/>
              <a:t>4</a:t>
            </a:r>
            <a:r>
              <a:rPr kumimoji="1" lang="ja-JP" altLang="en-US" dirty="0"/>
              <a:t>の倍数</a:t>
            </a:r>
            <a:r>
              <a:rPr kumimoji="1" lang="en-US" altLang="ja-JP" dirty="0"/>
              <a:t>bit</a:t>
            </a:r>
            <a:r>
              <a:rPr kumimoji="1" lang="ja-JP" altLang="en-US" dirty="0"/>
              <a:t>で区切ることが多く</a:t>
            </a:r>
            <a:r>
              <a:rPr kumimoji="1" lang="en-US" altLang="ja-JP" dirty="0"/>
              <a:t>8bit</a:t>
            </a:r>
            <a:r>
              <a:rPr kumimoji="1" lang="ja-JP" altLang="en-US" dirty="0"/>
              <a:t>分のデータを</a:t>
            </a:r>
            <a:r>
              <a:rPr kumimoji="1" lang="en-US" altLang="ja-JP" dirty="0"/>
              <a:t>1byte</a:t>
            </a:r>
            <a:r>
              <a:rPr kumimoji="1" lang="ja-JP" altLang="en-US" dirty="0"/>
              <a:t>と呼ぶ。</a:t>
            </a:r>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25</a:t>
            </a:fld>
            <a:endParaRPr kumimoji="1" lang="ja-JP" altLang="en-US"/>
          </a:p>
        </p:txBody>
      </p:sp>
    </p:spTree>
    <p:extLst>
      <p:ext uri="{BB962C8B-B14F-4D97-AF65-F5344CB8AC3E}">
        <p14:creationId xmlns:p14="http://schemas.microsoft.com/office/powerpoint/2010/main" val="2816447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進数で数値を表現すると大きい数を表せば表すほど桁数が増えてしまって読みにくい</a:t>
            </a:r>
            <a:endParaRPr kumimoji="1" lang="en-US" altLang="ja-JP" dirty="0"/>
          </a:p>
          <a:p>
            <a:r>
              <a:rPr kumimoji="1" lang="ja-JP" altLang="en-US" dirty="0"/>
              <a:t>そのため、プログラミングの世界では</a:t>
            </a:r>
            <a:r>
              <a:rPr kumimoji="1" lang="en-US" altLang="ja-JP" dirty="0"/>
              <a:t>4bit</a:t>
            </a:r>
            <a:r>
              <a:rPr kumimoji="1" lang="ja-JP" altLang="en-US" dirty="0"/>
              <a:t>を</a:t>
            </a:r>
            <a:r>
              <a:rPr kumimoji="1" lang="en-US" altLang="ja-JP" dirty="0"/>
              <a:t>1</a:t>
            </a:r>
            <a:r>
              <a:rPr kumimoji="1" lang="ja-JP" altLang="en-US" dirty="0"/>
              <a:t>桁で表すことができる</a:t>
            </a:r>
            <a:r>
              <a:rPr kumimoji="1" lang="en-US" altLang="ja-JP" dirty="0"/>
              <a:t>16</a:t>
            </a:r>
            <a:r>
              <a:rPr kumimoji="1" lang="ja-JP" altLang="en-US" dirty="0"/>
              <a:t>進法がよくつかわれる</a:t>
            </a:r>
            <a:endParaRPr kumimoji="1" lang="en-US" altLang="ja-JP" dirty="0"/>
          </a:p>
          <a:p>
            <a:r>
              <a:rPr kumimoji="1" lang="en-US" altLang="ja-JP" dirty="0"/>
              <a:t>16</a:t>
            </a:r>
            <a:r>
              <a:rPr kumimoji="1" lang="ja-JP" altLang="en-US" dirty="0"/>
              <a:t>進法なので</a:t>
            </a:r>
            <a:r>
              <a:rPr kumimoji="1" lang="en-US" altLang="ja-JP" dirty="0"/>
              <a:t>16</a:t>
            </a:r>
            <a:r>
              <a:rPr kumimoji="1" lang="ja-JP" altLang="en-US" dirty="0"/>
              <a:t>の</a:t>
            </a:r>
            <a:r>
              <a:rPr kumimoji="1" lang="en-US" altLang="ja-JP" dirty="0"/>
              <a:t>n</a:t>
            </a:r>
            <a:r>
              <a:rPr kumimoji="1" lang="ja-JP" altLang="en-US" dirty="0"/>
              <a:t>乗で桁上がりだが、日本で使われる数字は</a:t>
            </a:r>
            <a:r>
              <a:rPr kumimoji="1" lang="en-US" altLang="ja-JP" dirty="0"/>
              <a:t>0</a:t>
            </a:r>
            <a:r>
              <a:rPr kumimoji="1" lang="ja-JP" altLang="en-US" dirty="0"/>
              <a:t>～</a:t>
            </a:r>
            <a:r>
              <a:rPr kumimoji="1" lang="en-US" altLang="ja-JP" dirty="0"/>
              <a:t>9</a:t>
            </a:r>
            <a:r>
              <a:rPr kumimoji="1" lang="ja-JP" altLang="en-US" dirty="0" err="1"/>
              <a:t>までの</a:t>
            </a:r>
            <a:r>
              <a:rPr kumimoji="1" lang="en-US" altLang="ja-JP" dirty="0"/>
              <a:t>10</a:t>
            </a:r>
            <a:r>
              <a:rPr kumimoji="1" lang="ja-JP" altLang="en-US" dirty="0"/>
              <a:t>個しかない。そのため</a:t>
            </a:r>
            <a:r>
              <a:rPr kumimoji="1" lang="en-US" altLang="ja-JP" dirty="0"/>
              <a:t>10</a:t>
            </a:r>
            <a:r>
              <a:rPr kumimoji="1" lang="ja-JP" altLang="en-US" dirty="0"/>
              <a:t>～</a:t>
            </a:r>
            <a:r>
              <a:rPr kumimoji="1" lang="en-US" altLang="ja-JP" dirty="0"/>
              <a:t>15</a:t>
            </a:r>
            <a:r>
              <a:rPr kumimoji="1" lang="ja-JP" altLang="en-US" dirty="0"/>
              <a:t>を表す値として</a:t>
            </a:r>
            <a:r>
              <a:rPr kumimoji="1" lang="en-US" altLang="ja-JP" dirty="0"/>
              <a:t>ABCDEF</a:t>
            </a:r>
            <a:r>
              <a:rPr kumimoji="1" lang="ja-JP" altLang="en-US" dirty="0"/>
              <a:t>の</a:t>
            </a:r>
            <a:endParaRPr kumimoji="1" lang="en-US" altLang="ja-JP" dirty="0"/>
          </a:p>
          <a:p>
            <a:r>
              <a:rPr kumimoji="1" lang="ja-JP" altLang="en-US" dirty="0"/>
              <a:t>アルファベットが割り当てられている。</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26</a:t>
            </a:fld>
            <a:endParaRPr kumimoji="1" lang="ja-JP" altLang="en-US"/>
          </a:p>
        </p:txBody>
      </p:sp>
    </p:spTree>
    <p:extLst>
      <p:ext uri="{BB962C8B-B14F-4D97-AF65-F5344CB8AC3E}">
        <p14:creationId xmlns:p14="http://schemas.microsoft.com/office/powerpoint/2010/main" val="121252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コンピュータにとっては</a:t>
            </a:r>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27</a:t>
            </a:fld>
            <a:endParaRPr kumimoji="1" lang="ja-JP" altLang="en-US"/>
          </a:p>
        </p:txBody>
      </p:sp>
    </p:spTree>
    <p:extLst>
      <p:ext uri="{BB962C8B-B14F-4D97-AF65-F5344CB8AC3E}">
        <p14:creationId xmlns:p14="http://schemas.microsoft.com/office/powerpoint/2010/main" val="2615119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コンピュータにとっては</a:t>
            </a:r>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28</a:t>
            </a:fld>
            <a:endParaRPr kumimoji="1" lang="ja-JP" altLang="en-US"/>
          </a:p>
        </p:txBody>
      </p:sp>
    </p:spTree>
    <p:extLst>
      <p:ext uri="{BB962C8B-B14F-4D97-AF65-F5344CB8AC3E}">
        <p14:creationId xmlns:p14="http://schemas.microsoft.com/office/powerpoint/2010/main" val="11138838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進数と同じように</a:t>
            </a:r>
            <a:r>
              <a:rPr kumimoji="1" lang="en-US" altLang="ja-JP" dirty="0"/>
              <a:t>16</a:t>
            </a:r>
            <a:r>
              <a:rPr kumimoji="1" lang="ja-JP" altLang="en-US" dirty="0"/>
              <a:t>でわって言ってもよいが、ぱっと計算しにくい、そのため</a:t>
            </a:r>
            <a:endParaRPr kumimoji="1" lang="en-US" altLang="ja-JP" dirty="0"/>
          </a:p>
          <a:p>
            <a:r>
              <a:rPr kumimoji="1" lang="ja-JP" altLang="en-US" dirty="0"/>
              <a:t>一度</a:t>
            </a:r>
            <a:r>
              <a:rPr kumimoji="1" lang="en-US" altLang="ja-JP" dirty="0"/>
              <a:t>2</a:t>
            </a:r>
            <a:r>
              <a:rPr kumimoji="1" lang="ja-JP" altLang="en-US" dirty="0"/>
              <a:t>進数に直してから</a:t>
            </a:r>
            <a:r>
              <a:rPr kumimoji="1" lang="en-US" altLang="ja-JP" dirty="0"/>
              <a:t>16</a:t>
            </a:r>
            <a:r>
              <a:rPr kumimoji="1" lang="ja-JP" altLang="en-US" dirty="0"/>
              <a:t>進数に直すやり方が簡単</a:t>
            </a:r>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29</a:t>
            </a:fld>
            <a:endParaRPr kumimoji="1" lang="ja-JP" altLang="en-US"/>
          </a:p>
        </p:txBody>
      </p:sp>
    </p:spTree>
    <p:extLst>
      <p:ext uri="{BB962C8B-B14F-4D97-AF65-F5344CB8AC3E}">
        <p14:creationId xmlns:p14="http://schemas.microsoft.com/office/powerpoint/2010/main" val="3077083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私たちの身の周りにはコンピュータがあふれている。</a:t>
            </a:r>
            <a:endParaRPr kumimoji="1" lang="en-US" altLang="ja-JP" dirty="0" smtClean="0"/>
          </a:p>
          <a:p>
            <a:r>
              <a:rPr kumimoji="1" lang="ja-JP" altLang="en-US" dirty="0" smtClean="0"/>
              <a:t>これから私たちはこのコンピュータを使ってプログラミングをしたりネットワークの構築を行うが</a:t>
            </a:r>
            <a:endParaRPr kumimoji="1" lang="en-US" altLang="ja-JP" dirty="0" smtClean="0"/>
          </a:p>
          <a:p>
            <a:r>
              <a:rPr kumimoji="1" lang="ja-JP" altLang="en-US" dirty="0" smtClean="0"/>
              <a:t>そもそもコンピュータとは何なのだろうか。</a:t>
            </a:r>
            <a:endParaRPr kumimoji="1" lang="en-US" altLang="ja-JP" dirty="0" smtClean="0"/>
          </a:p>
          <a:p>
            <a:endParaRPr kumimoji="1" lang="en-US" altLang="ja-JP" dirty="0" smtClean="0"/>
          </a:p>
          <a:p>
            <a:r>
              <a:rPr kumimoji="1" lang="ja-JP" altLang="en-US" dirty="0" smtClean="0"/>
              <a:t>思いつくキーワードを挙げてみる。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BA1FED93-BDCF-456F-A7EF-B570D0BB1085}" type="slidenum">
              <a:rPr kumimoji="1" lang="ja-JP" altLang="en-US" smtClean="0"/>
              <a:t>3</a:t>
            </a:fld>
            <a:endParaRPr kumimoji="1" lang="ja-JP" altLang="en-US"/>
          </a:p>
        </p:txBody>
      </p:sp>
    </p:spTree>
    <p:extLst>
      <p:ext uri="{BB962C8B-B14F-4D97-AF65-F5344CB8AC3E}">
        <p14:creationId xmlns:p14="http://schemas.microsoft.com/office/powerpoint/2010/main" val="1552939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2</a:t>
            </a:r>
            <a:r>
              <a:rPr kumimoji="1" lang="ja-JP" altLang="en-US" dirty="0"/>
              <a:t>進数と同じように</a:t>
            </a:r>
            <a:r>
              <a:rPr kumimoji="1" lang="en-US" altLang="ja-JP" dirty="0"/>
              <a:t>16</a:t>
            </a:r>
            <a:r>
              <a:rPr kumimoji="1" lang="ja-JP" altLang="en-US" dirty="0"/>
              <a:t>でかけてもよいが、ぱっと計算しにくい、そのため</a:t>
            </a:r>
            <a:endParaRPr kumimoji="1" lang="en-US" altLang="ja-JP" dirty="0"/>
          </a:p>
          <a:p>
            <a:r>
              <a:rPr kumimoji="1" lang="ja-JP" altLang="en-US" dirty="0"/>
              <a:t>一度</a:t>
            </a:r>
            <a:r>
              <a:rPr kumimoji="1" lang="en-US" altLang="ja-JP" dirty="0"/>
              <a:t>2</a:t>
            </a:r>
            <a:r>
              <a:rPr kumimoji="1" lang="ja-JP" altLang="en-US" dirty="0"/>
              <a:t>進数に直してから</a:t>
            </a:r>
            <a:r>
              <a:rPr kumimoji="1" lang="en-US" altLang="ja-JP" dirty="0"/>
              <a:t>16</a:t>
            </a:r>
            <a:r>
              <a:rPr kumimoji="1" lang="ja-JP" altLang="en-US" dirty="0"/>
              <a:t>進数に直すやり方が簡単</a:t>
            </a:r>
            <a:endParaRPr kumimoji="1" lang="en-US" altLang="ja-JP" dirty="0"/>
          </a:p>
          <a:p>
            <a:endParaRPr kumimoji="1" lang="en-US" altLang="ja-JP" dirty="0"/>
          </a:p>
          <a:p>
            <a:r>
              <a:rPr kumimoji="1" lang="ja-JP" altLang="en-US" dirty="0"/>
              <a:t>が、最強はプログラマ電卓</a:t>
            </a:r>
            <a:endParaRPr kumimoji="1" lang="en-US" altLang="ja-JP" dirty="0"/>
          </a:p>
        </p:txBody>
      </p:sp>
      <p:sp>
        <p:nvSpPr>
          <p:cNvPr id="4" name="スライド番号プレースホルダー 3"/>
          <p:cNvSpPr>
            <a:spLocks noGrp="1"/>
          </p:cNvSpPr>
          <p:nvPr>
            <p:ph type="sldNum" sz="quarter" idx="5"/>
          </p:nvPr>
        </p:nvSpPr>
        <p:spPr/>
        <p:txBody>
          <a:bodyPr/>
          <a:lstStyle/>
          <a:p>
            <a:fld id="{7E420047-951C-442F-A11E-BF5260374DA6}" type="slidenum">
              <a:rPr kumimoji="1" lang="ja-JP" altLang="en-US" smtClean="0"/>
              <a:t>30</a:t>
            </a:fld>
            <a:endParaRPr kumimoji="1" lang="ja-JP" altLang="en-US"/>
          </a:p>
        </p:txBody>
      </p:sp>
    </p:spTree>
    <p:extLst>
      <p:ext uri="{BB962C8B-B14F-4D97-AF65-F5344CB8AC3E}">
        <p14:creationId xmlns:p14="http://schemas.microsoft.com/office/powerpoint/2010/main" val="360972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EDVAC </a:t>
            </a:r>
            <a:r>
              <a:rPr kumimoji="1" lang="ja-JP" altLang="en-US" dirty="0"/>
              <a:t>ノイマン型コンピュータ　開発者で数学者のノイマンからとられた　ハードとソフトの概念をもたらしたコンピュータ</a:t>
            </a:r>
            <a:endParaRPr kumimoji="1" lang="en-US" altLang="ja-JP" dirty="0"/>
          </a:p>
          <a:p>
            <a:endParaRPr kumimoji="1" lang="en-US" altLang="ja-JP" dirty="0"/>
          </a:p>
          <a:p>
            <a:r>
              <a:rPr kumimoji="1" lang="ja-JP" altLang="en-US" dirty="0"/>
              <a:t>しかし実用的なノイマン型コンピュータとしては世界初ではなく、</a:t>
            </a:r>
            <a:r>
              <a:rPr kumimoji="1" lang="en-US" altLang="ja-JP" dirty="0"/>
              <a:t>1949</a:t>
            </a:r>
            <a:r>
              <a:rPr kumimoji="1" lang="ja-JP" altLang="en-US" dirty="0"/>
              <a:t>年に誕生した</a:t>
            </a:r>
            <a:r>
              <a:rPr kumimoji="1" lang="en-US" altLang="ja-JP" dirty="0"/>
              <a:t>EDSAC</a:t>
            </a:r>
            <a:r>
              <a:rPr kumimoji="1" lang="ja-JP" altLang="en-US" dirty="0"/>
              <a:t>が初となる。</a:t>
            </a:r>
            <a:endParaRPr kumimoji="1" lang="en-US" altLang="ja-JP" dirty="0"/>
          </a:p>
          <a:p>
            <a:endParaRPr kumimoji="1" lang="en-US" altLang="ja-JP" dirty="0"/>
          </a:p>
          <a:p>
            <a:r>
              <a:rPr kumimoji="1" lang="ja-JP" altLang="en-US" dirty="0"/>
              <a:t>ノイマンの研究チームは　「ノイマン型」コンピュータの論文が提出されたことにより軋轢を生み</a:t>
            </a:r>
            <a:endParaRPr kumimoji="1" lang="en-US" altLang="ja-JP" dirty="0"/>
          </a:p>
          <a:p>
            <a:r>
              <a:rPr kumimoji="1" lang="ja-JP" altLang="en-US" dirty="0"/>
              <a:t>主要な研究者が脱退。これにより開発が大きく遅れたとされる。</a:t>
            </a:r>
            <a:endParaRPr kumimoji="1" lang="en-US" altLang="ja-JP" dirty="0"/>
          </a:p>
        </p:txBody>
      </p:sp>
      <p:sp>
        <p:nvSpPr>
          <p:cNvPr id="4" name="スライド番号プレースホルダー 3"/>
          <p:cNvSpPr>
            <a:spLocks noGrp="1"/>
          </p:cNvSpPr>
          <p:nvPr>
            <p:ph type="sldNum" sz="quarter" idx="5"/>
          </p:nvPr>
        </p:nvSpPr>
        <p:spPr/>
        <p:txBody>
          <a:bodyPr/>
          <a:lstStyle/>
          <a:p>
            <a:fld id="{BA1FED93-BDCF-456F-A7EF-B570D0BB1085}" type="slidenum">
              <a:rPr kumimoji="1" lang="ja-JP" altLang="en-US" smtClean="0"/>
              <a:t>4</a:t>
            </a:fld>
            <a:endParaRPr kumimoji="1" lang="ja-JP" altLang="en-US"/>
          </a:p>
        </p:txBody>
      </p:sp>
    </p:spTree>
    <p:extLst>
      <p:ext uri="{BB962C8B-B14F-4D97-AF65-F5344CB8AC3E}">
        <p14:creationId xmlns:p14="http://schemas.microsoft.com/office/powerpoint/2010/main" val="3853630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1FED93-BDCF-456F-A7EF-B570D0BB1085}" type="slidenum">
              <a:rPr kumimoji="1" lang="ja-JP" altLang="en-US" smtClean="0"/>
              <a:t>6</a:t>
            </a:fld>
            <a:endParaRPr kumimoji="1" lang="ja-JP" altLang="en-US"/>
          </a:p>
        </p:txBody>
      </p:sp>
    </p:spTree>
    <p:extLst>
      <p:ext uri="{BB962C8B-B14F-4D97-AF65-F5344CB8AC3E}">
        <p14:creationId xmlns:p14="http://schemas.microsoft.com/office/powerpoint/2010/main" val="4166303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A1FED93-BDCF-456F-A7EF-B570D0BB1085}" type="slidenum">
              <a:rPr kumimoji="1" lang="ja-JP" altLang="en-US" smtClean="0"/>
              <a:t>7</a:t>
            </a:fld>
            <a:endParaRPr kumimoji="1" lang="ja-JP" altLang="en-US"/>
          </a:p>
        </p:txBody>
      </p:sp>
    </p:spTree>
    <p:extLst>
      <p:ext uri="{BB962C8B-B14F-4D97-AF65-F5344CB8AC3E}">
        <p14:creationId xmlns:p14="http://schemas.microsoft.com/office/powerpoint/2010/main" val="1400286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RAM</a:t>
            </a:r>
            <a:r>
              <a:rPr kumimoji="1" lang="ja-JP" altLang="en-US" dirty="0"/>
              <a:t>は作業台に例えられる。</a:t>
            </a:r>
            <a:r>
              <a:rPr kumimoji="1" lang="en-US" altLang="ja-JP" dirty="0"/>
              <a:t>RAM</a:t>
            </a:r>
            <a:r>
              <a:rPr kumimoji="1" lang="ja-JP" altLang="en-US" dirty="0"/>
              <a:t>が大きければ大きいほど広い作業台が使えるイメージ。作業台が広ければよく使うものを近くにおいて置いたり、何かを作っている途中でも他の物を作ることができる。</a:t>
            </a:r>
            <a:endParaRPr kumimoji="1" lang="en-US" altLang="ja-JP" dirty="0"/>
          </a:p>
          <a:p>
            <a:r>
              <a:rPr kumimoji="1" lang="en-US" altLang="ja-JP" dirty="0"/>
              <a:t>ROM</a:t>
            </a:r>
            <a:r>
              <a:rPr kumimoji="1" lang="ja-JP" altLang="en-US" dirty="0"/>
              <a:t>は</a:t>
            </a:r>
            <a:r>
              <a:rPr kumimoji="1" lang="en-US" altLang="ja-JP" dirty="0"/>
              <a:t>CD</a:t>
            </a:r>
            <a:r>
              <a:rPr kumimoji="1" lang="ja-JP" altLang="en-US" dirty="0"/>
              <a:t>とかゲームソフトとか、書き替えられると製品として機能しなくなるデータ等を書き込むメモリ</a:t>
            </a:r>
            <a:endParaRPr kumimoji="1" lang="en-US" altLang="ja-JP" dirty="0"/>
          </a:p>
        </p:txBody>
      </p:sp>
      <p:sp>
        <p:nvSpPr>
          <p:cNvPr id="4" name="スライド番号プレースホルダー 3"/>
          <p:cNvSpPr>
            <a:spLocks noGrp="1"/>
          </p:cNvSpPr>
          <p:nvPr>
            <p:ph type="sldNum" sz="quarter" idx="10"/>
          </p:nvPr>
        </p:nvSpPr>
        <p:spPr/>
        <p:txBody>
          <a:bodyPr/>
          <a:lstStyle/>
          <a:p>
            <a:fld id="{BA1FED93-BDCF-456F-A7EF-B570D0BB1085}" type="slidenum">
              <a:rPr kumimoji="1" lang="ja-JP" altLang="en-US" smtClean="0"/>
              <a:t>8</a:t>
            </a:fld>
            <a:endParaRPr kumimoji="1" lang="ja-JP" altLang="en-US"/>
          </a:p>
        </p:txBody>
      </p:sp>
    </p:spTree>
    <p:extLst>
      <p:ext uri="{BB962C8B-B14F-4D97-AF65-F5344CB8AC3E}">
        <p14:creationId xmlns:p14="http://schemas.microsoft.com/office/powerpoint/2010/main" val="76946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BA1FED93-BDCF-456F-A7EF-B570D0BB1085}" type="slidenum">
              <a:rPr kumimoji="1" lang="ja-JP" altLang="en-US" smtClean="0"/>
              <a:t>9</a:t>
            </a:fld>
            <a:endParaRPr kumimoji="1" lang="ja-JP" altLang="en-US"/>
          </a:p>
        </p:txBody>
      </p:sp>
    </p:spTree>
    <p:extLst>
      <p:ext uri="{BB962C8B-B14F-4D97-AF65-F5344CB8AC3E}">
        <p14:creationId xmlns:p14="http://schemas.microsoft.com/office/powerpoint/2010/main" val="882227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BA7D86B0-B895-473F-A2D6-437D98518551}" type="slidenum">
              <a:rPr kumimoji="1" lang="ja-JP" altLang="en-US" smtClean="0"/>
              <a:t>14</a:t>
            </a:fld>
            <a:endParaRPr kumimoji="1" lang="ja-JP" altLang="en-US"/>
          </a:p>
        </p:txBody>
      </p:sp>
    </p:spTree>
    <p:extLst>
      <p:ext uri="{BB962C8B-B14F-4D97-AF65-F5344CB8AC3E}">
        <p14:creationId xmlns:p14="http://schemas.microsoft.com/office/powerpoint/2010/main" val="1288069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コンピュータプログラミングの本質を知るためには低水準言語のほうが良いが、初学者には理解しずらい</a:t>
            </a:r>
            <a:endParaRPr kumimoji="1" lang="en-US" altLang="ja-JP" dirty="0"/>
          </a:p>
          <a:p>
            <a:r>
              <a:rPr kumimoji="1" lang="en-US" altLang="ja-JP" dirty="0"/>
              <a:t>C</a:t>
            </a:r>
            <a:r>
              <a:rPr kumimoji="1" lang="ja-JP" altLang="en-US" dirty="0"/>
              <a:t>言語は高水準言語の中でも低水準言語によっている。</a:t>
            </a:r>
            <a:endParaRPr kumimoji="1" lang="en-US" altLang="ja-JP" dirty="0"/>
          </a:p>
        </p:txBody>
      </p:sp>
      <p:sp>
        <p:nvSpPr>
          <p:cNvPr id="4" name="スライド番号プレースホルダー 3"/>
          <p:cNvSpPr>
            <a:spLocks noGrp="1"/>
          </p:cNvSpPr>
          <p:nvPr>
            <p:ph type="sldNum" sz="quarter" idx="10"/>
          </p:nvPr>
        </p:nvSpPr>
        <p:spPr/>
        <p:txBody>
          <a:bodyPr/>
          <a:lstStyle/>
          <a:p>
            <a:fld id="{BA1FED93-BDCF-456F-A7EF-B570D0BB1085}" type="slidenum">
              <a:rPr kumimoji="1" lang="ja-JP" altLang="en-US" smtClean="0"/>
              <a:t>16</a:t>
            </a:fld>
            <a:endParaRPr kumimoji="1" lang="ja-JP" altLang="en-US"/>
          </a:p>
        </p:txBody>
      </p:sp>
    </p:spTree>
    <p:extLst>
      <p:ext uri="{BB962C8B-B14F-4D97-AF65-F5344CB8AC3E}">
        <p14:creationId xmlns:p14="http://schemas.microsoft.com/office/powerpoint/2010/main" val="413821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C5256285-E5DB-4CE8-90A9-30625A42A5B1}" type="datetime1">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lvl1pPr>
              <a:defRPr sz="1200"/>
            </a:lvl1pPr>
          </a:lstStyle>
          <a:p>
            <a:fld id="{BF11082F-279D-4FAE-8B23-54567AEEDC09}" type="slidenum">
              <a:rPr lang="ja-JP" altLang="en-US" smtClean="0"/>
              <a:pPr/>
              <a:t>‹#›</a:t>
            </a:fld>
            <a:endParaRPr lang="ja-JP" altLang="en-US" dirty="0"/>
          </a:p>
        </p:txBody>
      </p:sp>
    </p:spTree>
    <p:extLst>
      <p:ext uri="{BB962C8B-B14F-4D97-AF65-F5344CB8AC3E}">
        <p14:creationId xmlns:p14="http://schemas.microsoft.com/office/powerpoint/2010/main" val="2262170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29DACA9-7868-4EDE-BC99-733B65D54958}" type="datetime1">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11082F-279D-4FAE-8B23-54567AEEDC09}" type="slidenum">
              <a:rPr kumimoji="1" lang="ja-JP" altLang="en-US" smtClean="0"/>
              <a:t>‹#›</a:t>
            </a:fld>
            <a:endParaRPr kumimoji="1" lang="ja-JP" altLang="en-US"/>
          </a:p>
        </p:txBody>
      </p:sp>
    </p:spTree>
    <p:extLst>
      <p:ext uri="{BB962C8B-B14F-4D97-AF65-F5344CB8AC3E}">
        <p14:creationId xmlns:p14="http://schemas.microsoft.com/office/powerpoint/2010/main" val="1843223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CCF4B35-9929-4AAA-A0B2-792C0C2FFC58}" type="datetime1">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11082F-279D-4FAE-8B23-54567AEEDC09}" type="slidenum">
              <a:rPr kumimoji="1" lang="ja-JP" altLang="en-US" smtClean="0"/>
              <a:t>‹#›</a:t>
            </a:fld>
            <a:endParaRPr kumimoji="1" lang="ja-JP" altLang="en-US"/>
          </a:p>
        </p:txBody>
      </p:sp>
    </p:spTree>
    <p:extLst>
      <p:ext uri="{BB962C8B-B14F-4D97-AF65-F5344CB8AC3E}">
        <p14:creationId xmlns:p14="http://schemas.microsoft.com/office/powerpoint/2010/main" val="3345857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normAutofit/>
          </a:bodyPr>
          <a:lstStyle>
            <a:lvl1pPr>
              <a:defRPr sz="3600"/>
            </a:lvl1pPr>
            <a:lvl2pPr>
              <a:defRPr sz="3200"/>
            </a:lvl2pPr>
            <a:lvl3pPr>
              <a:defRPr sz="2800"/>
            </a:lvl3pPr>
            <a:lvl4pPr>
              <a:defRPr sz="2400"/>
            </a:lvl4pPr>
            <a:lvl5pPr>
              <a:defRPr sz="2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3D0836CA-E557-4D96-A446-80C461C6C4AF}" type="datetime1">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a:xfrm>
            <a:off x="9413910" y="6416170"/>
            <a:ext cx="2743200" cy="365125"/>
          </a:xfrm>
        </p:spPr>
        <p:txBody>
          <a:bodyPr/>
          <a:lstStyle/>
          <a:p>
            <a:fld id="{BF11082F-279D-4FAE-8B23-54567AEEDC09}" type="slidenum">
              <a:rPr kumimoji="1" lang="ja-JP" altLang="en-US" smtClean="0"/>
              <a:t>‹#›</a:t>
            </a:fld>
            <a:endParaRPr kumimoji="1" lang="ja-JP" altLang="en-US" dirty="0"/>
          </a:p>
        </p:txBody>
      </p:sp>
    </p:spTree>
    <p:extLst>
      <p:ext uri="{BB962C8B-B14F-4D97-AF65-F5344CB8AC3E}">
        <p14:creationId xmlns:p14="http://schemas.microsoft.com/office/powerpoint/2010/main" val="3523538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AB35214C-0C72-425D-AE11-154FE26543D3}" type="datetime1">
              <a:rPr kumimoji="1" lang="ja-JP" altLang="en-US" smtClean="0"/>
              <a:t>2022/4/20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11082F-279D-4FAE-8B23-54567AEEDC09}" type="slidenum">
              <a:rPr kumimoji="1" lang="ja-JP" altLang="en-US" smtClean="0"/>
              <a:t>‹#›</a:t>
            </a:fld>
            <a:endParaRPr kumimoji="1" lang="ja-JP" altLang="en-US"/>
          </a:p>
        </p:txBody>
      </p:sp>
    </p:spTree>
    <p:extLst>
      <p:ext uri="{BB962C8B-B14F-4D97-AF65-F5344CB8AC3E}">
        <p14:creationId xmlns:p14="http://schemas.microsoft.com/office/powerpoint/2010/main" val="1280315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C1E4129-094D-45B2-87A2-C0C9D459AFA0}" type="datetime1">
              <a:rPr kumimoji="1" lang="ja-JP" altLang="en-US" smtClean="0"/>
              <a:t>2022/4/20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11082F-279D-4FAE-8B23-54567AEEDC09}" type="slidenum">
              <a:rPr kumimoji="1" lang="ja-JP" altLang="en-US" smtClean="0"/>
              <a:t>‹#›</a:t>
            </a:fld>
            <a:endParaRPr kumimoji="1" lang="ja-JP" altLang="en-US"/>
          </a:p>
        </p:txBody>
      </p:sp>
    </p:spTree>
    <p:extLst>
      <p:ext uri="{BB962C8B-B14F-4D97-AF65-F5344CB8AC3E}">
        <p14:creationId xmlns:p14="http://schemas.microsoft.com/office/powerpoint/2010/main" val="2233103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CEBAEACA-19AC-49DA-8243-B477001E5852}" type="datetime1">
              <a:rPr kumimoji="1" lang="ja-JP" altLang="en-US" smtClean="0"/>
              <a:t>2022/4/20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F11082F-279D-4FAE-8B23-54567AEEDC09}" type="slidenum">
              <a:rPr kumimoji="1" lang="ja-JP" altLang="en-US" smtClean="0"/>
              <a:t>‹#›</a:t>
            </a:fld>
            <a:endParaRPr kumimoji="1" lang="ja-JP" altLang="en-US"/>
          </a:p>
        </p:txBody>
      </p:sp>
    </p:spTree>
    <p:extLst>
      <p:ext uri="{BB962C8B-B14F-4D97-AF65-F5344CB8AC3E}">
        <p14:creationId xmlns:p14="http://schemas.microsoft.com/office/powerpoint/2010/main" val="424158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2B036E34-AA0F-4C9F-9165-7757136DC36B}" type="datetime1">
              <a:rPr kumimoji="1" lang="ja-JP" altLang="en-US" smtClean="0"/>
              <a:t>2022/4/20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F11082F-279D-4FAE-8B23-54567AEEDC09}" type="slidenum">
              <a:rPr kumimoji="1" lang="ja-JP" altLang="en-US" smtClean="0"/>
              <a:t>‹#›</a:t>
            </a:fld>
            <a:endParaRPr kumimoji="1" lang="ja-JP" altLang="en-US"/>
          </a:p>
        </p:txBody>
      </p:sp>
    </p:spTree>
    <p:extLst>
      <p:ext uri="{BB962C8B-B14F-4D97-AF65-F5344CB8AC3E}">
        <p14:creationId xmlns:p14="http://schemas.microsoft.com/office/powerpoint/2010/main" val="164654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B6D4C42-1A2C-47E6-A7C5-9522324B914A}" type="datetime1">
              <a:rPr kumimoji="1" lang="ja-JP" altLang="en-US" smtClean="0"/>
              <a:t>2022/4/20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F11082F-279D-4FAE-8B23-54567AEEDC09}" type="slidenum">
              <a:rPr kumimoji="1" lang="ja-JP" altLang="en-US" smtClean="0"/>
              <a:t>‹#›</a:t>
            </a:fld>
            <a:endParaRPr kumimoji="1" lang="ja-JP" altLang="en-US"/>
          </a:p>
        </p:txBody>
      </p:sp>
    </p:spTree>
    <p:extLst>
      <p:ext uri="{BB962C8B-B14F-4D97-AF65-F5344CB8AC3E}">
        <p14:creationId xmlns:p14="http://schemas.microsoft.com/office/powerpoint/2010/main" val="3912755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4ECA978-DF45-440A-9AD6-47F4C8CCA8D9}" type="datetime1">
              <a:rPr kumimoji="1" lang="ja-JP" altLang="en-US" smtClean="0"/>
              <a:t>2022/4/20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11082F-279D-4FAE-8B23-54567AEEDC09}" type="slidenum">
              <a:rPr kumimoji="1" lang="ja-JP" altLang="en-US" smtClean="0"/>
              <a:t>‹#›</a:t>
            </a:fld>
            <a:endParaRPr kumimoji="1" lang="ja-JP" altLang="en-US"/>
          </a:p>
        </p:txBody>
      </p:sp>
    </p:spTree>
    <p:extLst>
      <p:ext uri="{BB962C8B-B14F-4D97-AF65-F5344CB8AC3E}">
        <p14:creationId xmlns:p14="http://schemas.microsoft.com/office/powerpoint/2010/main" val="1225888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D000B96-D1FA-4000-BD70-AACDDB9604FB}" type="datetime1">
              <a:rPr kumimoji="1" lang="ja-JP" altLang="en-US" smtClean="0"/>
              <a:t>2022/4/20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F11082F-279D-4FAE-8B23-54567AEEDC09}" type="slidenum">
              <a:rPr kumimoji="1" lang="ja-JP" altLang="en-US" smtClean="0"/>
              <a:t>‹#›</a:t>
            </a:fld>
            <a:endParaRPr kumimoji="1" lang="ja-JP" altLang="en-US"/>
          </a:p>
        </p:txBody>
      </p:sp>
    </p:spTree>
    <p:extLst>
      <p:ext uri="{BB962C8B-B14F-4D97-AF65-F5344CB8AC3E}">
        <p14:creationId xmlns:p14="http://schemas.microsoft.com/office/powerpoint/2010/main" val="426768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39ED35-D60D-4063-98EE-7BDD4D7D1571}" type="datetime1">
              <a:rPr kumimoji="1" lang="ja-JP" altLang="en-US" smtClean="0"/>
              <a:t>2022/4/20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BF11082F-279D-4FAE-8B23-54567AEEDC09}" type="slidenum">
              <a:rPr lang="ja-JP" altLang="en-US" smtClean="0"/>
              <a:pPr/>
              <a:t>‹#›</a:t>
            </a:fld>
            <a:endParaRPr lang="ja-JP" altLang="en-US" dirty="0"/>
          </a:p>
        </p:txBody>
      </p:sp>
    </p:spTree>
    <p:extLst>
      <p:ext uri="{BB962C8B-B14F-4D97-AF65-F5344CB8AC3E}">
        <p14:creationId xmlns:p14="http://schemas.microsoft.com/office/powerpoint/2010/main" val="1032585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UD デジタル 教科書体 NK-R" panose="02020400000000000000" pitchFamily="18" charset="-128"/>
          <a:ea typeface="UD デジタル 教科書体 NK-R" panose="02020400000000000000" pitchFamily="18"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14.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15.xml"/><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latin typeface="+mj-ea"/>
              </a:rPr>
              <a:t>コンピュータ概論</a:t>
            </a:r>
            <a:endParaRPr kumimoji="1" lang="ja-JP" altLang="en-US" dirty="0">
              <a:latin typeface="+mj-ea"/>
            </a:endParaRPr>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0253314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それぞれの装置の関係性</a:t>
            </a:r>
          </a:p>
        </p:txBody>
      </p:sp>
      <p:sp>
        <p:nvSpPr>
          <p:cNvPr id="4" name="正方形/長方形 3"/>
          <p:cNvSpPr/>
          <p:nvPr/>
        </p:nvSpPr>
        <p:spPr>
          <a:xfrm>
            <a:off x="4673600" y="2566988"/>
            <a:ext cx="2844800" cy="107791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a:solidFill>
                  <a:schemeClr val="tx1"/>
                </a:solidFill>
              </a:rPr>
              <a:t>CPU</a:t>
            </a:r>
            <a:endParaRPr kumimoji="1" lang="ja-JP" altLang="en-US" dirty="0">
              <a:solidFill>
                <a:schemeClr val="tx1"/>
              </a:solidFill>
            </a:endParaRPr>
          </a:p>
        </p:txBody>
      </p:sp>
      <p:sp>
        <p:nvSpPr>
          <p:cNvPr id="5" name="正方形/長方形 4"/>
          <p:cNvSpPr/>
          <p:nvPr/>
        </p:nvSpPr>
        <p:spPr>
          <a:xfrm>
            <a:off x="838200" y="5418932"/>
            <a:ext cx="2844800" cy="1077912"/>
          </a:xfrm>
          <a:prstGeom prst="rect">
            <a:avLst/>
          </a:prstGeom>
          <a:noFill/>
          <a:ln w="381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メモリ</a:t>
            </a:r>
            <a:endParaRPr kumimoji="1" lang="ja-JP" altLang="en-US" sz="2800" dirty="0">
              <a:solidFill>
                <a:schemeClr val="tx1"/>
              </a:solidFill>
            </a:endParaRPr>
          </a:p>
        </p:txBody>
      </p:sp>
      <p:sp>
        <p:nvSpPr>
          <p:cNvPr id="6" name="正方形/長方形 5"/>
          <p:cNvSpPr/>
          <p:nvPr/>
        </p:nvSpPr>
        <p:spPr>
          <a:xfrm>
            <a:off x="8674100" y="5418932"/>
            <a:ext cx="2844800" cy="1077912"/>
          </a:xfrm>
          <a:prstGeom prst="rect">
            <a:avLst/>
          </a:prstGeom>
          <a:no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solidFill>
                  <a:schemeClr val="tx1"/>
                </a:solidFill>
              </a:rPr>
              <a:t>I/O</a:t>
            </a:r>
            <a:endParaRPr kumimoji="1" lang="ja-JP" altLang="en-US" sz="2800" dirty="0">
              <a:solidFill>
                <a:schemeClr val="tx1"/>
              </a:solidFill>
            </a:endParaRPr>
          </a:p>
        </p:txBody>
      </p:sp>
      <p:grpSp>
        <p:nvGrpSpPr>
          <p:cNvPr id="16" name="グループ化 15"/>
          <p:cNvGrpSpPr/>
          <p:nvPr/>
        </p:nvGrpSpPr>
        <p:grpSpPr>
          <a:xfrm>
            <a:off x="3453610" y="4652571"/>
            <a:ext cx="2715542" cy="1561900"/>
            <a:chOff x="3453610" y="4652571"/>
            <a:chExt cx="2715542" cy="1561900"/>
          </a:xfrm>
        </p:grpSpPr>
        <p:sp>
          <p:nvSpPr>
            <p:cNvPr id="7" name="右矢印 6"/>
            <p:cNvSpPr/>
            <p:nvPr/>
          </p:nvSpPr>
          <p:spPr>
            <a:xfrm rot="18900000">
              <a:off x="3453610" y="4652571"/>
              <a:ext cx="2235200" cy="3302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022852" y="5568140"/>
              <a:ext cx="2146300" cy="646331"/>
            </a:xfrm>
            <a:prstGeom prst="rect">
              <a:avLst/>
            </a:prstGeom>
            <a:noFill/>
          </p:spPr>
          <p:txBody>
            <a:bodyPr wrap="square" rtlCol="0">
              <a:spAutoFit/>
            </a:bodyPr>
            <a:lstStyle/>
            <a:p>
              <a:r>
                <a:rPr lang="ja-JP" altLang="en-US" dirty="0"/>
                <a:t>プログラムや計算結果の読出し</a:t>
              </a:r>
              <a:endParaRPr kumimoji="1" lang="ja-JP" altLang="en-US" dirty="0"/>
            </a:p>
          </p:txBody>
        </p:sp>
      </p:grpSp>
      <p:grpSp>
        <p:nvGrpSpPr>
          <p:cNvPr id="17" name="グループ化 16"/>
          <p:cNvGrpSpPr/>
          <p:nvPr/>
        </p:nvGrpSpPr>
        <p:grpSpPr>
          <a:xfrm>
            <a:off x="1178052" y="4004871"/>
            <a:ext cx="3603752" cy="534432"/>
            <a:chOff x="1178052" y="4004871"/>
            <a:chExt cx="3603752" cy="534432"/>
          </a:xfrm>
        </p:grpSpPr>
        <p:sp>
          <p:nvSpPr>
            <p:cNvPr id="8" name="右矢印 7"/>
            <p:cNvSpPr/>
            <p:nvPr/>
          </p:nvSpPr>
          <p:spPr>
            <a:xfrm rot="8100000">
              <a:off x="2546604" y="4004871"/>
              <a:ext cx="2235200" cy="330200"/>
            </a:xfrm>
            <a:prstGeom prst="rightArrow">
              <a:avLst/>
            </a:prstGeom>
            <a:solidFill>
              <a:schemeClr val="accent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178052" y="4169971"/>
              <a:ext cx="2146300" cy="369332"/>
            </a:xfrm>
            <a:prstGeom prst="rect">
              <a:avLst/>
            </a:prstGeom>
            <a:noFill/>
          </p:spPr>
          <p:txBody>
            <a:bodyPr wrap="square" rtlCol="0">
              <a:spAutoFit/>
            </a:bodyPr>
            <a:lstStyle/>
            <a:p>
              <a:r>
                <a:rPr lang="ja-JP" altLang="en-US" dirty="0"/>
                <a:t>計算結果の書込み</a:t>
              </a:r>
              <a:endParaRPr kumimoji="1" lang="ja-JP" altLang="en-US" dirty="0"/>
            </a:p>
          </p:txBody>
        </p:sp>
      </p:grpSp>
      <p:sp>
        <p:nvSpPr>
          <p:cNvPr id="13" name="テキスト ボックス 12"/>
          <p:cNvSpPr txBox="1"/>
          <p:nvPr/>
        </p:nvSpPr>
        <p:spPr>
          <a:xfrm>
            <a:off x="4739689" y="1996353"/>
            <a:ext cx="2965351" cy="646331"/>
          </a:xfrm>
          <a:prstGeom prst="rect">
            <a:avLst/>
          </a:prstGeom>
          <a:noFill/>
        </p:spPr>
        <p:txBody>
          <a:bodyPr wrap="square" rtlCol="0">
            <a:spAutoFit/>
          </a:bodyPr>
          <a:lstStyle/>
          <a:p>
            <a:r>
              <a:rPr kumimoji="1" lang="ja-JP" altLang="en-US" dirty="0"/>
              <a:t>読出したプログラム通りに処理</a:t>
            </a:r>
            <a:r>
              <a:rPr kumimoji="1" lang="en-US" altLang="ja-JP" dirty="0"/>
              <a:t>(</a:t>
            </a:r>
            <a:r>
              <a:rPr kumimoji="1" lang="ja-JP" altLang="en-US" dirty="0"/>
              <a:t>入力を待つ</a:t>
            </a:r>
            <a:r>
              <a:rPr kumimoji="1" lang="en-US" altLang="ja-JP" dirty="0"/>
              <a:t>)</a:t>
            </a:r>
            <a:endParaRPr kumimoji="1" lang="ja-JP" altLang="en-US" dirty="0"/>
          </a:p>
        </p:txBody>
      </p:sp>
      <p:grpSp>
        <p:nvGrpSpPr>
          <p:cNvPr id="18" name="グループ化 17"/>
          <p:cNvGrpSpPr/>
          <p:nvPr/>
        </p:nvGrpSpPr>
        <p:grpSpPr>
          <a:xfrm>
            <a:off x="6856377" y="3700071"/>
            <a:ext cx="1697327" cy="2375901"/>
            <a:chOff x="6856377" y="3700071"/>
            <a:chExt cx="1697327" cy="2375901"/>
          </a:xfrm>
        </p:grpSpPr>
        <p:sp>
          <p:nvSpPr>
            <p:cNvPr id="9" name="右矢印 8"/>
            <p:cNvSpPr/>
            <p:nvPr/>
          </p:nvSpPr>
          <p:spPr>
            <a:xfrm rot="2700000" flipH="1">
              <a:off x="6529098" y="4652571"/>
              <a:ext cx="2235200" cy="3302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6856377" y="5706640"/>
              <a:ext cx="1697327" cy="369332"/>
            </a:xfrm>
            <a:prstGeom prst="rect">
              <a:avLst/>
            </a:prstGeom>
            <a:noFill/>
          </p:spPr>
          <p:txBody>
            <a:bodyPr wrap="square" rtlCol="0">
              <a:spAutoFit/>
            </a:bodyPr>
            <a:lstStyle/>
            <a:p>
              <a:r>
                <a:rPr kumimoji="1" lang="ja-JP" altLang="en-US" dirty="0"/>
                <a:t>データの入力</a:t>
              </a:r>
            </a:p>
          </p:txBody>
        </p:sp>
      </p:grpSp>
      <p:grpSp>
        <p:nvGrpSpPr>
          <p:cNvPr id="19" name="グループ化 18"/>
          <p:cNvGrpSpPr/>
          <p:nvPr/>
        </p:nvGrpSpPr>
        <p:grpSpPr>
          <a:xfrm>
            <a:off x="8388604" y="3052372"/>
            <a:ext cx="2010029" cy="2235200"/>
            <a:chOff x="8388604" y="3052372"/>
            <a:chExt cx="2010029" cy="2235200"/>
          </a:xfrm>
        </p:grpSpPr>
        <p:sp>
          <p:nvSpPr>
            <p:cNvPr id="10" name="右矢印 9"/>
            <p:cNvSpPr/>
            <p:nvPr/>
          </p:nvSpPr>
          <p:spPr>
            <a:xfrm rot="13500000" flipH="1">
              <a:off x="7436104" y="4004872"/>
              <a:ext cx="2235200" cy="330200"/>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8701306" y="3541333"/>
              <a:ext cx="1697327" cy="369332"/>
            </a:xfrm>
            <a:prstGeom prst="rect">
              <a:avLst/>
            </a:prstGeom>
            <a:noFill/>
          </p:spPr>
          <p:txBody>
            <a:bodyPr wrap="square" rtlCol="0">
              <a:spAutoFit/>
            </a:bodyPr>
            <a:lstStyle/>
            <a:p>
              <a:r>
                <a:rPr kumimoji="1" lang="ja-JP" altLang="en-US" dirty="0"/>
                <a:t>データの</a:t>
              </a:r>
              <a:r>
                <a:rPr lang="ja-JP" altLang="en-US" dirty="0"/>
                <a:t>出力</a:t>
              </a:r>
              <a:endParaRPr kumimoji="1" lang="ja-JP" altLang="en-US" dirty="0"/>
            </a:p>
          </p:txBody>
        </p:sp>
      </p:grpSp>
      <p:sp>
        <p:nvSpPr>
          <p:cNvPr id="20" name="テキスト ボックス 19"/>
          <p:cNvSpPr txBox="1"/>
          <p:nvPr/>
        </p:nvSpPr>
        <p:spPr>
          <a:xfrm>
            <a:off x="5096002" y="1584325"/>
            <a:ext cx="1970397" cy="369332"/>
          </a:xfrm>
          <a:prstGeom prst="rect">
            <a:avLst/>
          </a:prstGeom>
          <a:noFill/>
        </p:spPr>
        <p:txBody>
          <a:bodyPr wrap="square" rtlCol="0">
            <a:spAutoFit/>
          </a:bodyPr>
          <a:lstStyle/>
          <a:p>
            <a:r>
              <a:rPr kumimoji="1" lang="ja-JP" altLang="en-US" dirty="0"/>
              <a:t>入力値から計算</a:t>
            </a:r>
          </a:p>
        </p:txBody>
      </p:sp>
      <p:sp>
        <p:nvSpPr>
          <p:cNvPr id="3" name="スライド番号プレースホルダー 2"/>
          <p:cNvSpPr>
            <a:spLocks noGrp="1"/>
          </p:cNvSpPr>
          <p:nvPr>
            <p:ph type="sldNum" sz="quarter" idx="12"/>
          </p:nvPr>
        </p:nvSpPr>
        <p:spPr/>
        <p:txBody>
          <a:bodyPr/>
          <a:lstStyle/>
          <a:p>
            <a:fld id="{BF11082F-279D-4FAE-8B23-54567AEEDC09}" type="slidenum">
              <a:rPr kumimoji="1" lang="ja-JP" altLang="en-US" smtClean="0"/>
              <a:t>10</a:t>
            </a:fld>
            <a:endParaRPr kumimoji="1" lang="ja-JP" altLang="en-US"/>
          </a:p>
        </p:txBody>
      </p:sp>
    </p:spTree>
    <p:extLst>
      <p:ext uri="{BB962C8B-B14F-4D97-AF65-F5344CB8AC3E}">
        <p14:creationId xmlns:p14="http://schemas.microsoft.com/office/powerpoint/2010/main" val="235274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xit" presetSubtype="0" fill="hold" grpId="1"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2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p:txBody>
          <a:bodyPr/>
          <a:lstStyle/>
          <a:p>
            <a:r>
              <a:rPr kumimoji="1" lang="en-US" altLang="ja-JP" dirty="0"/>
              <a:t>EDVAC</a:t>
            </a:r>
            <a:r>
              <a:rPr kumimoji="1" lang="ja-JP" altLang="en-US" dirty="0"/>
              <a:t>以降のコンピュータから </a:t>
            </a:r>
            <a:r>
              <a:rPr lang="ja-JP" altLang="en-US" dirty="0">
                <a:solidFill>
                  <a:srgbClr val="FF0000"/>
                </a:solidFill>
              </a:rPr>
              <a:t>ハードウェア</a:t>
            </a:r>
            <a:r>
              <a:rPr lang="ja-JP" altLang="en-US" dirty="0"/>
              <a:t> と </a:t>
            </a:r>
            <a:endParaRPr lang="en-US" altLang="ja-JP" dirty="0"/>
          </a:p>
          <a:p>
            <a:pPr marL="0" indent="0">
              <a:buNone/>
            </a:pPr>
            <a:r>
              <a:rPr lang="ja-JP" altLang="en-US" dirty="0">
                <a:solidFill>
                  <a:srgbClr val="FF0000"/>
                </a:solidFill>
              </a:rPr>
              <a:t>　ソフトウェア</a:t>
            </a:r>
            <a:r>
              <a:rPr lang="ja-JP" altLang="en-US" dirty="0"/>
              <a:t> の概念が誕生した</a:t>
            </a:r>
            <a:endParaRPr lang="en-US" altLang="ja-JP" dirty="0"/>
          </a:p>
          <a:p>
            <a:r>
              <a:rPr kumimoji="1" lang="ja-JP" altLang="en-US" dirty="0"/>
              <a:t>現代のコンピュータを構成する</a:t>
            </a:r>
            <a:r>
              <a:rPr kumimoji="1" lang="en-US" altLang="ja-JP" dirty="0"/>
              <a:t>3</a:t>
            </a:r>
            <a:r>
              <a:rPr kumimoji="1" lang="ja-JP" altLang="en-US" dirty="0" err="1"/>
              <a:t>つの</a:t>
            </a:r>
            <a:r>
              <a:rPr kumimoji="1" lang="ja-JP" altLang="en-US" dirty="0"/>
              <a:t>装置とは</a:t>
            </a:r>
            <a:endParaRPr lang="en-US" altLang="ja-JP" dirty="0"/>
          </a:p>
          <a:p>
            <a:pPr marL="0" indent="0">
              <a:buNone/>
            </a:pPr>
            <a:r>
              <a:rPr lang="en-US" altLang="ja-JP" dirty="0">
                <a:solidFill>
                  <a:srgbClr val="FF0000"/>
                </a:solidFill>
              </a:rPr>
              <a:t>  CPU </a:t>
            </a:r>
            <a:r>
              <a:rPr lang="ja-JP" altLang="en-US" dirty="0">
                <a:solidFill>
                  <a:srgbClr val="FF0000"/>
                </a:solidFill>
              </a:rPr>
              <a:t>メモリ </a:t>
            </a:r>
            <a:r>
              <a:rPr lang="en-US" altLang="ja-JP" dirty="0">
                <a:solidFill>
                  <a:srgbClr val="FF0000"/>
                </a:solidFill>
              </a:rPr>
              <a:t>I/O </a:t>
            </a:r>
            <a:r>
              <a:rPr lang="ja-JP" altLang="en-US" dirty="0"/>
              <a:t>である</a:t>
            </a:r>
            <a:endParaRPr lang="en-US" altLang="ja-JP" dirty="0"/>
          </a:p>
        </p:txBody>
      </p:sp>
      <p:sp>
        <p:nvSpPr>
          <p:cNvPr id="4" name="スライド番号プレースホルダー 3"/>
          <p:cNvSpPr>
            <a:spLocks noGrp="1"/>
          </p:cNvSpPr>
          <p:nvPr>
            <p:ph type="sldNum" sz="quarter" idx="12"/>
          </p:nvPr>
        </p:nvSpPr>
        <p:spPr/>
        <p:txBody>
          <a:bodyPr/>
          <a:lstStyle/>
          <a:p>
            <a:fld id="{BF11082F-279D-4FAE-8B23-54567AEEDC09}" type="slidenum">
              <a:rPr kumimoji="1" lang="ja-JP" altLang="en-US" smtClean="0"/>
              <a:t>11</a:t>
            </a:fld>
            <a:endParaRPr kumimoji="1" lang="ja-JP" altLang="en-US"/>
          </a:p>
        </p:txBody>
      </p:sp>
      <p:sp>
        <p:nvSpPr>
          <p:cNvPr id="5" name="正方形/長方形 4"/>
          <p:cNvSpPr/>
          <p:nvPr/>
        </p:nvSpPr>
        <p:spPr>
          <a:xfrm>
            <a:off x="7292445" y="1825625"/>
            <a:ext cx="2498670" cy="53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120589" y="2407678"/>
            <a:ext cx="2359958" cy="53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1120588" y="3682376"/>
            <a:ext cx="1031769" cy="53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2194112" y="3682376"/>
            <a:ext cx="1286435" cy="53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3522302" y="3682376"/>
            <a:ext cx="796480" cy="53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1709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プログラミング概論</a:t>
            </a:r>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6621232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プログラムとは</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a:t>コンピュータに行ってほしい</a:t>
            </a:r>
            <a:r>
              <a:rPr kumimoji="1" lang="ja-JP" altLang="en-US" dirty="0">
                <a:solidFill>
                  <a:srgbClr val="FF0000"/>
                </a:solidFill>
              </a:rPr>
              <a:t>命令を記述</a:t>
            </a:r>
            <a:r>
              <a:rPr kumimoji="1" lang="ja-JP" altLang="en-US" dirty="0"/>
              <a:t>したもの</a:t>
            </a:r>
            <a:endParaRPr kumimoji="1" lang="ja-JP" altLang="en-US" dirty="0">
              <a:solidFill>
                <a:srgbClr val="FF0000"/>
              </a:solidFill>
            </a:endParaRPr>
          </a:p>
        </p:txBody>
      </p:sp>
      <p:sp>
        <p:nvSpPr>
          <p:cNvPr id="4" name="右矢印 3"/>
          <p:cNvSpPr/>
          <p:nvPr/>
        </p:nvSpPr>
        <p:spPr>
          <a:xfrm>
            <a:off x="4007768" y="3573016"/>
            <a:ext cx="417646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p:cNvSpPr/>
          <p:nvPr/>
        </p:nvSpPr>
        <p:spPr>
          <a:xfrm>
            <a:off x="1775520" y="3212976"/>
            <a:ext cx="1944216" cy="11521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3600" dirty="0">
                <a:solidFill>
                  <a:schemeClr val="tx1"/>
                </a:solidFill>
              </a:rPr>
              <a:t>入力</a:t>
            </a:r>
          </a:p>
        </p:txBody>
      </p:sp>
      <p:sp>
        <p:nvSpPr>
          <p:cNvPr id="6" name="正方形/長方形 5"/>
          <p:cNvSpPr/>
          <p:nvPr/>
        </p:nvSpPr>
        <p:spPr>
          <a:xfrm>
            <a:off x="5087888" y="3227824"/>
            <a:ext cx="1944216" cy="11521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sz="3600" dirty="0">
                <a:solidFill>
                  <a:schemeClr val="tx1"/>
                </a:solidFill>
              </a:rPr>
              <a:t>処理</a:t>
            </a:r>
          </a:p>
        </p:txBody>
      </p:sp>
      <p:sp>
        <p:nvSpPr>
          <p:cNvPr id="7" name="正方形/長方形 6"/>
          <p:cNvSpPr/>
          <p:nvPr/>
        </p:nvSpPr>
        <p:spPr>
          <a:xfrm>
            <a:off x="8328248" y="3227824"/>
            <a:ext cx="1944216" cy="11521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3600" dirty="0">
                <a:solidFill>
                  <a:schemeClr val="tx1"/>
                </a:solidFill>
              </a:rPr>
              <a:t>出力</a:t>
            </a:r>
          </a:p>
        </p:txBody>
      </p:sp>
      <p:sp>
        <p:nvSpPr>
          <p:cNvPr id="8" name="テキスト ボックス 7"/>
          <p:cNvSpPr txBox="1"/>
          <p:nvPr/>
        </p:nvSpPr>
        <p:spPr>
          <a:xfrm>
            <a:off x="1524000" y="4725144"/>
            <a:ext cx="2808312" cy="923330"/>
          </a:xfrm>
          <a:prstGeom prst="rect">
            <a:avLst/>
          </a:prstGeom>
          <a:noFill/>
        </p:spPr>
        <p:txBody>
          <a:bodyPr wrap="square" rtlCol="0">
            <a:spAutoFit/>
          </a:bodyPr>
          <a:lstStyle/>
          <a:p>
            <a:r>
              <a:rPr lang="ja-JP" altLang="en-US" dirty="0"/>
              <a:t>・キーボード打ち込み</a:t>
            </a:r>
            <a:endParaRPr lang="en-US" altLang="ja-JP" dirty="0"/>
          </a:p>
          <a:p>
            <a:r>
              <a:rPr lang="ja-JP" altLang="en-US" dirty="0"/>
              <a:t>・傾きの検出</a:t>
            </a:r>
            <a:endParaRPr lang="en-US" altLang="ja-JP" dirty="0"/>
          </a:p>
          <a:p>
            <a:r>
              <a:rPr lang="ja-JP" altLang="en-US" dirty="0"/>
              <a:t>・明るさの検出　</a:t>
            </a:r>
            <a:r>
              <a:rPr lang="en-US" altLang="ja-JP" dirty="0" err="1"/>
              <a:t>etc</a:t>
            </a:r>
            <a:r>
              <a:rPr lang="en-US" altLang="ja-JP" dirty="0"/>
              <a:t>…</a:t>
            </a:r>
            <a:endParaRPr lang="ja-JP" altLang="en-US" dirty="0"/>
          </a:p>
        </p:txBody>
      </p:sp>
      <p:sp>
        <p:nvSpPr>
          <p:cNvPr id="9" name="テキスト ボックス 8"/>
          <p:cNvSpPr txBox="1"/>
          <p:nvPr/>
        </p:nvSpPr>
        <p:spPr>
          <a:xfrm>
            <a:off x="8425081" y="4725144"/>
            <a:ext cx="2808312" cy="923330"/>
          </a:xfrm>
          <a:prstGeom prst="rect">
            <a:avLst/>
          </a:prstGeom>
          <a:noFill/>
        </p:spPr>
        <p:txBody>
          <a:bodyPr wrap="square" rtlCol="0">
            <a:spAutoFit/>
          </a:bodyPr>
          <a:lstStyle/>
          <a:p>
            <a:r>
              <a:rPr lang="ja-JP" altLang="en-US" dirty="0"/>
              <a:t>・文字の表示</a:t>
            </a:r>
            <a:endParaRPr lang="en-US" altLang="ja-JP" dirty="0"/>
          </a:p>
          <a:p>
            <a:r>
              <a:rPr lang="ja-JP" altLang="en-US" dirty="0"/>
              <a:t>・傾きの修正</a:t>
            </a:r>
            <a:endParaRPr lang="en-US" altLang="ja-JP" dirty="0"/>
          </a:p>
          <a:p>
            <a:r>
              <a:rPr lang="ja-JP" altLang="en-US" dirty="0"/>
              <a:t>・ライトの点灯　</a:t>
            </a:r>
            <a:r>
              <a:rPr lang="en-US" altLang="ja-JP" dirty="0" err="1"/>
              <a:t>etc</a:t>
            </a:r>
            <a:r>
              <a:rPr lang="en-US" altLang="ja-JP" dirty="0"/>
              <a:t>…</a:t>
            </a:r>
            <a:endParaRPr lang="ja-JP" altLang="en-US" dirty="0"/>
          </a:p>
        </p:txBody>
      </p:sp>
      <p:sp>
        <p:nvSpPr>
          <p:cNvPr id="10" name="角丸四角形吹き出し 9"/>
          <p:cNvSpPr/>
          <p:nvPr/>
        </p:nvSpPr>
        <p:spPr>
          <a:xfrm>
            <a:off x="4631755" y="5310208"/>
            <a:ext cx="3528392" cy="1194519"/>
          </a:xfrm>
          <a:prstGeom prst="wedgeRoundRectCallout">
            <a:avLst>
              <a:gd name="adj1" fmla="val -21630"/>
              <a:gd name="adj2" fmla="val -123575"/>
              <a:gd name="adj3" fmla="val 16667"/>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800" dirty="0">
                <a:solidFill>
                  <a:schemeClr val="tx1"/>
                </a:solidFill>
              </a:rPr>
              <a:t>データの</a:t>
            </a:r>
            <a:endParaRPr lang="en-US" altLang="ja-JP" sz="2800" dirty="0">
              <a:solidFill>
                <a:schemeClr val="tx1"/>
              </a:solidFill>
            </a:endParaRPr>
          </a:p>
          <a:p>
            <a:r>
              <a:rPr lang="ja-JP" altLang="en-US" sz="2800" dirty="0">
                <a:solidFill>
                  <a:schemeClr val="tx1"/>
                </a:solidFill>
              </a:rPr>
              <a:t>判断や加工を行う</a:t>
            </a:r>
          </a:p>
        </p:txBody>
      </p:sp>
      <p:sp>
        <p:nvSpPr>
          <p:cNvPr id="11" name="スライド番号プレースホルダー 10"/>
          <p:cNvSpPr>
            <a:spLocks noGrp="1"/>
          </p:cNvSpPr>
          <p:nvPr>
            <p:ph type="sldNum" sz="quarter" idx="12"/>
          </p:nvPr>
        </p:nvSpPr>
        <p:spPr/>
        <p:txBody>
          <a:bodyPr/>
          <a:lstStyle/>
          <a:p>
            <a:fld id="{BF11082F-279D-4FAE-8B23-54567AEEDC09}" type="slidenum">
              <a:rPr kumimoji="1" lang="ja-JP" altLang="en-US" smtClean="0"/>
              <a:t>13</a:t>
            </a:fld>
            <a:endParaRPr kumimoji="1" lang="ja-JP" altLang="en-US"/>
          </a:p>
        </p:txBody>
      </p:sp>
    </p:spTree>
    <p:extLst>
      <p:ext uri="{BB962C8B-B14F-4D97-AF65-F5344CB8AC3E}">
        <p14:creationId xmlns:p14="http://schemas.microsoft.com/office/powerpoint/2010/main" val="1653997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プログラミング言語</a:t>
            </a:r>
          </a:p>
        </p:txBody>
      </p:sp>
      <p:sp>
        <p:nvSpPr>
          <p:cNvPr id="3" name="コンテンツ プレースホルダー 2"/>
          <p:cNvSpPr>
            <a:spLocks noGrp="1"/>
          </p:cNvSpPr>
          <p:nvPr>
            <p:ph idx="1"/>
          </p:nvPr>
        </p:nvSpPr>
        <p:spPr/>
        <p:txBody>
          <a:bodyPr/>
          <a:lstStyle/>
          <a:p>
            <a:pPr marL="0" indent="0" algn="ctr">
              <a:buNone/>
            </a:pPr>
            <a:r>
              <a:rPr kumimoji="1" lang="ja-JP" altLang="en-US" dirty="0"/>
              <a:t>コンピュータは人間の言語を理解できない</a:t>
            </a:r>
            <a:endParaRPr kumimoji="1" lang="en-US" altLang="ja-JP" dirty="0"/>
          </a:p>
          <a:p>
            <a:pPr marL="0" indent="0">
              <a:buNone/>
            </a:pPr>
            <a:endParaRPr kumimoji="1" lang="en-US" altLang="ja-JP" dirty="0"/>
          </a:p>
          <a:p>
            <a:pPr marL="0" indent="0">
              <a:buNone/>
            </a:pPr>
            <a:endParaRPr kumimoji="1" lang="ja-JP" altLang="en-US" dirty="0"/>
          </a:p>
        </p:txBody>
      </p:sp>
      <p:sp>
        <p:nvSpPr>
          <p:cNvPr id="10" name="角丸四角形 9"/>
          <p:cNvSpPr/>
          <p:nvPr/>
        </p:nvSpPr>
        <p:spPr>
          <a:xfrm>
            <a:off x="7106357" y="5308011"/>
            <a:ext cx="4393040" cy="117965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ja-JP" altLang="en-US" dirty="0"/>
              <a:t>コンピュータが理解できる言葉を使う</a:t>
            </a:r>
          </a:p>
        </p:txBody>
      </p:sp>
      <p:sp>
        <p:nvSpPr>
          <p:cNvPr id="11" name="円形吹き出し 10"/>
          <p:cNvSpPr/>
          <p:nvPr/>
        </p:nvSpPr>
        <p:spPr>
          <a:xfrm>
            <a:off x="4461486" y="4572395"/>
            <a:ext cx="3347684" cy="919190"/>
          </a:xfrm>
          <a:prstGeom prst="wedgeEllipseCallout">
            <a:avLst>
              <a:gd name="adj1" fmla="val 9035"/>
              <a:gd name="adj2" fmla="val 45260"/>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ja-JP" altLang="en-US" dirty="0"/>
              <a:t>プログラミング言語</a:t>
            </a:r>
          </a:p>
        </p:txBody>
      </p:sp>
      <p:sp>
        <p:nvSpPr>
          <p:cNvPr id="7" name="正方形/長方形 6"/>
          <p:cNvSpPr/>
          <p:nvPr/>
        </p:nvSpPr>
        <p:spPr>
          <a:xfrm rot="20265514">
            <a:off x="7833851" y="2371429"/>
            <a:ext cx="877163" cy="923330"/>
          </a:xfrm>
          <a:prstGeom prst="rect">
            <a:avLst/>
          </a:prstGeom>
          <a:noFill/>
        </p:spPr>
        <p:txBody>
          <a:bodyPr wrap="none" lIns="91440" tIns="45720" rIns="91440" bIns="45720">
            <a:spAutoFit/>
          </a:bodyPr>
          <a:lstStyle/>
          <a:p>
            <a:pPr algn="ctr"/>
            <a:r>
              <a:rPr lang="ja-JP" altLang="en-US" sz="5400" dirty="0">
                <a:ln w="0"/>
                <a:effectLst>
                  <a:outerShdw blurRad="38100" dist="19050" dir="2700000" algn="tl" rotWithShape="0">
                    <a:schemeClr val="dk1">
                      <a:alpha val="40000"/>
                    </a:schemeClr>
                  </a:outerShdw>
                </a:effectLst>
              </a:rPr>
              <a:t>？</a:t>
            </a:r>
          </a:p>
        </p:txBody>
      </p:sp>
      <p:sp>
        <p:nvSpPr>
          <p:cNvPr id="8" name="正方形/長方形 7"/>
          <p:cNvSpPr/>
          <p:nvPr/>
        </p:nvSpPr>
        <p:spPr>
          <a:xfrm rot="1669584">
            <a:off x="9079744" y="2369616"/>
            <a:ext cx="877163" cy="923330"/>
          </a:xfrm>
          <a:prstGeom prst="rect">
            <a:avLst/>
          </a:prstGeom>
          <a:noFill/>
        </p:spPr>
        <p:txBody>
          <a:bodyPr wrap="none" lIns="91440" tIns="45720" rIns="91440" bIns="45720">
            <a:spAutoFit/>
          </a:bodyPr>
          <a:lstStyle/>
          <a:p>
            <a:pPr algn="ctr"/>
            <a:r>
              <a:rPr lang="ja-JP" altLang="en-US" sz="5400" dirty="0">
                <a:ln w="0"/>
                <a:effectLst>
                  <a:outerShdw blurRad="38100" dist="19050" dir="2700000" algn="tl" rotWithShape="0">
                    <a:schemeClr val="dk1">
                      <a:alpha val="40000"/>
                    </a:schemeClr>
                  </a:outerShdw>
                </a:effectLst>
              </a:rPr>
              <a:t>？</a:t>
            </a:r>
          </a:p>
        </p:txBody>
      </p:sp>
      <p:grpSp>
        <p:nvGrpSpPr>
          <p:cNvPr id="5" name="グループ化 4"/>
          <p:cNvGrpSpPr/>
          <p:nvPr/>
        </p:nvGrpSpPr>
        <p:grpSpPr>
          <a:xfrm>
            <a:off x="983797" y="2334023"/>
            <a:ext cx="2492466" cy="3221528"/>
            <a:chOff x="2507167" y="2300027"/>
            <a:chExt cx="2492466" cy="3221528"/>
          </a:xfrm>
        </p:grpSpPr>
        <p:sp>
          <p:nvSpPr>
            <p:cNvPr id="13" name="テキスト ボックス 12"/>
            <p:cNvSpPr txBox="1"/>
            <p:nvPr/>
          </p:nvSpPr>
          <p:spPr>
            <a:xfrm>
              <a:off x="2983409" y="2300027"/>
              <a:ext cx="2016224" cy="1815882"/>
            </a:xfrm>
            <a:prstGeom prst="rect">
              <a:avLst/>
            </a:prstGeom>
            <a:solidFill>
              <a:schemeClr val="bg1"/>
            </a:solidFill>
            <a:ln>
              <a:solidFill>
                <a:schemeClr val="tx1"/>
              </a:solidFill>
            </a:ln>
          </p:spPr>
          <p:txBody>
            <a:bodyPr wrap="square" rtlCol="0">
              <a:spAutoFit/>
            </a:bodyPr>
            <a:lstStyle/>
            <a:p>
              <a:r>
                <a:rPr lang="ja-JP" altLang="en-US" sz="1600" dirty="0"/>
                <a:t>・画面に文字を表示して</a:t>
              </a:r>
              <a:endParaRPr lang="en-US" altLang="ja-JP" sz="1600" dirty="0"/>
            </a:p>
            <a:p>
              <a:r>
                <a:rPr lang="ja-JP" altLang="en-US" sz="1600" dirty="0"/>
                <a:t>・キーボード入力を受け付けて</a:t>
              </a:r>
              <a:endParaRPr lang="en-US" altLang="ja-JP" sz="1600" dirty="0"/>
            </a:p>
            <a:p>
              <a:r>
                <a:rPr lang="ja-JP" altLang="en-US" sz="1600" dirty="0"/>
                <a:t>・入力されたキーが</a:t>
              </a:r>
              <a:r>
                <a:rPr lang="en-US" altLang="ja-JP" sz="1600" dirty="0"/>
                <a:t>M</a:t>
              </a:r>
              <a:r>
                <a:rPr lang="ja-JP" altLang="en-US" sz="1600" dirty="0"/>
                <a:t>ならメニューを出して</a:t>
              </a:r>
            </a:p>
          </p:txBody>
        </p:sp>
        <p:pic>
          <p:nvPicPr>
            <p:cNvPr id="4" name="図 3"/>
            <p:cNvPicPr>
              <a:picLocks noChangeAspect="1"/>
            </p:cNvPicPr>
            <p:nvPr/>
          </p:nvPicPr>
          <p:blipFill>
            <a:blip r:embed="rId4">
              <a:extLst/>
            </a:blip>
            <a:stretch>
              <a:fillRect/>
            </a:stretch>
          </p:blipFill>
          <p:spPr>
            <a:xfrm>
              <a:off x="2507167" y="4156983"/>
              <a:ext cx="1212763" cy="1364572"/>
            </a:xfrm>
            <a:prstGeom prst="rect">
              <a:avLst/>
            </a:prstGeom>
          </p:spPr>
        </p:pic>
      </p:grpSp>
      <p:sp>
        <p:nvSpPr>
          <p:cNvPr id="15" name="右矢印 14"/>
          <p:cNvSpPr/>
          <p:nvPr/>
        </p:nvSpPr>
        <p:spPr>
          <a:xfrm>
            <a:off x="4098102" y="3287890"/>
            <a:ext cx="3673464" cy="429915"/>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pic>
        <p:nvPicPr>
          <p:cNvPr id="16" name="Picture 6" descr="https://1.bp.blogspot.com/-QU1PrEXerMg/XWS5ZxD-tsI/AAAAAAABUR4/1EuTP776BowewKdMAgnAUpUB5m3O7ve-ACLcBGAs/s1600/computer_screen_programmin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917163" y="3084482"/>
            <a:ext cx="2017527" cy="1788783"/>
          </a:xfrm>
          <a:prstGeom prst="rect">
            <a:avLst/>
          </a:prstGeom>
          <a:noFill/>
          <a:extLst>
            <a:ext uri="{909E8E84-426E-40DD-AFC4-6F175D3DCCD1}">
              <a14:hiddenFill xmlns:a14="http://schemas.microsoft.com/office/drawing/2010/main">
                <a:solidFill>
                  <a:srgbClr val="FFFFFF"/>
                </a:solidFill>
              </a14:hiddenFill>
            </a:ext>
          </a:extLst>
        </p:spPr>
      </p:pic>
      <p:sp>
        <p:nvSpPr>
          <p:cNvPr id="6" name="スライド番号プレースホルダー 5"/>
          <p:cNvSpPr>
            <a:spLocks noGrp="1"/>
          </p:cNvSpPr>
          <p:nvPr>
            <p:ph type="sldNum" sz="quarter" idx="12"/>
          </p:nvPr>
        </p:nvSpPr>
        <p:spPr/>
        <p:txBody>
          <a:bodyPr/>
          <a:lstStyle/>
          <a:p>
            <a:fld id="{BF11082F-279D-4FAE-8B23-54567AEEDC09}" type="slidenum">
              <a:rPr kumimoji="1" lang="ja-JP" altLang="en-US" smtClean="0"/>
              <a:t>14</a:t>
            </a:fld>
            <a:endParaRPr kumimoji="1" lang="ja-JP" altLang="en-US"/>
          </a:p>
        </p:txBody>
      </p:sp>
    </p:spTree>
    <p:custDataLst>
      <p:tags r:id="rId1"/>
    </p:custDataLst>
    <p:extLst>
      <p:ext uri="{BB962C8B-B14F-4D97-AF65-F5344CB8AC3E}">
        <p14:creationId xmlns:p14="http://schemas.microsoft.com/office/powerpoint/2010/main" val="3350742999"/>
      </p:ext>
    </p:extLst>
  </p:cSld>
  <p:clrMapOvr>
    <a:masterClrMapping/>
  </p:clrMapOvr>
  <mc:AlternateContent xmlns:mc="http://schemas.openxmlformats.org/markup-compatibility/2006" xmlns:p14="http://schemas.microsoft.com/office/powerpoint/2010/main">
    <mc:Choice Requires="p14">
      <p:transition spd="slow" p14:dur="2000" advTm="61522"/>
    </mc:Choice>
    <mc:Fallback xmlns="">
      <p:transition spd="slow" advTm="6152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コンピュータが理解できる言葉</a:t>
            </a:r>
            <a:endParaRPr kumimoji="1" lang="ja-JP" altLang="en-US" dirty="0"/>
          </a:p>
        </p:txBody>
      </p:sp>
      <p:sp>
        <p:nvSpPr>
          <p:cNvPr id="3" name="コンテンツ プレースホルダー 2"/>
          <p:cNvSpPr>
            <a:spLocks noGrp="1"/>
          </p:cNvSpPr>
          <p:nvPr>
            <p:ph idx="1"/>
          </p:nvPr>
        </p:nvSpPr>
        <p:spPr>
          <a:xfrm>
            <a:off x="838200" y="1825625"/>
            <a:ext cx="10515600" cy="3394075"/>
          </a:xfrm>
        </p:spPr>
        <p:txBody>
          <a:bodyPr>
            <a:normAutofit/>
          </a:bodyPr>
          <a:lstStyle/>
          <a:p>
            <a:r>
              <a:rPr kumimoji="1" lang="ja-JP" altLang="en-US" dirty="0">
                <a:solidFill>
                  <a:srgbClr val="FF0000"/>
                </a:solidFill>
              </a:rPr>
              <a:t>マシン語</a:t>
            </a:r>
            <a:r>
              <a:rPr kumimoji="1" lang="en-US" altLang="ja-JP" dirty="0">
                <a:solidFill>
                  <a:srgbClr val="FF0000"/>
                </a:solidFill>
              </a:rPr>
              <a:t>(</a:t>
            </a:r>
            <a:r>
              <a:rPr kumimoji="1" lang="ja-JP" altLang="en-US" dirty="0">
                <a:solidFill>
                  <a:srgbClr val="FF0000"/>
                </a:solidFill>
              </a:rPr>
              <a:t>機械</a:t>
            </a:r>
            <a:r>
              <a:rPr lang="ja-JP" altLang="en-US" dirty="0">
                <a:solidFill>
                  <a:srgbClr val="FF0000"/>
                </a:solidFill>
              </a:rPr>
              <a:t>語</a:t>
            </a:r>
            <a:r>
              <a:rPr lang="en-US" altLang="ja-JP" dirty="0">
                <a:solidFill>
                  <a:srgbClr val="FF0000"/>
                </a:solidFill>
              </a:rPr>
              <a:t>)</a:t>
            </a:r>
          </a:p>
          <a:p>
            <a:pPr marL="0" indent="0">
              <a:buNone/>
            </a:pPr>
            <a:r>
              <a:rPr lang="en-US" altLang="ja-JP" dirty="0"/>
              <a:t>  </a:t>
            </a:r>
            <a:r>
              <a:rPr lang="ja-JP" altLang="en-US" dirty="0"/>
              <a:t>コンピュータは</a:t>
            </a:r>
            <a:r>
              <a:rPr lang="en-US" altLang="ja-JP" dirty="0">
                <a:solidFill>
                  <a:srgbClr val="FF0000"/>
                </a:solidFill>
              </a:rPr>
              <a:t>0</a:t>
            </a:r>
            <a:r>
              <a:rPr lang="ja-JP" altLang="en-US" dirty="0">
                <a:solidFill>
                  <a:srgbClr val="FF0000"/>
                </a:solidFill>
              </a:rPr>
              <a:t>か</a:t>
            </a:r>
            <a:r>
              <a:rPr lang="en-US" altLang="ja-JP" dirty="0">
                <a:solidFill>
                  <a:srgbClr val="FF0000"/>
                </a:solidFill>
              </a:rPr>
              <a:t>1</a:t>
            </a:r>
            <a:r>
              <a:rPr lang="ja-JP" altLang="en-US" dirty="0"/>
              <a:t>のデータしか理解できない</a:t>
            </a:r>
            <a:endParaRPr lang="en-US" altLang="ja-JP" dirty="0"/>
          </a:p>
          <a:p>
            <a:pPr marL="0" indent="0">
              <a:buNone/>
            </a:pPr>
            <a:r>
              <a:rPr lang="en-US" altLang="ja-JP" dirty="0"/>
              <a:t>  </a:t>
            </a:r>
            <a:r>
              <a:rPr lang="ja-JP" altLang="en-US" dirty="0"/>
              <a:t>そのため、</a:t>
            </a:r>
            <a:r>
              <a:rPr lang="en-US" altLang="ja-JP" dirty="0">
                <a:solidFill>
                  <a:srgbClr val="FF0000"/>
                </a:solidFill>
              </a:rPr>
              <a:t>0</a:t>
            </a:r>
            <a:r>
              <a:rPr lang="ja-JP" altLang="en-US" dirty="0">
                <a:solidFill>
                  <a:srgbClr val="FF0000"/>
                </a:solidFill>
              </a:rPr>
              <a:t>と</a:t>
            </a:r>
            <a:r>
              <a:rPr lang="en-US" altLang="ja-JP" dirty="0">
                <a:solidFill>
                  <a:srgbClr val="FF0000"/>
                </a:solidFill>
              </a:rPr>
              <a:t>1</a:t>
            </a:r>
            <a:r>
              <a:rPr lang="ja-JP" altLang="en-US" dirty="0">
                <a:solidFill>
                  <a:srgbClr val="FF0000"/>
                </a:solidFill>
              </a:rPr>
              <a:t>の並びによって命令を判断</a:t>
            </a:r>
            <a:r>
              <a:rPr lang="ja-JP" altLang="en-US" dirty="0"/>
              <a:t>する</a:t>
            </a:r>
            <a:endParaRPr lang="en-US" altLang="ja-JP" dirty="0"/>
          </a:p>
          <a:p>
            <a:pPr lvl="1"/>
            <a:r>
              <a:rPr lang="ja-JP" altLang="en-US" dirty="0"/>
              <a:t>例</a:t>
            </a:r>
            <a:endParaRPr lang="en-US" altLang="ja-JP" dirty="0"/>
          </a:p>
          <a:p>
            <a:pPr marL="914400" lvl="2" indent="0">
              <a:buNone/>
            </a:pPr>
            <a:r>
              <a:rPr lang="en-US" altLang="ja-JP" dirty="0"/>
              <a:t>0100 1000 0101 0001 0101</a:t>
            </a:r>
            <a:r>
              <a:rPr lang="ja-JP" altLang="en-US" dirty="0"/>
              <a:t> の並びで</a:t>
            </a:r>
            <a:endParaRPr lang="en-US" altLang="ja-JP" dirty="0"/>
          </a:p>
          <a:p>
            <a:pPr marL="914400" lvl="2" indent="0">
              <a:buNone/>
            </a:pPr>
            <a:r>
              <a:rPr lang="en-US" altLang="ja-JP" dirty="0"/>
              <a:t>0</a:t>
            </a:r>
            <a:r>
              <a:rPr lang="ja-JP" altLang="en-US" dirty="0"/>
              <a:t>と</a:t>
            </a:r>
            <a:r>
              <a:rPr lang="en-US" altLang="ja-JP" dirty="0"/>
              <a:t>1</a:t>
            </a:r>
            <a:r>
              <a:rPr lang="ja-JP" altLang="en-US" dirty="0"/>
              <a:t>が送られてきた→　</a:t>
            </a:r>
            <a:r>
              <a:rPr lang="en-US" altLang="ja-JP" dirty="0"/>
              <a:t>8+5</a:t>
            </a:r>
            <a:r>
              <a:rPr lang="ja-JP" altLang="en-US" dirty="0"/>
              <a:t>の計算を行う・・・等</a:t>
            </a:r>
            <a:endParaRPr lang="en-US" altLang="ja-JP" dirty="0"/>
          </a:p>
          <a:p>
            <a:pPr lvl="1"/>
            <a:endParaRPr lang="en-US" altLang="ja-JP" dirty="0"/>
          </a:p>
        </p:txBody>
      </p:sp>
      <p:sp>
        <p:nvSpPr>
          <p:cNvPr id="4" name="コンテンツ プレースホルダー 2"/>
          <p:cNvSpPr txBox="1">
            <a:spLocks/>
          </p:cNvSpPr>
          <p:nvPr/>
        </p:nvSpPr>
        <p:spPr>
          <a:xfrm>
            <a:off x="1143000" y="4046537"/>
            <a:ext cx="10375900" cy="2286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lvl="1"/>
            <a:endParaRPr lang="en-US" altLang="ja-JP" dirty="0"/>
          </a:p>
        </p:txBody>
      </p:sp>
      <p:sp>
        <p:nvSpPr>
          <p:cNvPr id="6" name="テキスト ボックス 5"/>
          <p:cNvSpPr txBox="1"/>
          <p:nvPr/>
        </p:nvSpPr>
        <p:spPr>
          <a:xfrm>
            <a:off x="2876550" y="5681443"/>
            <a:ext cx="6908800" cy="646331"/>
          </a:xfrm>
          <a:prstGeom prst="rect">
            <a:avLst/>
          </a:prstGeom>
          <a:noFill/>
        </p:spPr>
        <p:txBody>
          <a:bodyPr wrap="square" rtlCol="0">
            <a:spAutoFit/>
          </a:bodyPr>
          <a:lstStyle/>
          <a:p>
            <a:r>
              <a:rPr kumimoji="1" lang="ja-JP" altLang="en-US" sz="3600" dirty="0">
                <a:solidFill>
                  <a:srgbClr val="FF0000"/>
                </a:solidFill>
                <a:latin typeface="UD デジタル 教科書体 NK-R" panose="02020400000000000000" pitchFamily="18" charset="-128"/>
                <a:ea typeface="UD デジタル 教科書体 NK-R" panose="02020400000000000000" pitchFamily="18" charset="-128"/>
              </a:rPr>
              <a:t>人間には理解することが</a:t>
            </a:r>
            <a:r>
              <a:rPr lang="ja-JP" altLang="en-US" sz="3600" dirty="0">
                <a:solidFill>
                  <a:srgbClr val="FF0000"/>
                </a:solidFill>
                <a:latin typeface="UD デジタル 教科書体 NK-R" panose="02020400000000000000" pitchFamily="18" charset="-128"/>
                <a:ea typeface="UD デジタル 教科書体 NK-R" panose="02020400000000000000" pitchFamily="18" charset="-128"/>
              </a:rPr>
              <a:t>難しい</a:t>
            </a:r>
            <a:endParaRPr kumimoji="1" lang="ja-JP" altLang="en-US" sz="3600" dirty="0">
              <a:solidFill>
                <a:srgbClr val="FF0000"/>
              </a:solidFill>
              <a:latin typeface="UD デジタル 教科書体 NK-R" panose="02020400000000000000" pitchFamily="18" charset="-128"/>
              <a:ea typeface="UD デジタル 教科書体 NK-R" panose="02020400000000000000" pitchFamily="18" charset="-128"/>
            </a:endParaRPr>
          </a:p>
        </p:txBody>
      </p:sp>
      <p:sp>
        <p:nvSpPr>
          <p:cNvPr id="5" name="スライド番号プレースホルダー 4"/>
          <p:cNvSpPr>
            <a:spLocks noGrp="1"/>
          </p:cNvSpPr>
          <p:nvPr>
            <p:ph type="sldNum" sz="quarter" idx="12"/>
          </p:nvPr>
        </p:nvSpPr>
        <p:spPr/>
        <p:txBody>
          <a:bodyPr/>
          <a:lstStyle/>
          <a:p>
            <a:fld id="{BF11082F-279D-4FAE-8B23-54567AEEDC09}" type="slidenum">
              <a:rPr kumimoji="1" lang="ja-JP" altLang="en-US" smtClean="0"/>
              <a:t>15</a:t>
            </a:fld>
            <a:endParaRPr kumimoji="1" lang="ja-JP" altLang="en-US"/>
          </a:p>
        </p:txBody>
      </p:sp>
    </p:spTree>
    <p:extLst>
      <p:ext uri="{BB962C8B-B14F-4D97-AF65-F5344CB8AC3E}">
        <p14:creationId xmlns:p14="http://schemas.microsoft.com/office/powerpoint/2010/main" val="332820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言語水準</a:t>
            </a:r>
          </a:p>
        </p:txBody>
      </p:sp>
      <p:sp>
        <p:nvSpPr>
          <p:cNvPr id="3" name="コンテンツ プレースホルダー 2"/>
          <p:cNvSpPr>
            <a:spLocks noGrp="1"/>
          </p:cNvSpPr>
          <p:nvPr>
            <p:ph idx="1"/>
          </p:nvPr>
        </p:nvSpPr>
        <p:spPr>
          <a:xfrm>
            <a:off x="323850" y="1504950"/>
            <a:ext cx="11563350" cy="5029200"/>
          </a:xfrm>
        </p:spPr>
        <p:txBody>
          <a:bodyPr>
            <a:normAutofit lnSpcReduction="10000"/>
          </a:bodyPr>
          <a:lstStyle/>
          <a:p>
            <a:r>
              <a:rPr lang="ja-JP" altLang="en-US" dirty="0">
                <a:solidFill>
                  <a:srgbClr val="FF0000"/>
                </a:solidFill>
              </a:rPr>
              <a:t>人間が</a:t>
            </a:r>
            <a:r>
              <a:rPr lang="ja-JP" altLang="en-US" dirty="0"/>
              <a:t>理解しやすいプログラミング言語</a:t>
            </a:r>
            <a:endParaRPr lang="en-US" altLang="ja-JP" dirty="0"/>
          </a:p>
          <a:p>
            <a:pPr marL="0" indent="0">
              <a:buNone/>
            </a:pPr>
            <a:r>
              <a:rPr lang="en-US" altLang="ja-JP" dirty="0">
                <a:solidFill>
                  <a:srgbClr val="FF0000"/>
                </a:solidFill>
              </a:rPr>
              <a:t>	</a:t>
            </a:r>
            <a:r>
              <a:rPr lang="ja-JP" altLang="en-US" dirty="0">
                <a:solidFill>
                  <a:srgbClr val="FF0000"/>
                </a:solidFill>
              </a:rPr>
              <a:t>→高水準言語</a:t>
            </a:r>
            <a:endParaRPr lang="en-US" altLang="ja-JP" dirty="0"/>
          </a:p>
          <a:p>
            <a:pPr lvl="3"/>
            <a:r>
              <a:rPr kumimoji="1" lang="en-US" altLang="ja-JP" dirty="0"/>
              <a:t>C</a:t>
            </a:r>
            <a:r>
              <a:rPr kumimoji="1" lang="ja-JP" altLang="en-US" dirty="0"/>
              <a:t>言語や</a:t>
            </a:r>
            <a:r>
              <a:rPr kumimoji="1" lang="en-US" altLang="ja-JP" dirty="0"/>
              <a:t>Java</a:t>
            </a:r>
            <a:r>
              <a:rPr kumimoji="1" lang="ja-JP" altLang="en-US" dirty="0"/>
              <a:t>言語など</a:t>
            </a:r>
            <a:endParaRPr kumimoji="1" lang="en-US" altLang="ja-JP" dirty="0"/>
          </a:p>
          <a:p>
            <a:pPr marL="1371600" lvl="3" indent="0">
              <a:buNone/>
            </a:pPr>
            <a:endParaRPr kumimoji="1" lang="en-US" altLang="ja-JP" dirty="0"/>
          </a:p>
          <a:p>
            <a:r>
              <a:rPr lang="ja-JP" altLang="en-US" dirty="0">
                <a:solidFill>
                  <a:schemeClr val="accent1">
                    <a:lumMod val="50000"/>
                  </a:schemeClr>
                </a:solidFill>
              </a:rPr>
              <a:t>コンピュータが</a:t>
            </a:r>
            <a:r>
              <a:rPr lang="ja-JP" altLang="en-US" dirty="0"/>
              <a:t>理解しやすいプログラミング言語</a:t>
            </a:r>
            <a:endParaRPr lang="en-US" altLang="ja-JP" dirty="0"/>
          </a:p>
          <a:p>
            <a:pPr marL="0" indent="0">
              <a:buNone/>
            </a:pPr>
            <a:r>
              <a:rPr lang="en-US" altLang="ja-JP" dirty="0">
                <a:solidFill>
                  <a:schemeClr val="accent1">
                    <a:lumMod val="50000"/>
                  </a:schemeClr>
                </a:solidFill>
              </a:rPr>
              <a:t>	</a:t>
            </a:r>
            <a:r>
              <a:rPr lang="ja-JP" altLang="en-US" dirty="0">
                <a:solidFill>
                  <a:schemeClr val="accent1">
                    <a:lumMod val="50000"/>
                  </a:schemeClr>
                </a:solidFill>
              </a:rPr>
              <a:t>→低水準言語</a:t>
            </a:r>
            <a:endParaRPr lang="en-US" altLang="ja-JP" dirty="0"/>
          </a:p>
          <a:p>
            <a:pPr lvl="3"/>
            <a:r>
              <a:rPr lang="ja-JP" altLang="en-US" dirty="0"/>
              <a:t>マシン語など</a:t>
            </a:r>
            <a:endParaRPr lang="en-US" altLang="ja-JP" dirty="0"/>
          </a:p>
          <a:p>
            <a:pPr marL="1371600" lvl="3" indent="0">
              <a:buNone/>
            </a:pPr>
            <a:endParaRPr lang="en-US" altLang="ja-JP" dirty="0"/>
          </a:p>
          <a:p>
            <a:r>
              <a:rPr kumimoji="1" lang="ja-JP" altLang="en-US" dirty="0"/>
              <a:t>高水準・低水準は言語としての優劣ではなく</a:t>
            </a:r>
            <a:r>
              <a:rPr kumimoji="1" lang="ja-JP" altLang="en-US" dirty="0" smtClean="0"/>
              <a:t>、</a:t>
            </a:r>
            <a:r>
              <a:rPr kumimoji="1" lang="en-US" altLang="ja-JP" smtClean="0"/>
              <a:t/>
            </a:r>
            <a:br>
              <a:rPr kumimoji="1" lang="en-US" altLang="ja-JP" smtClean="0"/>
            </a:br>
            <a:r>
              <a:rPr kumimoji="1" lang="ja-JP" altLang="en-US" smtClean="0"/>
              <a:t>コンピュータ</a:t>
            </a:r>
            <a:r>
              <a:rPr kumimoji="1" lang="ja-JP" altLang="en-US" dirty="0"/>
              <a:t>に近いかどうか</a:t>
            </a:r>
            <a:endParaRPr kumimoji="1" lang="en-US" altLang="ja-JP" dirty="0"/>
          </a:p>
        </p:txBody>
      </p:sp>
      <p:sp>
        <p:nvSpPr>
          <p:cNvPr id="4" name="スライド番号プレースホルダー 3"/>
          <p:cNvSpPr>
            <a:spLocks noGrp="1"/>
          </p:cNvSpPr>
          <p:nvPr>
            <p:ph type="sldNum" sz="quarter" idx="12"/>
          </p:nvPr>
        </p:nvSpPr>
        <p:spPr/>
        <p:txBody>
          <a:bodyPr/>
          <a:lstStyle/>
          <a:p>
            <a:fld id="{BF11082F-279D-4FAE-8B23-54567AEEDC09}" type="slidenum">
              <a:rPr kumimoji="1" lang="ja-JP" altLang="en-US" smtClean="0"/>
              <a:t>16</a:t>
            </a:fld>
            <a:endParaRPr kumimoji="1" lang="ja-JP" altLang="en-US"/>
          </a:p>
        </p:txBody>
      </p:sp>
    </p:spTree>
    <p:extLst>
      <p:ext uri="{BB962C8B-B14F-4D97-AF65-F5344CB8AC3E}">
        <p14:creationId xmlns:p14="http://schemas.microsoft.com/office/powerpoint/2010/main" val="82716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1263" y="365125"/>
            <a:ext cx="10515600" cy="1325563"/>
          </a:xfrm>
        </p:spPr>
        <p:txBody>
          <a:bodyPr/>
          <a:lstStyle/>
          <a:p>
            <a:r>
              <a:rPr kumimoji="1" lang="ja-JP" altLang="en-US" dirty="0"/>
              <a:t>ソースコード</a:t>
            </a:r>
          </a:p>
        </p:txBody>
      </p:sp>
      <p:sp>
        <p:nvSpPr>
          <p:cNvPr id="3" name="コンテンツ プレースホルダー 2"/>
          <p:cNvSpPr>
            <a:spLocks noGrp="1"/>
          </p:cNvSpPr>
          <p:nvPr>
            <p:ph idx="1"/>
          </p:nvPr>
        </p:nvSpPr>
        <p:spPr>
          <a:xfrm>
            <a:off x="838199" y="1825625"/>
            <a:ext cx="10938641" cy="4351338"/>
          </a:xfrm>
        </p:spPr>
        <p:txBody>
          <a:bodyPr/>
          <a:lstStyle/>
          <a:p>
            <a:r>
              <a:rPr kumimoji="1" lang="ja-JP" altLang="en-US" dirty="0"/>
              <a:t>プログラミング言語で書かれた文字列、またはファイル自体のこと</a:t>
            </a:r>
            <a:endParaRPr kumimoji="1" lang="en-US" altLang="ja-JP" dirty="0"/>
          </a:p>
          <a:p>
            <a:r>
              <a:rPr lang="ja-JP" altLang="en-US" dirty="0"/>
              <a:t>一般に</a:t>
            </a:r>
            <a:r>
              <a:rPr lang="ja-JP" altLang="en-US" dirty="0">
                <a:solidFill>
                  <a:srgbClr val="FF0000"/>
                </a:solidFill>
              </a:rPr>
              <a:t>エディタ</a:t>
            </a:r>
            <a:r>
              <a:rPr lang="ja-JP" altLang="en-US" dirty="0"/>
              <a:t>を使って作成する。</a:t>
            </a:r>
            <a:endParaRPr kumimoji="1" lang="en-US" altLang="ja-JP" dirty="0">
              <a:solidFill>
                <a:srgbClr val="FF0000"/>
              </a:solidFill>
            </a:endParaRPr>
          </a:p>
        </p:txBody>
      </p:sp>
      <p:sp>
        <p:nvSpPr>
          <p:cNvPr id="4" name="スライド番号プレースホルダー 3"/>
          <p:cNvSpPr>
            <a:spLocks noGrp="1"/>
          </p:cNvSpPr>
          <p:nvPr>
            <p:ph type="sldNum" sz="quarter" idx="12"/>
          </p:nvPr>
        </p:nvSpPr>
        <p:spPr/>
        <p:txBody>
          <a:bodyPr/>
          <a:lstStyle/>
          <a:p>
            <a:fld id="{BF11082F-279D-4FAE-8B23-54567AEEDC09}" type="slidenum">
              <a:rPr kumimoji="1" lang="ja-JP" altLang="en-US" smtClean="0"/>
              <a:t>17</a:t>
            </a:fld>
            <a:endParaRPr kumimoji="1" lang="ja-JP" altLang="en-US"/>
          </a:p>
        </p:txBody>
      </p:sp>
    </p:spTree>
    <p:extLst>
      <p:ext uri="{BB962C8B-B14F-4D97-AF65-F5344CB8AC3E}">
        <p14:creationId xmlns:p14="http://schemas.microsoft.com/office/powerpoint/2010/main" val="157628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翻訳</a:t>
            </a:r>
          </a:p>
        </p:txBody>
      </p:sp>
      <p:sp>
        <p:nvSpPr>
          <p:cNvPr id="3" name="コンテンツ プレースホルダー 2"/>
          <p:cNvSpPr>
            <a:spLocks noGrp="1"/>
          </p:cNvSpPr>
          <p:nvPr>
            <p:ph idx="1"/>
          </p:nvPr>
        </p:nvSpPr>
        <p:spPr>
          <a:xfrm>
            <a:off x="488951" y="1508177"/>
            <a:ext cx="11399837" cy="2474242"/>
          </a:xfrm>
        </p:spPr>
        <p:txBody>
          <a:bodyPr>
            <a:normAutofit/>
          </a:bodyPr>
          <a:lstStyle/>
          <a:p>
            <a:r>
              <a:rPr lang="ja-JP" altLang="en-US" dirty="0"/>
              <a:t>人間が高水準言語で書いたソースコードを、コンピュータが理解できるように</a:t>
            </a:r>
            <a:r>
              <a:rPr lang="ja-JP" altLang="en-US" dirty="0">
                <a:solidFill>
                  <a:srgbClr val="FF0000"/>
                </a:solidFill>
              </a:rPr>
              <a:t>翻訳する</a:t>
            </a:r>
            <a:r>
              <a:rPr lang="ja-JP" altLang="en-US" dirty="0"/>
              <a:t>必要がある</a:t>
            </a:r>
            <a:endParaRPr lang="en-US" altLang="ja-JP" dirty="0"/>
          </a:p>
          <a:p>
            <a:r>
              <a:rPr lang="ja-JP" altLang="en-US" dirty="0"/>
              <a:t>ソースコード全体を一括で翻訳する</a:t>
            </a:r>
            <a:r>
              <a:rPr lang="ja-JP" altLang="en-US" dirty="0">
                <a:solidFill>
                  <a:srgbClr val="FF0000"/>
                </a:solidFill>
              </a:rPr>
              <a:t>コンパイラ式</a:t>
            </a:r>
            <a:endParaRPr lang="en-US" altLang="ja-JP" dirty="0">
              <a:solidFill>
                <a:srgbClr val="FF0000"/>
              </a:solidFill>
            </a:endParaRPr>
          </a:p>
          <a:p>
            <a:r>
              <a:rPr lang="ja-JP" altLang="en-US" dirty="0"/>
              <a:t>プログラムを実行しながら翻訳する</a:t>
            </a:r>
            <a:r>
              <a:rPr lang="ja-JP" altLang="en-US" dirty="0">
                <a:solidFill>
                  <a:srgbClr val="FF0000"/>
                </a:solidFill>
              </a:rPr>
              <a:t>インタプリタ式</a:t>
            </a:r>
            <a:endParaRPr lang="en-US" altLang="ja-JP" dirty="0">
              <a:solidFill>
                <a:srgbClr val="FF0000"/>
              </a:solidFill>
            </a:endParaRPr>
          </a:p>
        </p:txBody>
      </p:sp>
      <p:pic>
        <p:nvPicPr>
          <p:cNvPr id="1026" name="Picture 2" descr="https://2.bp.blogspot.com/-Gp2_6OZJ1FQ/XASwZmJF9yI/AAAAAAABQZ0/C8dUDl0e_uEWbDjvwNAo8DArlJX4vIaFwCLcBGAs/s800/computer_programming_ma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5775" y="4389827"/>
            <a:ext cx="2651125" cy="241102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グループ化 3"/>
          <p:cNvGrpSpPr/>
          <p:nvPr/>
        </p:nvGrpSpPr>
        <p:grpSpPr>
          <a:xfrm>
            <a:off x="9117012" y="4675507"/>
            <a:ext cx="2397125" cy="2125343"/>
            <a:chOff x="7212012" y="4291366"/>
            <a:chExt cx="2397125" cy="2125343"/>
          </a:xfrm>
        </p:grpSpPr>
        <p:pic>
          <p:nvPicPr>
            <p:cNvPr id="1030" name="Picture 6" descr="https://1.bp.blogspot.com/-QU1PrEXerMg/XWS5ZxD-tsI/AAAAAAABUR4/1EuTP776BowewKdMAgnAUpUB5m3O7ve-ACLcBGAs/s1600/computer_screen_programmin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2012" y="4291366"/>
              <a:ext cx="2397125" cy="21253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3.bp.blogspot.com/-YtrWSqttYsQ/WM9XglY6dtI/AAAAAAABCrE/FKxvLU_Dllkg7PN1RV8xSys-7M86MS1vwCLcB/s800/bg_digital_pattern_green.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72376" y="4533900"/>
              <a:ext cx="1698624" cy="124459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右矢印 4"/>
          <p:cNvSpPr/>
          <p:nvPr/>
        </p:nvSpPr>
        <p:spPr>
          <a:xfrm>
            <a:off x="3238501" y="5204778"/>
            <a:ext cx="5900738" cy="1066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翻訳</a:t>
            </a:r>
            <a:endParaRPr kumimoji="1" lang="ja-JP" altLang="en-US" dirty="0"/>
          </a:p>
        </p:txBody>
      </p:sp>
      <p:sp>
        <p:nvSpPr>
          <p:cNvPr id="6" name="テキスト ボックス 5"/>
          <p:cNvSpPr txBox="1"/>
          <p:nvPr/>
        </p:nvSpPr>
        <p:spPr>
          <a:xfrm>
            <a:off x="655637" y="4211998"/>
            <a:ext cx="1422399" cy="584775"/>
          </a:xfrm>
          <a:prstGeom prst="rect">
            <a:avLst/>
          </a:prstGeom>
          <a:noFill/>
        </p:spPr>
        <p:txBody>
          <a:bodyPr wrap="square" rtlCol="0">
            <a:spAutoFit/>
          </a:bodyPr>
          <a:lstStyle/>
          <a:p>
            <a:r>
              <a:rPr kumimoji="1" lang="en-US" altLang="ja-JP" sz="3200" dirty="0"/>
              <a:t>C</a:t>
            </a:r>
            <a:r>
              <a:rPr kumimoji="1" lang="ja-JP" altLang="en-US" sz="3200" dirty="0"/>
              <a:t>言語</a:t>
            </a:r>
          </a:p>
        </p:txBody>
      </p:sp>
      <p:sp>
        <p:nvSpPr>
          <p:cNvPr id="10" name="テキスト ボックス 9"/>
          <p:cNvSpPr txBox="1"/>
          <p:nvPr/>
        </p:nvSpPr>
        <p:spPr>
          <a:xfrm>
            <a:off x="9388476" y="4211999"/>
            <a:ext cx="1876424" cy="584775"/>
          </a:xfrm>
          <a:prstGeom prst="rect">
            <a:avLst/>
          </a:prstGeom>
          <a:noFill/>
        </p:spPr>
        <p:txBody>
          <a:bodyPr wrap="square" rtlCol="0">
            <a:spAutoFit/>
          </a:bodyPr>
          <a:lstStyle/>
          <a:p>
            <a:r>
              <a:rPr lang="ja-JP" altLang="en-US" sz="3200" dirty="0"/>
              <a:t>マシン</a:t>
            </a:r>
            <a:r>
              <a:rPr kumimoji="1" lang="ja-JP" altLang="en-US" sz="3200" dirty="0"/>
              <a:t>語</a:t>
            </a:r>
          </a:p>
        </p:txBody>
      </p:sp>
      <p:sp>
        <p:nvSpPr>
          <p:cNvPr id="7" name="スライド番号プレースホルダー 6"/>
          <p:cNvSpPr>
            <a:spLocks noGrp="1"/>
          </p:cNvSpPr>
          <p:nvPr>
            <p:ph type="sldNum" sz="quarter" idx="12"/>
          </p:nvPr>
        </p:nvSpPr>
        <p:spPr/>
        <p:txBody>
          <a:bodyPr/>
          <a:lstStyle/>
          <a:p>
            <a:fld id="{BF11082F-279D-4FAE-8B23-54567AEEDC09}" type="slidenum">
              <a:rPr kumimoji="1" lang="ja-JP" altLang="en-US" smtClean="0"/>
              <a:t>18</a:t>
            </a:fld>
            <a:endParaRPr kumimoji="1" lang="ja-JP" altLang="en-US"/>
          </a:p>
        </p:txBody>
      </p:sp>
    </p:spTree>
    <p:extLst>
      <p:ext uri="{BB962C8B-B14F-4D97-AF65-F5344CB8AC3E}">
        <p14:creationId xmlns:p14="http://schemas.microsoft.com/office/powerpoint/2010/main" val="2224215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コンテンツ プレースホルダー 2"/>
          <p:cNvSpPr>
            <a:spLocks noGrp="1"/>
          </p:cNvSpPr>
          <p:nvPr>
            <p:ph idx="1"/>
          </p:nvPr>
        </p:nvSpPr>
        <p:spPr>
          <a:xfrm>
            <a:off x="838200" y="1825625"/>
            <a:ext cx="10559902" cy="4133741"/>
          </a:xfrm>
        </p:spPr>
        <p:txBody>
          <a:bodyPr>
            <a:normAutofit/>
          </a:bodyPr>
          <a:lstStyle/>
          <a:p>
            <a:r>
              <a:rPr kumimoji="1" lang="ja-JP" altLang="en-US" dirty="0"/>
              <a:t>プログラミング言語のうちコンピュータ</a:t>
            </a:r>
            <a:r>
              <a:rPr kumimoji="1" lang="en-US" altLang="ja-JP" dirty="0"/>
              <a:t>(</a:t>
            </a:r>
            <a:r>
              <a:rPr kumimoji="1" lang="ja-JP" altLang="en-US" dirty="0"/>
              <a:t>ハード</a:t>
            </a:r>
            <a:r>
              <a:rPr kumimoji="1" lang="en-US" altLang="ja-JP" dirty="0"/>
              <a:t>)</a:t>
            </a:r>
            <a:r>
              <a:rPr kumimoji="1" lang="ja-JP" altLang="en-US" dirty="0"/>
              <a:t>によっている言語を</a:t>
            </a:r>
            <a:r>
              <a:rPr lang="en-US" altLang="ja-JP" dirty="0"/>
              <a:t> </a:t>
            </a:r>
            <a:r>
              <a:rPr lang="ja-JP" altLang="en-US" dirty="0">
                <a:solidFill>
                  <a:srgbClr val="FF0000"/>
                </a:solidFill>
              </a:rPr>
              <a:t>低水準言語 </a:t>
            </a:r>
            <a:r>
              <a:rPr lang="ja-JP" altLang="en-US" dirty="0"/>
              <a:t>と呼び、人間によっている言語を </a:t>
            </a:r>
            <a:r>
              <a:rPr lang="ja-JP" altLang="en-US" dirty="0">
                <a:solidFill>
                  <a:srgbClr val="FF0000"/>
                </a:solidFill>
              </a:rPr>
              <a:t>高水準言語 </a:t>
            </a:r>
            <a:r>
              <a:rPr lang="ja-JP" altLang="en-US" dirty="0"/>
              <a:t>と呼ぶ</a:t>
            </a:r>
            <a:endParaRPr lang="en-US" altLang="ja-JP" dirty="0"/>
          </a:p>
          <a:p>
            <a:endParaRPr lang="en-US" altLang="ja-JP" dirty="0"/>
          </a:p>
          <a:p>
            <a:r>
              <a:rPr lang="ja-JP" altLang="en-US" dirty="0"/>
              <a:t>コンピュータは人間の書いたソースコードを直接読むことはできないので </a:t>
            </a:r>
            <a:r>
              <a:rPr lang="ja-JP" altLang="en-US" dirty="0">
                <a:solidFill>
                  <a:srgbClr val="FF0000"/>
                </a:solidFill>
              </a:rPr>
              <a:t>翻訳</a:t>
            </a:r>
            <a:r>
              <a:rPr lang="ja-JP" altLang="en-US" dirty="0"/>
              <a:t> する必要がある</a:t>
            </a:r>
            <a:endParaRPr lang="en-US" altLang="ja-JP" dirty="0"/>
          </a:p>
        </p:txBody>
      </p:sp>
      <p:sp>
        <p:nvSpPr>
          <p:cNvPr id="4" name="スライド番号プレースホルダー 3"/>
          <p:cNvSpPr>
            <a:spLocks noGrp="1"/>
          </p:cNvSpPr>
          <p:nvPr>
            <p:ph type="sldNum" sz="quarter" idx="12"/>
          </p:nvPr>
        </p:nvSpPr>
        <p:spPr/>
        <p:txBody>
          <a:bodyPr/>
          <a:lstStyle/>
          <a:p>
            <a:fld id="{BF11082F-279D-4FAE-8B23-54567AEEDC09}" type="slidenum">
              <a:rPr kumimoji="1" lang="ja-JP" altLang="en-US" smtClean="0"/>
              <a:t>19</a:t>
            </a:fld>
            <a:endParaRPr kumimoji="1" lang="ja-JP" altLang="en-US" dirty="0"/>
          </a:p>
        </p:txBody>
      </p:sp>
      <p:sp>
        <p:nvSpPr>
          <p:cNvPr id="5" name="正方形/長方形 4"/>
          <p:cNvSpPr/>
          <p:nvPr/>
        </p:nvSpPr>
        <p:spPr>
          <a:xfrm>
            <a:off x="3773593" y="2311641"/>
            <a:ext cx="2349786" cy="53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448123" y="2862402"/>
            <a:ext cx="2547909" cy="53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4896971" y="4575589"/>
            <a:ext cx="1030863" cy="5378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78411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キーワード</a:t>
            </a:r>
          </a:p>
        </p:txBody>
      </p:sp>
      <p:sp>
        <p:nvSpPr>
          <p:cNvPr id="3" name="コンテンツ プレースホルダー 2"/>
          <p:cNvSpPr>
            <a:spLocks noGrp="1"/>
          </p:cNvSpPr>
          <p:nvPr>
            <p:ph idx="1"/>
          </p:nvPr>
        </p:nvSpPr>
        <p:spPr/>
        <p:txBody>
          <a:bodyPr/>
          <a:lstStyle/>
          <a:p>
            <a:endParaRPr kumimoji="1" lang="en-US" altLang="ja-JP" dirty="0" smtClean="0"/>
          </a:p>
          <a:p>
            <a:r>
              <a:rPr kumimoji="1" lang="ja-JP" altLang="en-US" dirty="0" smtClean="0"/>
              <a:t>ハードウェア</a:t>
            </a:r>
            <a:r>
              <a:rPr lang="ja-JP" altLang="en-US" dirty="0"/>
              <a:t>と</a:t>
            </a:r>
            <a:r>
              <a:rPr kumimoji="1" lang="ja-JP" altLang="en-US" dirty="0"/>
              <a:t>ソフトウェア</a:t>
            </a:r>
            <a:endParaRPr lang="en-US" altLang="ja-JP" dirty="0"/>
          </a:p>
          <a:p>
            <a:endParaRPr lang="en-US" altLang="ja-JP" dirty="0"/>
          </a:p>
          <a:p>
            <a:r>
              <a:rPr lang="ja-JP" altLang="en-US" dirty="0"/>
              <a:t>コンピュータの５大装置</a:t>
            </a:r>
            <a:endParaRPr lang="en-US" altLang="ja-JP" dirty="0"/>
          </a:p>
          <a:p>
            <a:endParaRPr kumimoji="1" lang="en-US" altLang="ja-JP" dirty="0"/>
          </a:p>
          <a:p>
            <a:r>
              <a:rPr lang="ja-JP" altLang="en-US" dirty="0"/>
              <a:t>コンピュータの構成</a:t>
            </a:r>
            <a:endParaRPr lang="en-US" altLang="ja-JP" dirty="0"/>
          </a:p>
          <a:p>
            <a:pPr marL="0" indent="0">
              <a:buNone/>
            </a:pPr>
            <a:endParaRPr kumimoji="1" lang="en-US" altLang="ja-JP" dirty="0"/>
          </a:p>
        </p:txBody>
      </p:sp>
      <p:sp>
        <p:nvSpPr>
          <p:cNvPr id="4" name="スライド番号プレースホルダー 3"/>
          <p:cNvSpPr>
            <a:spLocks noGrp="1"/>
          </p:cNvSpPr>
          <p:nvPr>
            <p:ph type="sldNum" sz="quarter" idx="12"/>
          </p:nvPr>
        </p:nvSpPr>
        <p:spPr/>
        <p:txBody>
          <a:bodyPr/>
          <a:lstStyle/>
          <a:p>
            <a:fld id="{BF11082F-279D-4FAE-8B23-54567AEEDC09}" type="slidenum">
              <a:rPr kumimoji="1" lang="ja-JP" altLang="en-US" smtClean="0"/>
              <a:t>2</a:t>
            </a:fld>
            <a:endParaRPr kumimoji="1" lang="ja-JP" altLang="en-US"/>
          </a:p>
        </p:txBody>
      </p:sp>
    </p:spTree>
    <p:extLst>
      <p:ext uri="{BB962C8B-B14F-4D97-AF65-F5344CB8AC3E}">
        <p14:creationId xmlns:p14="http://schemas.microsoft.com/office/powerpoint/2010/main" val="1197795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F9B72-5AB4-4CC8-81FB-C2D1E48B1F26}"/>
              </a:ext>
            </a:extLst>
          </p:cNvPr>
          <p:cNvSpPr>
            <a:spLocks noGrp="1"/>
          </p:cNvSpPr>
          <p:nvPr>
            <p:ph type="ctrTitle"/>
          </p:nvPr>
        </p:nvSpPr>
        <p:spPr/>
        <p:txBody>
          <a:bodyPr>
            <a:normAutofit/>
          </a:bodyPr>
          <a:lstStyle/>
          <a:p>
            <a:r>
              <a:rPr lang="ja-JP" altLang="en-US" dirty="0"/>
              <a:t>コンピュータが扱う値</a:t>
            </a:r>
          </a:p>
        </p:txBody>
      </p:sp>
      <p:sp>
        <p:nvSpPr>
          <p:cNvPr id="3" name="字幕 2">
            <a:extLst>
              <a:ext uri="{FF2B5EF4-FFF2-40B4-BE49-F238E27FC236}">
                <a16:creationId xmlns:a16="http://schemas.microsoft.com/office/drawing/2014/main" id="{3183C826-83B6-4D82-A9CE-46C0C3B338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20157868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2DE4-DD1D-4149-91E2-F0F15024DB19}"/>
              </a:ext>
            </a:extLst>
          </p:cNvPr>
          <p:cNvSpPr>
            <a:spLocks noGrp="1"/>
          </p:cNvSpPr>
          <p:nvPr>
            <p:ph type="title"/>
          </p:nvPr>
        </p:nvSpPr>
        <p:spPr>
          <a:xfrm>
            <a:off x="586854" y="685801"/>
            <a:ext cx="9166746" cy="717115"/>
          </a:xfrm>
        </p:spPr>
        <p:txBody>
          <a:bodyPr>
            <a:normAutofit/>
          </a:bodyPr>
          <a:lstStyle/>
          <a:p>
            <a:r>
              <a:rPr kumimoji="1" lang="ja-JP" altLang="en-US" dirty="0"/>
              <a:t>コンピュータ</a:t>
            </a:r>
            <a:r>
              <a:rPr lang="ja-JP" altLang="en-US" dirty="0"/>
              <a:t>が理解できること</a:t>
            </a:r>
            <a:endParaRPr kumimoji="1" lang="ja-JP" altLang="en-US" dirty="0"/>
          </a:p>
        </p:txBody>
      </p:sp>
      <p:sp>
        <p:nvSpPr>
          <p:cNvPr id="3" name="コンテンツ プレースホルダー 2">
            <a:extLst>
              <a:ext uri="{FF2B5EF4-FFF2-40B4-BE49-F238E27FC236}">
                <a16:creationId xmlns:a16="http://schemas.microsoft.com/office/drawing/2014/main" id="{CC1D89D9-A6C4-40F2-A829-7A92A856E02D}"/>
              </a:ext>
            </a:extLst>
          </p:cNvPr>
          <p:cNvSpPr>
            <a:spLocks noGrp="1"/>
          </p:cNvSpPr>
          <p:nvPr>
            <p:ph idx="1"/>
          </p:nvPr>
        </p:nvSpPr>
        <p:spPr>
          <a:xfrm>
            <a:off x="586854" y="1678488"/>
            <a:ext cx="10727140" cy="4822520"/>
          </a:xfrm>
        </p:spPr>
        <p:txBody>
          <a:bodyPr numCol="1">
            <a:normAutofit/>
          </a:bodyPr>
          <a:lstStyle/>
          <a:p>
            <a:r>
              <a:rPr lang="ja-JP" altLang="en-US" dirty="0"/>
              <a:t>コンピュータが理解できる内容は、突き詰めると        </a:t>
            </a:r>
            <a:r>
              <a:rPr lang="ja-JP" altLang="en-US" dirty="0">
                <a:solidFill>
                  <a:srgbClr val="FF0000"/>
                </a:solidFill>
              </a:rPr>
              <a:t>ある基準より電圧が高いか低いか </a:t>
            </a:r>
            <a:r>
              <a:rPr lang="ja-JP" altLang="en-US" dirty="0"/>
              <a:t>である。</a:t>
            </a:r>
            <a:endParaRPr lang="en-US" altLang="ja-JP" dirty="0"/>
          </a:p>
          <a:p>
            <a:endParaRPr lang="en-US" altLang="ja-JP" dirty="0"/>
          </a:p>
          <a:p>
            <a:r>
              <a:rPr lang="ja-JP" altLang="en-US" dirty="0"/>
              <a:t>つまり</a:t>
            </a:r>
            <a:r>
              <a:rPr lang="en-US" altLang="ja-JP" dirty="0">
                <a:solidFill>
                  <a:srgbClr val="FF0000"/>
                </a:solidFill>
              </a:rPr>
              <a:t>1(</a:t>
            </a:r>
            <a:r>
              <a:rPr lang="ja-JP" altLang="en-US" dirty="0">
                <a:solidFill>
                  <a:srgbClr val="FF0000"/>
                </a:solidFill>
              </a:rPr>
              <a:t>高い</a:t>
            </a:r>
            <a:r>
              <a:rPr lang="en-US" altLang="ja-JP" dirty="0">
                <a:solidFill>
                  <a:srgbClr val="FF0000"/>
                </a:solidFill>
              </a:rPr>
              <a:t>)</a:t>
            </a:r>
            <a:r>
              <a:rPr lang="ja-JP" altLang="en-US" dirty="0">
                <a:solidFill>
                  <a:srgbClr val="FF0000"/>
                </a:solidFill>
              </a:rPr>
              <a:t>と</a:t>
            </a:r>
            <a:r>
              <a:rPr lang="en-US" altLang="ja-JP" dirty="0">
                <a:solidFill>
                  <a:srgbClr val="FF0000"/>
                </a:solidFill>
              </a:rPr>
              <a:t>0(</a:t>
            </a:r>
            <a:r>
              <a:rPr lang="ja-JP" altLang="en-US" dirty="0">
                <a:solidFill>
                  <a:srgbClr val="FF0000"/>
                </a:solidFill>
              </a:rPr>
              <a:t>低い</a:t>
            </a:r>
            <a:r>
              <a:rPr lang="en-US" altLang="ja-JP" dirty="0">
                <a:solidFill>
                  <a:srgbClr val="FF0000"/>
                </a:solidFill>
              </a:rPr>
              <a:t>)</a:t>
            </a:r>
            <a:r>
              <a:rPr lang="ja-JP" altLang="en-US" dirty="0">
                <a:solidFill>
                  <a:srgbClr val="FF0000"/>
                </a:solidFill>
              </a:rPr>
              <a:t>の値のみ</a:t>
            </a:r>
            <a:r>
              <a:rPr lang="ja-JP" altLang="en-US" dirty="0"/>
              <a:t>を用いて表すことができる。</a:t>
            </a:r>
            <a:endParaRPr lang="en-US" altLang="ja-JP" dirty="0"/>
          </a:p>
          <a:p>
            <a:endParaRPr lang="en-US" altLang="ja-JP" dirty="0"/>
          </a:p>
          <a:p>
            <a:r>
              <a:rPr lang="ja-JP" altLang="en-US" dirty="0"/>
              <a:t>コンピュータの世界ではすべてのものが</a:t>
            </a:r>
            <a:r>
              <a:rPr lang="en-US" altLang="ja-JP" dirty="0"/>
              <a:t>”</a:t>
            </a:r>
            <a:r>
              <a:rPr lang="ja-JP" altLang="en-US" dirty="0"/>
              <a:t>１</a:t>
            </a:r>
            <a:r>
              <a:rPr lang="en-US" altLang="ja-JP" dirty="0"/>
              <a:t>”</a:t>
            </a:r>
            <a:r>
              <a:rPr lang="ja-JP" altLang="en-US" dirty="0"/>
              <a:t>と</a:t>
            </a:r>
            <a:r>
              <a:rPr lang="en-US" altLang="ja-JP" dirty="0"/>
              <a:t>”0”</a:t>
            </a:r>
            <a:r>
              <a:rPr lang="ja-JP" altLang="en-US" dirty="0"/>
              <a:t>の組み合わせで表される。</a:t>
            </a:r>
            <a:endParaRPr lang="en-US" altLang="ja-JP" dirty="0"/>
          </a:p>
        </p:txBody>
      </p:sp>
      <p:sp>
        <p:nvSpPr>
          <p:cNvPr id="4" name="スライド番号プレースホルダー 3">
            <a:extLst>
              <a:ext uri="{FF2B5EF4-FFF2-40B4-BE49-F238E27FC236}">
                <a16:creationId xmlns:a16="http://schemas.microsoft.com/office/drawing/2014/main" id="{12A87B12-913C-4150-A9EB-7D7E1497001C}"/>
              </a:ext>
            </a:extLst>
          </p:cNvPr>
          <p:cNvSpPr>
            <a:spLocks noGrp="1"/>
          </p:cNvSpPr>
          <p:nvPr>
            <p:ph type="sldNum" sz="quarter" idx="12"/>
          </p:nvPr>
        </p:nvSpPr>
        <p:spPr/>
        <p:txBody>
          <a:bodyPr/>
          <a:lstStyle/>
          <a:p>
            <a:fld id="{BF11082F-279D-4FAE-8B23-54567AEEDC09}" type="slidenum">
              <a:rPr kumimoji="1" lang="ja-JP" altLang="en-US" smtClean="0"/>
              <a:t>21</a:t>
            </a:fld>
            <a:endParaRPr kumimoji="1" lang="ja-JP" altLang="en-US" dirty="0"/>
          </a:p>
        </p:txBody>
      </p:sp>
    </p:spTree>
    <p:extLst>
      <p:ext uri="{BB962C8B-B14F-4D97-AF65-F5344CB8AC3E}">
        <p14:creationId xmlns:p14="http://schemas.microsoft.com/office/powerpoint/2010/main" val="232073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2DE4-DD1D-4149-91E2-F0F15024DB19}"/>
              </a:ext>
            </a:extLst>
          </p:cNvPr>
          <p:cNvSpPr>
            <a:spLocks noGrp="1"/>
          </p:cNvSpPr>
          <p:nvPr>
            <p:ph type="title"/>
          </p:nvPr>
        </p:nvSpPr>
        <p:spPr>
          <a:xfrm>
            <a:off x="791570" y="685801"/>
            <a:ext cx="8962030" cy="717115"/>
          </a:xfrm>
        </p:spPr>
        <p:txBody>
          <a:bodyPr>
            <a:normAutofit/>
          </a:bodyPr>
          <a:lstStyle/>
          <a:p>
            <a:r>
              <a:rPr kumimoji="1" lang="ja-JP" altLang="en-US" dirty="0"/>
              <a:t>コンピュータ内部の数値表現</a:t>
            </a:r>
          </a:p>
        </p:txBody>
      </p:sp>
      <p:sp>
        <p:nvSpPr>
          <p:cNvPr id="3" name="コンテンツ プレースホルダー 2">
            <a:extLst>
              <a:ext uri="{FF2B5EF4-FFF2-40B4-BE49-F238E27FC236}">
                <a16:creationId xmlns:a16="http://schemas.microsoft.com/office/drawing/2014/main" id="{CC1D89D9-A6C4-40F2-A829-7A92A856E02D}"/>
              </a:ext>
            </a:extLst>
          </p:cNvPr>
          <p:cNvSpPr>
            <a:spLocks noGrp="1"/>
          </p:cNvSpPr>
          <p:nvPr>
            <p:ph idx="1"/>
          </p:nvPr>
        </p:nvSpPr>
        <p:spPr>
          <a:xfrm>
            <a:off x="946529" y="1801268"/>
            <a:ext cx="10298942" cy="4732053"/>
          </a:xfrm>
        </p:spPr>
        <p:txBody>
          <a:bodyPr numCol="1">
            <a:normAutofit/>
          </a:bodyPr>
          <a:lstStyle/>
          <a:p>
            <a:r>
              <a:rPr lang="ja-JP" altLang="en-US" dirty="0"/>
              <a:t>コンピュータは</a:t>
            </a:r>
            <a:r>
              <a:rPr lang="en-US" altLang="ja-JP" dirty="0"/>
              <a:t>”0”</a:t>
            </a:r>
            <a:r>
              <a:rPr lang="ja-JP" altLang="en-US" dirty="0"/>
              <a:t>と</a:t>
            </a:r>
            <a:r>
              <a:rPr lang="en-US" altLang="ja-JP" dirty="0"/>
              <a:t>”1”</a:t>
            </a:r>
            <a:r>
              <a:rPr lang="ja-JP" altLang="en-US" dirty="0"/>
              <a:t>しか理解できない</a:t>
            </a:r>
            <a:endParaRPr lang="en-US" altLang="ja-JP" dirty="0"/>
          </a:p>
          <a:p>
            <a:endParaRPr lang="en-US" altLang="ja-JP" dirty="0"/>
          </a:p>
          <a:p>
            <a:r>
              <a:rPr lang="en-US" altLang="ja-JP" dirty="0">
                <a:solidFill>
                  <a:srgbClr val="FF0000"/>
                </a:solidFill>
              </a:rPr>
              <a:t>2</a:t>
            </a:r>
            <a:r>
              <a:rPr lang="ja-JP" altLang="en-US" dirty="0">
                <a:solidFill>
                  <a:srgbClr val="FF0000"/>
                </a:solidFill>
              </a:rPr>
              <a:t>以上の数値を</a:t>
            </a:r>
            <a:r>
              <a:rPr lang="en-US" altLang="ja-JP" dirty="0">
                <a:solidFill>
                  <a:srgbClr val="FF0000"/>
                </a:solidFill>
              </a:rPr>
              <a:t>”0”</a:t>
            </a:r>
            <a:r>
              <a:rPr lang="ja-JP" altLang="en-US" dirty="0">
                <a:solidFill>
                  <a:srgbClr val="FF0000"/>
                </a:solidFill>
              </a:rPr>
              <a:t>と</a:t>
            </a:r>
            <a:r>
              <a:rPr lang="en-US" altLang="ja-JP" dirty="0">
                <a:solidFill>
                  <a:srgbClr val="FF0000"/>
                </a:solidFill>
              </a:rPr>
              <a:t>”1”</a:t>
            </a:r>
            <a:r>
              <a:rPr lang="ja-JP" altLang="en-US" dirty="0">
                <a:solidFill>
                  <a:srgbClr val="FF0000"/>
                </a:solidFill>
              </a:rPr>
              <a:t>の並びで表現</a:t>
            </a:r>
            <a:r>
              <a:rPr lang="ja-JP" altLang="en-US" dirty="0"/>
              <a:t>する必要がある。</a:t>
            </a:r>
            <a:endParaRPr lang="en-US" altLang="ja-JP" dirty="0"/>
          </a:p>
          <a:p>
            <a:endParaRPr lang="en-US" altLang="ja-JP" dirty="0"/>
          </a:p>
          <a:p>
            <a:r>
              <a:rPr lang="ja-JP" altLang="en-US" dirty="0"/>
              <a:t>この数値の表現方法のことを </a:t>
            </a:r>
            <a:r>
              <a:rPr lang="en-US" altLang="ja-JP" dirty="0">
                <a:solidFill>
                  <a:srgbClr val="FF0000"/>
                </a:solidFill>
              </a:rPr>
              <a:t>2</a:t>
            </a:r>
            <a:r>
              <a:rPr lang="ja-JP" altLang="en-US" dirty="0">
                <a:solidFill>
                  <a:srgbClr val="FF0000"/>
                </a:solidFill>
              </a:rPr>
              <a:t>進法 </a:t>
            </a:r>
            <a:r>
              <a:rPr lang="ja-JP" altLang="en-US" dirty="0"/>
              <a:t>と呼ぶ</a:t>
            </a:r>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F38532A6-7A4D-45B5-A4F3-CE5D55B2A16E}"/>
              </a:ext>
            </a:extLst>
          </p:cNvPr>
          <p:cNvSpPr>
            <a:spLocks noGrp="1"/>
          </p:cNvSpPr>
          <p:nvPr>
            <p:ph type="sldNum" sz="quarter" idx="12"/>
          </p:nvPr>
        </p:nvSpPr>
        <p:spPr/>
        <p:txBody>
          <a:bodyPr/>
          <a:lstStyle/>
          <a:p>
            <a:fld id="{BF11082F-279D-4FAE-8B23-54567AEEDC09}" type="slidenum">
              <a:rPr kumimoji="1" lang="ja-JP" altLang="en-US" smtClean="0"/>
              <a:t>22</a:t>
            </a:fld>
            <a:endParaRPr kumimoji="1" lang="ja-JP" altLang="en-US" dirty="0"/>
          </a:p>
        </p:txBody>
      </p:sp>
    </p:spTree>
    <p:extLst>
      <p:ext uri="{BB962C8B-B14F-4D97-AF65-F5344CB8AC3E}">
        <p14:creationId xmlns:p14="http://schemas.microsoft.com/office/powerpoint/2010/main" val="3862048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2DE4-DD1D-4149-91E2-F0F15024DB19}"/>
              </a:ext>
            </a:extLst>
          </p:cNvPr>
          <p:cNvSpPr>
            <a:spLocks noGrp="1"/>
          </p:cNvSpPr>
          <p:nvPr>
            <p:ph type="title"/>
          </p:nvPr>
        </p:nvSpPr>
        <p:spPr>
          <a:xfrm>
            <a:off x="818866" y="685801"/>
            <a:ext cx="8934734" cy="717115"/>
          </a:xfrm>
        </p:spPr>
        <p:txBody>
          <a:bodyPr>
            <a:normAutofit/>
          </a:bodyPr>
          <a:lstStyle/>
          <a:p>
            <a:r>
              <a:rPr lang="ja-JP" altLang="en-US" dirty="0"/>
              <a:t>１０進法</a:t>
            </a:r>
            <a:endParaRPr kumimoji="1" lang="ja-JP" altLang="en-US" dirty="0"/>
          </a:p>
        </p:txBody>
      </p:sp>
      <p:sp>
        <p:nvSpPr>
          <p:cNvPr id="3" name="コンテンツ プレースホルダー 2">
            <a:extLst>
              <a:ext uri="{FF2B5EF4-FFF2-40B4-BE49-F238E27FC236}">
                <a16:creationId xmlns:a16="http://schemas.microsoft.com/office/drawing/2014/main" id="{CC1D89D9-A6C4-40F2-A829-7A92A856E02D}"/>
              </a:ext>
            </a:extLst>
          </p:cNvPr>
          <p:cNvSpPr>
            <a:spLocks noGrp="1"/>
          </p:cNvSpPr>
          <p:nvPr>
            <p:ph idx="1"/>
          </p:nvPr>
        </p:nvSpPr>
        <p:spPr>
          <a:xfrm>
            <a:off x="1323832" y="1678489"/>
            <a:ext cx="10614168" cy="2138817"/>
          </a:xfrm>
        </p:spPr>
        <p:txBody>
          <a:bodyPr numCol="1">
            <a:normAutofit/>
          </a:bodyPr>
          <a:lstStyle/>
          <a:p>
            <a:r>
              <a:rPr lang="ja-JP" altLang="en-US" dirty="0"/>
              <a:t>“</a:t>
            </a:r>
            <a:r>
              <a:rPr lang="en-US" altLang="ja-JP" dirty="0"/>
              <a:t>0</a:t>
            </a:r>
            <a:r>
              <a:rPr lang="ja-JP" altLang="en-US" dirty="0"/>
              <a:t>”～“</a:t>
            </a:r>
            <a:r>
              <a:rPr lang="en-US" altLang="ja-JP" dirty="0"/>
              <a:t>9</a:t>
            </a:r>
            <a:r>
              <a:rPr lang="ja-JP" altLang="en-US" dirty="0"/>
              <a:t>”の</a:t>
            </a:r>
            <a:r>
              <a:rPr lang="en-US" altLang="ja-JP" dirty="0">
                <a:solidFill>
                  <a:srgbClr val="FF0000"/>
                </a:solidFill>
              </a:rPr>
              <a:t>10</a:t>
            </a:r>
            <a:r>
              <a:rPr lang="ja-JP" altLang="en-US" dirty="0">
                <a:solidFill>
                  <a:srgbClr val="FF0000"/>
                </a:solidFill>
              </a:rPr>
              <a:t>個の数字</a:t>
            </a:r>
            <a:r>
              <a:rPr lang="ja-JP" altLang="en-US" dirty="0"/>
              <a:t>を使用する数値の表現方法。</a:t>
            </a:r>
            <a:endParaRPr lang="en-US" altLang="ja-JP" dirty="0"/>
          </a:p>
          <a:p>
            <a:endParaRPr lang="en-US" altLang="ja-JP" dirty="0"/>
          </a:p>
          <a:p>
            <a:r>
              <a:rPr lang="ja-JP" altLang="en-US" dirty="0"/>
              <a:t>それぞれの</a:t>
            </a:r>
            <a:r>
              <a:rPr lang="ja-JP" altLang="en-US" dirty="0">
                <a:solidFill>
                  <a:srgbClr val="FF0000"/>
                </a:solidFill>
              </a:rPr>
              <a:t>桁が</a:t>
            </a:r>
            <a:r>
              <a:rPr lang="en-US" altLang="ja-JP" dirty="0">
                <a:solidFill>
                  <a:srgbClr val="FF0000"/>
                </a:solidFill>
              </a:rPr>
              <a:t>10</a:t>
            </a:r>
            <a:r>
              <a:rPr lang="ja-JP" altLang="en-US" dirty="0">
                <a:solidFill>
                  <a:srgbClr val="FF0000"/>
                </a:solidFill>
              </a:rPr>
              <a:t>の</a:t>
            </a:r>
            <a:r>
              <a:rPr lang="en-US" altLang="ja-JP" dirty="0">
                <a:solidFill>
                  <a:srgbClr val="FF0000"/>
                </a:solidFill>
              </a:rPr>
              <a:t>n</a:t>
            </a:r>
            <a:r>
              <a:rPr lang="ja-JP" altLang="en-US" dirty="0">
                <a:solidFill>
                  <a:srgbClr val="FF0000"/>
                </a:solidFill>
              </a:rPr>
              <a:t>乗</a:t>
            </a:r>
            <a:r>
              <a:rPr lang="ja-JP" altLang="en-US" dirty="0"/>
              <a:t>に対応する。</a:t>
            </a:r>
            <a:endParaRPr lang="en-US" altLang="ja-JP" dirty="0"/>
          </a:p>
        </p:txBody>
      </p:sp>
      <p:sp>
        <p:nvSpPr>
          <p:cNvPr id="4"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1466945" y="3817307"/>
            <a:ext cx="8836582" cy="704589"/>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en-US" altLang="ja-JP" sz="2800" dirty="0">
                <a:solidFill>
                  <a:schemeClr val="tx1"/>
                </a:solidFill>
                <a:latin typeface="UD デジタル 教科書体 NK-R" panose="02020400000000000000" pitchFamily="18" charset="-128"/>
                <a:ea typeface="UD デジタル 教科書体 NK-R" panose="02020400000000000000" pitchFamily="18" charset="-128"/>
              </a:rPr>
              <a:t>ex  1023</a:t>
            </a: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という数値を分解すると・・・</a:t>
            </a:r>
            <a:endParaRPr lang="en-US" altLang="ja-JP"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grpSp>
        <p:nvGrpSpPr>
          <p:cNvPr id="21" name="グループ化 20"/>
          <p:cNvGrpSpPr/>
          <p:nvPr/>
        </p:nvGrpSpPr>
        <p:grpSpPr>
          <a:xfrm>
            <a:off x="1831070" y="4369762"/>
            <a:ext cx="9073491" cy="2197086"/>
            <a:chOff x="1883391" y="4506239"/>
            <a:chExt cx="9073491" cy="2197086"/>
          </a:xfrm>
        </p:grpSpPr>
        <p:sp>
          <p:nvSpPr>
            <p:cNvPr id="5" name="コンテンツ プレースホルダー 2">
              <a:extLst>
                <a:ext uri="{FF2B5EF4-FFF2-40B4-BE49-F238E27FC236}">
                  <a16:creationId xmlns:a16="http://schemas.microsoft.com/office/drawing/2014/main" id="{65A466DE-9447-437C-A46C-C8455E113978}"/>
                </a:ext>
              </a:extLst>
            </p:cNvPr>
            <p:cNvSpPr txBox="1">
              <a:spLocks/>
            </p:cNvSpPr>
            <p:nvPr/>
          </p:nvSpPr>
          <p:spPr>
            <a:xfrm>
              <a:off x="2320119" y="4506239"/>
              <a:ext cx="7588155" cy="704589"/>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r>
                <a:rPr lang="en-US" altLang="ja-JP" sz="3600" dirty="0">
                  <a:solidFill>
                    <a:schemeClr val="tx1"/>
                  </a:solidFill>
                </a:rPr>
                <a:t>1</a:t>
              </a:r>
              <a:r>
                <a:rPr lang="ja-JP" altLang="en-US" sz="3600" dirty="0">
                  <a:solidFill>
                    <a:schemeClr val="tx1"/>
                  </a:solidFill>
                </a:rPr>
                <a:t>　　</a:t>
              </a:r>
              <a:r>
                <a:rPr lang="en-US" altLang="ja-JP" sz="3600" dirty="0">
                  <a:solidFill>
                    <a:schemeClr val="tx1"/>
                  </a:solidFill>
                </a:rPr>
                <a:t>		0</a:t>
              </a:r>
              <a:r>
                <a:rPr lang="ja-JP" altLang="en-US" sz="3600" dirty="0">
                  <a:solidFill>
                    <a:schemeClr val="tx1"/>
                  </a:solidFill>
                </a:rPr>
                <a:t>　　</a:t>
              </a:r>
              <a:r>
                <a:rPr lang="en-US" altLang="ja-JP" sz="3600" dirty="0">
                  <a:solidFill>
                    <a:schemeClr val="tx1"/>
                  </a:solidFill>
                </a:rPr>
                <a:t>		2</a:t>
              </a:r>
              <a:r>
                <a:rPr lang="ja-JP" altLang="en-US" sz="3600" dirty="0">
                  <a:solidFill>
                    <a:schemeClr val="tx1"/>
                  </a:solidFill>
                </a:rPr>
                <a:t>　　</a:t>
              </a:r>
              <a:r>
                <a:rPr lang="en-US" altLang="ja-JP" sz="3600" dirty="0">
                  <a:solidFill>
                    <a:schemeClr val="tx1"/>
                  </a:solidFill>
                </a:rPr>
                <a:t>		3</a:t>
              </a:r>
            </a:p>
          </p:txBody>
        </p:sp>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1883392" y="5210828"/>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ea typeface="Cambria Math" panose="02040503050406030204" pitchFamily="18" charset="0"/>
                          </a:rPr>
                          <m:t>×</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10</m:t>
                            </m:r>
                          </m:e>
                          <m:sup>
                            <m:r>
                              <a:rPr lang="en-US" altLang="ja-JP" sz="2800" b="0" i="1" smtClean="0">
                                <a:solidFill>
                                  <a:schemeClr val="tx1"/>
                                </a:solidFill>
                                <a:latin typeface="Cambria Math" panose="02040503050406030204" pitchFamily="18" charset="0"/>
                                <a:ea typeface="Cambria Math" panose="02040503050406030204" pitchFamily="18" charset="0"/>
                              </a:rPr>
                              <m:t>3</m:t>
                            </m:r>
                          </m:sup>
                        </m:sSup>
                      </m:oMath>
                    </m:oMathPara>
                  </a14:m>
                  <a:endParaRPr lang="en-US" altLang="ja-JP" sz="2800" dirty="0">
                    <a:solidFill>
                      <a:schemeClr val="tx1"/>
                    </a:solidFill>
                  </a:endParaRPr>
                </a:p>
              </p:txBody>
            </p:sp>
          </mc:Choice>
          <mc:Fallback xmlns="">
            <p:sp>
              <p:nvSpPr>
                <p:cNvPr id="6"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1883392" y="5210828"/>
                  <a:ext cx="1405719" cy="6850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3987422" y="5210827"/>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smtClean="0">
                            <a:solidFill>
                              <a:schemeClr val="tx1"/>
                            </a:solidFill>
                            <a:latin typeface="Cambria Math" panose="02040503050406030204" pitchFamily="18" charset="0"/>
                          </a:rPr>
                          <m:t>0</m:t>
                        </m:r>
                        <m:r>
                          <a:rPr lang="en-US" altLang="ja-JP" sz="2800" b="0" i="1" smtClean="0">
                            <a:solidFill>
                              <a:schemeClr val="tx1"/>
                            </a:solidFill>
                            <a:latin typeface="Cambria Math" panose="02040503050406030204" pitchFamily="18" charset="0"/>
                            <a:ea typeface="Cambria Math" panose="02040503050406030204" pitchFamily="18" charset="0"/>
                          </a:rPr>
                          <m:t>×</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10</m:t>
                            </m:r>
                          </m:e>
                          <m:sup>
                            <m:r>
                              <a:rPr lang="en-US" altLang="ja-JP" sz="2800" b="0" i="1" smtClean="0">
                                <a:solidFill>
                                  <a:schemeClr val="tx1"/>
                                </a:solidFill>
                                <a:latin typeface="Cambria Math" panose="02040503050406030204" pitchFamily="18" charset="0"/>
                                <a:ea typeface="Cambria Math" panose="02040503050406030204" pitchFamily="18" charset="0"/>
                              </a:rPr>
                              <m:t>2</m:t>
                            </m:r>
                          </m:sup>
                        </m:sSup>
                      </m:oMath>
                    </m:oMathPara>
                  </a14:m>
                  <a:endParaRPr lang="en-US" altLang="ja-JP" sz="2800" dirty="0">
                    <a:solidFill>
                      <a:schemeClr val="tx1"/>
                    </a:solidFill>
                  </a:endParaRPr>
                </a:p>
              </p:txBody>
            </p:sp>
          </mc:Choice>
          <mc:Fallback xmlns="">
            <p:sp>
              <p:nvSpPr>
                <p:cNvPr id="7"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3987422" y="5210827"/>
                  <a:ext cx="1405719" cy="68500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6091452" y="5210827"/>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smtClean="0">
                            <a:solidFill>
                              <a:schemeClr val="tx1"/>
                            </a:solidFill>
                            <a:latin typeface="Cambria Math" panose="02040503050406030204" pitchFamily="18" charset="0"/>
                          </a:rPr>
                          <m:t>2</m:t>
                        </m:r>
                        <m:r>
                          <a:rPr lang="en-US" altLang="ja-JP" sz="2800" b="0" i="1" smtClean="0">
                            <a:solidFill>
                              <a:schemeClr val="tx1"/>
                            </a:solidFill>
                            <a:latin typeface="Cambria Math" panose="02040503050406030204" pitchFamily="18" charset="0"/>
                            <a:ea typeface="Cambria Math" panose="02040503050406030204" pitchFamily="18" charset="0"/>
                          </a:rPr>
                          <m:t>×</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10</m:t>
                            </m:r>
                          </m:e>
                          <m:sup>
                            <m:r>
                              <a:rPr lang="en-US" altLang="ja-JP" sz="2800" b="0" i="1" smtClean="0">
                                <a:solidFill>
                                  <a:schemeClr val="tx1"/>
                                </a:solidFill>
                                <a:latin typeface="Cambria Math" panose="02040503050406030204" pitchFamily="18" charset="0"/>
                                <a:ea typeface="Cambria Math" panose="02040503050406030204" pitchFamily="18" charset="0"/>
                              </a:rPr>
                              <m:t>1</m:t>
                            </m:r>
                          </m:sup>
                        </m:sSup>
                      </m:oMath>
                    </m:oMathPara>
                  </a14:m>
                  <a:endParaRPr lang="en-US" altLang="ja-JP" sz="2800" dirty="0">
                    <a:solidFill>
                      <a:schemeClr val="tx1"/>
                    </a:solidFill>
                  </a:endParaRPr>
                </a:p>
              </p:txBody>
            </p:sp>
          </mc:Choice>
          <mc:Fallback xmlns="">
            <p:sp>
              <p:nvSpPr>
                <p:cNvPr id="8"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6091452" y="5210827"/>
                  <a:ext cx="1405719" cy="68500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8172738" y="5210827"/>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smtClean="0">
                            <a:solidFill>
                              <a:schemeClr val="tx1"/>
                            </a:solidFill>
                            <a:latin typeface="Cambria Math" panose="02040503050406030204" pitchFamily="18" charset="0"/>
                          </a:rPr>
                          <m:t>3</m:t>
                        </m:r>
                        <m:r>
                          <a:rPr lang="en-US" altLang="ja-JP" sz="2800" b="0" i="1" smtClean="0">
                            <a:solidFill>
                              <a:schemeClr val="tx1"/>
                            </a:solidFill>
                            <a:latin typeface="Cambria Math" panose="02040503050406030204" pitchFamily="18" charset="0"/>
                            <a:ea typeface="Cambria Math" panose="02040503050406030204" pitchFamily="18" charset="0"/>
                          </a:rPr>
                          <m:t>×</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10</m:t>
                            </m:r>
                          </m:e>
                          <m:sup>
                            <m:r>
                              <a:rPr lang="en-US" altLang="ja-JP" sz="2800" b="0" i="1" smtClean="0">
                                <a:solidFill>
                                  <a:schemeClr val="tx1"/>
                                </a:solidFill>
                                <a:latin typeface="Cambria Math" panose="02040503050406030204" pitchFamily="18" charset="0"/>
                                <a:ea typeface="Cambria Math" panose="02040503050406030204" pitchFamily="18" charset="0"/>
                              </a:rPr>
                              <m:t>0</m:t>
                            </m:r>
                          </m:sup>
                        </m:sSup>
                      </m:oMath>
                    </m:oMathPara>
                  </a14:m>
                  <a:endParaRPr lang="en-US" altLang="ja-JP" sz="2800" dirty="0">
                    <a:solidFill>
                      <a:schemeClr val="tx1"/>
                    </a:solidFill>
                  </a:endParaRPr>
                </a:p>
              </p:txBody>
            </p:sp>
          </mc:Choice>
          <mc:Fallback xmlns="">
            <p:sp>
              <p:nvSpPr>
                <p:cNvPr id="9"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8172738" y="5210827"/>
                  <a:ext cx="1405719" cy="68500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1883391" y="6018320"/>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rPr>
                          <m:t>1000</m:t>
                        </m:r>
                      </m:oMath>
                    </m:oMathPara>
                  </a14:m>
                  <a:endParaRPr lang="en-US" altLang="ja-JP" sz="2800" dirty="0">
                    <a:solidFill>
                      <a:schemeClr val="tx1"/>
                    </a:solidFill>
                  </a:endParaRPr>
                </a:p>
              </p:txBody>
            </p:sp>
          </mc:Choice>
          <mc:Fallback xmlns="">
            <p:sp>
              <p:nvSpPr>
                <p:cNvPr id="10"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1883391" y="6018320"/>
                  <a:ext cx="1405719" cy="68500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3987422" y="6018320"/>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rPr>
                          <m:t>0</m:t>
                        </m:r>
                      </m:oMath>
                    </m:oMathPara>
                  </a14:m>
                  <a:endParaRPr lang="en-US" altLang="ja-JP" sz="2800" dirty="0">
                    <a:solidFill>
                      <a:schemeClr val="tx1"/>
                    </a:solidFill>
                  </a:endParaRPr>
                </a:p>
              </p:txBody>
            </p:sp>
          </mc:Choice>
          <mc:Fallback xmlns="">
            <p:sp>
              <p:nvSpPr>
                <p:cNvPr id="11"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3987422" y="6018320"/>
                  <a:ext cx="1405719" cy="68500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6091451" y="6018319"/>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a:solidFill>
                              <a:schemeClr val="tx1"/>
                            </a:solidFill>
                            <a:latin typeface="Cambria Math" panose="02040503050406030204" pitchFamily="18" charset="0"/>
                          </a:rPr>
                          <m:t>2</m:t>
                        </m:r>
                        <m:r>
                          <a:rPr lang="en-US" altLang="ja-JP" sz="2800" b="0" i="1" smtClean="0">
                            <a:solidFill>
                              <a:schemeClr val="tx1"/>
                            </a:solidFill>
                            <a:latin typeface="Cambria Math" panose="02040503050406030204" pitchFamily="18" charset="0"/>
                          </a:rPr>
                          <m:t>0</m:t>
                        </m:r>
                      </m:oMath>
                    </m:oMathPara>
                  </a14:m>
                  <a:endParaRPr lang="en-US" altLang="ja-JP" sz="2800" dirty="0">
                    <a:solidFill>
                      <a:schemeClr val="tx1"/>
                    </a:solidFill>
                  </a:endParaRPr>
                </a:p>
              </p:txBody>
            </p:sp>
          </mc:Choice>
          <mc:Fallback xmlns="">
            <p:sp>
              <p:nvSpPr>
                <p:cNvPr id="12"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6091451" y="6018319"/>
                  <a:ext cx="1405719" cy="68500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8172737" y="6011495"/>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rPr>
                          <m:t>3</m:t>
                        </m:r>
                      </m:oMath>
                    </m:oMathPara>
                  </a14:m>
                  <a:endParaRPr lang="en-US" altLang="ja-JP" sz="2800" b="0" dirty="0">
                    <a:solidFill>
                      <a:schemeClr val="tx1"/>
                    </a:solidFill>
                  </a:endParaRPr>
                </a:p>
                <a:p>
                  <a:pPr marL="0" indent="0">
                    <a:buNone/>
                  </a:pPr>
                  <a:endParaRPr lang="en-US" altLang="ja-JP" sz="2800" dirty="0">
                    <a:solidFill>
                      <a:schemeClr val="tx1"/>
                    </a:solidFill>
                  </a:endParaRPr>
                </a:p>
              </p:txBody>
            </p:sp>
          </mc:Choice>
          <mc:Fallback xmlns="">
            <p:sp>
              <p:nvSpPr>
                <p:cNvPr id="13"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8172737" y="6011495"/>
                  <a:ext cx="1405719" cy="68500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3201539" y="5210826"/>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3201539" y="5210826"/>
                  <a:ext cx="850712" cy="492443"/>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5290785" y="5210826"/>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5290785" y="5210826"/>
                  <a:ext cx="850712" cy="492443"/>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7380031" y="5210825"/>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7380031" y="5210825"/>
                  <a:ext cx="850712" cy="492443"/>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3201539" y="6078845"/>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3201539" y="6078845"/>
                  <a:ext cx="850712" cy="49244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5290785" y="6078845"/>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290785" y="6078845"/>
                  <a:ext cx="850712" cy="49244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7380031" y="6078844"/>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7380031" y="6078844"/>
                  <a:ext cx="850712" cy="492443"/>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9551163" y="6011495"/>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ea typeface="Cambria Math" panose="02040503050406030204" pitchFamily="18" charset="0"/>
                          </a:rPr>
                          <m:t>=102</m:t>
                        </m:r>
                        <m:r>
                          <a:rPr lang="en-US" altLang="ja-JP" sz="2800" b="0" i="1" smtClean="0">
                            <a:solidFill>
                              <a:schemeClr val="tx1"/>
                            </a:solidFill>
                            <a:latin typeface="Cambria Math" panose="02040503050406030204" pitchFamily="18" charset="0"/>
                          </a:rPr>
                          <m:t>3</m:t>
                        </m:r>
                      </m:oMath>
                    </m:oMathPara>
                  </a14:m>
                  <a:endParaRPr lang="en-US" altLang="ja-JP" sz="2800" b="0" dirty="0">
                    <a:solidFill>
                      <a:schemeClr val="tx1"/>
                    </a:solidFill>
                  </a:endParaRPr>
                </a:p>
                <a:p>
                  <a:pPr marL="0" indent="0">
                    <a:buNone/>
                  </a:pPr>
                  <a:endParaRPr lang="en-US" altLang="ja-JP" sz="2800" dirty="0">
                    <a:solidFill>
                      <a:schemeClr val="tx1"/>
                    </a:solidFill>
                  </a:endParaRPr>
                </a:p>
              </p:txBody>
            </p:sp>
          </mc:Choice>
          <mc:Fallback xmlns="">
            <p:sp>
              <p:nvSpPr>
                <p:cNvPr id="20"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9551163" y="6011495"/>
                  <a:ext cx="1405719" cy="685005"/>
                </a:xfrm>
                <a:prstGeom prst="rect">
                  <a:avLst/>
                </a:prstGeom>
                <a:blipFill>
                  <a:blip r:embed="rId17"/>
                  <a:stretch>
                    <a:fillRect/>
                  </a:stretch>
                </a:blipFill>
              </p:spPr>
              <p:txBody>
                <a:bodyPr/>
                <a:lstStyle/>
                <a:p>
                  <a:r>
                    <a:rPr lang="ja-JP" altLang="en-US">
                      <a:noFill/>
                    </a:rPr>
                    <a:t> </a:t>
                  </a:r>
                </a:p>
              </p:txBody>
            </p:sp>
          </mc:Fallback>
        </mc:AlternateContent>
      </p:grpSp>
      <p:sp>
        <p:nvSpPr>
          <p:cNvPr id="22" name="正方形/長方形 21"/>
          <p:cNvSpPr/>
          <p:nvPr/>
        </p:nvSpPr>
        <p:spPr>
          <a:xfrm>
            <a:off x="1555845" y="5102679"/>
            <a:ext cx="8311697"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1555845" y="5875018"/>
            <a:ext cx="7990871"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スライド番号プレースホルダー 23">
            <a:extLst>
              <a:ext uri="{FF2B5EF4-FFF2-40B4-BE49-F238E27FC236}">
                <a16:creationId xmlns:a16="http://schemas.microsoft.com/office/drawing/2014/main" id="{F1F97B36-231E-43B5-87AA-16AFF3DFAF9F}"/>
              </a:ext>
            </a:extLst>
          </p:cNvPr>
          <p:cNvSpPr>
            <a:spLocks noGrp="1"/>
          </p:cNvSpPr>
          <p:nvPr>
            <p:ph type="sldNum" sz="quarter" idx="12"/>
          </p:nvPr>
        </p:nvSpPr>
        <p:spPr/>
        <p:txBody>
          <a:bodyPr/>
          <a:lstStyle/>
          <a:p>
            <a:fld id="{BF11082F-279D-4FAE-8B23-54567AEEDC09}" type="slidenum">
              <a:rPr kumimoji="1" lang="ja-JP" altLang="en-US" smtClean="0"/>
              <a:t>23</a:t>
            </a:fld>
            <a:endParaRPr kumimoji="1" lang="ja-JP" altLang="en-US" dirty="0"/>
          </a:p>
        </p:txBody>
      </p:sp>
    </p:spTree>
    <p:extLst>
      <p:ext uri="{BB962C8B-B14F-4D97-AF65-F5344CB8AC3E}">
        <p14:creationId xmlns:p14="http://schemas.microsoft.com/office/powerpoint/2010/main" val="365409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2"/>
                                        </p:tgtEl>
                                      </p:cBhvr>
                                    </p:animEffect>
                                    <p:set>
                                      <p:cBhvr>
                                        <p:cTn id="7" dur="1" fill="hold">
                                          <p:stCondLst>
                                            <p:cond delay="499"/>
                                          </p:stCondLst>
                                        </p:cTn>
                                        <p:tgtEl>
                                          <p:spTgt spid="2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3"/>
                                        </p:tgtEl>
                                      </p:cBhvr>
                                    </p:animEffect>
                                    <p:set>
                                      <p:cBhvr>
                                        <p:cTn id="12"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3DED23-4C6B-497A-BF85-F782FBE72636}"/>
              </a:ext>
            </a:extLst>
          </p:cNvPr>
          <p:cNvSpPr>
            <a:spLocks noGrp="1"/>
          </p:cNvSpPr>
          <p:nvPr>
            <p:ph type="title"/>
          </p:nvPr>
        </p:nvSpPr>
        <p:spPr>
          <a:xfrm>
            <a:off x="838200" y="365125"/>
            <a:ext cx="10515600" cy="1325563"/>
          </a:xfrm>
        </p:spPr>
        <p:txBody>
          <a:bodyPr/>
          <a:lstStyle/>
          <a:p>
            <a:r>
              <a:rPr kumimoji="1" lang="en-US" altLang="ja-JP" dirty="0"/>
              <a:t>TIPS</a:t>
            </a:r>
            <a:r>
              <a:rPr lang="ja-JP" altLang="en-US" dirty="0"/>
              <a:t> </a:t>
            </a:r>
            <a:r>
              <a:rPr kumimoji="1" lang="en-US" altLang="ja-JP" dirty="0"/>
              <a:t>: </a:t>
            </a:r>
            <a:r>
              <a:rPr kumimoji="1" lang="ja-JP" altLang="en-US" dirty="0"/>
              <a:t>指数</a:t>
            </a:r>
          </a:p>
        </p:txBody>
      </p:sp>
      <p:sp>
        <p:nvSpPr>
          <p:cNvPr id="4" name="スライド番号プレースホルダー 3">
            <a:extLst>
              <a:ext uri="{FF2B5EF4-FFF2-40B4-BE49-F238E27FC236}">
                <a16:creationId xmlns:a16="http://schemas.microsoft.com/office/drawing/2014/main" id="{236EA7B0-D561-492D-84E6-ECA21E191514}"/>
              </a:ext>
            </a:extLst>
          </p:cNvPr>
          <p:cNvSpPr>
            <a:spLocks noGrp="1"/>
          </p:cNvSpPr>
          <p:nvPr>
            <p:ph type="sldNum" sz="quarter" idx="12"/>
          </p:nvPr>
        </p:nvSpPr>
        <p:spPr>
          <a:xfrm>
            <a:off x="9413910" y="6416170"/>
            <a:ext cx="2743200" cy="365125"/>
          </a:xfrm>
        </p:spPr>
        <p:txBody>
          <a:bodyPr/>
          <a:lstStyle/>
          <a:p>
            <a:fld id="{BF11082F-279D-4FAE-8B23-54567AEEDC09}" type="slidenum">
              <a:rPr kumimoji="1" lang="ja-JP" altLang="en-US" smtClean="0">
                <a:latin typeface="UD デジタル 教科書体 NK-R" panose="02020400000000000000" pitchFamily="18" charset="-128"/>
                <a:ea typeface="UD デジタル 教科書体 NK-R" panose="02020400000000000000" pitchFamily="18" charset="-128"/>
              </a:rPr>
              <a:t>24</a:t>
            </a:fld>
            <a:endParaRPr kumimoji="1" lang="ja-JP" altLang="en-US" dirty="0">
              <a:latin typeface="UD デジタル 教科書体 NK-R" panose="02020400000000000000" pitchFamily="18" charset="-128"/>
              <a:ea typeface="UD デジタル 教科書体 NK-R" panose="02020400000000000000" pitchFamily="18" charset="-128"/>
            </a:endParaRPr>
          </a:p>
        </p:txBody>
      </p:sp>
      <p:grpSp>
        <p:nvGrpSpPr>
          <p:cNvPr id="51" name="グループ化 50">
            <a:extLst>
              <a:ext uri="{FF2B5EF4-FFF2-40B4-BE49-F238E27FC236}">
                <a16:creationId xmlns:a16="http://schemas.microsoft.com/office/drawing/2014/main" id="{7827A5B5-A2E7-442F-BB9A-71C5153828ED}"/>
              </a:ext>
            </a:extLst>
          </p:cNvPr>
          <p:cNvGrpSpPr/>
          <p:nvPr/>
        </p:nvGrpSpPr>
        <p:grpSpPr>
          <a:xfrm>
            <a:off x="836374" y="1690686"/>
            <a:ext cx="10892879" cy="4316533"/>
            <a:chOff x="1922615" y="3840163"/>
            <a:chExt cx="8566964" cy="2804765"/>
          </a:xfrm>
        </p:grpSpPr>
        <p:sp>
          <p:nvSpPr>
            <p:cNvPr id="52" name="Text Box 73">
              <a:extLst>
                <a:ext uri="{FF2B5EF4-FFF2-40B4-BE49-F238E27FC236}">
                  <a16:creationId xmlns:a16="http://schemas.microsoft.com/office/drawing/2014/main" id="{F267F284-F71E-44C0-B41C-E6514E1DE988}"/>
                </a:ext>
              </a:extLst>
            </p:cNvPr>
            <p:cNvSpPr txBox="1">
              <a:spLocks noChangeArrowheads="1"/>
            </p:cNvSpPr>
            <p:nvPr/>
          </p:nvSpPr>
          <p:spPr bwMode="auto">
            <a:xfrm>
              <a:off x="2449347" y="4197132"/>
              <a:ext cx="3544134" cy="379971"/>
            </a:xfrm>
            <a:prstGeom prst="rect">
              <a:avLst/>
            </a:prstGeom>
            <a:noFill/>
            <a:ln w="9525">
              <a:noFill/>
              <a:miter lim="800000"/>
              <a:headEnd/>
              <a:tailEnd/>
            </a:ln>
          </p:spPr>
          <p:txBody>
            <a:bodyPr wrap="none">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10</a:t>
              </a:r>
              <a:r>
                <a:rPr lang="en-US" altLang="ja-JP" sz="3200" b="1" baseline="60000" dirty="0">
                  <a:solidFill>
                    <a:srgbClr val="FF0000"/>
                  </a:solidFill>
                  <a:latin typeface="UD デジタル 教科書体 NK-R" panose="02020400000000000000" pitchFamily="18" charset="-128"/>
                  <a:ea typeface="UD デジタル 教科書体 NK-R" panose="02020400000000000000" pitchFamily="18" charset="-128"/>
                </a:rPr>
                <a:t>n</a:t>
              </a:r>
              <a:r>
                <a:rPr lang="en-US" altLang="ja-JP" sz="3200" b="1" baseline="30000" dirty="0">
                  <a:latin typeface="UD デジタル 教科書体 NK-R" panose="02020400000000000000" pitchFamily="18" charset="-128"/>
                  <a:ea typeface="UD デジタル 教科書体 NK-R" panose="02020400000000000000" pitchFamily="18" charset="-128"/>
                </a:rPr>
                <a:t> </a:t>
              </a:r>
              <a:r>
                <a:rPr lang="en-US" altLang="ja-JP" sz="3200" dirty="0">
                  <a:latin typeface="UD デジタル 教科書体 NK-R" panose="02020400000000000000" pitchFamily="18" charset="-128"/>
                  <a:ea typeface="UD デジタル 教科書体 NK-R" panose="02020400000000000000" pitchFamily="18" charset="-128"/>
                </a:rPr>
                <a:t>= 10x10x</a:t>
              </a:r>
              <a:r>
                <a:rPr lang="ja-JP" altLang="en-US" sz="3200" dirty="0">
                  <a:latin typeface="UD デジタル 教科書体 NK-R" panose="02020400000000000000" pitchFamily="18" charset="-128"/>
                  <a:ea typeface="UD デジタル 教科書体 NK-R" panose="02020400000000000000" pitchFamily="18" charset="-128"/>
                </a:rPr>
                <a:t>････</a:t>
              </a:r>
              <a:r>
                <a:rPr lang="en-US" altLang="ja-JP" sz="3200" dirty="0">
                  <a:latin typeface="UD デジタル 教科書体 NK-R" panose="02020400000000000000" pitchFamily="18" charset="-128"/>
                  <a:ea typeface="UD デジタル 教科書体 NK-R" panose="02020400000000000000" pitchFamily="18" charset="-128"/>
                </a:rPr>
                <a:t>x10</a:t>
              </a:r>
            </a:p>
          </p:txBody>
        </p:sp>
        <p:sp>
          <p:nvSpPr>
            <p:cNvPr id="53" name="AutoShape 74">
              <a:extLst>
                <a:ext uri="{FF2B5EF4-FFF2-40B4-BE49-F238E27FC236}">
                  <a16:creationId xmlns:a16="http://schemas.microsoft.com/office/drawing/2014/main" id="{95C1D074-F990-4762-A59E-C2CD32EE3EEF}"/>
                </a:ext>
              </a:extLst>
            </p:cNvPr>
            <p:cNvSpPr>
              <a:spLocks/>
            </p:cNvSpPr>
            <p:nvPr/>
          </p:nvSpPr>
          <p:spPr bwMode="auto">
            <a:xfrm rot="16200000">
              <a:off x="4580909" y="3444902"/>
              <a:ext cx="202793" cy="2354209"/>
            </a:xfrm>
            <a:prstGeom prst="leftBrace">
              <a:avLst>
                <a:gd name="adj1" fmla="val 98258"/>
                <a:gd name="adj2" fmla="val 50000"/>
              </a:avLst>
            </a:prstGeom>
            <a:noFill/>
            <a:ln w="9525">
              <a:solidFill>
                <a:schemeClr val="tx1"/>
              </a:solidFill>
              <a:round/>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4" name="Text Box 75">
              <a:extLst>
                <a:ext uri="{FF2B5EF4-FFF2-40B4-BE49-F238E27FC236}">
                  <a16:creationId xmlns:a16="http://schemas.microsoft.com/office/drawing/2014/main" id="{C92F2AC1-B9AE-40C2-B685-555A339E522A}"/>
                </a:ext>
              </a:extLst>
            </p:cNvPr>
            <p:cNvSpPr txBox="1">
              <a:spLocks noChangeArrowheads="1"/>
            </p:cNvSpPr>
            <p:nvPr/>
          </p:nvSpPr>
          <p:spPr bwMode="auto">
            <a:xfrm>
              <a:off x="1924051" y="3840163"/>
              <a:ext cx="1355526" cy="299977"/>
            </a:xfrm>
            <a:prstGeom prst="rect">
              <a:avLst/>
            </a:prstGeom>
            <a:noFill/>
            <a:ln w="9525">
              <a:noFill/>
              <a:miter lim="800000"/>
              <a:headEnd/>
              <a:tailEnd/>
            </a:ln>
          </p:spPr>
          <p:txBody>
            <a:bodyPr wrap="none">
              <a:spAutoFit/>
            </a:bodyPr>
            <a:lstStyle/>
            <a:p>
              <a:pPr>
                <a:spcBef>
                  <a:spcPct val="30000"/>
                </a:spcBef>
              </a:pPr>
              <a:r>
                <a:rPr lang="ja-JP" altLang="en-US" sz="2400" b="1" dirty="0">
                  <a:solidFill>
                    <a:srgbClr val="0000FF"/>
                  </a:solidFill>
                  <a:latin typeface="UD デジタル 教科書体 NK-R" panose="02020400000000000000" pitchFamily="18" charset="-128"/>
                  <a:ea typeface="UD デジタル 教科書体 NK-R" panose="02020400000000000000" pitchFamily="18" charset="-128"/>
                </a:rPr>
                <a:t>指数の意味</a:t>
              </a:r>
            </a:p>
          </p:txBody>
        </p:sp>
        <p:sp>
          <p:nvSpPr>
            <p:cNvPr id="55" name="Text Box 76">
              <a:extLst>
                <a:ext uri="{FF2B5EF4-FFF2-40B4-BE49-F238E27FC236}">
                  <a16:creationId xmlns:a16="http://schemas.microsoft.com/office/drawing/2014/main" id="{7445E228-2D16-4E9A-8357-90CD883B8494}"/>
                </a:ext>
              </a:extLst>
            </p:cNvPr>
            <p:cNvSpPr txBox="1">
              <a:spLocks noChangeArrowheads="1"/>
            </p:cNvSpPr>
            <p:nvPr/>
          </p:nvSpPr>
          <p:spPr bwMode="auto">
            <a:xfrm>
              <a:off x="3795775" y="4763649"/>
              <a:ext cx="1862335" cy="299977"/>
            </a:xfrm>
            <a:prstGeom prst="rect">
              <a:avLst/>
            </a:prstGeom>
            <a:noFill/>
            <a:ln w="9525">
              <a:noFill/>
              <a:miter lim="800000"/>
              <a:headEnd/>
              <a:tailEnd/>
            </a:ln>
          </p:spPr>
          <p:txBody>
            <a:bodyPr wrap="none">
              <a:spAutoFit/>
            </a:bodyPr>
            <a:lstStyle/>
            <a:p>
              <a:pPr>
                <a:spcBef>
                  <a:spcPct val="30000"/>
                </a:spcBef>
              </a:pPr>
              <a:r>
                <a:rPr lang="en-US" altLang="ja-JP" sz="2400" dirty="0">
                  <a:latin typeface="UD デジタル 教科書体 NK-R" panose="02020400000000000000" pitchFamily="18" charset="-128"/>
                  <a:ea typeface="UD デジタル 教科書体 NK-R" panose="02020400000000000000" pitchFamily="18" charset="-128"/>
                </a:rPr>
                <a:t>10</a:t>
              </a:r>
              <a:r>
                <a:rPr lang="ja-JP" altLang="en-US" sz="2400" dirty="0">
                  <a:latin typeface="UD デジタル 教科書体 NK-R" panose="02020400000000000000" pitchFamily="18" charset="-128"/>
                  <a:ea typeface="UD デジタル 教科書体 NK-R" panose="02020400000000000000" pitchFamily="18" charset="-128"/>
                </a:rPr>
                <a:t>を </a:t>
              </a:r>
              <a:r>
                <a:rPr lang="en-US" altLang="ja-JP" sz="2400" dirty="0">
                  <a:latin typeface="UD デジタル 教科書体 NK-R" panose="02020400000000000000" pitchFamily="18" charset="-128"/>
                  <a:ea typeface="UD デジタル 教科書体 NK-R" panose="02020400000000000000" pitchFamily="18" charset="-128"/>
                </a:rPr>
                <a:t>n </a:t>
              </a:r>
              <a:r>
                <a:rPr lang="ja-JP" altLang="en-US" sz="2400" dirty="0">
                  <a:latin typeface="UD デジタル 教科書体 NK-R" panose="02020400000000000000" pitchFamily="18" charset="-128"/>
                  <a:ea typeface="UD デジタル 教科書体 NK-R" panose="02020400000000000000" pitchFamily="18" charset="-128"/>
                </a:rPr>
                <a:t>回掛ける</a:t>
              </a:r>
            </a:p>
          </p:txBody>
        </p:sp>
        <p:sp>
          <p:nvSpPr>
            <p:cNvPr id="56" name="Text Box 79">
              <a:extLst>
                <a:ext uri="{FF2B5EF4-FFF2-40B4-BE49-F238E27FC236}">
                  <a16:creationId xmlns:a16="http://schemas.microsoft.com/office/drawing/2014/main" id="{7C9017C6-5003-4261-A603-ABAD1687AB3E}"/>
                </a:ext>
              </a:extLst>
            </p:cNvPr>
            <p:cNvSpPr txBox="1">
              <a:spLocks noChangeArrowheads="1"/>
            </p:cNvSpPr>
            <p:nvPr/>
          </p:nvSpPr>
          <p:spPr bwMode="auto">
            <a:xfrm>
              <a:off x="6415089" y="4197131"/>
              <a:ext cx="4034554" cy="379971"/>
            </a:xfrm>
            <a:prstGeom prst="rect">
              <a:avLst/>
            </a:prstGeom>
            <a:noFill/>
            <a:ln w="9525">
              <a:noFill/>
              <a:miter lim="800000"/>
              <a:headEnd/>
              <a:tailEnd/>
            </a:ln>
          </p:spPr>
          <p:txBody>
            <a:bodyPr wrap="none">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10</a:t>
              </a:r>
              <a:r>
                <a:rPr lang="en-US" altLang="ja-JP" sz="3200" b="1" baseline="30000" dirty="0">
                  <a:latin typeface="UD デジタル 教科書体 NK-R" panose="02020400000000000000" pitchFamily="18" charset="-128"/>
                  <a:ea typeface="UD デジタル 教科書体 NK-R" panose="02020400000000000000" pitchFamily="18" charset="-128"/>
                </a:rPr>
                <a:t>3 </a:t>
              </a:r>
              <a:r>
                <a:rPr lang="en-US" altLang="ja-JP" sz="3200" dirty="0">
                  <a:latin typeface="UD デジタル 教科書体 NK-R" panose="02020400000000000000" pitchFamily="18" charset="-128"/>
                  <a:ea typeface="UD デジタル 教科書体 NK-R" panose="02020400000000000000" pitchFamily="18" charset="-128"/>
                </a:rPr>
                <a:t>= 10x10x10 = 1000</a:t>
              </a:r>
            </a:p>
          </p:txBody>
        </p:sp>
        <p:sp>
          <p:nvSpPr>
            <p:cNvPr id="57" name="AutoShape 80">
              <a:extLst>
                <a:ext uri="{FF2B5EF4-FFF2-40B4-BE49-F238E27FC236}">
                  <a16:creationId xmlns:a16="http://schemas.microsoft.com/office/drawing/2014/main" id="{8DA7AA63-3F02-42AA-9DA7-0599BC1FC263}"/>
                </a:ext>
              </a:extLst>
            </p:cNvPr>
            <p:cNvSpPr>
              <a:spLocks/>
            </p:cNvSpPr>
            <p:nvPr/>
          </p:nvSpPr>
          <p:spPr bwMode="auto">
            <a:xfrm rot="16200000">
              <a:off x="8188530" y="3823495"/>
              <a:ext cx="202793" cy="1574801"/>
            </a:xfrm>
            <a:prstGeom prst="leftBrace">
              <a:avLst>
                <a:gd name="adj1" fmla="val 61667"/>
                <a:gd name="adj2" fmla="val 50000"/>
              </a:avLst>
            </a:prstGeom>
            <a:noFill/>
            <a:ln w="9525">
              <a:solidFill>
                <a:schemeClr val="tx1"/>
              </a:solidFill>
              <a:round/>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8" name="Text Box 81">
              <a:extLst>
                <a:ext uri="{FF2B5EF4-FFF2-40B4-BE49-F238E27FC236}">
                  <a16:creationId xmlns:a16="http://schemas.microsoft.com/office/drawing/2014/main" id="{425FDD83-6EF7-46D0-A209-285D771067C8}"/>
                </a:ext>
              </a:extLst>
            </p:cNvPr>
            <p:cNvSpPr txBox="1">
              <a:spLocks noChangeArrowheads="1"/>
            </p:cNvSpPr>
            <p:nvPr/>
          </p:nvSpPr>
          <p:spPr bwMode="auto">
            <a:xfrm>
              <a:off x="7419855" y="4766515"/>
              <a:ext cx="1806863" cy="299977"/>
            </a:xfrm>
            <a:prstGeom prst="rect">
              <a:avLst/>
            </a:prstGeom>
            <a:noFill/>
            <a:ln w="9525">
              <a:noFill/>
              <a:miter lim="800000"/>
              <a:headEnd/>
              <a:tailEnd/>
            </a:ln>
          </p:spPr>
          <p:txBody>
            <a:bodyPr wrap="none">
              <a:spAutoFit/>
            </a:bodyPr>
            <a:lstStyle/>
            <a:p>
              <a:pPr>
                <a:spcBef>
                  <a:spcPct val="30000"/>
                </a:spcBef>
              </a:pPr>
              <a:r>
                <a:rPr lang="en-US" altLang="ja-JP" sz="2400" dirty="0">
                  <a:latin typeface="UD デジタル 教科書体 NK-R" panose="02020400000000000000" pitchFamily="18" charset="-128"/>
                  <a:ea typeface="UD デジタル 教科書体 NK-R" panose="02020400000000000000" pitchFamily="18" charset="-128"/>
                </a:rPr>
                <a:t>10</a:t>
              </a:r>
              <a:r>
                <a:rPr lang="ja-JP" altLang="en-US" sz="2400" dirty="0">
                  <a:latin typeface="UD デジタル 教科書体 NK-R" panose="02020400000000000000" pitchFamily="18" charset="-128"/>
                  <a:ea typeface="UD デジタル 教科書体 NK-R" panose="02020400000000000000" pitchFamily="18" charset="-128"/>
                </a:rPr>
                <a:t>を </a:t>
              </a:r>
              <a:r>
                <a:rPr lang="en-US" altLang="ja-JP" sz="2400" dirty="0">
                  <a:latin typeface="UD デジタル 教科書体 NK-R" panose="02020400000000000000" pitchFamily="18" charset="-128"/>
                  <a:ea typeface="UD デジタル 教科書体 NK-R" panose="02020400000000000000" pitchFamily="18" charset="-128"/>
                </a:rPr>
                <a:t>3</a:t>
              </a:r>
              <a:r>
                <a:rPr lang="ja-JP" altLang="en-US" sz="2400" dirty="0">
                  <a:latin typeface="UD デジタル 教科書体 NK-R" panose="02020400000000000000" pitchFamily="18" charset="-128"/>
                  <a:ea typeface="UD デジタル 教科書体 NK-R" panose="02020400000000000000" pitchFamily="18" charset="-128"/>
                </a:rPr>
                <a:t>回掛ける</a:t>
              </a:r>
            </a:p>
          </p:txBody>
        </p:sp>
        <p:sp>
          <p:nvSpPr>
            <p:cNvPr id="59" name="Text Box 82">
              <a:extLst>
                <a:ext uri="{FF2B5EF4-FFF2-40B4-BE49-F238E27FC236}">
                  <a16:creationId xmlns:a16="http://schemas.microsoft.com/office/drawing/2014/main" id="{2E095010-B914-4B79-94A3-696057B7D4F0}"/>
                </a:ext>
              </a:extLst>
            </p:cNvPr>
            <p:cNvSpPr txBox="1">
              <a:spLocks noChangeArrowheads="1"/>
            </p:cNvSpPr>
            <p:nvPr/>
          </p:nvSpPr>
          <p:spPr bwMode="auto">
            <a:xfrm>
              <a:off x="4997450" y="5406229"/>
              <a:ext cx="1218108" cy="299977"/>
            </a:xfrm>
            <a:prstGeom prst="rect">
              <a:avLst/>
            </a:prstGeom>
            <a:noFill/>
            <a:ln w="9525">
              <a:noFill/>
              <a:miter lim="800000"/>
              <a:headEnd/>
              <a:tailEnd/>
            </a:ln>
          </p:spPr>
          <p:txBody>
            <a:bodyPr wrap="none">
              <a:spAutoFit/>
            </a:bodyPr>
            <a:lstStyle/>
            <a:p>
              <a:pPr>
                <a:spcBef>
                  <a:spcPct val="30000"/>
                </a:spcBef>
              </a:pPr>
              <a:r>
                <a:rPr lang="ja-JP" altLang="en-US" sz="2400" b="1" dirty="0">
                  <a:solidFill>
                    <a:srgbClr val="0000FF"/>
                  </a:solidFill>
                  <a:latin typeface="UD デジタル 教科書体 NK-R" panose="02020400000000000000" pitchFamily="18" charset="-128"/>
                  <a:ea typeface="UD デジタル 教科書体 NK-R" panose="02020400000000000000" pitchFamily="18" charset="-128"/>
                </a:rPr>
                <a:t>マイナス乗</a:t>
              </a:r>
            </a:p>
          </p:txBody>
        </p:sp>
        <p:sp>
          <p:nvSpPr>
            <p:cNvPr id="60" name="Text Box 83">
              <a:extLst>
                <a:ext uri="{FF2B5EF4-FFF2-40B4-BE49-F238E27FC236}">
                  <a16:creationId xmlns:a16="http://schemas.microsoft.com/office/drawing/2014/main" id="{4D4F65B4-662D-4928-91DA-E719DA111A44}"/>
                </a:ext>
              </a:extLst>
            </p:cNvPr>
            <p:cNvSpPr txBox="1">
              <a:spLocks noChangeArrowheads="1"/>
            </p:cNvSpPr>
            <p:nvPr/>
          </p:nvSpPr>
          <p:spPr bwMode="auto">
            <a:xfrm>
              <a:off x="5399089" y="6096352"/>
              <a:ext cx="982101" cy="319976"/>
            </a:xfrm>
            <a:prstGeom prst="rect">
              <a:avLst/>
            </a:prstGeom>
            <a:noFill/>
            <a:ln w="9525">
              <a:noFill/>
              <a:miter lim="800000"/>
              <a:headEnd/>
              <a:tailEnd/>
            </a:ln>
          </p:spPr>
          <p:txBody>
            <a:bodyPr wrap="none" lIns="0" tIns="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10</a:t>
              </a:r>
              <a:r>
                <a:rPr lang="en-US" altLang="ja-JP" sz="3200" b="1" baseline="50000" dirty="0">
                  <a:solidFill>
                    <a:srgbClr val="FF0000"/>
                  </a:solidFill>
                  <a:latin typeface="UD デジタル 教科書体 NK-R" panose="02020400000000000000" pitchFamily="18" charset="-128"/>
                  <a:ea typeface="UD デジタル 教科書体 NK-R" panose="02020400000000000000" pitchFamily="18" charset="-128"/>
                </a:rPr>
                <a:t>-</a:t>
              </a:r>
              <a:r>
                <a:rPr lang="en-US" altLang="ja-JP" sz="3200" b="1" baseline="60000" dirty="0">
                  <a:solidFill>
                    <a:srgbClr val="FF0000"/>
                  </a:solidFill>
                  <a:latin typeface="UD デジタル 教科書体 NK-R" panose="02020400000000000000" pitchFamily="18" charset="-128"/>
                  <a:ea typeface="UD デジタル 教科書体 NK-R" panose="02020400000000000000" pitchFamily="18" charset="-128"/>
                </a:rPr>
                <a:t>n</a:t>
              </a:r>
              <a:r>
                <a:rPr lang="en-US" altLang="ja-JP" sz="3200" b="1" baseline="30000" dirty="0">
                  <a:latin typeface="UD デジタル 教科書体 NK-R" panose="02020400000000000000" pitchFamily="18" charset="-128"/>
                  <a:ea typeface="UD デジタル 教科書体 NK-R" panose="02020400000000000000" pitchFamily="18" charset="-128"/>
                </a:rPr>
                <a:t> </a:t>
              </a:r>
              <a:r>
                <a:rPr lang="en-US" altLang="ja-JP" sz="3200" dirty="0">
                  <a:latin typeface="UD デジタル 教科書体 NK-R" panose="02020400000000000000" pitchFamily="18" charset="-128"/>
                  <a:ea typeface="UD デジタル 教科書体 NK-R" panose="02020400000000000000" pitchFamily="18" charset="-128"/>
                </a:rPr>
                <a:t>=</a:t>
              </a:r>
            </a:p>
          </p:txBody>
        </p:sp>
        <p:sp>
          <p:nvSpPr>
            <p:cNvPr id="61" name="Text Box 84">
              <a:extLst>
                <a:ext uri="{FF2B5EF4-FFF2-40B4-BE49-F238E27FC236}">
                  <a16:creationId xmlns:a16="http://schemas.microsoft.com/office/drawing/2014/main" id="{45D33F70-2484-4C5D-A9C8-0D3AE8AC2F03}"/>
                </a:ext>
              </a:extLst>
            </p:cNvPr>
            <p:cNvSpPr txBox="1">
              <a:spLocks noChangeArrowheads="1"/>
            </p:cNvSpPr>
            <p:nvPr/>
          </p:nvSpPr>
          <p:spPr bwMode="auto">
            <a:xfrm>
              <a:off x="6550827" y="6324952"/>
              <a:ext cx="617752" cy="319976"/>
            </a:xfrm>
            <a:prstGeom prst="rect">
              <a:avLst/>
            </a:prstGeom>
            <a:noFill/>
            <a:ln w="9525">
              <a:noFill/>
              <a:miter lim="800000"/>
              <a:headEnd/>
              <a:tailEnd/>
            </a:ln>
          </p:spPr>
          <p:txBody>
            <a:bodyPr wrap="none" lIns="0" tIns="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10</a:t>
              </a:r>
              <a:r>
                <a:rPr lang="en-US" altLang="ja-JP" sz="3200" b="1" baseline="60000" dirty="0">
                  <a:solidFill>
                    <a:srgbClr val="FF0000"/>
                  </a:solidFill>
                  <a:latin typeface="UD デジタル 教科書体 NK-R" panose="02020400000000000000" pitchFamily="18" charset="-128"/>
                  <a:ea typeface="UD デジタル 教科書体 NK-R" panose="02020400000000000000" pitchFamily="18" charset="-128"/>
                </a:rPr>
                <a:t>n</a:t>
              </a:r>
              <a:r>
                <a:rPr lang="en-US" altLang="ja-JP" sz="3200" b="1" baseline="30000" dirty="0">
                  <a:latin typeface="UD デジタル 教科書体 NK-R" panose="02020400000000000000" pitchFamily="18" charset="-128"/>
                  <a:ea typeface="UD デジタル 教科書体 NK-R" panose="02020400000000000000" pitchFamily="18" charset="-128"/>
                </a:rPr>
                <a:t> </a:t>
              </a:r>
              <a:endParaRPr lang="en-US" altLang="ja-JP" sz="3200" dirty="0">
                <a:latin typeface="UD デジタル 教科書体 NK-R" panose="02020400000000000000" pitchFamily="18" charset="-128"/>
                <a:ea typeface="UD デジタル 教科書体 NK-R" panose="02020400000000000000" pitchFamily="18" charset="-128"/>
              </a:endParaRPr>
            </a:p>
          </p:txBody>
        </p:sp>
        <p:sp>
          <p:nvSpPr>
            <p:cNvPr id="62" name="Text Box 86">
              <a:extLst>
                <a:ext uri="{FF2B5EF4-FFF2-40B4-BE49-F238E27FC236}">
                  <a16:creationId xmlns:a16="http://schemas.microsoft.com/office/drawing/2014/main" id="{F0F910FD-E333-4C02-BD51-E51298067162}"/>
                </a:ext>
              </a:extLst>
            </p:cNvPr>
            <p:cNvSpPr txBox="1">
              <a:spLocks noChangeArrowheads="1"/>
            </p:cNvSpPr>
            <p:nvPr/>
          </p:nvSpPr>
          <p:spPr bwMode="auto">
            <a:xfrm>
              <a:off x="6675976" y="5916965"/>
              <a:ext cx="213062" cy="319976"/>
            </a:xfrm>
            <a:prstGeom prst="rect">
              <a:avLst/>
            </a:prstGeom>
            <a:noFill/>
            <a:ln w="9525">
              <a:noFill/>
              <a:miter lim="800000"/>
              <a:headEnd/>
              <a:tailEnd/>
            </a:ln>
          </p:spPr>
          <p:txBody>
            <a:bodyPr wrap="none" lIns="0" tIns="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a:t>
              </a:r>
            </a:p>
          </p:txBody>
        </p:sp>
        <p:sp>
          <p:nvSpPr>
            <p:cNvPr id="63" name="Line 87">
              <a:extLst>
                <a:ext uri="{FF2B5EF4-FFF2-40B4-BE49-F238E27FC236}">
                  <a16:creationId xmlns:a16="http://schemas.microsoft.com/office/drawing/2014/main" id="{C310823B-3373-49CB-979B-C48F53FED800}"/>
                </a:ext>
              </a:extLst>
            </p:cNvPr>
            <p:cNvSpPr>
              <a:spLocks noChangeShapeType="1"/>
            </p:cNvSpPr>
            <p:nvPr/>
          </p:nvSpPr>
          <p:spPr bwMode="auto">
            <a:xfrm>
              <a:off x="6512611" y="6236941"/>
              <a:ext cx="577850" cy="0"/>
            </a:xfrm>
            <a:prstGeom prst="line">
              <a:avLst/>
            </a:prstGeom>
            <a:noFill/>
            <a:ln w="9525">
              <a:solidFill>
                <a:schemeClr val="tx1"/>
              </a:solidFill>
              <a:round/>
              <a:headEnd/>
              <a:tailEnd/>
            </a:ln>
          </p:spPr>
          <p:txBody>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4" name="Text Box 92">
              <a:extLst>
                <a:ext uri="{FF2B5EF4-FFF2-40B4-BE49-F238E27FC236}">
                  <a16:creationId xmlns:a16="http://schemas.microsoft.com/office/drawing/2014/main" id="{D64B4D83-1026-4B40-8696-F6A913ED0D6A}"/>
                </a:ext>
              </a:extLst>
            </p:cNvPr>
            <p:cNvSpPr txBox="1">
              <a:spLocks noChangeArrowheads="1"/>
            </p:cNvSpPr>
            <p:nvPr/>
          </p:nvSpPr>
          <p:spPr bwMode="auto">
            <a:xfrm>
              <a:off x="1922615" y="5406229"/>
              <a:ext cx="629351" cy="299977"/>
            </a:xfrm>
            <a:prstGeom prst="rect">
              <a:avLst/>
            </a:prstGeom>
            <a:noFill/>
            <a:ln w="9525">
              <a:noFill/>
              <a:miter lim="800000"/>
              <a:headEnd/>
              <a:tailEnd/>
            </a:ln>
          </p:spPr>
          <p:txBody>
            <a:bodyPr wrap="none">
              <a:spAutoFit/>
            </a:bodyPr>
            <a:lstStyle/>
            <a:p>
              <a:pPr>
                <a:spcBef>
                  <a:spcPct val="30000"/>
                </a:spcBef>
              </a:pPr>
              <a:r>
                <a:rPr lang="ja-JP" altLang="en-US" sz="2400" b="1" dirty="0">
                  <a:solidFill>
                    <a:srgbClr val="0000FF"/>
                  </a:solidFill>
                  <a:latin typeface="UD デジタル 教科書体 NK-R" panose="02020400000000000000" pitchFamily="18" charset="-128"/>
                  <a:ea typeface="UD デジタル 教科書体 NK-R" panose="02020400000000000000" pitchFamily="18" charset="-128"/>
                </a:rPr>
                <a:t>零乗</a:t>
              </a:r>
            </a:p>
          </p:txBody>
        </p:sp>
        <p:sp>
          <p:nvSpPr>
            <p:cNvPr id="65" name="Text Box 93">
              <a:extLst>
                <a:ext uri="{FF2B5EF4-FFF2-40B4-BE49-F238E27FC236}">
                  <a16:creationId xmlns:a16="http://schemas.microsoft.com/office/drawing/2014/main" id="{AF790A06-AD22-4963-B77C-26207F4809BC}"/>
                </a:ext>
              </a:extLst>
            </p:cNvPr>
            <p:cNvSpPr txBox="1">
              <a:spLocks noChangeArrowheads="1"/>
            </p:cNvSpPr>
            <p:nvPr/>
          </p:nvSpPr>
          <p:spPr bwMode="auto">
            <a:xfrm>
              <a:off x="2551966" y="5845569"/>
              <a:ext cx="1188859" cy="367216"/>
            </a:xfrm>
            <a:prstGeom prst="rect">
              <a:avLst/>
            </a:prstGeom>
            <a:noFill/>
            <a:ln w="9525">
              <a:noFill/>
              <a:miter lim="800000"/>
              <a:headEnd/>
              <a:tailEnd/>
            </a:ln>
          </p:spPr>
          <p:txBody>
            <a:bodyPr wrap="none" lIns="0" tIns="7200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10</a:t>
              </a:r>
              <a:r>
                <a:rPr lang="en-US" altLang="ja-JP" sz="3200" b="1" baseline="30000" dirty="0">
                  <a:solidFill>
                    <a:srgbClr val="FF0000"/>
                  </a:solidFill>
                  <a:latin typeface="UD デジタル 教科書体 NK-R" panose="02020400000000000000" pitchFamily="18" charset="-128"/>
                  <a:ea typeface="UD デジタル 教科書体 NK-R" panose="02020400000000000000" pitchFamily="18" charset="-128"/>
                </a:rPr>
                <a:t>0</a:t>
              </a:r>
              <a:r>
                <a:rPr lang="en-US" altLang="ja-JP" sz="3200" b="1" baseline="30000" dirty="0">
                  <a:latin typeface="UD デジタル 教科書体 NK-R" panose="02020400000000000000" pitchFamily="18" charset="-128"/>
                  <a:ea typeface="UD デジタル 教科書体 NK-R" panose="02020400000000000000" pitchFamily="18" charset="-128"/>
                </a:rPr>
                <a:t> </a:t>
              </a:r>
              <a:r>
                <a:rPr lang="en-US" altLang="ja-JP" sz="3200" dirty="0">
                  <a:latin typeface="UD デジタル 教科書体 NK-R" panose="02020400000000000000" pitchFamily="18" charset="-128"/>
                  <a:ea typeface="UD デジタル 教科書体 NK-R" panose="02020400000000000000" pitchFamily="18" charset="-128"/>
                </a:rPr>
                <a:t>= 1</a:t>
              </a:r>
            </a:p>
          </p:txBody>
        </p:sp>
        <p:sp>
          <p:nvSpPr>
            <p:cNvPr id="66" name="Text Box 97">
              <a:extLst>
                <a:ext uri="{FF2B5EF4-FFF2-40B4-BE49-F238E27FC236}">
                  <a16:creationId xmlns:a16="http://schemas.microsoft.com/office/drawing/2014/main" id="{BFE2448E-1FD8-4D04-85F3-19B27E62C664}"/>
                </a:ext>
              </a:extLst>
            </p:cNvPr>
            <p:cNvSpPr txBox="1">
              <a:spLocks noChangeArrowheads="1"/>
            </p:cNvSpPr>
            <p:nvPr/>
          </p:nvSpPr>
          <p:spPr bwMode="auto">
            <a:xfrm>
              <a:off x="7614604" y="6125736"/>
              <a:ext cx="997230" cy="319976"/>
            </a:xfrm>
            <a:prstGeom prst="rect">
              <a:avLst/>
            </a:prstGeom>
            <a:noFill/>
            <a:ln w="9525">
              <a:noFill/>
              <a:miter lim="800000"/>
              <a:headEnd/>
              <a:tailEnd/>
            </a:ln>
          </p:spPr>
          <p:txBody>
            <a:bodyPr wrap="none" lIns="0" tIns="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10</a:t>
              </a:r>
              <a:r>
                <a:rPr lang="en-US" altLang="ja-JP" sz="3200" b="1" baseline="30000" dirty="0">
                  <a:latin typeface="UD デジタル 教科書体 NK-R" panose="02020400000000000000" pitchFamily="18" charset="-128"/>
                  <a:ea typeface="UD デジタル 教科書体 NK-R" panose="02020400000000000000" pitchFamily="18" charset="-128"/>
                </a:rPr>
                <a:t>-3 </a:t>
              </a:r>
              <a:r>
                <a:rPr lang="en-US" altLang="ja-JP" sz="3200" dirty="0">
                  <a:latin typeface="UD デジタル 教科書体 NK-R" panose="02020400000000000000" pitchFamily="18" charset="-128"/>
                  <a:ea typeface="UD デジタル 教科書体 NK-R" panose="02020400000000000000" pitchFamily="18" charset="-128"/>
                </a:rPr>
                <a:t>=</a:t>
              </a:r>
            </a:p>
          </p:txBody>
        </p:sp>
        <p:sp>
          <p:nvSpPr>
            <p:cNvPr id="67" name="Text Box 98">
              <a:extLst>
                <a:ext uri="{FF2B5EF4-FFF2-40B4-BE49-F238E27FC236}">
                  <a16:creationId xmlns:a16="http://schemas.microsoft.com/office/drawing/2014/main" id="{7322CFBC-2263-4B68-A023-D7D680BA3CB0}"/>
                </a:ext>
              </a:extLst>
            </p:cNvPr>
            <p:cNvSpPr txBox="1">
              <a:spLocks noChangeArrowheads="1"/>
            </p:cNvSpPr>
            <p:nvPr/>
          </p:nvSpPr>
          <p:spPr bwMode="auto">
            <a:xfrm>
              <a:off x="8680001" y="6324952"/>
              <a:ext cx="632881" cy="319976"/>
            </a:xfrm>
            <a:prstGeom prst="rect">
              <a:avLst/>
            </a:prstGeom>
            <a:noFill/>
            <a:ln w="9525">
              <a:noFill/>
              <a:miter lim="800000"/>
              <a:headEnd/>
              <a:tailEnd/>
            </a:ln>
          </p:spPr>
          <p:txBody>
            <a:bodyPr wrap="none" lIns="0" tIns="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10</a:t>
              </a:r>
              <a:r>
                <a:rPr lang="en-US" altLang="ja-JP" sz="3200" b="1" baseline="30000" dirty="0">
                  <a:latin typeface="UD デジタル 教科書体 NK-R" panose="02020400000000000000" pitchFamily="18" charset="-128"/>
                  <a:ea typeface="UD デジタル 教科書体 NK-R" panose="02020400000000000000" pitchFamily="18" charset="-128"/>
                </a:rPr>
                <a:t>3 </a:t>
              </a:r>
              <a:endParaRPr lang="en-US" altLang="ja-JP" sz="3200" dirty="0">
                <a:latin typeface="UD デジタル 教科書体 NK-R" panose="02020400000000000000" pitchFamily="18" charset="-128"/>
                <a:ea typeface="UD デジタル 教科書体 NK-R" panose="02020400000000000000" pitchFamily="18" charset="-128"/>
              </a:endParaRPr>
            </a:p>
          </p:txBody>
        </p:sp>
        <p:sp>
          <p:nvSpPr>
            <p:cNvPr id="68" name="Text Box 99">
              <a:extLst>
                <a:ext uri="{FF2B5EF4-FFF2-40B4-BE49-F238E27FC236}">
                  <a16:creationId xmlns:a16="http://schemas.microsoft.com/office/drawing/2014/main" id="{1A2184ED-7505-447C-AD1F-B3D677917486}"/>
                </a:ext>
              </a:extLst>
            </p:cNvPr>
            <p:cNvSpPr txBox="1">
              <a:spLocks noChangeArrowheads="1"/>
            </p:cNvSpPr>
            <p:nvPr/>
          </p:nvSpPr>
          <p:spPr bwMode="auto">
            <a:xfrm>
              <a:off x="8851513" y="5966477"/>
              <a:ext cx="213062" cy="319976"/>
            </a:xfrm>
            <a:prstGeom prst="rect">
              <a:avLst/>
            </a:prstGeom>
            <a:noFill/>
            <a:ln w="9525">
              <a:noFill/>
              <a:miter lim="800000"/>
              <a:headEnd/>
              <a:tailEnd/>
            </a:ln>
          </p:spPr>
          <p:txBody>
            <a:bodyPr wrap="none" lIns="0" tIns="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a:t>
              </a:r>
            </a:p>
          </p:txBody>
        </p:sp>
        <p:sp>
          <p:nvSpPr>
            <p:cNvPr id="69" name="Line 100">
              <a:extLst>
                <a:ext uri="{FF2B5EF4-FFF2-40B4-BE49-F238E27FC236}">
                  <a16:creationId xmlns:a16="http://schemas.microsoft.com/office/drawing/2014/main" id="{119F3622-1D1F-47F4-B3AE-556DC4F4F2B9}"/>
                </a:ext>
              </a:extLst>
            </p:cNvPr>
            <p:cNvSpPr>
              <a:spLocks noChangeShapeType="1"/>
            </p:cNvSpPr>
            <p:nvPr/>
          </p:nvSpPr>
          <p:spPr bwMode="auto">
            <a:xfrm>
              <a:off x="8668033" y="6257925"/>
              <a:ext cx="577850" cy="0"/>
            </a:xfrm>
            <a:prstGeom prst="line">
              <a:avLst/>
            </a:prstGeom>
            <a:noFill/>
            <a:ln w="9525">
              <a:solidFill>
                <a:schemeClr val="tx1"/>
              </a:solidFill>
              <a:round/>
              <a:headEnd/>
              <a:tailEnd/>
            </a:ln>
          </p:spPr>
          <p:txBody>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0" name="Text Box 101">
              <a:extLst>
                <a:ext uri="{FF2B5EF4-FFF2-40B4-BE49-F238E27FC236}">
                  <a16:creationId xmlns:a16="http://schemas.microsoft.com/office/drawing/2014/main" id="{07559D8B-326A-4B32-84D0-70172971CE75}"/>
                </a:ext>
              </a:extLst>
            </p:cNvPr>
            <p:cNvSpPr txBox="1">
              <a:spLocks noChangeArrowheads="1"/>
            </p:cNvSpPr>
            <p:nvPr/>
          </p:nvSpPr>
          <p:spPr bwMode="auto">
            <a:xfrm>
              <a:off x="9338873" y="6129360"/>
              <a:ext cx="245841" cy="319976"/>
            </a:xfrm>
            <a:prstGeom prst="rect">
              <a:avLst/>
            </a:prstGeom>
            <a:noFill/>
            <a:ln w="9525">
              <a:noFill/>
              <a:miter lim="800000"/>
              <a:headEnd/>
              <a:tailEnd/>
            </a:ln>
          </p:spPr>
          <p:txBody>
            <a:bodyPr wrap="none" lIns="0" tIns="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a:t>
              </a:r>
            </a:p>
          </p:txBody>
        </p:sp>
        <p:sp>
          <p:nvSpPr>
            <p:cNvPr id="71" name="Text Box 102">
              <a:extLst>
                <a:ext uri="{FF2B5EF4-FFF2-40B4-BE49-F238E27FC236}">
                  <a16:creationId xmlns:a16="http://schemas.microsoft.com/office/drawing/2014/main" id="{97D94701-E5EB-4CB9-9606-939A30FE86E2}"/>
                </a:ext>
              </a:extLst>
            </p:cNvPr>
            <p:cNvSpPr txBox="1">
              <a:spLocks noChangeArrowheads="1"/>
            </p:cNvSpPr>
            <p:nvPr/>
          </p:nvSpPr>
          <p:spPr bwMode="auto">
            <a:xfrm>
              <a:off x="9637333" y="6324952"/>
              <a:ext cx="852246" cy="319976"/>
            </a:xfrm>
            <a:prstGeom prst="rect">
              <a:avLst/>
            </a:prstGeom>
            <a:noFill/>
            <a:ln w="9525">
              <a:noFill/>
              <a:miter lim="800000"/>
              <a:headEnd/>
              <a:tailEnd/>
            </a:ln>
          </p:spPr>
          <p:txBody>
            <a:bodyPr wrap="none" lIns="0" tIns="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1000</a:t>
              </a:r>
            </a:p>
          </p:txBody>
        </p:sp>
        <p:sp>
          <p:nvSpPr>
            <p:cNvPr id="72" name="Text Box 103">
              <a:extLst>
                <a:ext uri="{FF2B5EF4-FFF2-40B4-BE49-F238E27FC236}">
                  <a16:creationId xmlns:a16="http://schemas.microsoft.com/office/drawing/2014/main" id="{530F588E-F433-41FC-91A3-2BB06FFF86E6}"/>
                </a:ext>
              </a:extLst>
            </p:cNvPr>
            <p:cNvSpPr txBox="1">
              <a:spLocks noChangeArrowheads="1"/>
            </p:cNvSpPr>
            <p:nvPr/>
          </p:nvSpPr>
          <p:spPr bwMode="auto">
            <a:xfrm>
              <a:off x="9956927" y="5965748"/>
              <a:ext cx="213062" cy="319976"/>
            </a:xfrm>
            <a:prstGeom prst="rect">
              <a:avLst/>
            </a:prstGeom>
            <a:noFill/>
            <a:ln w="9525">
              <a:noFill/>
              <a:miter lim="800000"/>
              <a:headEnd/>
              <a:tailEnd/>
            </a:ln>
          </p:spPr>
          <p:txBody>
            <a:bodyPr wrap="none" lIns="0" tIns="0" rIns="0" bIns="0" anchor="ctr">
              <a:spAutoFit/>
            </a:bodyPr>
            <a:lstStyle/>
            <a:p>
              <a:pPr>
                <a:spcBef>
                  <a:spcPct val="30000"/>
                </a:spcBef>
              </a:pPr>
              <a:r>
                <a:rPr lang="en-US" altLang="ja-JP" sz="3200" dirty="0">
                  <a:latin typeface="UD デジタル 教科書体 NK-R" panose="02020400000000000000" pitchFamily="18" charset="-128"/>
                  <a:ea typeface="UD デジタル 教科書体 NK-R" panose="02020400000000000000" pitchFamily="18" charset="-128"/>
                </a:rPr>
                <a:t>1</a:t>
              </a:r>
            </a:p>
          </p:txBody>
        </p:sp>
        <p:sp>
          <p:nvSpPr>
            <p:cNvPr id="73" name="Line 104">
              <a:extLst>
                <a:ext uri="{FF2B5EF4-FFF2-40B4-BE49-F238E27FC236}">
                  <a16:creationId xmlns:a16="http://schemas.microsoft.com/office/drawing/2014/main" id="{7DEE232C-2518-42E8-AEB2-CC294DBA7155}"/>
                </a:ext>
              </a:extLst>
            </p:cNvPr>
            <p:cNvSpPr>
              <a:spLocks noChangeShapeType="1"/>
            </p:cNvSpPr>
            <p:nvPr/>
          </p:nvSpPr>
          <p:spPr bwMode="auto">
            <a:xfrm>
              <a:off x="9680866" y="6285724"/>
              <a:ext cx="765175" cy="0"/>
            </a:xfrm>
            <a:prstGeom prst="line">
              <a:avLst/>
            </a:prstGeom>
            <a:noFill/>
            <a:ln w="9525">
              <a:solidFill>
                <a:schemeClr val="tx1"/>
              </a:solidFill>
              <a:round/>
              <a:headEnd/>
              <a:tailEnd/>
            </a:ln>
          </p:spPr>
          <p:txBody>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spTree>
    <p:extLst>
      <p:ext uri="{BB962C8B-B14F-4D97-AF65-F5344CB8AC3E}">
        <p14:creationId xmlns:p14="http://schemas.microsoft.com/office/powerpoint/2010/main" val="3791255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2DE4-DD1D-4149-91E2-F0F15024DB19}"/>
              </a:ext>
            </a:extLst>
          </p:cNvPr>
          <p:cNvSpPr>
            <a:spLocks noGrp="1"/>
          </p:cNvSpPr>
          <p:nvPr>
            <p:ph type="title"/>
          </p:nvPr>
        </p:nvSpPr>
        <p:spPr>
          <a:xfrm>
            <a:off x="1228299" y="685801"/>
            <a:ext cx="8525301" cy="717115"/>
          </a:xfrm>
        </p:spPr>
        <p:txBody>
          <a:bodyPr>
            <a:normAutofit/>
          </a:bodyPr>
          <a:lstStyle/>
          <a:p>
            <a:r>
              <a:rPr lang="en-US" altLang="ja-JP" dirty="0"/>
              <a:t>2</a:t>
            </a:r>
            <a:r>
              <a:rPr lang="ja-JP" altLang="en-US" dirty="0"/>
              <a:t>進法</a:t>
            </a:r>
            <a:endParaRPr kumimoji="1" lang="ja-JP" altLang="en-US" dirty="0"/>
          </a:p>
        </p:txBody>
      </p:sp>
      <p:sp>
        <p:nvSpPr>
          <p:cNvPr id="3" name="コンテンツ プレースホルダー 2">
            <a:extLst>
              <a:ext uri="{FF2B5EF4-FFF2-40B4-BE49-F238E27FC236}">
                <a16:creationId xmlns:a16="http://schemas.microsoft.com/office/drawing/2014/main" id="{CC1D89D9-A6C4-40F2-A829-7A92A856E02D}"/>
              </a:ext>
            </a:extLst>
          </p:cNvPr>
          <p:cNvSpPr>
            <a:spLocks noGrp="1"/>
          </p:cNvSpPr>
          <p:nvPr>
            <p:ph idx="1"/>
          </p:nvPr>
        </p:nvSpPr>
        <p:spPr>
          <a:xfrm>
            <a:off x="1228298" y="1678489"/>
            <a:ext cx="10773201" cy="2017211"/>
          </a:xfrm>
        </p:spPr>
        <p:txBody>
          <a:bodyPr numCol="1">
            <a:normAutofit/>
          </a:bodyPr>
          <a:lstStyle/>
          <a:p>
            <a:r>
              <a:rPr lang="ja-JP" altLang="en-US" dirty="0"/>
              <a:t>“</a:t>
            </a:r>
            <a:r>
              <a:rPr lang="en-US" altLang="ja-JP" dirty="0"/>
              <a:t>0</a:t>
            </a:r>
            <a:r>
              <a:rPr lang="ja-JP" altLang="en-US" dirty="0"/>
              <a:t>”～“</a:t>
            </a:r>
            <a:r>
              <a:rPr lang="en-US" altLang="ja-JP" dirty="0"/>
              <a:t>1</a:t>
            </a:r>
            <a:r>
              <a:rPr lang="ja-JP" altLang="en-US" dirty="0"/>
              <a:t>”の</a:t>
            </a:r>
            <a:r>
              <a:rPr lang="en-US" altLang="ja-JP" dirty="0">
                <a:solidFill>
                  <a:srgbClr val="FF0000"/>
                </a:solidFill>
              </a:rPr>
              <a:t>2</a:t>
            </a:r>
            <a:r>
              <a:rPr lang="ja-JP" altLang="en-US" dirty="0">
                <a:solidFill>
                  <a:srgbClr val="FF0000"/>
                </a:solidFill>
              </a:rPr>
              <a:t>個の数字</a:t>
            </a:r>
            <a:r>
              <a:rPr lang="ja-JP" altLang="en-US" dirty="0"/>
              <a:t>を使用する数値の表現方法。</a:t>
            </a:r>
            <a:endParaRPr lang="en-US" altLang="ja-JP" dirty="0"/>
          </a:p>
          <a:p>
            <a:r>
              <a:rPr lang="ja-JP" altLang="en-US" dirty="0"/>
              <a:t>それぞれの</a:t>
            </a:r>
            <a:r>
              <a:rPr lang="ja-JP" altLang="en-US" dirty="0">
                <a:solidFill>
                  <a:srgbClr val="FF0000"/>
                </a:solidFill>
              </a:rPr>
              <a:t>桁が</a:t>
            </a:r>
            <a:r>
              <a:rPr lang="en-US" altLang="ja-JP" dirty="0">
                <a:solidFill>
                  <a:srgbClr val="FF0000"/>
                </a:solidFill>
              </a:rPr>
              <a:t>2</a:t>
            </a:r>
            <a:r>
              <a:rPr lang="ja-JP" altLang="en-US" dirty="0">
                <a:solidFill>
                  <a:srgbClr val="FF0000"/>
                </a:solidFill>
              </a:rPr>
              <a:t>の</a:t>
            </a:r>
            <a:r>
              <a:rPr lang="en-US" altLang="ja-JP" dirty="0">
                <a:solidFill>
                  <a:srgbClr val="FF0000"/>
                </a:solidFill>
              </a:rPr>
              <a:t>n</a:t>
            </a:r>
            <a:r>
              <a:rPr lang="ja-JP" altLang="en-US" dirty="0">
                <a:solidFill>
                  <a:srgbClr val="FF0000"/>
                </a:solidFill>
              </a:rPr>
              <a:t>乗に対応</a:t>
            </a:r>
            <a:r>
              <a:rPr lang="ja-JP" altLang="en-US" dirty="0"/>
              <a:t>する。</a:t>
            </a:r>
            <a:endParaRPr lang="en-US" altLang="ja-JP" dirty="0"/>
          </a:p>
          <a:p>
            <a:r>
              <a:rPr lang="ja-JP" altLang="en-US" dirty="0"/>
              <a:t>一般的に</a:t>
            </a:r>
            <a:r>
              <a:rPr lang="ja-JP" altLang="en-US" dirty="0">
                <a:solidFill>
                  <a:srgbClr val="FF0000"/>
                </a:solidFill>
              </a:rPr>
              <a:t>桁を表す単位として</a:t>
            </a:r>
            <a:r>
              <a:rPr lang="en-US" altLang="ja-JP" dirty="0">
                <a:solidFill>
                  <a:srgbClr val="FF0000"/>
                </a:solidFill>
              </a:rPr>
              <a:t>bit</a:t>
            </a:r>
            <a:r>
              <a:rPr lang="ja-JP" altLang="en-US" dirty="0"/>
              <a:t>が用いられる。</a:t>
            </a:r>
            <a:endParaRPr lang="en-US" altLang="ja-JP" dirty="0"/>
          </a:p>
        </p:txBody>
      </p:sp>
      <p:sp>
        <p:nvSpPr>
          <p:cNvPr id="4"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1228298" y="4172331"/>
            <a:ext cx="8577275" cy="704589"/>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en-US" altLang="ja-JP" sz="2800" dirty="0">
                <a:solidFill>
                  <a:schemeClr val="tx1"/>
                </a:solidFill>
                <a:latin typeface="UD デジタル 教科書体 NK-R" panose="02020400000000000000" pitchFamily="18" charset="-128"/>
                <a:ea typeface="UD デジタル 教科書体 NK-R" panose="02020400000000000000" pitchFamily="18" charset="-128"/>
              </a:rPr>
              <a:t>ex  0b1101</a:t>
            </a: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という数値を分解すると・・・</a:t>
            </a:r>
            <a:endParaRPr lang="en-US" altLang="ja-JP"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5" name="コンテンツ プレースホルダー 2">
            <a:extLst>
              <a:ext uri="{FF2B5EF4-FFF2-40B4-BE49-F238E27FC236}">
                <a16:creationId xmlns:a16="http://schemas.microsoft.com/office/drawing/2014/main" id="{65A466DE-9447-437C-A46C-C8455E113978}"/>
              </a:ext>
            </a:extLst>
          </p:cNvPr>
          <p:cNvSpPr txBox="1">
            <a:spLocks/>
          </p:cNvSpPr>
          <p:nvPr/>
        </p:nvSpPr>
        <p:spPr>
          <a:xfrm>
            <a:off x="2463421" y="4898131"/>
            <a:ext cx="7792872" cy="704589"/>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r>
              <a:rPr lang="en-US" altLang="ja-JP" sz="3600" dirty="0">
                <a:solidFill>
                  <a:schemeClr val="tx1"/>
                </a:solidFill>
              </a:rPr>
              <a:t>1</a:t>
            </a:r>
            <a:r>
              <a:rPr lang="ja-JP" altLang="en-US" sz="3600" dirty="0">
                <a:solidFill>
                  <a:schemeClr val="tx1"/>
                </a:solidFill>
              </a:rPr>
              <a:t>　</a:t>
            </a:r>
            <a:r>
              <a:rPr lang="en-US" altLang="ja-JP" sz="3600" dirty="0">
                <a:solidFill>
                  <a:schemeClr val="tx1"/>
                </a:solidFill>
              </a:rPr>
              <a:t>	</a:t>
            </a:r>
            <a:r>
              <a:rPr lang="ja-JP" altLang="en-US" sz="3600" dirty="0">
                <a:solidFill>
                  <a:schemeClr val="tx1"/>
                </a:solidFill>
              </a:rPr>
              <a:t>　</a:t>
            </a:r>
            <a:r>
              <a:rPr lang="en-US" altLang="ja-JP" sz="3600" dirty="0">
                <a:solidFill>
                  <a:schemeClr val="tx1"/>
                </a:solidFill>
              </a:rPr>
              <a:t>	1</a:t>
            </a:r>
            <a:r>
              <a:rPr lang="ja-JP" altLang="en-US" sz="3600" dirty="0">
                <a:solidFill>
                  <a:schemeClr val="tx1"/>
                </a:solidFill>
              </a:rPr>
              <a:t>　　</a:t>
            </a:r>
            <a:r>
              <a:rPr lang="en-US" altLang="ja-JP" sz="3600" dirty="0">
                <a:solidFill>
                  <a:schemeClr val="tx1"/>
                </a:solidFill>
              </a:rPr>
              <a:t>		0</a:t>
            </a:r>
            <a:r>
              <a:rPr lang="ja-JP" altLang="en-US" sz="3600" dirty="0">
                <a:solidFill>
                  <a:schemeClr val="tx1"/>
                </a:solidFill>
              </a:rPr>
              <a:t>　　</a:t>
            </a:r>
            <a:r>
              <a:rPr lang="en-US" altLang="ja-JP" sz="3600" dirty="0">
                <a:solidFill>
                  <a:schemeClr val="tx1"/>
                </a:solidFill>
              </a:rPr>
              <a:t>		1</a:t>
            </a:r>
          </a:p>
        </p:txBody>
      </p:sp>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2058535" y="5483784"/>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ea typeface="Cambria Math" panose="02040503050406030204" pitchFamily="18" charset="0"/>
                        </a:rPr>
                        <m:t>×</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2</m:t>
                          </m:r>
                        </m:e>
                        <m:sup>
                          <m:r>
                            <a:rPr lang="en-US" altLang="ja-JP" sz="2800" b="0" i="1" smtClean="0">
                              <a:solidFill>
                                <a:schemeClr val="tx1"/>
                              </a:solidFill>
                              <a:latin typeface="Cambria Math" panose="02040503050406030204" pitchFamily="18" charset="0"/>
                              <a:ea typeface="Cambria Math" panose="02040503050406030204" pitchFamily="18" charset="0"/>
                            </a:rPr>
                            <m:t>3</m:t>
                          </m:r>
                        </m:sup>
                      </m:sSup>
                    </m:oMath>
                  </m:oMathPara>
                </a14:m>
                <a:endParaRPr lang="en-US" altLang="ja-JP" sz="2800" dirty="0">
                  <a:solidFill>
                    <a:schemeClr val="tx1"/>
                  </a:solidFill>
                </a:endParaRPr>
              </a:p>
            </p:txBody>
          </p:sp>
        </mc:Choice>
        <mc:Fallback xmlns="">
          <p:sp>
            <p:nvSpPr>
              <p:cNvPr id="6"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2058535" y="5483784"/>
                <a:ext cx="1405719" cy="6850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4162565" y="5483783"/>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ea typeface="Cambria Math" panose="02040503050406030204" pitchFamily="18" charset="0"/>
                        </a:rPr>
                        <m:t>1×</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2</m:t>
                          </m:r>
                        </m:e>
                        <m:sup>
                          <m:r>
                            <a:rPr lang="en-US" altLang="ja-JP" sz="2800" b="0" i="1" smtClean="0">
                              <a:solidFill>
                                <a:schemeClr val="tx1"/>
                              </a:solidFill>
                              <a:latin typeface="Cambria Math" panose="02040503050406030204" pitchFamily="18" charset="0"/>
                              <a:ea typeface="Cambria Math" panose="02040503050406030204" pitchFamily="18" charset="0"/>
                            </a:rPr>
                            <m:t>2</m:t>
                          </m:r>
                        </m:sup>
                      </m:sSup>
                    </m:oMath>
                  </m:oMathPara>
                </a14:m>
                <a:endParaRPr lang="en-US" altLang="ja-JP" sz="2800" dirty="0">
                  <a:solidFill>
                    <a:schemeClr val="tx1"/>
                  </a:solidFill>
                </a:endParaRPr>
              </a:p>
            </p:txBody>
          </p:sp>
        </mc:Choice>
        <mc:Fallback xmlns="">
          <p:sp>
            <p:nvSpPr>
              <p:cNvPr id="7"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4162565" y="5483783"/>
                <a:ext cx="1405719" cy="68500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6266595" y="5483783"/>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a:solidFill>
                            <a:schemeClr val="tx1"/>
                          </a:solidFill>
                          <a:latin typeface="Cambria Math" panose="02040503050406030204" pitchFamily="18" charset="0"/>
                        </a:rPr>
                        <m:t>0</m:t>
                      </m:r>
                      <m:r>
                        <a:rPr lang="en-US" altLang="ja-JP" sz="2800" b="0" i="1" smtClean="0">
                          <a:solidFill>
                            <a:schemeClr val="tx1"/>
                          </a:solidFill>
                          <a:latin typeface="Cambria Math" panose="02040503050406030204" pitchFamily="18" charset="0"/>
                          <a:ea typeface="Cambria Math" panose="02040503050406030204" pitchFamily="18" charset="0"/>
                        </a:rPr>
                        <m:t>×</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2</m:t>
                          </m:r>
                        </m:e>
                        <m:sup>
                          <m:r>
                            <a:rPr lang="en-US" altLang="ja-JP" sz="2800" b="0" i="1" smtClean="0">
                              <a:solidFill>
                                <a:schemeClr val="tx1"/>
                              </a:solidFill>
                              <a:latin typeface="Cambria Math" panose="02040503050406030204" pitchFamily="18" charset="0"/>
                              <a:ea typeface="Cambria Math" panose="02040503050406030204" pitchFamily="18" charset="0"/>
                            </a:rPr>
                            <m:t>1</m:t>
                          </m:r>
                        </m:sup>
                      </m:sSup>
                    </m:oMath>
                  </m:oMathPara>
                </a14:m>
                <a:endParaRPr lang="en-US" altLang="ja-JP" sz="2800" dirty="0">
                  <a:solidFill>
                    <a:schemeClr val="tx1"/>
                  </a:solidFill>
                </a:endParaRPr>
              </a:p>
            </p:txBody>
          </p:sp>
        </mc:Choice>
        <mc:Fallback xmlns="">
          <p:sp>
            <p:nvSpPr>
              <p:cNvPr id="8"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6266595" y="5483783"/>
                <a:ext cx="1405719" cy="68500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8347881" y="5483783"/>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smtClean="0">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ea typeface="Cambria Math" panose="02040503050406030204" pitchFamily="18" charset="0"/>
                        </a:rPr>
                        <m:t>×</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2</m:t>
                          </m:r>
                        </m:e>
                        <m:sup>
                          <m:r>
                            <a:rPr lang="en-US" altLang="ja-JP" sz="2800" b="0" i="1" smtClean="0">
                              <a:solidFill>
                                <a:schemeClr val="tx1"/>
                              </a:solidFill>
                              <a:latin typeface="Cambria Math" panose="02040503050406030204" pitchFamily="18" charset="0"/>
                              <a:ea typeface="Cambria Math" panose="02040503050406030204" pitchFamily="18" charset="0"/>
                            </a:rPr>
                            <m:t>0</m:t>
                          </m:r>
                        </m:sup>
                      </m:sSup>
                    </m:oMath>
                  </m:oMathPara>
                </a14:m>
                <a:endParaRPr lang="en-US" altLang="ja-JP" sz="2800" dirty="0">
                  <a:solidFill>
                    <a:schemeClr val="tx1"/>
                  </a:solidFill>
                </a:endParaRPr>
              </a:p>
            </p:txBody>
          </p:sp>
        </mc:Choice>
        <mc:Fallback xmlns="">
          <p:sp>
            <p:nvSpPr>
              <p:cNvPr id="9"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8347881" y="5483783"/>
                <a:ext cx="1405719" cy="68500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p:cNvSpPr txBox="1"/>
              <p:nvPr/>
            </p:nvSpPr>
            <p:spPr>
              <a:xfrm>
                <a:off x="3376682" y="5483782"/>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3376682" y="5483782"/>
                <a:ext cx="850712" cy="49244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5465928" y="5483782"/>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5465928" y="5483782"/>
                <a:ext cx="850712" cy="49244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7555174" y="5483781"/>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555174" y="5483781"/>
                <a:ext cx="850712" cy="492443"/>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2058535" y="6069436"/>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rPr>
                        <m:t>8</m:t>
                      </m:r>
                    </m:oMath>
                  </m:oMathPara>
                </a14:m>
                <a:endParaRPr lang="en-US" altLang="ja-JP" sz="2800" dirty="0">
                  <a:solidFill>
                    <a:schemeClr val="tx1"/>
                  </a:solidFill>
                </a:endParaRPr>
              </a:p>
            </p:txBody>
          </p:sp>
        </mc:Choice>
        <mc:Fallback xmlns="">
          <p:sp>
            <p:nvSpPr>
              <p:cNvPr id="13"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2058535" y="6069436"/>
                <a:ext cx="1405719" cy="68500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4162565" y="6069435"/>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ea typeface="Cambria Math" panose="02040503050406030204" pitchFamily="18" charset="0"/>
                        </a:rPr>
                        <m:t>4</m:t>
                      </m:r>
                    </m:oMath>
                  </m:oMathPara>
                </a14:m>
                <a:endParaRPr lang="en-US" altLang="ja-JP" sz="2800" dirty="0">
                  <a:solidFill>
                    <a:schemeClr val="tx1"/>
                  </a:solidFill>
                </a:endParaRPr>
              </a:p>
            </p:txBody>
          </p:sp>
        </mc:Choice>
        <mc:Fallback xmlns="">
          <p:sp>
            <p:nvSpPr>
              <p:cNvPr id="14"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4162565" y="6069435"/>
                <a:ext cx="1405719" cy="68500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6266595" y="6069435"/>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smtClean="0">
                          <a:solidFill>
                            <a:schemeClr val="tx1"/>
                          </a:solidFill>
                          <a:latin typeface="Cambria Math" panose="02040503050406030204" pitchFamily="18" charset="0"/>
                        </a:rPr>
                        <m:t>0</m:t>
                      </m:r>
                    </m:oMath>
                  </m:oMathPara>
                </a14:m>
                <a:endParaRPr lang="en-US" altLang="ja-JP" sz="2800" dirty="0">
                  <a:solidFill>
                    <a:schemeClr val="tx1"/>
                  </a:solidFill>
                </a:endParaRPr>
              </a:p>
            </p:txBody>
          </p:sp>
        </mc:Choice>
        <mc:Fallback xmlns="">
          <p:sp>
            <p:nvSpPr>
              <p:cNvPr id="15"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6266595" y="6069435"/>
                <a:ext cx="1405719" cy="685005"/>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8347881" y="6069435"/>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smtClean="0">
                          <a:solidFill>
                            <a:schemeClr val="tx1"/>
                          </a:solidFill>
                          <a:latin typeface="Cambria Math" panose="02040503050406030204" pitchFamily="18" charset="0"/>
                        </a:rPr>
                        <m:t>1</m:t>
                      </m:r>
                    </m:oMath>
                  </m:oMathPara>
                </a14:m>
                <a:endParaRPr lang="en-US" altLang="ja-JP" sz="2800" dirty="0">
                  <a:solidFill>
                    <a:schemeClr val="tx1"/>
                  </a:solidFill>
                </a:endParaRPr>
              </a:p>
            </p:txBody>
          </p:sp>
        </mc:Choice>
        <mc:Fallback xmlns="">
          <p:sp>
            <p:nvSpPr>
              <p:cNvPr id="16"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8347881" y="6069435"/>
                <a:ext cx="1405719" cy="685005"/>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3376682" y="6069434"/>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3376682" y="6069434"/>
                <a:ext cx="850712" cy="492443"/>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5465928" y="6069434"/>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5465928" y="6069434"/>
                <a:ext cx="850712" cy="492443"/>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7555174" y="6069433"/>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7555174" y="6069433"/>
                <a:ext cx="850712" cy="492443"/>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9753600" y="6069433"/>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ea typeface="Cambria Math" panose="02040503050406030204" pitchFamily="18" charset="0"/>
                        </a:rPr>
                        <m:t>=13</m:t>
                      </m:r>
                    </m:oMath>
                  </m:oMathPara>
                </a14:m>
                <a:endParaRPr lang="en-US" altLang="ja-JP" sz="2800" dirty="0">
                  <a:solidFill>
                    <a:schemeClr val="tx1"/>
                  </a:solidFill>
                </a:endParaRPr>
              </a:p>
            </p:txBody>
          </p:sp>
        </mc:Choice>
        <mc:Fallback xmlns="">
          <p:sp>
            <p:nvSpPr>
              <p:cNvPr id="20"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9753600" y="6069433"/>
                <a:ext cx="1405719" cy="685005"/>
              </a:xfrm>
              <a:prstGeom prst="rect">
                <a:avLst/>
              </a:prstGeom>
              <a:blipFill>
                <a:blip r:embed="rId17"/>
                <a:stretch>
                  <a:fillRect/>
                </a:stretch>
              </a:blipFill>
            </p:spPr>
            <p:txBody>
              <a:bodyPr/>
              <a:lstStyle/>
              <a:p>
                <a:r>
                  <a:rPr lang="ja-JP" altLang="en-US">
                    <a:noFill/>
                  </a:rPr>
                  <a:t> </a:t>
                </a:r>
              </a:p>
            </p:txBody>
          </p:sp>
        </mc:Fallback>
      </mc:AlternateContent>
      <p:sp>
        <p:nvSpPr>
          <p:cNvPr id="21" name="正方形/長方形 20"/>
          <p:cNvSpPr/>
          <p:nvPr/>
        </p:nvSpPr>
        <p:spPr>
          <a:xfrm>
            <a:off x="1441903" y="5490449"/>
            <a:ext cx="8311697"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470492" y="6168788"/>
            <a:ext cx="9559458"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スライド番号プレースホルダー 22">
            <a:extLst>
              <a:ext uri="{FF2B5EF4-FFF2-40B4-BE49-F238E27FC236}">
                <a16:creationId xmlns:a16="http://schemas.microsoft.com/office/drawing/2014/main" id="{68E34F88-5E6F-4CB9-96FD-3E43AC517103}"/>
              </a:ext>
            </a:extLst>
          </p:cNvPr>
          <p:cNvSpPr>
            <a:spLocks noGrp="1"/>
          </p:cNvSpPr>
          <p:nvPr>
            <p:ph type="sldNum" sz="quarter" idx="12"/>
          </p:nvPr>
        </p:nvSpPr>
        <p:spPr/>
        <p:txBody>
          <a:bodyPr/>
          <a:lstStyle/>
          <a:p>
            <a:fld id="{BF11082F-279D-4FAE-8B23-54567AEEDC09}" type="slidenum">
              <a:rPr kumimoji="1" lang="ja-JP" altLang="en-US" smtClean="0"/>
              <a:t>25</a:t>
            </a:fld>
            <a:endParaRPr kumimoji="1" lang="ja-JP" altLang="en-US" dirty="0"/>
          </a:p>
        </p:txBody>
      </p:sp>
    </p:spTree>
    <p:extLst>
      <p:ext uri="{BB962C8B-B14F-4D97-AF65-F5344CB8AC3E}">
        <p14:creationId xmlns:p14="http://schemas.microsoft.com/office/powerpoint/2010/main" val="302370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2DE4-DD1D-4149-91E2-F0F15024DB19}"/>
              </a:ext>
            </a:extLst>
          </p:cNvPr>
          <p:cNvSpPr>
            <a:spLocks noGrp="1"/>
          </p:cNvSpPr>
          <p:nvPr>
            <p:ph type="title"/>
          </p:nvPr>
        </p:nvSpPr>
        <p:spPr>
          <a:xfrm>
            <a:off x="1009934" y="685801"/>
            <a:ext cx="8743666" cy="717115"/>
          </a:xfrm>
        </p:spPr>
        <p:txBody>
          <a:bodyPr>
            <a:normAutofit/>
          </a:bodyPr>
          <a:lstStyle/>
          <a:p>
            <a:r>
              <a:rPr lang="ja-JP" altLang="en-US" dirty="0"/>
              <a:t>１６進法</a:t>
            </a:r>
            <a:endParaRPr kumimoji="1" lang="ja-JP" altLang="en-US" dirty="0"/>
          </a:p>
        </p:txBody>
      </p:sp>
      <p:sp>
        <p:nvSpPr>
          <p:cNvPr id="3" name="コンテンツ プレースホルダー 2">
            <a:extLst>
              <a:ext uri="{FF2B5EF4-FFF2-40B4-BE49-F238E27FC236}">
                <a16:creationId xmlns:a16="http://schemas.microsoft.com/office/drawing/2014/main" id="{CC1D89D9-A6C4-40F2-A829-7A92A856E02D}"/>
              </a:ext>
            </a:extLst>
          </p:cNvPr>
          <p:cNvSpPr>
            <a:spLocks noGrp="1"/>
          </p:cNvSpPr>
          <p:nvPr>
            <p:ph idx="1"/>
          </p:nvPr>
        </p:nvSpPr>
        <p:spPr>
          <a:xfrm>
            <a:off x="969414" y="1373294"/>
            <a:ext cx="9875579" cy="2376669"/>
          </a:xfrm>
        </p:spPr>
        <p:txBody>
          <a:bodyPr numCol="1">
            <a:normAutofit/>
          </a:bodyPr>
          <a:lstStyle/>
          <a:p>
            <a:r>
              <a:rPr lang="ja-JP" altLang="en-US" dirty="0"/>
              <a:t>“</a:t>
            </a:r>
            <a:r>
              <a:rPr lang="en-US" altLang="ja-JP" dirty="0"/>
              <a:t>0</a:t>
            </a:r>
            <a:r>
              <a:rPr lang="ja-JP" altLang="en-US" dirty="0"/>
              <a:t>”～“</a:t>
            </a:r>
            <a:r>
              <a:rPr lang="en-US" altLang="ja-JP" dirty="0"/>
              <a:t>F</a:t>
            </a:r>
            <a:r>
              <a:rPr lang="ja-JP" altLang="en-US" dirty="0"/>
              <a:t>”の</a:t>
            </a:r>
            <a:r>
              <a:rPr lang="ja-JP" altLang="en-US" dirty="0">
                <a:solidFill>
                  <a:srgbClr val="FF0000"/>
                </a:solidFill>
              </a:rPr>
              <a:t>１０個の数字と６個の文字</a:t>
            </a:r>
            <a:r>
              <a:rPr lang="ja-JP" altLang="en-US" dirty="0"/>
              <a:t>を使用する数値の表現方法。</a:t>
            </a:r>
            <a:endParaRPr lang="en-US" altLang="ja-JP" dirty="0"/>
          </a:p>
          <a:p>
            <a:endParaRPr lang="en-US" altLang="ja-JP" dirty="0"/>
          </a:p>
          <a:p>
            <a:r>
              <a:rPr lang="ja-JP" altLang="en-US" dirty="0"/>
              <a:t>それぞれの</a:t>
            </a:r>
            <a:r>
              <a:rPr lang="ja-JP" altLang="en-US" dirty="0">
                <a:solidFill>
                  <a:srgbClr val="FF0000"/>
                </a:solidFill>
              </a:rPr>
              <a:t>桁が</a:t>
            </a:r>
            <a:r>
              <a:rPr lang="en-US" altLang="ja-JP" dirty="0">
                <a:solidFill>
                  <a:srgbClr val="FF0000"/>
                </a:solidFill>
              </a:rPr>
              <a:t>16</a:t>
            </a:r>
            <a:r>
              <a:rPr lang="ja-JP" altLang="en-US" dirty="0">
                <a:solidFill>
                  <a:srgbClr val="FF0000"/>
                </a:solidFill>
              </a:rPr>
              <a:t>の</a:t>
            </a:r>
            <a:r>
              <a:rPr lang="en-US" altLang="ja-JP" dirty="0">
                <a:solidFill>
                  <a:srgbClr val="FF0000"/>
                </a:solidFill>
              </a:rPr>
              <a:t>n</a:t>
            </a:r>
            <a:r>
              <a:rPr lang="ja-JP" altLang="en-US" dirty="0">
                <a:solidFill>
                  <a:srgbClr val="FF0000"/>
                </a:solidFill>
              </a:rPr>
              <a:t>乗に対応</a:t>
            </a:r>
            <a:r>
              <a:rPr lang="ja-JP" altLang="en-US" dirty="0"/>
              <a:t>する。</a:t>
            </a:r>
            <a:endParaRPr lang="en-US" altLang="ja-JP" dirty="0"/>
          </a:p>
        </p:txBody>
      </p:sp>
      <p:sp>
        <p:nvSpPr>
          <p:cNvPr id="4"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969414" y="4029737"/>
            <a:ext cx="7714468" cy="704589"/>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r>
              <a:rPr lang="en-US" altLang="ja-JP" sz="2800" dirty="0">
                <a:solidFill>
                  <a:schemeClr val="tx1"/>
                </a:solidFill>
                <a:latin typeface="UD デジタル 教科書体 NK-R" panose="02020400000000000000" pitchFamily="18" charset="-128"/>
                <a:ea typeface="UD デジタル 教科書体 NK-R" panose="02020400000000000000" pitchFamily="18" charset="-128"/>
              </a:rPr>
              <a:t>ex  0xF4</a:t>
            </a: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という数値を分解すると・・・</a:t>
            </a:r>
            <a:endParaRPr lang="en-US" altLang="ja-JP"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5" name="コンテンツ プレースホルダー 2">
            <a:extLst>
              <a:ext uri="{FF2B5EF4-FFF2-40B4-BE49-F238E27FC236}">
                <a16:creationId xmlns:a16="http://schemas.microsoft.com/office/drawing/2014/main" id="{65A466DE-9447-437C-A46C-C8455E113978}"/>
              </a:ext>
            </a:extLst>
          </p:cNvPr>
          <p:cNvSpPr txBox="1">
            <a:spLocks/>
          </p:cNvSpPr>
          <p:nvPr/>
        </p:nvSpPr>
        <p:spPr>
          <a:xfrm>
            <a:off x="2986246" y="4522162"/>
            <a:ext cx="2475472" cy="704589"/>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r>
              <a:rPr lang="en-US" altLang="ja-JP" sz="3600" dirty="0">
                <a:solidFill>
                  <a:schemeClr val="tx1"/>
                </a:solidFill>
              </a:rPr>
              <a:t>F</a:t>
            </a:r>
            <a:r>
              <a:rPr lang="ja-JP" altLang="en-US" sz="3600" dirty="0">
                <a:solidFill>
                  <a:schemeClr val="tx1"/>
                </a:solidFill>
              </a:rPr>
              <a:t>　</a:t>
            </a:r>
            <a:r>
              <a:rPr lang="en-US" altLang="ja-JP" sz="3600" dirty="0">
                <a:solidFill>
                  <a:schemeClr val="tx1"/>
                </a:solidFill>
              </a:rPr>
              <a:t>	</a:t>
            </a:r>
            <a:r>
              <a:rPr lang="ja-JP" altLang="en-US" sz="3600" dirty="0">
                <a:solidFill>
                  <a:schemeClr val="tx1"/>
                </a:solidFill>
              </a:rPr>
              <a:t>　４</a:t>
            </a:r>
            <a:endParaRPr lang="en-US" altLang="ja-JP" sz="3600" dirty="0">
              <a:solidFill>
                <a:schemeClr val="tx1"/>
              </a:solidFill>
            </a:endParaRPr>
          </a:p>
        </p:txBody>
      </p:sp>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2591707" y="5226751"/>
                <a:ext cx="1464292" cy="685005"/>
              </a:xfrm>
              <a:prstGeom prst="rect">
                <a:avLst/>
              </a:prstGeom>
            </p:spPr>
            <p:txBody>
              <a:bodyPr vert="horz" lIns="91440" tIns="45720" rIns="91440" bIns="45720" numCol="1" rtlCol="0">
                <a:normAutofit fontScale="92500"/>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smtClean="0">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5</m:t>
                      </m:r>
                      <m:r>
                        <a:rPr lang="en-US" altLang="ja-JP" sz="2800" b="0" i="1" smtClean="0">
                          <a:solidFill>
                            <a:schemeClr val="tx1"/>
                          </a:solidFill>
                          <a:latin typeface="Cambria Math" panose="02040503050406030204" pitchFamily="18" charset="0"/>
                          <a:ea typeface="Cambria Math" panose="02040503050406030204" pitchFamily="18" charset="0"/>
                        </a:rPr>
                        <m:t>×</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16</m:t>
                          </m:r>
                        </m:e>
                        <m:sup>
                          <m:r>
                            <a:rPr lang="en-US" altLang="ja-JP" sz="2800" b="0" i="1" smtClean="0">
                              <a:solidFill>
                                <a:schemeClr val="tx1"/>
                              </a:solidFill>
                              <a:latin typeface="Cambria Math" panose="02040503050406030204" pitchFamily="18" charset="0"/>
                              <a:ea typeface="Cambria Math" panose="02040503050406030204" pitchFamily="18" charset="0"/>
                            </a:rPr>
                            <m:t>1</m:t>
                          </m:r>
                        </m:sup>
                      </m:sSup>
                    </m:oMath>
                  </m:oMathPara>
                </a14:m>
                <a:endParaRPr lang="en-US" altLang="ja-JP" sz="2800" dirty="0">
                  <a:solidFill>
                    <a:schemeClr val="tx1"/>
                  </a:solidFill>
                </a:endParaRPr>
              </a:p>
            </p:txBody>
          </p:sp>
        </mc:Choice>
        <mc:Fallback xmlns="">
          <p:sp>
            <p:nvSpPr>
              <p:cNvPr id="6"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2591707" y="5226751"/>
                <a:ext cx="1464292" cy="6850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4501485" y="5217225"/>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i="1" smtClean="0">
                          <a:solidFill>
                            <a:schemeClr val="tx1"/>
                          </a:solidFill>
                          <a:latin typeface="Cambria Math" panose="02040503050406030204" pitchFamily="18" charset="0"/>
                          <a:ea typeface="Cambria Math" panose="02040503050406030204" pitchFamily="18" charset="0"/>
                        </a:rPr>
                        <m:t>4</m:t>
                      </m:r>
                      <m:r>
                        <a:rPr lang="en-US" altLang="ja-JP" sz="2800" b="0" i="1" smtClean="0">
                          <a:solidFill>
                            <a:schemeClr val="tx1"/>
                          </a:solidFill>
                          <a:latin typeface="Cambria Math" panose="02040503050406030204" pitchFamily="18" charset="0"/>
                          <a:ea typeface="Cambria Math" panose="02040503050406030204" pitchFamily="18" charset="0"/>
                        </a:rPr>
                        <m:t>×</m:t>
                      </m:r>
                      <m:sSup>
                        <m:sSupPr>
                          <m:ctrlPr>
                            <a:rPr lang="en-US" altLang="ja-JP" sz="2800" b="0" i="1" smtClean="0">
                              <a:solidFill>
                                <a:schemeClr val="tx1"/>
                              </a:solidFill>
                              <a:latin typeface="Cambria Math" panose="02040503050406030204" pitchFamily="18" charset="0"/>
                              <a:ea typeface="Cambria Math" panose="02040503050406030204" pitchFamily="18" charset="0"/>
                            </a:rPr>
                          </m:ctrlPr>
                        </m:sSupPr>
                        <m:e>
                          <m:r>
                            <a:rPr lang="en-US" altLang="ja-JP" sz="2800" b="0" i="1" smtClean="0">
                              <a:solidFill>
                                <a:schemeClr val="tx1"/>
                              </a:solidFill>
                              <a:latin typeface="Cambria Math" panose="02040503050406030204" pitchFamily="18" charset="0"/>
                              <a:ea typeface="Cambria Math" panose="02040503050406030204" pitchFamily="18" charset="0"/>
                            </a:rPr>
                            <m:t>16</m:t>
                          </m:r>
                        </m:e>
                        <m:sup>
                          <m:r>
                            <a:rPr lang="en-US" altLang="ja-JP" sz="2800" b="0" i="1" smtClean="0">
                              <a:solidFill>
                                <a:schemeClr val="tx1"/>
                              </a:solidFill>
                              <a:latin typeface="Cambria Math" panose="02040503050406030204" pitchFamily="18" charset="0"/>
                              <a:ea typeface="Cambria Math" panose="02040503050406030204" pitchFamily="18" charset="0"/>
                            </a:rPr>
                            <m:t>0</m:t>
                          </m:r>
                        </m:sup>
                      </m:sSup>
                    </m:oMath>
                  </m:oMathPara>
                </a14:m>
                <a:endParaRPr lang="en-US" altLang="ja-JP" sz="2800" dirty="0">
                  <a:solidFill>
                    <a:schemeClr val="tx1"/>
                  </a:solidFill>
                </a:endParaRPr>
              </a:p>
            </p:txBody>
          </p:sp>
        </mc:Choice>
        <mc:Fallback xmlns="">
          <p:sp>
            <p:nvSpPr>
              <p:cNvPr id="7"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4501485" y="5217225"/>
                <a:ext cx="1405719" cy="68500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3798626" y="5224086"/>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3798626" y="5224086"/>
                <a:ext cx="850712"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2620994" y="5806181"/>
                <a:ext cx="1464292"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rPr>
                        <m:t>240</m:t>
                      </m:r>
                    </m:oMath>
                  </m:oMathPara>
                </a14:m>
                <a:endParaRPr lang="en-US" altLang="ja-JP" sz="2800" dirty="0">
                  <a:solidFill>
                    <a:schemeClr val="tx1"/>
                  </a:solidFill>
                </a:endParaRPr>
              </a:p>
            </p:txBody>
          </p:sp>
        </mc:Choice>
        <mc:Fallback xmlns="">
          <p:sp>
            <p:nvSpPr>
              <p:cNvPr id="9"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2620994" y="5806181"/>
                <a:ext cx="1464292" cy="68500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4530772" y="5796655"/>
                <a:ext cx="1405719"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ea typeface="Cambria Math" panose="02040503050406030204" pitchFamily="18" charset="0"/>
                        </a:rPr>
                        <m:t>4</m:t>
                      </m:r>
                    </m:oMath>
                  </m:oMathPara>
                </a14:m>
                <a:endParaRPr lang="en-US" altLang="ja-JP" sz="2800" dirty="0">
                  <a:solidFill>
                    <a:schemeClr val="tx1"/>
                  </a:solidFill>
                </a:endParaRPr>
              </a:p>
            </p:txBody>
          </p:sp>
        </mc:Choice>
        <mc:Fallback xmlns="">
          <p:sp>
            <p:nvSpPr>
              <p:cNvPr id="10"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4530772" y="5796655"/>
                <a:ext cx="1405719" cy="68500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3827913" y="5803516"/>
                <a:ext cx="850712"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i="1" smtClean="0">
                          <a:latin typeface="Cambria Math" panose="02040503050406030204" pitchFamily="18" charset="0"/>
                          <a:ea typeface="Cambria Math" panose="02040503050406030204" pitchFamily="18" charset="0"/>
                        </a:rPr>
                        <m:t>+</m:t>
                      </m:r>
                    </m:oMath>
                  </m:oMathPara>
                </a14:m>
                <a:endParaRPr kumimoji="1" lang="ja-JP" altLang="en-US" sz="32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3827913" y="5803516"/>
                <a:ext cx="850712" cy="49244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6016724" y="5796654"/>
                <a:ext cx="1776148"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2800" b="0" i="1" smtClean="0">
                          <a:solidFill>
                            <a:schemeClr val="tx1"/>
                          </a:solidFill>
                          <a:latin typeface="Cambria Math" panose="02040503050406030204" pitchFamily="18" charset="0"/>
                          <a:ea typeface="Cambria Math" panose="02040503050406030204" pitchFamily="18" charset="0"/>
                        </a:rPr>
                        <m:t>=244</m:t>
                      </m:r>
                    </m:oMath>
                  </m:oMathPara>
                </a14:m>
                <a:endParaRPr lang="en-US" altLang="ja-JP" sz="2800" dirty="0">
                  <a:solidFill>
                    <a:schemeClr val="tx1"/>
                  </a:solidFill>
                </a:endParaRPr>
              </a:p>
            </p:txBody>
          </p:sp>
        </mc:Choice>
        <mc:Fallback xmlns="">
          <p:sp>
            <p:nvSpPr>
              <p:cNvPr id="12" name="コンテンツ プレースホルダー 2">
                <a:extLst>
                  <a:ext uri="{FF2B5EF4-FFF2-40B4-BE49-F238E27FC236}">
                    <a16:creationId xmlns:a16="http://schemas.microsoft.com/office/drawing/2014/main" id="{AC1BD418-45AD-4D35-9795-00720E8F1614}"/>
                  </a:ext>
                </a:extLst>
              </p:cNvPr>
              <p:cNvSpPr txBox="1">
                <a:spLocks noRot="1" noChangeAspect="1" noMove="1" noResize="1" noEditPoints="1" noAdjustHandles="1" noChangeArrowheads="1" noChangeShapeType="1" noTextEdit="1"/>
              </p:cNvSpPr>
              <p:nvPr/>
            </p:nvSpPr>
            <p:spPr>
              <a:xfrm>
                <a:off x="6016724" y="5796654"/>
                <a:ext cx="1776148" cy="685005"/>
              </a:xfrm>
              <a:prstGeom prst="rect">
                <a:avLst/>
              </a:prstGeom>
              <a:blipFill>
                <a:blip r:embed="rId9"/>
                <a:stretch>
                  <a:fillRect/>
                </a:stretch>
              </a:blipFill>
            </p:spPr>
            <p:txBody>
              <a:bodyPr/>
              <a:lstStyle/>
              <a:p>
                <a:r>
                  <a:rPr lang="ja-JP" altLang="en-US">
                    <a:noFill/>
                  </a:rPr>
                  <a:t> </a:t>
                </a:r>
              </a:p>
            </p:txBody>
          </p:sp>
        </mc:Fallback>
      </mc:AlternateContent>
      <p:graphicFrame>
        <p:nvGraphicFramePr>
          <p:cNvPr id="13" name="表 12"/>
          <p:cNvGraphicFramePr>
            <a:graphicFrameLocks noGrp="1"/>
          </p:cNvGraphicFramePr>
          <p:nvPr>
            <p:extLst/>
          </p:nvPr>
        </p:nvGraphicFramePr>
        <p:xfrm>
          <a:off x="8790519" y="2208118"/>
          <a:ext cx="3271316" cy="3024696"/>
        </p:xfrm>
        <a:graphic>
          <a:graphicData uri="http://schemas.openxmlformats.org/drawingml/2006/table">
            <a:tbl>
              <a:tblPr firstRow="1" bandRow="1">
                <a:tableStyleId>{5C22544A-7EE6-4342-B048-85BDC9FD1C3A}</a:tableStyleId>
              </a:tblPr>
              <a:tblGrid>
                <a:gridCol w="1635658">
                  <a:extLst>
                    <a:ext uri="{9D8B030D-6E8A-4147-A177-3AD203B41FA5}">
                      <a16:colId xmlns:a16="http://schemas.microsoft.com/office/drawing/2014/main" val="1170985332"/>
                    </a:ext>
                  </a:extLst>
                </a:gridCol>
                <a:gridCol w="1635658">
                  <a:extLst>
                    <a:ext uri="{9D8B030D-6E8A-4147-A177-3AD203B41FA5}">
                      <a16:colId xmlns:a16="http://schemas.microsoft.com/office/drawing/2014/main" val="1858622148"/>
                    </a:ext>
                  </a:extLst>
                </a:gridCol>
              </a:tblGrid>
              <a:tr h="378087">
                <a:tc>
                  <a:txBody>
                    <a:bodyPr/>
                    <a:lstStyle/>
                    <a:p>
                      <a:pPr algn="ctr"/>
                      <a:r>
                        <a:rPr kumimoji="1" lang="en-US" altLang="ja-JP" dirty="0"/>
                        <a:t>10</a:t>
                      </a:r>
                      <a:r>
                        <a:rPr kumimoji="1" lang="ja-JP" altLang="en-US" dirty="0"/>
                        <a:t>進</a:t>
                      </a:r>
                    </a:p>
                  </a:txBody>
                  <a:tcPr/>
                </a:tc>
                <a:tc>
                  <a:txBody>
                    <a:bodyPr/>
                    <a:lstStyle/>
                    <a:p>
                      <a:pPr algn="ctr"/>
                      <a:r>
                        <a:rPr kumimoji="1" lang="en-US" altLang="ja-JP" dirty="0"/>
                        <a:t>16</a:t>
                      </a:r>
                      <a:r>
                        <a:rPr kumimoji="1" lang="ja-JP" altLang="en-US" dirty="0"/>
                        <a:t>進</a:t>
                      </a:r>
                    </a:p>
                  </a:txBody>
                  <a:tcPr/>
                </a:tc>
                <a:extLst>
                  <a:ext uri="{0D108BD9-81ED-4DB2-BD59-A6C34878D82A}">
                    <a16:rowId xmlns:a16="http://schemas.microsoft.com/office/drawing/2014/main" val="3513899213"/>
                  </a:ext>
                </a:extLst>
              </a:tr>
              <a:tr h="378087">
                <a:tc>
                  <a:txBody>
                    <a:bodyPr/>
                    <a:lstStyle/>
                    <a:p>
                      <a:pPr algn="ctr"/>
                      <a:r>
                        <a:rPr kumimoji="1" lang="en-US" altLang="ja-JP" dirty="0"/>
                        <a:t>10</a:t>
                      </a:r>
                      <a:endParaRPr kumimoji="1" lang="ja-JP" altLang="en-US" dirty="0"/>
                    </a:p>
                  </a:txBody>
                  <a:tcPr/>
                </a:tc>
                <a:tc>
                  <a:txBody>
                    <a:bodyPr/>
                    <a:lstStyle/>
                    <a:p>
                      <a:pPr algn="ctr"/>
                      <a:r>
                        <a:rPr kumimoji="1" lang="en-US" altLang="ja-JP" dirty="0"/>
                        <a:t>A</a:t>
                      </a:r>
                      <a:endParaRPr kumimoji="1" lang="ja-JP" altLang="en-US" dirty="0"/>
                    </a:p>
                  </a:txBody>
                  <a:tcPr/>
                </a:tc>
                <a:extLst>
                  <a:ext uri="{0D108BD9-81ED-4DB2-BD59-A6C34878D82A}">
                    <a16:rowId xmlns:a16="http://schemas.microsoft.com/office/drawing/2014/main" val="4084377445"/>
                  </a:ext>
                </a:extLst>
              </a:tr>
              <a:tr h="378087">
                <a:tc>
                  <a:txBody>
                    <a:bodyPr/>
                    <a:lstStyle/>
                    <a:p>
                      <a:pPr algn="ctr"/>
                      <a:r>
                        <a:rPr kumimoji="1" lang="en-US" altLang="ja-JP" dirty="0"/>
                        <a:t>11</a:t>
                      </a:r>
                      <a:endParaRPr kumimoji="1" lang="ja-JP" altLang="en-US" dirty="0"/>
                    </a:p>
                  </a:txBody>
                  <a:tcPr/>
                </a:tc>
                <a:tc>
                  <a:txBody>
                    <a:bodyPr/>
                    <a:lstStyle/>
                    <a:p>
                      <a:pPr algn="ctr"/>
                      <a:r>
                        <a:rPr kumimoji="1" lang="en-US" altLang="ja-JP" dirty="0"/>
                        <a:t>B</a:t>
                      </a:r>
                      <a:endParaRPr kumimoji="1" lang="ja-JP" altLang="en-US" dirty="0"/>
                    </a:p>
                  </a:txBody>
                  <a:tcPr/>
                </a:tc>
                <a:extLst>
                  <a:ext uri="{0D108BD9-81ED-4DB2-BD59-A6C34878D82A}">
                    <a16:rowId xmlns:a16="http://schemas.microsoft.com/office/drawing/2014/main" val="2641609539"/>
                  </a:ext>
                </a:extLst>
              </a:tr>
              <a:tr h="378087">
                <a:tc>
                  <a:txBody>
                    <a:bodyPr/>
                    <a:lstStyle/>
                    <a:p>
                      <a:pPr algn="ctr"/>
                      <a:r>
                        <a:rPr kumimoji="1" lang="en-US" altLang="ja-JP" dirty="0"/>
                        <a:t>12</a:t>
                      </a:r>
                      <a:endParaRPr kumimoji="1" lang="ja-JP" altLang="en-US" dirty="0"/>
                    </a:p>
                  </a:txBody>
                  <a:tcPr/>
                </a:tc>
                <a:tc>
                  <a:txBody>
                    <a:bodyPr/>
                    <a:lstStyle/>
                    <a:p>
                      <a:pPr algn="ctr"/>
                      <a:r>
                        <a:rPr kumimoji="1" lang="en-US" altLang="ja-JP" dirty="0"/>
                        <a:t>C</a:t>
                      </a:r>
                      <a:endParaRPr kumimoji="1" lang="ja-JP" altLang="en-US" dirty="0"/>
                    </a:p>
                  </a:txBody>
                  <a:tcPr/>
                </a:tc>
                <a:extLst>
                  <a:ext uri="{0D108BD9-81ED-4DB2-BD59-A6C34878D82A}">
                    <a16:rowId xmlns:a16="http://schemas.microsoft.com/office/drawing/2014/main" val="2347095075"/>
                  </a:ext>
                </a:extLst>
              </a:tr>
              <a:tr h="378087">
                <a:tc>
                  <a:txBody>
                    <a:bodyPr/>
                    <a:lstStyle/>
                    <a:p>
                      <a:pPr algn="ctr"/>
                      <a:r>
                        <a:rPr kumimoji="1" lang="en-US" altLang="ja-JP" dirty="0"/>
                        <a:t>13</a:t>
                      </a:r>
                      <a:endParaRPr kumimoji="1" lang="ja-JP" altLang="en-US" dirty="0"/>
                    </a:p>
                  </a:txBody>
                  <a:tcPr/>
                </a:tc>
                <a:tc>
                  <a:txBody>
                    <a:bodyPr/>
                    <a:lstStyle/>
                    <a:p>
                      <a:pPr algn="ctr"/>
                      <a:r>
                        <a:rPr kumimoji="1" lang="en-US" altLang="ja-JP" dirty="0"/>
                        <a:t>D</a:t>
                      </a:r>
                      <a:endParaRPr kumimoji="1" lang="ja-JP" altLang="en-US" dirty="0"/>
                    </a:p>
                  </a:txBody>
                  <a:tcPr/>
                </a:tc>
                <a:extLst>
                  <a:ext uri="{0D108BD9-81ED-4DB2-BD59-A6C34878D82A}">
                    <a16:rowId xmlns:a16="http://schemas.microsoft.com/office/drawing/2014/main" val="3071988250"/>
                  </a:ext>
                </a:extLst>
              </a:tr>
              <a:tr h="378087">
                <a:tc>
                  <a:txBody>
                    <a:bodyPr/>
                    <a:lstStyle/>
                    <a:p>
                      <a:pPr algn="ctr"/>
                      <a:r>
                        <a:rPr kumimoji="1" lang="en-US" altLang="ja-JP" dirty="0"/>
                        <a:t>14</a:t>
                      </a:r>
                      <a:endParaRPr kumimoji="1" lang="ja-JP" altLang="en-US" dirty="0"/>
                    </a:p>
                  </a:txBody>
                  <a:tcPr/>
                </a:tc>
                <a:tc>
                  <a:txBody>
                    <a:bodyPr/>
                    <a:lstStyle/>
                    <a:p>
                      <a:pPr algn="ctr"/>
                      <a:r>
                        <a:rPr kumimoji="1" lang="en-US" altLang="ja-JP" dirty="0"/>
                        <a:t>E</a:t>
                      </a:r>
                      <a:endParaRPr kumimoji="1" lang="ja-JP" altLang="en-US" dirty="0"/>
                    </a:p>
                  </a:txBody>
                  <a:tcPr/>
                </a:tc>
                <a:extLst>
                  <a:ext uri="{0D108BD9-81ED-4DB2-BD59-A6C34878D82A}">
                    <a16:rowId xmlns:a16="http://schemas.microsoft.com/office/drawing/2014/main" val="860693949"/>
                  </a:ext>
                </a:extLst>
              </a:tr>
              <a:tr h="378087">
                <a:tc>
                  <a:txBody>
                    <a:bodyPr/>
                    <a:lstStyle/>
                    <a:p>
                      <a:pPr algn="ctr"/>
                      <a:r>
                        <a:rPr kumimoji="1" lang="en-US" altLang="ja-JP" dirty="0"/>
                        <a:t>15</a:t>
                      </a:r>
                      <a:endParaRPr kumimoji="1" lang="ja-JP" altLang="en-US" dirty="0"/>
                    </a:p>
                  </a:txBody>
                  <a:tcPr/>
                </a:tc>
                <a:tc>
                  <a:txBody>
                    <a:bodyPr/>
                    <a:lstStyle/>
                    <a:p>
                      <a:pPr algn="ctr"/>
                      <a:r>
                        <a:rPr kumimoji="1" lang="en-US" altLang="ja-JP" dirty="0"/>
                        <a:t>F</a:t>
                      </a:r>
                      <a:endParaRPr kumimoji="1" lang="ja-JP" altLang="en-US" dirty="0"/>
                    </a:p>
                  </a:txBody>
                  <a:tcPr/>
                </a:tc>
                <a:extLst>
                  <a:ext uri="{0D108BD9-81ED-4DB2-BD59-A6C34878D82A}">
                    <a16:rowId xmlns:a16="http://schemas.microsoft.com/office/drawing/2014/main" val="3932157981"/>
                  </a:ext>
                </a:extLst>
              </a:tr>
              <a:tr h="378087">
                <a:tc>
                  <a:txBody>
                    <a:bodyPr/>
                    <a:lstStyle/>
                    <a:p>
                      <a:pPr algn="ctr"/>
                      <a:r>
                        <a:rPr kumimoji="1" lang="en-US" altLang="ja-JP" dirty="0"/>
                        <a:t>16</a:t>
                      </a:r>
                      <a:endParaRPr kumimoji="1" lang="ja-JP" altLang="en-US" dirty="0"/>
                    </a:p>
                  </a:txBody>
                  <a:tcPr/>
                </a:tc>
                <a:tc>
                  <a:txBody>
                    <a:bodyPr/>
                    <a:lstStyle/>
                    <a:p>
                      <a:pPr algn="ctr"/>
                      <a:r>
                        <a:rPr kumimoji="1" lang="en-US" altLang="ja-JP" dirty="0"/>
                        <a:t>10</a:t>
                      </a:r>
                      <a:endParaRPr kumimoji="1" lang="ja-JP" altLang="en-US" dirty="0"/>
                    </a:p>
                  </a:txBody>
                  <a:tcPr/>
                </a:tc>
                <a:extLst>
                  <a:ext uri="{0D108BD9-81ED-4DB2-BD59-A6C34878D82A}">
                    <a16:rowId xmlns:a16="http://schemas.microsoft.com/office/drawing/2014/main" val="4077684639"/>
                  </a:ext>
                </a:extLst>
              </a:tr>
            </a:tbl>
          </a:graphicData>
        </a:graphic>
      </p:graphicFrame>
      <p:sp>
        <p:nvSpPr>
          <p:cNvPr id="14" name="正方形/長方形 13"/>
          <p:cNvSpPr/>
          <p:nvPr/>
        </p:nvSpPr>
        <p:spPr>
          <a:xfrm>
            <a:off x="2541364" y="5232814"/>
            <a:ext cx="3501701"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2569954" y="5865387"/>
            <a:ext cx="5073859"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スライド番号プレースホルダー 15">
            <a:extLst>
              <a:ext uri="{FF2B5EF4-FFF2-40B4-BE49-F238E27FC236}">
                <a16:creationId xmlns:a16="http://schemas.microsoft.com/office/drawing/2014/main" id="{9F135276-5785-4180-AA61-6BA6623F3231}"/>
              </a:ext>
            </a:extLst>
          </p:cNvPr>
          <p:cNvSpPr>
            <a:spLocks noGrp="1"/>
          </p:cNvSpPr>
          <p:nvPr>
            <p:ph type="sldNum" sz="quarter" idx="12"/>
          </p:nvPr>
        </p:nvSpPr>
        <p:spPr/>
        <p:txBody>
          <a:bodyPr/>
          <a:lstStyle/>
          <a:p>
            <a:fld id="{BF11082F-279D-4FAE-8B23-54567AEEDC09}" type="slidenum">
              <a:rPr kumimoji="1" lang="ja-JP" altLang="en-US" smtClean="0"/>
              <a:t>26</a:t>
            </a:fld>
            <a:endParaRPr kumimoji="1" lang="ja-JP" altLang="en-US" dirty="0"/>
          </a:p>
        </p:txBody>
      </p:sp>
    </p:spTree>
    <p:extLst>
      <p:ext uri="{BB962C8B-B14F-4D97-AF65-F5344CB8AC3E}">
        <p14:creationId xmlns:p14="http://schemas.microsoft.com/office/powerpoint/2010/main" val="110325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2DE4-DD1D-4149-91E2-F0F15024DB19}"/>
              </a:ext>
            </a:extLst>
          </p:cNvPr>
          <p:cNvSpPr>
            <a:spLocks noGrp="1"/>
          </p:cNvSpPr>
          <p:nvPr>
            <p:ph type="title"/>
          </p:nvPr>
        </p:nvSpPr>
        <p:spPr>
          <a:xfrm>
            <a:off x="1501254" y="685801"/>
            <a:ext cx="8252346" cy="717115"/>
          </a:xfrm>
        </p:spPr>
        <p:txBody>
          <a:bodyPr>
            <a:normAutofit/>
          </a:bodyPr>
          <a:lstStyle/>
          <a:p>
            <a:r>
              <a:rPr lang="en-US" altLang="ja-JP" dirty="0"/>
              <a:t>n</a:t>
            </a:r>
            <a:r>
              <a:rPr lang="ja-JP" altLang="en-US" dirty="0"/>
              <a:t>進法の相互変換</a:t>
            </a:r>
            <a:endParaRPr kumimoji="1" lang="ja-JP" altLang="en-US" dirty="0"/>
          </a:p>
        </p:txBody>
      </p:sp>
      <p:sp>
        <p:nvSpPr>
          <p:cNvPr id="3" name="コンテンツ プレースホルダー 2">
            <a:extLst>
              <a:ext uri="{FF2B5EF4-FFF2-40B4-BE49-F238E27FC236}">
                <a16:creationId xmlns:a16="http://schemas.microsoft.com/office/drawing/2014/main" id="{CC1D89D9-A6C4-40F2-A829-7A92A856E02D}"/>
              </a:ext>
            </a:extLst>
          </p:cNvPr>
          <p:cNvSpPr>
            <a:spLocks noGrp="1"/>
          </p:cNvSpPr>
          <p:nvPr>
            <p:ph idx="1"/>
          </p:nvPr>
        </p:nvSpPr>
        <p:spPr>
          <a:xfrm>
            <a:off x="1100918" y="1907089"/>
            <a:ext cx="10348131" cy="3733266"/>
          </a:xfrm>
        </p:spPr>
        <p:txBody>
          <a:bodyPr numCol="1">
            <a:normAutofit/>
          </a:bodyPr>
          <a:lstStyle/>
          <a:p>
            <a:r>
              <a:rPr lang="ja-JP" altLang="en-US" dirty="0"/>
              <a:t>コンピュータにとっては</a:t>
            </a:r>
            <a:r>
              <a:rPr lang="en-US" altLang="ja-JP" dirty="0"/>
              <a:t>2</a:t>
            </a:r>
            <a:r>
              <a:rPr lang="ja-JP" altLang="en-US" dirty="0"/>
              <a:t>進法が最も理解しやすいが、人間には</a:t>
            </a:r>
            <a:r>
              <a:rPr lang="en-US" altLang="ja-JP" dirty="0"/>
              <a:t>16</a:t>
            </a:r>
            <a:r>
              <a:rPr lang="ja-JP" altLang="en-US" dirty="0"/>
              <a:t>進法や</a:t>
            </a:r>
            <a:r>
              <a:rPr lang="en-US" altLang="ja-JP" dirty="0"/>
              <a:t>10</a:t>
            </a:r>
            <a:r>
              <a:rPr lang="ja-JP" altLang="en-US" dirty="0"/>
              <a:t>進法のほうがわかりやすい。</a:t>
            </a:r>
            <a:endParaRPr lang="en-US" altLang="ja-JP" dirty="0"/>
          </a:p>
          <a:p>
            <a:endParaRPr lang="en-US" altLang="ja-JP" sz="2800" dirty="0"/>
          </a:p>
          <a:p>
            <a:r>
              <a:rPr lang="ja-JP" altLang="en-US" dirty="0"/>
              <a:t>そのため、それぞれの相互変換を簡単にできるようにしておけば、現在どんな値を扱っているのかが理解しやすくなる</a:t>
            </a:r>
            <a:endParaRPr lang="en-US" altLang="ja-JP" dirty="0"/>
          </a:p>
        </p:txBody>
      </p:sp>
      <p:sp>
        <p:nvSpPr>
          <p:cNvPr id="4" name="スライド番号プレースホルダー 3">
            <a:extLst>
              <a:ext uri="{FF2B5EF4-FFF2-40B4-BE49-F238E27FC236}">
                <a16:creationId xmlns:a16="http://schemas.microsoft.com/office/drawing/2014/main" id="{E5873407-7536-4031-B2D7-CF5013FAEEBB}"/>
              </a:ext>
            </a:extLst>
          </p:cNvPr>
          <p:cNvSpPr>
            <a:spLocks noGrp="1"/>
          </p:cNvSpPr>
          <p:nvPr>
            <p:ph type="sldNum" sz="quarter" idx="12"/>
          </p:nvPr>
        </p:nvSpPr>
        <p:spPr/>
        <p:txBody>
          <a:bodyPr/>
          <a:lstStyle/>
          <a:p>
            <a:fld id="{BF11082F-279D-4FAE-8B23-54567AEEDC09}" type="slidenum">
              <a:rPr kumimoji="1" lang="ja-JP" altLang="en-US" smtClean="0"/>
              <a:t>27</a:t>
            </a:fld>
            <a:endParaRPr kumimoji="1" lang="ja-JP" altLang="en-US" dirty="0"/>
          </a:p>
        </p:txBody>
      </p:sp>
    </p:spTree>
    <p:extLst>
      <p:ext uri="{BB962C8B-B14F-4D97-AF65-F5344CB8AC3E}">
        <p14:creationId xmlns:p14="http://schemas.microsoft.com/office/powerpoint/2010/main" val="1610796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2DE4-DD1D-4149-91E2-F0F15024DB19}"/>
              </a:ext>
            </a:extLst>
          </p:cNvPr>
          <p:cNvSpPr>
            <a:spLocks noGrp="1"/>
          </p:cNvSpPr>
          <p:nvPr>
            <p:ph type="title"/>
          </p:nvPr>
        </p:nvSpPr>
        <p:spPr>
          <a:xfrm>
            <a:off x="968991" y="685801"/>
            <a:ext cx="8784609" cy="717115"/>
          </a:xfrm>
        </p:spPr>
        <p:txBody>
          <a:bodyPr>
            <a:normAutofit/>
          </a:bodyPr>
          <a:lstStyle/>
          <a:p>
            <a:r>
              <a:rPr lang="en-US" altLang="ja-JP" dirty="0"/>
              <a:t>10</a:t>
            </a:r>
            <a:r>
              <a:rPr lang="ja-JP" altLang="en-US" dirty="0"/>
              <a:t>進数→</a:t>
            </a:r>
            <a:r>
              <a:rPr lang="en-US" altLang="ja-JP" dirty="0"/>
              <a:t>2</a:t>
            </a:r>
            <a:r>
              <a:rPr lang="ja-JP" altLang="en-US" dirty="0"/>
              <a:t>進数</a:t>
            </a:r>
            <a:endParaRPr kumimoji="1" lang="ja-JP" altLang="en-US" dirty="0"/>
          </a:p>
        </p:txBody>
      </p:sp>
      <p:sp>
        <p:nvSpPr>
          <p:cNvPr id="4" name="正方形/長方形 3"/>
          <p:cNvSpPr/>
          <p:nvPr/>
        </p:nvSpPr>
        <p:spPr>
          <a:xfrm>
            <a:off x="341194" y="2021595"/>
            <a:ext cx="7414169" cy="2246769"/>
          </a:xfrm>
          <a:prstGeom prst="rect">
            <a:avLst/>
          </a:prstGeom>
        </p:spPr>
        <p:txBody>
          <a:bodyPr wrap="square">
            <a:spAutoFit/>
          </a:bodyPr>
          <a:lstStyle/>
          <a:p>
            <a:r>
              <a:rPr lang="ja-JP" altLang="en-US" sz="2800" dirty="0">
                <a:latin typeface="UD デジタル 教科書体 NK-R" panose="02020400000000000000" pitchFamily="18" charset="-128"/>
                <a:ea typeface="UD デジタル 教科書体 NK-R" panose="02020400000000000000" pitchFamily="18" charset="-128"/>
              </a:rPr>
              <a:t>変換したい</a:t>
            </a:r>
            <a:r>
              <a:rPr lang="en-US" altLang="ja-JP" sz="2800" dirty="0">
                <a:latin typeface="UD デジタル 教科書体 NK-R" panose="02020400000000000000" pitchFamily="18" charset="-128"/>
                <a:ea typeface="UD デジタル 教科書体 NK-R" panose="02020400000000000000" pitchFamily="18" charset="-128"/>
              </a:rPr>
              <a:t>10</a:t>
            </a:r>
            <a:r>
              <a:rPr lang="ja-JP" altLang="en-US" sz="2800" dirty="0">
                <a:latin typeface="UD デジタル 教科書体 NK-R" panose="02020400000000000000" pitchFamily="18" charset="-128"/>
                <a:ea typeface="UD デジタル 教科書体 NK-R" panose="02020400000000000000" pitchFamily="18" charset="-128"/>
              </a:rPr>
              <a:t>進数の値を商が１未満になるまで</a:t>
            </a:r>
            <a:r>
              <a:rPr lang="en-US" altLang="ja-JP" sz="2800" dirty="0">
                <a:latin typeface="UD デジタル 教科書体 NK-R" panose="02020400000000000000" pitchFamily="18" charset="-128"/>
                <a:ea typeface="UD デジタル 教科書体 NK-R" panose="02020400000000000000" pitchFamily="18" charset="-128"/>
              </a:rPr>
              <a:t>2</a:t>
            </a:r>
            <a:r>
              <a:rPr lang="ja-JP" altLang="en-US" sz="2800" dirty="0">
                <a:latin typeface="UD デジタル 教科書体 NK-R" panose="02020400000000000000" pitchFamily="18" charset="-128"/>
                <a:ea typeface="UD デジタル 教科書体 NK-R" panose="02020400000000000000" pitchFamily="18" charset="-128"/>
              </a:rPr>
              <a:t>で割り続ける。</a:t>
            </a:r>
            <a:endParaRPr lang="en-US" altLang="ja-JP" sz="2800" dirty="0">
              <a:latin typeface="UD デジタル 教科書体 NK-R" panose="02020400000000000000" pitchFamily="18" charset="-128"/>
              <a:ea typeface="UD デジタル 教科書体 NK-R" panose="02020400000000000000" pitchFamily="18" charset="-128"/>
            </a:endParaRPr>
          </a:p>
          <a:p>
            <a:endParaRPr lang="en-US" altLang="ja-JP" sz="2800" dirty="0">
              <a:latin typeface="UD デジタル 教科書体 NK-R" panose="02020400000000000000" pitchFamily="18" charset="-128"/>
              <a:ea typeface="UD デジタル 教科書体 NK-R" panose="02020400000000000000" pitchFamily="18" charset="-128"/>
            </a:endParaRPr>
          </a:p>
          <a:p>
            <a:r>
              <a:rPr lang="ja-JP" altLang="en-US" sz="2800" dirty="0">
                <a:latin typeface="UD デジタル 教科書体 NK-R" panose="02020400000000000000" pitchFamily="18" charset="-128"/>
                <a:ea typeface="UD デジタル 教科書体 NK-R" panose="02020400000000000000" pitchFamily="18" charset="-128"/>
              </a:rPr>
              <a:t>割った際の余りを下からつなげ左から読むと　　　　</a:t>
            </a:r>
            <a:r>
              <a:rPr lang="en-US" altLang="ja-JP" sz="2800" dirty="0">
                <a:latin typeface="UD デジタル 教科書体 NK-R" panose="02020400000000000000" pitchFamily="18" charset="-128"/>
                <a:ea typeface="UD デジタル 教科書体 NK-R" panose="02020400000000000000" pitchFamily="18" charset="-128"/>
              </a:rPr>
              <a:t>2</a:t>
            </a:r>
            <a:r>
              <a:rPr lang="ja-JP" altLang="en-US" sz="2800" dirty="0">
                <a:latin typeface="UD デジタル 教科書体 NK-R" panose="02020400000000000000" pitchFamily="18" charset="-128"/>
                <a:ea typeface="UD デジタル 教科書体 NK-R" panose="02020400000000000000" pitchFamily="18" charset="-128"/>
              </a:rPr>
              <a:t>進数への変換となる</a:t>
            </a:r>
            <a:endParaRPr lang="en-US" altLang="ja-JP" sz="2800" dirty="0">
              <a:latin typeface="UD デジタル 教科書体 NK-R" panose="02020400000000000000" pitchFamily="18" charset="-128"/>
              <a:ea typeface="UD デジタル 教科書体 NK-R" panose="02020400000000000000" pitchFamily="18" charset="-128"/>
            </a:endParaRPr>
          </a:p>
        </p:txBody>
      </p:sp>
      <p:grpSp>
        <p:nvGrpSpPr>
          <p:cNvPr id="15" name="グループ化 14"/>
          <p:cNvGrpSpPr/>
          <p:nvPr/>
        </p:nvGrpSpPr>
        <p:grpSpPr>
          <a:xfrm>
            <a:off x="8303811" y="900909"/>
            <a:ext cx="2002240" cy="640432"/>
            <a:chOff x="7560860" y="786572"/>
            <a:chExt cx="4176215" cy="1335794"/>
          </a:xfrm>
        </p:grpSpPr>
        <p:sp>
          <p:nvSpPr>
            <p:cNvPr id="6" name="楕円 5"/>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9448800" y="928813"/>
              <a:ext cx="2288275" cy="461664"/>
            </a:xfrm>
            <a:prstGeom prst="rect">
              <a:avLst/>
            </a:prstGeom>
            <a:noFill/>
          </p:spPr>
          <p:txBody>
            <a:bodyPr wrap="square" rtlCol="0">
              <a:spAutoFit/>
            </a:bodyPr>
            <a:lstStyle/>
            <a:p>
              <a:r>
                <a:rPr lang="en-US" altLang="ja-JP" sz="2400" dirty="0"/>
                <a:t>51</a:t>
              </a:r>
              <a:endParaRPr kumimoji="1" lang="ja-JP" altLang="en-US" sz="2400" dirty="0"/>
            </a:p>
          </p:txBody>
        </p:sp>
        <p:cxnSp>
          <p:nvCxnSpPr>
            <p:cNvPr id="9" name="直線コネクタ 8"/>
            <p:cNvCxnSpPr>
              <a:stCxn id="6"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楕円 6"/>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 name="テキスト ボックス 11"/>
          <p:cNvSpPr txBox="1"/>
          <p:nvPr/>
        </p:nvSpPr>
        <p:spPr>
          <a:xfrm>
            <a:off x="8808320" y="962470"/>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16" name="グループ化 15"/>
          <p:cNvGrpSpPr/>
          <p:nvPr/>
        </p:nvGrpSpPr>
        <p:grpSpPr>
          <a:xfrm>
            <a:off x="8303811" y="1312516"/>
            <a:ext cx="2859488" cy="640432"/>
            <a:chOff x="7560860" y="786572"/>
            <a:chExt cx="5964238" cy="1335794"/>
          </a:xfrm>
        </p:grpSpPr>
        <p:sp>
          <p:nvSpPr>
            <p:cNvPr id="17" name="楕円 16"/>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9411792" y="863612"/>
              <a:ext cx="4113306" cy="962927"/>
            </a:xfrm>
            <a:prstGeom prst="rect">
              <a:avLst/>
            </a:prstGeom>
            <a:noFill/>
          </p:spPr>
          <p:txBody>
            <a:bodyPr wrap="square" rtlCol="0">
              <a:spAutoFit/>
            </a:bodyPr>
            <a:lstStyle/>
            <a:p>
              <a:r>
                <a:rPr lang="en-US" altLang="ja-JP" sz="2400" dirty="0"/>
                <a:t>25</a:t>
              </a:r>
              <a:r>
                <a:rPr lang="ja-JP" altLang="en-US" sz="2400" dirty="0"/>
                <a:t>・・・</a:t>
              </a:r>
              <a:r>
                <a:rPr lang="en-US" altLang="ja-JP" sz="2400" dirty="0"/>
                <a:t>1</a:t>
              </a:r>
              <a:endParaRPr kumimoji="1" lang="ja-JP" altLang="en-US" sz="2400" dirty="0"/>
            </a:p>
          </p:txBody>
        </p:sp>
        <p:cxnSp>
          <p:nvCxnSpPr>
            <p:cNvPr id="19" name="直線コネクタ 18"/>
            <p:cNvCxnSpPr>
              <a:stCxn id="17"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楕円 19"/>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8810928" y="1393177"/>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22" name="グループ化 21"/>
          <p:cNvGrpSpPr/>
          <p:nvPr/>
        </p:nvGrpSpPr>
        <p:grpSpPr>
          <a:xfrm>
            <a:off x="8303811" y="1732594"/>
            <a:ext cx="2704328" cy="640432"/>
            <a:chOff x="7560860" y="786572"/>
            <a:chExt cx="5640611" cy="1335794"/>
          </a:xfrm>
        </p:grpSpPr>
        <p:sp>
          <p:nvSpPr>
            <p:cNvPr id="23" name="楕円 22"/>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403308" y="888018"/>
              <a:ext cx="3798163" cy="962927"/>
            </a:xfrm>
            <a:prstGeom prst="rect">
              <a:avLst/>
            </a:prstGeom>
            <a:noFill/>
          </p:spPr>
          <p:txBody>
            <a:bodyPr wrap="square" rtlCol="0">
              <a:spAutoFit/>
            </a:bodyPr>
            <a:lstStyle/>
            <a:p>
              <a:r>
                <a:rPr lang="en-US" altLang="ja-JP" sz="2400" dirty="0"/>
                <a:t>12</a:t>
              </a:r>
              <a:r>
                <a:rPr lang="ja-JP" altLang="en-US" sz="2400" dirty="0"/>
                <a:t>・・・</a:t>
              </a:r>
              <a:r>
                <a:rPr lang="en-US" altLang="ja-JP" sz="2400" dirty="0"/>
                <a:t>1</a:t>
              </a:r>
              <a:endParaRPr kumimoji="1" lang="ja-JP" altLang="en-US" sz="2400" dirty="0"/>
            </a:p>
          </p:txBody>
        </p:sp>
        <p:cxnSp>
          <p:nvCxnSpPr>
            <p:cNvPr id="25" name="直線コネクタ 24"/>
            <p:cNvCxnSpPr>
              <a:stCxn id="23"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楕円 25"/>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p:cNvSpPr txBox="1"/>
          <p:nvPr/>
        </p:nvSpPr>
        <p:spPr>
          <a:xfrm>
            <a:off x="8817471" y="1811117"/>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29" name="グループ化 28"/>
          <p:cNvGrpSpPr/>
          <p:nvPr/>
        </p:nvGrpSpPr>
        <p:grpSpPr>
          <a:xfrm>
            <a:off x="8303811" y="2131333"/>
            <a:ext cx="2872188" cy="640432"/>
            <a:chOff x="7560860" y="786572"/>
            <a:chExt cx="5990728" cy="1335794"/>
          </a:xfrm>
        </p:grpSpPr>
        <p:sp>
          <p:nvSpPr>
            <p:cNvPr id="30" name="楕円 29"/>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798918" y="918405"/>
              <a:ext cx="3752670" cy="962927"/>
            </a:xfrm>
            <a:prstGeom prst="rect">
              <a:avLst/>
            </a:prstGeom>
            <a:noFill/>
          </p:spPr>
          <p:txBody>
            <a:bodyPr wrap="square" rtlCol="0">
              <a:spAutoFit/>
            </a:bodyPr>
            <a:lstStyle/>
            <a:p>
              <a:r>
                <a:rPr lang="en-US" altLang="ja-JP" sz="2400" dirty="0"/>
                <a:t>6</a:t>
              </a:r>
              <a:r>
                <a:rPr lang="ja-JP" altLang="en-US" sz="2400" dirty="0"/>
                <a:t>・・・</a:t>
              </a:r>
              <a:r>
                <a:rPr lang="en-US" altLang="ja-JP" sz="2400" dirty="0"/>
                <a:t>0</a:t>
              </a:r>
              <a:endParaRPr kumimoji="1" lang="ja-JP" altLang="en-US" sz="2400" dirty="0"/>
            </a:p>
          </p:txBody>
        </p:sp>
        <p:cxnSp>
          <p:nvCxnSpPr>
            <p:cNvPr id="32" name="直線コネクタ 31"/>
            <p:cNvCxnSpPr>
              <a:stCxn id="30"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楕円 32"/>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a:off x="8830019" y="2194539"/>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40" name="グループ化 39"/>
          <p:cNvGrpSpPr/>
          <p:nvPr/>
        </p:nvGrpSpPr>
        <p:grpSpPr>
          <a:xfrm>
            <a:off x="8303811" y="2534832"/>
            <a:ext cx="2872188" cy="640432"/>
            <a:chOff x="7560860" y="786572"/>
            <a:chExt cx="5990728" cy="1335794"/>
          </a:xfrm>
        </p:grpSpPr>
        <p:sp>
          <p:nvSpPr>
            <p:cNvPr id="41" name="楕円 40"/>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9798918" y="918405"/>
              <a:ext cx="3752670" cy="962927"/>
            </a:xfrm>
            <a:prstGeom prst="rect">
              <a:avLst/>
            </a:prstGeom>
            <a:noFill/>
          </p:spPr>
          <p:txBody>
            <a:bodyPr wrap="square" rtlCol="0">
              <a:spAutoFit/>
            </a:bodyPr>
            <a:lstStyle/>
            <a:p>
              <a:r>
                <a:rPr lang="en-US" altLang="ja-JP" sz="2400" dirty="0"/>
                <a:t>3</a:t>
              </a:r>
              <a:r>
                <a:rPr lang="ja-JP" altLang="en-US" sz="2400" dirty="0"/>
                <a:t>・・・</a:t>
              </a:r>
              <a:r>
                <a:rPr lang="en-US" altLang="ja-JP" sz="2400" dirty="0"/>
                <a:t>0</a:t>
              </a:r>
              <a:endParaRPr kumimoji="1" lang="ja-JP" altLang="en-US" sz="2400" dirty="0"/>
            </a:p>
          </p:txBody>
        </p:sp>
        <p:cxnSp>
          <p:nvCxnSpPr>
            <p:cNvPr id="43" name="直線コネクタ 42"/>
            <p:cNvCxnSpPr>
              <a:stCxn id="41"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楕円 43"/>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テキスト ボックス 49"/>
          <p:cNvSpPr txBox="1"/>
          <p:nvPr/>
        </p:nvSpPr>
        <p:spPr>
          <a:xfrm>
            <a:off x="8830019" y="2624215"/>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51" name="グループ化 50"/>
          <p:cNvGrpSpPr/>
          <p:nvPr/>
        </p:nvGrpSpPr>
        <p:grpSpPr>
          <a:xfrm>
            <a:off x="8291111" y="2951803"/>
            <a:ext cx="2872188" cy="640432"/>
            <a:chOff x="7560860" y="786572"/>
            <a:chExt cx="5990728" cy="1335794"/>
          </a:xfrm>
        </p:grpSpPr>
        <p:sp>
          <p:nvSpPr>
            <p:cNvPr id="52" name="楕円 51"/>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9798918" y="918405"/>
              <a:ext cx="3752670" cy="962927"/>
            </a:xfrm>
            <a:prstGeom prst="rect">
              <a:avLst/>
            </a:prstGeom>
            <a:noFill/>
          </p:spPr>
          <p:txBody>
            <a:bodyPr wrap="square" rtlCol="0">
              <a:spAutoFit/>
            </a:bodyPr>
            <a:lstStyle/>
            <a:p>
              <a:r>
                <a:rPr lang="en-US" altLang="ja-JP" sz="2400" dirty="0"/>
                <a:t>1</a:t>
              </a:r>
              <a:r>
                <a:rPr lang="ja-JP" altLang="en-US" sz="2400" dirty="0"/>
                <a:t>・・・</a:t>
              </a:r>
              <a:r>
                <a:rPr lang="en-US" altLang="ja-JP" sz="2400" dirty="0"/>
                <a:t>1</a:t>
              </a:r>
              <a:endParaRPr kumimoji="1" lang="ja-JP" altLang="en-US" sz="2400" dirty="0"/>
            </a:p>
          </p:txBody>
        </p:sp>
        <p:cxnSp>
          <p:nvCxnSpPr>
            <p:cNvPr id="54" name="直線コネクタ 53"/>
            <p:cNvCxnSpPr>
              <a:stCxn id="52"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楕円 54"/>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6" name="テキスト ボックス 55"/>
          <p:cNvSpPr txBox="1"/>
          <p:nvPr/>
        </p:nvSpPr>
        <p:spPr>
          <a:xfrm>
            <a:off x="8829632" y="3040804"/>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57" name="グループ化 56"/>
          <p:cNvGrpSpPr/>
          <p:nvPr/>
        </p:nvGrpSpPr>
        <p:grpSpPr>
          <a:xfrm>
            <a:off x="8291111" y="3418126"/>
            <a:ext cx="2872188" cy="640432"/>
            <a:chOff x="7560860" y="786572"/>
            <a:chExt cx="5990728" cy="1335794"/>
          </a:xfrm>
        </p:grpSpPr>
        <p:sp>
          <p:nvSpPr>
            <p:cNvPr id="58" name="楕円 57"/>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9798918" y="918405"/>
              <a:ext cx="3752670" cy="962927"/>
            </a:xfrm>
            <a:prstGeom prst="rect">
              <a:avLst/>
            </a:prstGeom>
            <a:noFill/>
          </p:spPr>
          <p:txBody>
            <a:bodyPr wrap="square" rtlCol="0">
              <a:spAutoFit/>
            </a:bodyPr>
            <a:lstStyle/>
            <a:p>
              <a:r>
                <a:rPr lang="en-US" altLang="ja-JP" sz="2400" dirty="0"/>
                <a:t>0</a:t>
              </a:r>
              <a:r>
                <a:rPr lang="ja-JP" altLang="en-US" sz="2400" dirty="0"/>
                <a:t>・・・</a:t>
              </a:r>
              <a:r>
                <a:rPr lang="en-US" altLang="ja-JP" sz="2400" dirty="0"/>
                <a:t>1</a:t>
              </a:r>
              <a:endParaRPr kumimoji="1" lang="ja-JP" altLang="en-US" sz="2400" dirty="0"/>
            </a:p>
          </p:txBody>
        </p:sp>
        <p:cxnSp>
          <p:nvCxnSpPr>
            <p:cNvPr id="60" name="直線コネクタ 59"/>
            <p:cNvCxnSpPr>
              <a:stCxn id="58"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楕円 60"/>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2" name="テキスト ボックス 61"/>
          <p:cNvSpPr txBox="1"/>
          <p:nvPr/>
        </p:nvSpPr>
        <p:spPr>
          <a:xfrm>
            <a:off x="8812252" y="3498958"/>
            <a:ext cx="184177" cy="461665"/>
          </a:xfrm>
          <a:prstGeom prst="rect">
            <a:avLst/>
          </a:prstGeom>
          <a:noFill/>
        </p:spPr>
        <p:txBody>
          <a:bodyPr wrap="square" rtlCol="0">
            <a:spAutoFit/>
          </a:bodyPr>
          <a:lstStyle/>
          <a:p>
            <a:r>
              <a:rPr lang="en-US" altLang="ja-JP" sz="2400" dirty="0"/>
              <a:t>2</a:t>
            </a:r>
            <a:endParaRPr kumimoji="1" lang="ja-JP" altLang="en-US" sz="2400" dirty="0"/>
          </a:p>
        </p:txBody>
      </p:sp>
      <p:cxnSp>
        <p:nvCxnSpPr>
          <p:cNvPr id="64" name="直線矢印コネクタ 63"/>
          <p:cNvCxnSpPr/>
          <p:nvPr/>
        </p:nvCxnSpPr>
        <p:spPr>
          <a:xfrm flipV="1">
            <a:off x="11008139" y="1541341"/>
            <a:ext cx="0" cy="23627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8452000" y="4879512"/>
            <a:ext cx="3291289" cy="523220"/>
          </a:xfrm>
          <a:prstGeom prst="rect">
            <a:avLst/>
          </a:prstGeom>
          <a:noFill/>
        </p:spPr>
        <p:txBody>
          <a:bodyPr wrap="square" rtlCol="0">
            <a:spAutoFit/>
          </a:bodyPr>
          <a:lstStyle/>
          <a:p>
            <a:r>
              <a:rPr kumimoji="1" lang="en-US" altLang="ja-JP" sz="2800" dirty="0"/>
              <a:t>51 = 0b110011</a:t>
            </a:r>
            <a:endParaRPr kumimoji="1" lang="ja-JP" altLang="en-US" sz="2800" dirty="0"/>
          </a:p>
        </p:txBody>
      </p:sp>
      <p:sp>
        <p:nvSpPr>
          <p:cNvPr id="3" name="スライド番号プレースホルダー 2">
            <a:extLst>
              <a:ext uri="{FF2B5EF4-FFF2-40B4-BE49-F238E27FC236}">
                <a16:creationId xmlns:a16="http://schemas.microsoft.com/office/drawing/2014/main" id="{7721130F-25A9-49DC-92A9-204342C94EED}"/>
              </a:ext>
            </a:extLst>
          </p:cNvPr>
          <p:cNvSpPr>
            <a:spLocks noGrp="1"/>
          </p:cNvSpPr>
          <p:nvPr>
            <p:ph type="sldNum" sz="quarter" idx="12"/>
          </p:nvPr>
        </p:nvSpPr>
        <p:spPr/>
        <p:txBody>
          <a:bodyPr/>
          <a:lstStyle/>
          <a:p>
            <a:fld id="{BF11082F-279D-4FAE-8B23-54567AEEDC09}" type="slidenum">
              <a:rPr kumimoji="1" lang="ja-JP" altLang="en-US" smtClean="0"/>
              <a:t>28</a:t>
            </a:fld>
            <a:endParaRPr kumimoji="1" lang="ja-JP" altLang="en-US" dirty="0"/>
          </a:p>
        </p:txBody>
      </p:sp>
    </p:spTree>
    <p:extLst>
      <p:ext uri="{BB962C8B-B14F-4D97-AF65-F5344CB8AC3E}">
        <p14:creationId xmlns:p14="http://schemas.microsoft.com/office/powerpoint/2010/main" val="21486960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2DE4-DD1D-4149-91E2-F0F15024DB19}"/>
              </a:ext>
            </a:extLst>
          </p:cNvPr>
          <p:cNvSpPr>
            <a:spLocks noGrp="1"/>
          </p:cNvSpPr>
          <p:nvPr>
            <p:ph type="title"/>
          </p:nvPr>
        </p:nvSpPr>
        <p:spPr>
          <a:xfrm>
            <a:off x="742950" y="685801"/>
            <a:ext cx="9010650" cy="717115"/>
          </a:xfrm>
        </p:spPr>
        <p:txBody>
          <a:bodyPr>
            <a:normAutofit/>
          </a:bodyPr>
          <a:lstStyle/>
          <a:p>
            <a:r>
              <a:rPr lang="en-US" altLang="ja-JP" dirty="0"/>
              <a:t>10</a:t>
            </a:r>
            <a:r>
              <a:rPr lang="ja-JP" altLang="en-US" dirty="0"/>
              <a:t>進数→</a:t>
            </a:r>
            <a:r>
              <a:rPr lang="en-US" altLang="ja-JP" dirty="0"/>
              <a:t>16</a:t>
            </a:r>
            <a:r>
              <a:rPr lang="ja-JP" altLang="en-US" dirty="0"/>
              <a:t>進数</a:t>
            </a:r>
            <a:endParaRPr kumimoji="1" lang="ja-JP" altLang="en-US" dirty="0"/>
          </a:p>
        </p:txBody>
      </p:sp>
      <p:sp>
        <p:nvSpPr>
          <p:cNvPr id="3" name="コンテンツ プレースホルダー 2">
            <a:extLst>
              <a:ext uri="{FF2B5EF4-FFF2-40B4-BE49-F238E27FC236}">
                <a16:creationId xmlns:a16="http://schemas.microsoft.com/office/drawing/2014/main" id="{CC1D89D9-A6C4-40F2-A829-7A92A856E02D}"/>
              </a:ext>
            </a:extLst>
          </p:cNvPr>
          <p:cNvSpPr>
            <a:spLocks noGrp="1"/>
          </p:cNvSpPr>
          <p:nvPr>
            <p:ph idx="1"/>
          </p:nvPr>
        </p:nvSpPr>
        <p:spPr>
          <a:xfrm>
            <a:off x="352425" y="1562367"/>
            <a:ext cx="10544175" cy="3733266"/>
          </a:xfrm>
        </p:spPr>
        <p:txBody>
          <a:bodyPr numCol="2">
            <a:normAutofit/>
          </a:bodyPr>
          <a:lstStyle/>
          <a:p>
            <a:r>
              <a:rPr lang="en-US" altLang="ja-JP" sz="2800" dirty="0"/>
              <a:t>10</a:t>
            </a:r>
            <a:r>
              <a:rPr lang="ja-JP" altLang="en-US" sz="2800" dirty="0"/>
              <a:t>進数→</a:t>
            </a:r>
            <a:r>
              <a:rPr lang="en-US" altLang="ja-JP" sz="2800" dirty="0"/>
              <a:t>2</a:t>
            </a:r>
            <a:r>
              <a:rPr lang="ja-JP" altLang="en-US" sz="2800" dirty="0"/>
              <a:t>進数の変換を行う。</a:t>
            </a:r>
            <a:endParaRPr lang="en-US" altLang="ja-JP" sz="2800" dirty="0"/>
          </a:p>
          <a:p>
            <a:r>
              <a:rPr lang="en-US" altLang="ja-JP" sz="2800" dirty="0"/>
              <a:t>2</a:t>
            </a:r>
            <a:r>
              <a:rPr lang="ja-JP" altLang="en-US" sz="2800" dirty="0"/>
              <a:t>進数を</a:t>
            </a:r>
            <a:r>
              <a:rPr lang="en-US" altLang="ja-JP" sz="2800" dirty="0"/>
              <a:t>4bit</a:t>
            </a:r>
            <a:r>
              <a:rPr lang="ja-JP" altLang="en-US" sz="2800" dirty="0" err="1"/>
              <a:t>ずつ</a:t>
            </a:r>
            <a:r>
              <a:rPr lang="ja-JP" altLang="en-US" sz="2800" dirty="0"/>
              <a:t>足し合わせる</a:t>
            </a:r>
            <a:endParaRPr lang="en-US" altLang="ja-JP" sz="2800" dirty="0"/>
          </a:p>
        </p:txBody>
      </p:sp>
      <p:grpSp>
        <p:nvGrpSpPr>
          <p:cNvPr id="47" name="グループ化 46"/>
          <p:cNvGrpSpPr/>
          <p:nvPr/>
        </p:nvGrpSpPr>
        <p:grpSpPr>
          <a:xfrm>
            <a:off x="6868712" y="1044358"/>
            <a:ext cx="2884888" cy="3157649"/>
            <a:chOff x="5786036" y="1402916"/>
            <a:chExt cx="2884888" cy="3157649"/>
          </a:xfrm>
        </p:grpSpPr>
        <p:grpSp>
          <p:nvGrpSpPr>
            <p:cNvPr id="4" name="グループ化 3"/>
            <p:cNvGrpSpPr/>
            <p:nvPr/>
          </p:nvGrpSpPr>
          <p:grpSpPr>
            <a:xfrm>
              <a:off x="5798736" y="1402916"/>
              <a:ext cx="2002240" cy="640432"/>
              <a:chOff x="7560860" y="786572"/>
              <a:chExt cx="4176215" cy="1335794"/>
            </a:xfrm>
          </p:grpSpPr>
          <p:sp>
            <p:nvSpPr>
              <p:cNvPr id="5" name="楕円 4"/>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9448800" y="928813"/>
                <a:ext cx="2288275" cy="461664"/>
              </a:xfrm>
              <a:prstGeom prst="rect">
                <a:avLst/>
              </a:prstGeom>
              <a:noFill/>
            </p:spPr>
            <p:txBody>
              <a:bodyPr wrap="square" rtlCol="0">
                <a:spAutoFit/>
              </a:bodyPr>
              <a:lstStyle/>
              <a:p>
                <a:r>
                  <a:rPr lang="en-US" altLang="ja-JP" sz="2400" dirty="0"/>
                  <a:t>51</a:t>
                </a:r>
                <a:endParaRPr kumimoji="1" lang="ja-JP" altLang="en-US" sz="2400" dirty="0"/>
              </a:p>
            </p:txBody>
          </p:sp>
          <p:cxnSp>
            <p:nvCxnSpPr>
              <p:cNvPr id="7" name="直線コネクタ 6"/>
              <p:cNvCxnSpPr>
                <a:stCxn id="5"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楕円 7"/>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p:cNvSpPr txBox="1"/>
            <p:nvPr/>
          </p:nvSpPr>
          <p:spPr>
            <a:xfrm>
              <a:off x="6303245" y="1464477"/>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10" name="グループ化 9"/>
            <p:cNvGrpSpPr/>
            <p:nvPr/>
          </p:nvGrpSpPr>
          <p:grpSpPr>
            <a:xfrm>
              <a:off x="5798736" y="1814523"/>
              <a:ext cx="2859488" cy="640432"/>
              <a:chOff x="7560860" y="786572"/>
              <a:chExt cx="5964238" cy="1335794"/>
            </a:xfrm>
          </p:grpSpPr>
          <p:sp>
            <p:nvSpPr>
              <p:cNvPr id="11" name="楕円 10"/>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9411792" y="863612"/>
                <a:ext cx="4113306" cy="962927"/>
              </a:xfrm>
              <a:prstGeom prst="rect">
                <a:avLst/>
              </a:prstGeom>
              <a:noFill/>
            </p:spPr>
            <p:txBody>
              <a:bodyPr wrap="square" rtlCol="0">
                <a:spAutoFit/>
              </a:bodyPr>
              <a:lstStyle/>
              <a:p>
                <a:r>
                  <a:rPr lang="en-US" altLang="ja-JP" sz="2400" dirty="0"/>
                  <a:t>25</a:t>
                </a:r>
                <a:r>
                  <a:rPr lang="ja-JP" altLang="en-US" sz="2400" dirty="0"/>
                  <a:t>・・・</a:t>
                </a:r>
                <a:r>
                  <a:rPr lang="en-US" altLang="ja-JP" sz="2400" dirty="0"/>
                  <a:t>1</a:t>
                </a:r>
                <a:endParaRPr kumimoji="1" lang="ja-JP" altLang="en-US" sz="2400" dirty="0"/>
              </a:p>
            </p:txBody>
          </p:sp>
          <p:cxnSp>
            <p:nvCxnSpPr>
              <p:cNvPr id="13" name="直線コネクタ 12"/>
              <p:cNvCxnSpPr>
                <a:stCxn id="11"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楕円 13"/>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p:cNvSpPr txBox="1"/>
            <p:nvPr/>
          </p:nvSpPr>
          <p:spPr>
            <a:xfrm>
              <a:off x="6305853" y="1895184"/>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16" name="グループ化 15"/>
            <p:cNvGrpSpPr/>
            <p:nvPr/>
          </p:nvGrpSpPr>
          <p:grpSpPr>
            <a:xfrm>
              <a:off x="5798736" y="2234601"/>
              <a:ext cx="2704328" cy="640432"/>
              <a:chOff x="7560860" y="786572"/>
              <a:chExt cx="5640611" cy="1335794"/>
            </a:xfrm>
          </p:grpSpPr>
          <p:sp>
            <p:nvSpPr>
              <p:cNvPr id="17" name="楕円 16"/>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9403308" y="888018"/>
                <a:ext cx="3798163" cy="962927"/>
              </a:xfrm>
              <a:prstGeom prst="rect">
                <a:avLst/>
              </a:prstGeom>
              <a:noFill/>
            </p:spPr>
            <p:txBody>
              <a:bodyPr wrap="square" rtlCol="0">
                <a:spAutoFit/>
              </a:bodyPr>
              <a:lstStyle/>
              <a:p>
                <a:r>
                  <a:rPr lang="en-US" altLang="ja-JP" sz="2400" dirty="0"/>
                  <a:t>12</a:t>
                </a:r>
                <a:r>
                  <a:rPr lang="ja-JP" altLang="en-US" sz="2400" dirty="0"/>
                  <a:t>・・・</a:t>
                </a:r>
                <a:r>
                  <a:rPr lang="en-US" altLang="ja-JP" sz="2400" dirty="0"/>
                  <a:t>1</a:t>
                </a:r>
                <a:endParaRPr kumimoji="1" lang="ja-JP" altLang="en-US" sz="2400" dirty="0"/>
              </a:p>
            </p:txBody>
          </p:sp>
          <p:cxnSp>
            <p:nvCxnSpPr>
              <p:cNvPr id="19" name="直線コネクタ 18"/>
              <p:cNvCxnSpPr>
                <a:stCxn id="17"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楕円 19"/>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1" name="テキスト ボックス 20"/>
            <p:cNvSpPr txBox="1"/>
            <p:nvPr/>
          </p:nvSpPr>
          <p:spPr>
            <a:xfrm>
              <a:off x="6312396" y="2313124"/>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22" name="グループ化 21"/>
            <p:cNvGrpSpPr/>
            <p:nvPr/>
          </p:nvGrpSpPr>
          <p:grpSpPr>
            <a:xfrm>
              <a:off x="5798736" y="2633340"/>
              <a:ext cx="2872188" cy="640432"/>
              <a:chOff x="7560860" y="786572"/>
              <a:chExt cx="5990728" cy="1335794"/>
            </a:xfrm>
          </p:grpSpPr>
          <p:sp>
            <p:nvSpPr>
              <p:cNvPr id="23" name="楕円 22"/>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798918" y="918405"/>
                <a:ext cx="3752670" cy="962927"/>
              </a:xfrm>
              <a:prstGeom prst="rect">
                <a:avLst/>
              </a:prstGeom>
              <a:noFill/>
            </p:spPr>
            <p:txBody>
              <a:bodyPr wrap="square" rtlCol="0">
                <a:spAutoFit/>
              </a:bodyPr>
              <a:lstStyle/>
              <a:p>
                <a:r>
                  <a:rPr lang="en-US" altLang="ja-JP" sz="2400" dirty="0"/>
                  <a:t>6</a:t>
                </a:r>
                <a:r>
                  <a:rPr lang="ja-JP" altLang="en-US" sz="2400" dirty="0"/>
                  <a:t>・・・</a:t>
                </a:r>
                <a:r>
                  <a:rPr lang="en-US" altLang="ja-JP" sz="2400" dirty="0"/>
                  <a:t>0</a:t>
                </a:r>
                <a:endParaRPr kumimoji="1" lang="ja-JP" altLang="en-US" sz="2400" dirty="0"/>
              </a:p>
            </p:txBody>
          </p:sp>
          <p:cxnSp>
            <p:nvCxnSpPr>
              <p:cNvPr id="25" name="直線コネクタ 24"/>
              <p:cNvCxnSpPr>
                <a:stCxn id="23"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楕円 25"/>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p:cNvSpPr txBox="1"/>
            <p:nvPr/>
          </p:nvSpPr>
          <p:spPr>
            <a:xfrm>
              <a:off x="6324944" y="2696546"/>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28" name="グループ化 27"/>
            <p:cNvGrpSpPr/>
            <p:nvPr/>
          </p:nvGrpSpPr>
          <p:grpSpPr>
            <a:xfrm>
              <a:off x="5798736" y="3036839"/>
              <a:ext cx="2872188" cy="640432"/>
              <a:chOff x="7560860" y="786572"/>
              <a:chExt cx="5990728" cy="1335794"/>
            </a:xfrm>
          </p:grpSpPr>
          <p:sp>
            <p:nvSpPr>
              <p:cNvPr id="29" name="楕円 28"/>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9798918" y="918405"/>
                <a:ext cx="3752670" cy="962927"/>
              </a:xfrm>
              <a:prstGeom prst="rect">
                <a:avLst/>
              </a:prstGeom>
              <a:noFill/>
            </p:spPr>
            <p:txBody>
              <a:bodyPr wrap="square" rtlCol="0">
                <a:spAutoFit/>
              </a:bodyPr>
              <a:lstStyle/>
              <a:p>
                <a:r>
                  <a:rPr lang="en-US" altLang="ja-JP" sz="2400" dirty="0"/>
                  <a:t>3</a:t>
                </a:r>
                <a:r>
                  <a:rPr lang="ja-JP" altLang="en-US" sz="2400" dirty="0"/>
                  <a:t>・・・</a:t>
                </a:r>
                <a:r>
                  <a:rPr lang="en-US" altLang="ja-JP" sz="2400" dirty="0"/>
                  <a:t>0</a:t>
                </a:r>
                <a:endParaRPr kumimoji="1" lang="ja-JP" altLang="en-US" sz="2400" dirty="0"/>
              </a:p>
            </p:txBody>
          </p:sp>
          <p:cxnSp>
            <p:nvCxnSpPr>
              <p:cNvPr id="31" name="直線コネクタ 30"/>
              <p:cNvCxnSpPr>
                <a:stCxn id="29"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テキスト ボックス 32"/>
            <p:cNvSpPr txBox="1"/>
            <p:nvPr/>
          </p:nvSpPr>
          <p:spPr>
            <a:xfrm>
              <a:off x="6324944" y="3126222"/>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34" name="グループ化 33"/>
            <p:cNvGrpSpPr/>
            <p:nvPr/>
          </p:nvGrpSpPr>
          <p:grpSpPr>
            <a:xfrm>
              <a:off x="5786036" y="3453810"/>
              <a:ext cx="2872188" cy="640432"/>
              <a:chOff x="7560860" y="786572"/>
              <a:chExt cx="5990728" cy="1335794"/>
            </a:xfrm>
          </p:grpSpPr>
          <p:sp>
            <p:nvSpPr>
              <p:cNvPr id="35" name="楕円 34"/>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798918" y="918405"/>
                <a:ext cx="3752670" cy="962927"/>
              </a:xfrm>
              <a:prstGeom prst="rect">
                <a:avLst/>
              </a:prstGeom>
              <a:noFill/>
            </p:spPr>
            <p:txBody>
              <a:bodyPr wrap="square" rtlCol="0">
                <a:spAutoFit/>
              </a:bodyPr>
              <a:lstStyle/>
              <a:p>
                <a:r>
                  <a:rPr lang="en-US" altLang="ja-JP" sz="2400" dirty="0"/>
                  <a:t>1</a:t>
                </a:r>
                <a:r>
                  <a:rPr lang="ja-JP" altLang="en-US" sz="2400" dirty="0"/>
                  <a:t>・・・</a:t>
                </a:r>
                <a:r>
                  <a:rPr lang="en-US" altLang="ja-JP" sz="2400" dirty="0"/>
                  <a:t>1</a:t>
                </a:r>
                <a:endParaRPr kumimoji="1" lang="ja-JP" altLang="en-US" sz="2400" dirty="0"/>
              </a:p>
            </p:txBody>
          </p:sp>
          <p:cxnSp>
            <p:nvCxnSpPr>
              <p:cNvPr id="37" name="直線コネクタ 36"/>
              <p:cNvCxnSpPr>
                <a:stCxn id="35"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楕円 37"/>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テキスト ボックス 38"/>
            <p:cNvSpPr txBox="1"/>
            <p:nvPr/>
          </p:nvSpPr>
          <p:spPr>
            <a:xfrm>
              <a:off x="6324557" y="3542811"/>
              <a:ext cx="184177" cy="461665"/>
            </a:xfrm>
            <a:prstGeom prst="rect">
              <a:avLst/>
            </a:prstGeom>
            <a:noFill/>
          </p:spPr>
          <p:txBody>
            <a:bodyPr wrap="square" rtlCol="0">
              <a:spAutoFit/>
            </a:bodyPr>
            <a:lstStyle/>
            <a:p>
              <a:r>
                <a:rPr lang="en-US" altLang="ja-JP" sz="2400" dirty="0"/>
                <a:t>2</a:t>
              </a:r>
              <a:endParaRPr kumimoji="1" lang="ja-JP" altLang="en-US" sz="2400" dirty="0"/>
            </a:p>
          </p:txBody>
        </p:sp>
        <p:grpSp>
          <p:nvGrpSpPr>
            <p:cNvPr id="40" name="グループ化 39"/>
            <p:cNvGrpSpPr/>
            <p:nvPr/>
          </p:nvGrpSpPr>
          <p:grpSpPr>
            <a:xfrm>
              <a:off x="5786036" y="3920133"/>
              <a:ext cx="2872188" cy="640432"/>
              <a:chOff x="7560860" y="786572"/>
              <a:chExt cx="5990728" cy="1335794"/>
            </a:xfrm>
          </p:grpSpPr>
          <p:sp>
            <p:nvSpPr>
              <p:cNvPr id="41" name="楕円 40"/>
              <p:cNvSpPr/>
              <p:nvPr/>
            </p:nvSpPr>
            <p:spPr>
              <a:xfrm>
                <a:off x="8516203" y="1044358"/>
                <a:ext cx="887104" cy="82022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p:cNvSpPr txBox="1"/>
              <p:nvPr/>
            </p:nvSpPr>
            <p:spPr>
              <a:xfrm>
                <a:off x="9798918" y="918405"/>
                <a:ext cx="3752670" cy="962927"/>
              </a:xfrm>
              <a:prstGeom prst="rect">
                <a:avLst/>
              </a:prstGeom>
              <a:noFill/>
            </p:spPr>
            <p:txBody>
              <a:bodyPr wrap="square" rtlCol="0">
                <a:spAutoFit/>
              </a:bodyPr>
              <a:lstStyle/>
              <a:p>
                <a:r>
                  <a:rPr lang="en-US" altLang="ja-JP" sz="2400" dirty="0"/>
                  <a:t>0</a:t>
                </a:r>
                <a:r>
                  <a:rPr lang="ja-JP" altLang="en-US" sz="2400" dirty="0"/>
                  <a:t>・・・</a:t>
                </a:r>
                <a:r>
                  <a:rPr lang="en-US" altLang="ja-JP" sz="2400" dirty="0"/>
                  <a:t>1</a:t>
                </a:r>
                <a:endParaRPr kumimoji="1" lang="ja-JP" altLang="en-US" sz="2400" dirty="0"/>
              </a:p>
            </p:txBody>
          </p:sp>
          <p:cxnSp>
            <p:nvCxnSpPr>
              <p:cNvPr id="43" name="直線コネクタ 42"/>
              <p:cNvCxnSpPr>
                <a:stCxn id="41" idx="5"/>
              </p:cNvCxnSpPr>
              <p:nvPr/>
            </p:nvCxnSpPr>
            <p:spPr>
              <a:xfrm flipV="1">
                <a:off x="9273394" y="1733266"/>
                <a:ext cx="1071609" cy="111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楕円 43"/>
              <p:cNvSpPr/>
              <p:nvPr/>
            </p:nvSpPr>
            <p:spPr>
              <a:xfrm>
                <a:off x="7560860" y="786572"/>
                <a:ext cx="1815151" cy="13357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5" name="テキスト ボックス 44"/>
            <p:cNvSpPr txBox="1"/>
            <p:nvPr/>
          </p:nvSpPr>
          <p:spPr>
            <a:xfrm>
              <a:off x="6307177" y="4000965"/>
              <a:ext cx="184177" cy="461665"/>
            </a:xfrm>
            <a:prstGeom prst="rect">
              <a:avLst/>
            </a:prstGeom>
            <a:noFill/>
          </p:spPr>
          <p:txBody>
            <a:bodyPr wrap="square" rtlCol="0">
              <a:spAutoFit/>
            </a:bodyPr>
            <a:lstStyle/>
            <a:p>
              <a:r>
                <a:rPr lang="en-US" altLang="ja-JP" sz="2400" dirty="0"/>
                <a:t>2</a:t>
              </a:r>
              <a:endParaRPr kumimoji="1" lang="ja-JP" altLang="en-US" sz="2400" dirty="0"/>
            </a:p>
          </p:txBody>
        </p:sp>
        <p:cxnSp>
          <p:nvCxnSpPr>
            <p:cNvPr id="46" name="直線矢印コネクタ 45"/>
            <p:cNvCxnSpPr/>
            <p:nvPr/>
          </p:nvCxnSpPr>
          <p:spPr>
            <a:xfrm flipV="1">
              <a:off x="8503064" y="2043348"/>
              <a:ext cx="0" cy="23627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grpSp>
      <p:grpSp>
        <p:nvGrpSpPr>
          <p:cNvPr id="50" name="グループ化 49"/>
          <p:cNvGrpSpPr/>
          <p:nvPr/>
        </p:nvGrpSpPr>
        <p:grpSpPr>
          <a:xfrm>
            <a:off x="3366349" y="4734539"/>
            <a:ext cx="4944718" cy="1640785"/>
            <a:chOff x="2625380" y="4741408"/>
            <a:chExt cx="4944718" cy="1640785"/>
          </a:xfrm>
        </p:grpSpPr>
        <p:sp>
          <p:nvSpPr>
            <p:cNvPr id="48" name="コンテンツ プレースホルダー 2">
              <a:extLst>
                <a:ext uri="{FF2B5EF4-FFF2-40B4-BE49-F238E27FC236}">
                  <a16:creationId xmlns:a16="http://schemas.microsoft.com/office/drawing/2014/main" id="{CC1D89D9-A6C4-40F2-A829-7A92A856E02D}"/>
                </a:ext>
              </a:extLst>
            </p:cNvPr>
            <p:cNvSpPr txBox="1">
              <a:spLocks/>
            </p:cNvSpPr>
            <p:nvPr/>
          </p:nvSpPr>
          <p:spPr>
            <a:xfrm>
              <a:off x="2625381" y="4741408"/>
              <a:ext cx="4944717" cy="59643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0b	0011	0011</a:t>
              </a:r>
            </a:p>
          </p:txBody>
        </p:sp>
        <p:sp>
          <p:nvSpPr>
            <p:cNvPr id="49" name="コンテンツ プレースホルダー 2">
              <a:extLst>
                <a:ext uri="{FF2B5EF4-FFF2-40B4-BE49-F238E27FC236}">
                  <a16:creationId xmlns:a16="http://schemas.microsoft.com/office/drawing/2014/main" id="{CC1D89D9-A6C4-40F2-A829-7A92A856E02D}"/>
                </a:ext>
              </a:extLst>
            </p:cNvPr>
            <p:cNvSpPr txBox="1">
              <a:spLocks/>
            </p:cNvSpPr>
            <p:nvPr/>
          </p:nvSpPr>
          <p:spPr>
            <a:xfrm>
              <a:off x="2625380" y="5785758"/>
              <a:ext cx="4944718" cy="596435"/>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0x	   3		   3</a:t>
              </a:r>
            </a:p>
          </p:txBody>
        </p:sp>
      </p:grpSp>
      <p:sp>
        <p:nvSpPr>
          <p:cNvPr id="51" name="スライド番号プレースホルダー 50">
            <a:extLst>
              <a:ext uri="{FF2B5EF4-FFF2-40B4-BE49-F238E27FC236}">
                <a16:creationId xmlns:a16="http://schemas.microsoft.com/office/drawing/2014/main" id="{8C795371-8059-41AA-8E38-C76712B8BA8B}"/>
              </a:ext>
            </a:extLst>
          </p:cNvPr>
          <p:cNvSpPr>
            <a:spLocks noGrp="1"/>
          </p:cNvSpPr>
          <p:nvPr>
            <p:ph type="sldNum" sz="quarter" idx="12"/>
          </p:nvPr>
        </p:nvSpPr>
        <p:spPr/>
        <p:txBody>
          <a:bodyPr/>
          <a:lstStyle/>
          <a:p>
            <a:fld id="{BF11082F-279D-4FAE-8B23-54567AEEDC09}" type="slidenum">
              <a:rPr kumimoji="1" lang="ja-JP" altLang="en-US" smtClean="0"/>
              <a:t>29</a:t>
            </a:fld>
            <a:endParaRPr kumimoji="1" lang="ja-JP" altLang="en-US" dirty="0"/>
          </a:p>
        </p:txBody>
      </p:sp>
    </p:spTree>
    <p:extLst>
      <p:ext uri="{BB962C8B-B14F-4D97-AF65-F5344CB8AC3E}">
        <p14:creationId xmlns:p14="http://schemas.microsoft.com/office/powerpoint/2010/main" val="2365441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コンピュータって何？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BF11082F-279D-4FAE-8B23-54567AEEDC09}" type="slidenum">
              <a:rPr kumimoji="1" lang="ja-JP" altLang="en-US" smtClean="0"/>
              <a:t>3</a:t>
            </a:fld>
            <a:endParaRPr kumimoji="1" lang="ja-JP" altLang="en-US" dirty="0"/>
          </a:p>
        </p:txBody>
      </p:sp>
      <p:pic>
        <p:nvPicPr>
          <p:cNvPr id="5" name="Picture 4" descr="https://pictogram2.com/p/p014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45814" y="2578608"/>
            <a:ext cx="4279392" cy="427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68376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AE2DE4-DD1D-4149-91E2-F0F15024DB19}"/>
              </a:ext>
            </a:extLst>
          </p:cNvPr>
          <p:cNvSpPr>
            <a:spLocks noGrp="1"/>
          </p:cNvSpPr>
          <p:nvPr>
            <p:ph type="title"/>
          </p:nvPr>
        </p:nvSpPr>
        <p:spPr>
          <a:xfrm>
            <a:off x="2552700" y="685801"/>
            <a:ext cx="7200900" cy="717115"/>
          </a:xfrm>
        </p:spPr>
        <p:txBody>
          <a:bodyPr>
            <a:normAutofit/>
          </a:bodyPr>
          <a:lstStyle/>
          <a:p>
            <a:pPr algn="ctr"/>
            <a:r>
              <a:rPr lang="en-US" altLang="ja-JP" dirty="0"/>
              <a:t>16</a:t>
            </a:r>
            <a:r>
              <a:rPr lang="ja-JP" altLang="en-US" dirty="0"/>
              <a:t>進数→</a:t>
            </a:r>
            <a:r>
              <a:rPr lang="en-US" altLang="ja-JP" dirty="0"/>
              <a:t>10</a:t>
            </a:r>
            <a:r>
              <a:rPr lang="ja-JP" altLang="en-US" dirty="0"/>
              <a:t>進数</a:t>
            </a:r>
            <a:endParaRPr kumimoji="1" lang="ja-JP" altLang="en-US" dirty="0"/>
          </a:p>
        </p:txBody>
      </p:sp>
      <p:sp>
        <p:nvSpPr>
          <p:cNvPr id="3" name="コンテンツ プレースホルダー 2">
            <a:extLst>
              <a:ext uri="{FF2B5EF4-FFF2-40B4-BE49-F238E27FC236}">
                <a16:creationId xmlns:a16="http://schemas.microsoft.com/office/drawing/2014/main" id="{CC1D89D9-A6C4-40F2-A829-7A92A856E02D}"/>
              </a:ext>
            </a:extLst>
          </p:cNvPr>
          <p:cNvSpPr>
            <a:spLocks noGrp="1"/>
          </p:cNvSpPr>
          <p:nvPr>
            <p:ph idx="1"/>
          </p:nvPr>
        </p:nvSpPr>
        <p:spPr>
          <a:xfrm>
            <a:off x="395785" y="1562367"/>
            <a:ext cx="10276764" cy="3733266"/>
          </a:xfrm>
        </p:spPr>
        <p:txBody>
          <a:bodyPr numCol="2">
            <a:normAutofit/>
          </a:bodyPr>
          <a:lstStyle/>
          <a:p>
            <a:r>
              <a:rPr lang="en-US" altLang="ja-JP" sz="2800" dirty="0"/>
              <a:t>16</a:t>
            </a:r>
            <a:r>
              <a:rPr lang="ja-JP" altLang="en-US" sz="2800" dirty="0"/>
              <a:t>進数→</a:t>
            </a:r>
            <a:r>
              <a:rPr lang="en-US" altLang="ja-JP" sz="2800" dirty="0"/>
              <a:t>2</a:t>
            </a:r>
            <a:r>
              <a:rPr lang="ja-JP" altLang="en-US" sz="2800" dirty="0"/>
              <a:t>進数の変換を行う。</a:t>
            </a:r>
            <a:endParaRPr lang="en-US" altLang="ja-JP" sz="2800" dirty="0"/>
          </a:p>
          <a:p>
            <a:r>
              <a:rPr lang="en-US" altLang="ja-JP" sz="2800" dirty="0"/>
              <a:t>2</a:t>
            </a:r>
            <a:r>
              <a:rPr lang="ja-JP" altLang="en-US" sz="2800" dirty="0"/>
              <a:t>進数→</a:t>
            </a:r>
            <a:r>
              <a:rPr lang="en-US" altLang="ja-JP" sz="2800" dirty="0"/>
              <a:t>10</a:t>
            </a:r>
            <a:r>
              <a:rPr lang="ja-JP" altLang="en-US" sz="2800" dirty="0"/>
              <a:t>進数の変換を行う。</a:t>
            </a:r>
            <a:endParaRPr lang="en-US" altLang="ja-JP" sz="2800" dirty="0"/>
          </a:p>
        </p:txBody>
      </p:sp>
      <p:sp>
        <p:nvSpPr>
          <p:cNvPr id="4" name="コンテンツ プレースホルダー 2">
            <a:extLst>
              <a:ext uri="{FF2B5EF4-FFF2-40B4-BE49-F238E27FC236}">
                <a16:creationId xmlns:a16="http://schemas.microsoft.com/office/drawing/2014/main" id="{65A466DE-9447-437C-A46C-C8455E113978}"/>
              </a:ext>
            </a:extLst>
          </p:cNvPr>
          <p:cNvSpPr txBox="1">
            <a:spLocks/>
          </p:cNvSpPr>
          <p:nvPr/>
        </p:nvSpPr>
        <p:spPr>
          <a:xfrm>
            <a:off x="3398293" y="2834351"/>
            <a:ext cx="3982869" cy="704589"/>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r>
              <a:rPr lang="en-US" altLang="ja-JP" sz="3600" dirty="0">
                <a:solidFill>
                  <a:schemeClr val="tx1"/>
                </a:solidFill>
              </a:rPr>
              <a:t>0x    3</a:t>
            </a:r>
            <a:r>
              <a:rPr lang="ja-JP" altLang="en-US" sz="3600" dirty="0">
                <a:solidFill>
                  <a:schemeClr val="tx1"/>
                </a:solidFill>
              </a:rPr>
              <a:t>　</a:t>
            </a:r>
            <a:r>
              <a:rPr lang="en-US" altLang="ja-JP" sz="3600" dirty="0">
                <a:solidFill>
                  <a:schemeClr val="tx1"/>
                </a:solidFill>
              </a:rPr>
              <a:t>	</a:t>
            </a:r>
            <a:r>
              <a:rPr lang="ja-JP" altLang="en-US" sz="3600" dirty="0">
                <a:solidFill>
                  <a:schemeClr val="tx1"/>
                </a:solidFill>
              </a:rPr>
              <a:t>　  </a:t>
            </a:r>
            <a:r>
              <a:rPr lang="en-US" altLang="ja-JP" sz="3600" dirty="0">
                <a:solidFill>
                  <a:schemeClr val="tx1"/>
                </a:solidFill>
              </a:rPr>
              <a:t>3</a:t>
            </a:r>
          </a:p>
        </p:txBody>
      </p:sp>
      <p:sp>
        <p:nvSpPr>
          <p:cNvPr id="5" name="コンテンツ プレースホルダー 2">
            <a:extLst>
              <a:ext uri="{FF2B5EF4-FFF2-40B4-BE49-F238E27FC236}">
                <a16:creationId xmlns:a16="http://schemas.microsoft.com/office/drawing/2014/main" id="{AC1BD418-45AD-4D35-9795-00720E8F1614}"/>
              </a:ext>
            </a:extLst>
          </p:cNvPr>
          <p:cNvSpPr txBox="1">
            <a:spLocks/>
          </p:cNvSpPr>
          <p:nvPr/>
        </p:nvSpPr>
        <p:spPr>
          <a:xfrm>
            <a:off x="3398293" y="3538940"/>
            <a:ext cx="2131664" cy="685005"/>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endParaRPr lang="en-US" altLang="ja-JP" sz="2800" dirty="0">
              <a:solidFill>
                <a:schemeClr val="tx1"/>
              </a:solidFill>
            </a:endParaRPr>
          </a:p>
        </p:txBody>
      </p:sp>
      <p:sp>
        <p:nvSpPr>
          <p:cNvPr id="18" name="コンテンツ プレースホルダー 2">
            <a:extLst>
              <a:ext uri="{FF2B5EF4-FFF2-40B4-BE49-F238E27FC236}">
                <a16:creationId xmlns:a16="http://schemas.microsoft.com/office/drawing/2014/main" id="{65A466DE-9447-437C-A46C-C8455E113978}"/>
              </a:ext>
            </a:extLst>
          </p:cNvPr>
          <p:cNvSpPr txBox="1">
            <a:spLocks/>
          </p:cNvSpPr>
          <p:nvPr/>
        </p:nvSpPr>
        <p:spPr>
          <a:xfrm>
            <a:off x="3398292" y="3545801"/>
            <a:ext cx="5134173" cy="704589"/>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r>
              <a:rPr lang="en-US" altLang="ja-JP" sz="3600" dirty="0">
                <a:solidFill>
                  <a:schemeClr val="tx1"/>
                </a:solidFill>
              </a:rPr>
              <a:t>0b    0011</a:t>
            </a:r>
            <a:r>
              <a:rPr lang="ja-JP" altLang="en-US" sz="3600" dirty="0">
                <a:solidFill>
                  <a:schemeClr val="tx1"/>
                </a:solidFill>
              </a:rPr>
              <a:t>　</a:t>
            </a:r>
            <a:r>
              <a:rPr lang="en-US" altLang="ja-JP" sz="3600" dirty="0">
                <a:solidFill>
                  <a:schemeClr val="tx1"/>
                </a:solidFill>
              </a:rPr>
              <a:t>0011</a:t>
            </a:r>
          </a:p>
        </p:txBody>
      </p:sp>
      <mc:AlternateContent xmlns:mc="http://schemas.openxmlformats.org/markup-compatibility/2006" xmlns:a14="http://schemas.microsoft.com/office/drawing/2010/main">
        <mc:Choice Requires="a14">
          <p:sp>
            <p:nvSpPr>
              <p:cNvPr id="19" name="コンテンツ プレースホルダー 2">
                <a:extLst>
                  <a:ext uri="{FF2B5EF4-FFF2-40B4-BE49-F238E27FC236}">
                    <a16:creationId xmlns:a16="http://schemas.microsoft.com/office/drawing/2014/main" id="{65A466DE-9447-437C-A46C-C8455E113978}"/>
                  </a:ext>
                </a:extLst>
              </p:cNvPr>
              <p:cNvSpPr txBox="1">
                <a:spLocks/>
              </p:cNvSpPr>
              <p:nvPr/>
            </p:nvSpPr>
            <p:spPr>
              <a:xfrm>
                <a:off x="3398291" y="4394272"/>
                <a:ext cx="7724634" cy="1310492"/>
              </a:xfrm>
              <a:prstGeom prst="rect">
                <a:avLst/>
              </a:prstGeom>
            </p:spPr>
            <p:txBody>
              <a:bodyPr vert="horz" lIns="91440" tIns="45720" rIns="91440" bIns="45720" numCol="1"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a:lstStyle>
              <a:p>
                <a:pPr marL="0" indent="0">
                  <a:buNone/>
                </a:pPr>
                <a14:m>
                  <m:oMathPara xmlns:m="http://schemas.openxmlformats.org/officeDocument/2006/math">
                    <m:oMathParaPr>
                      <m:jc m:val="left"/>
                    </m:oMathParaPr>
                    <m:oMath xmlns:m="http://schemas.openxmlformats.org/officeDocument/2006/math">
                      <m:sSup>
                        <m:sSupPr>
                          <m:ctrlPr>
                            <a:rPr lang="en-US" altLang="ja-JP" sz="360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2</m:t>
                          </m:r>
                        </m:e>
                        <m:sup>
                          <m:r>
                            <a:rPr lang="en-US" altLang="ja-JP" sz="3600" b="0" i="1" smtClean="0">
                              <a:solidFill>
                                <a:schemeClr val="tx1"/>
                              </a:solidFill>
                              <a:latin typeface="Cambria Math" panose="02040503050406030204" pitchFamily="18" charset="0"/>
                            </a:rPr>
                            <m:t>5</m:t>
                          </m:r>
                        </m:sup>
                      </m:sSup>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2</m:t>
                          </m:r>
                        </m:e>
                        <m:sup>
                          <m:r>
                            <a:rPr lang="en-US" altLang="ja-JP" sz="3600" b="0" i="1" smtClean="0">
                              <a:solidFill>
                                <a:schemeClr val="tx1"/>
                              </a:solidFill>
                              <a:latin typeface="Cambria Math" panose="02040503050406030204" pitchFamily="18" charset="0"/>
                            </a:rPr>
                            <m:t>4</m:t>
                          </m:r>
                        </m:sup>
                      </m:sSup>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2</m:t>
                          </m:r>
                        </m:e>
                        <m:sup>
                          <m:r>
                            <a:rPr lang="en-US" altLang="ja-JP" sz="3600" b="0" i="1" smtClean="0">
                              <a:solidFill>
                                <a:schemeClr val="tx1"/>
                              </a:solidFill>
                              <a:latin typeface="Cambria Math" panose="02040503050406030204" pitchFamily="18" charset="0"/>
                            </a:rPr>
                            <m:t>1</m:t>
                          </m:r>
                        </m:sup>
                      </m:sSup>
                      <m:r>
                        <a:rPr lang="en-US" altLang="ja-JP" sz="3600" b="0" i="1" smtClean="0">
                          <a:solidFill>
                            <a:schemeClr val="tx1"/>
                          </a:solidFill>
                          <a:latin typeface="Cambria Math" panose="02040503050406030204" pitchFamily="18" charset="0"/>
                        </a:rPr>
                        <m:t>+1=32+16+2+1</m:t>
                      </m:r>
                    </m:oMath>
                  </m:oMathPara>
                </a14:m>
                <a:endParaRPr lang="en-US" altLang="ja-JP" sz="3600" b="0" dirty="0">
                  <a:solidFill>
                    <a:schemeClr val="tx1"/>
                  </a:solidFill>
                </a:endParaRPr>
              </a:p>
              <a:p>
                <a:pPr marL="0" indent="0">
                  <a:buNone/>
                </a:pPr>
                <a:r>
                  <a:rPr lang="en-US" altLang="ja-JP" sz="3600" b="0" dirty="0">
                    <a:solidFill>
                      <a:schemeClr val="tx1"/>
                    </a:solidFill>
                  </a:rPr>
                  <a:t>					</a:t>
                </a:r>
                <a14:m>
                  <m:oMath xmlns:m="http://schemas.openxmlformats.org/officeDocument/2006/math">
                    <m:r>
                      <a:rPr lang="en-US" altLang="ja-JP" sz="3600" b="0" i="1" smtClean="0">
                        <a:solidFill>
                          <a:schemeClr val="tx1"/>
                        </a:solidFill>
                        <a:latin typeface="Cambria Math" panose="02040503050406030204" pitchFamily="18" charset="0"/>
                      </a:rPr>
                      <m:t>=51</m:t>
                    </m:r>
                  </m:oMath>
                </a14:m>
                <a:r>
                  <a:rPr lang="en-US" altLang="ja-JP" sz="3600" dirty="0">
                    <a:solidFill>
                      <a:schemeClr val="tx1"/>
                    </a:solidFill>
                  </a:rPr>
                  <a:t>		</a:t>
                </a:r>
              </a:p>
            </p:txBody>
          </p:sp>
        </mc:Choice>
        <mc:Fallback xmlns="">
          <p:sp>
            <p:nvSpPr>
              <p:cNvPr id="19" name="コンテンツ プレースホルダー 2">
                <a:extLst>
                  <a:ext uri="{FF2B5EF4-FFF2-40B4-BE49-F238E27FC236}">
                    <a16:creationId xmlns:a16="http://schemas.microsoft.com/office/drawing/2014/main" id="{65A466DE-9447-437C-A46C-C8455E113978}"/>
                  </a:ext>
                </a:extLst>
              </p:cNvPr>
              <p:cNvSpPr txBox="1">
                <a:spLocks noRot="1" noChangeAspect="1" noMove="1" noResize="1" noEditPoints="1" noAdjustHandles="1" noChangeArrowheads="1" noChangeShapeType="1" noTextEdit="1"/>
              </p:cNvSpPr>
              <p:nvPr/>
            </p:nvSpPr>
            <p:spPr>
              <a:xfrm>
                <a:off x="3398291" y="4394272"/>
                <a:ext cx="7724634" cy="1310492"/>
              </a:xfrm>
              <a:prstGeom prst="rect">
                <a:avLst/>
              </a:prstGeom>
              <a:blipFill>
                <a:blip r:embed="rId3"/>
                <a:stretch>
                  <a:fillRect/>
                </a:stretch>
              </a:blipFill>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33165700-2351-4CAF-B850-46B81A42686A}"/>
              </a:ext>
            </a:extLst>
          </p:cNvPr>
          <p:cNvSpPr>
            <a:spLocks noGrp="1"/>
          </p:cNvSpPr>
          <p:nvPr>
            <p:ph type="sldNum" sz="quarter" idx="12"/>
          </p:nvPr>
        </p:nvSpPr>
        <p:spPr/>
        <p:txBody>
          <a:bodyPr/>
          <a:lstStyle/>
          <a:p>
            <a:fld id="{BF11082F-279D-4FAE-8B23-54567AEEDC09}" type="slidenum">
              <a:rPr kumimoji="1" lang="ja-JP" altLang="en-US" smtClean="0"/>
              <a:t>30</a:t>
            </a:fld>
            <a:endParaRPr kumimoji="1" lang="ja-JP" altLang="en-US" dirty="0"/>
          </a:p>
        </p:txBody>
      </p:sp>
    </p:spTree>
    <p:extLst>
      <p:ext uri="{BB962C8B-B14F-4D97-AF65-F5344CB8AC3E}">
        <p14:creationId xmlns:p14="http://schemas.microsoft.com/office/powerpoint/2010/main" val="750745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B01291-0406-461C-812A-4586F345511E}"/>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17083481-BD9A-4C98-AD33-5A538FFABA36}"/>
              </a:ext>
            </a:extLst>
          </p:cNvPr>
          <p:cNvSpPr>
            <a:spLocks noGrp="1"/>
          </p:cNvSpPr>
          <p:nvPr>
            <p:ph idx="1"/>
          </p:nvPr>
        </p:nvSpPr>
        <p:spPr>
          <a:xfrm>
            <a:off x="838200" y="1825625"/>
            <a:ext cx="10953750" cy="4351338"/>
          </a:xfrm>
        </p:spPr>
        <p:txBody>
          <a:bodyPr/>
          <a:lstStyle/>
          <a:p>
            <a:r>
              <a:rPr kumimoji="1" lang="ja-JP" altLang="en-US" dirty="0"/>
              <a:t>コンピュータは </a:t>
            </a:r>
            <a:r>
              <a:rPr kumimoji="1" lang="en-US" altLang="ja-JP" dirty="0">
                <a:solidFill>
                  <a:srgbClr val="FF0000"/>
                </a:solidFill>
              </a:rPr>
              <a:t>0</a:t>
            </a:r>
            <a:r>
              <a:rPr lang="ja-JP" altLang="en-US" dirty="0"/>
              <a:t> と </a:t>
            </a:r>
            <a:r>
              <a:rPr lang="en-US" altLang="ja-JP" dirty="0">
                <a:solidFill>
                  <a:srgbClr val="FF0000"/>
                </a:solidFill>
              </a:rPr>
              <a:t>1</a:t>
            </a:r>
            <a:r>
              <a:rPr lang="en-US" altLang="ja-JP" dirty="0"/>
              <a:t> </a:t>
            </a:r>
            <a:r>
              <a:rPr lang="ja-JP" altLang="en-US" dirty="0"/>
              <a:t>の値しか理解することができない</a:t>
            </a:r>
            <a:endParaRPr lang="en-US" altLang="ja-JP" dirty="0"/>
          </a:p>
          <a:p>
            <a:r>
              <a:rPr kumimoji="1" lang="ja-JP" altLang="en-US" dirty="0"/>
              <a:t>そのためコンピュータ内で取り扱われる数字は全てこの</a:t>
            </a:r>
            <a:r>
              <a:rPr kumimoji="1" lang="en-US" altLang="ja-JP" dirty="0"/>
              <a:t>2</a:t>
            </a:r>
            <a:r>
              <a:rPr kumimoji="1" lang="ja-JP" altLang="en-US" dirty="0" err="1"/>
              <a:t>つの</a:t>
            </a:r>
            <a:r>
              <a:rPr kumimoji="1" lang="ja-JP" altLang="en-US" dirty="0"/>
              <a:t>値の組み合わせで表現される。</a:t>
            </a:r>
            <a:r>
              <a:rPr lang="ja-JP" altLang="en-US" dirty="0"/>
              <a:t>この表現方法を    </a:t>
            </a:r>
            <a:r>
              <a:rPr lang="en-US" altLang="ja-JP" dirty="0">
                <a:solidFill>
                  <a:srgbClr val="FF0000"/>
                </a:solidFill>
              </a:rPr>
              <a:t>2</a:t>
            </a:r>
            <a:r>
              <a:rPr lang="ja-JP" altLang="en-US" dirty="0">
                <a:solidFill>
                  <a:srgbClr val="FF0000"/>
                </a:solidFill>
              </a:rPr>
              <a:t>進法</a:t>
            </a:r>
            <a:r>
              <a:rPr lang="ja-JP" altLang="en-US" dirty="0"/>
              <a:t> と呼ぶ</a:t>
            </a:r>
            <a:endParaRPr lang="en-US" altLang="ja-JP" dirty="0"/>
          </a:p>
          <a:p>
            <a:r>
              <a:rPr lang="ja-JP" altLang="en-US" dirty="0"/>
              <a:t>上記の表現方法では大きい数値を扱うとき</a:t>
            </a:r>
            <a:r>
              <a:rPr lang="en-US" altLang="ja-JP" dirty="0"/>
              <a:t>bit</a:t>
            </a:r>
            <a:r>
              <a:rPr lang="ja-JP" altLang="en-US" dirty="0"/>
              <a:t>数</a:t>
            </a:r>
            <a:r>
              <a:rPr lang="en-US" altLang="ja-JP" dirty="0"/>
              <a:t>(</a:t>
            </a:r>
            <a:r>
              <a:rPr lang="ja-JP" altLang="en-US" dirty="0"/>
              <a:t>桁数</a:t>
            </a:r>
            <a:r>
              <a:rPr lang="en-US" altLang="ja-JP" dirty="0"/>
              <a:t>)</a:t>
            </a:r>
            <a:r>
              <a:rPr lang="ja-JP" altLang="en-US" dirty="0"/>
              <a:t>が増え、読みづらくなることから</a:t>
            </a:r>
            <a:r>
              <a:rPr lang="en-US" altLang="ja-JP" dirty="0">
                <a:solidFill>
                  <a:srgbClr val="FF0000"/>
                </a:solidFill>
              </a:rPr>
              <a:t>16</a:t>
            </a:r>
            <a:r>
              <a:rPr lang="ja-JP" altLang="en-US" dirty="0">
                <a:solidFill>
                  <a:srgbClr val="FF0000"/>
                </a:solidFill>
              </a:rPr>
              <a:t>進法 </a:t>
            </a:r>
            <a:r>
              <a:rPr lang="ja-JP" altLang="en-US" dirty="0"/>
              <a:t>が用いられる</a:t>
            </a:r>
            <a:endParaRPr lang="en-US" altLang="ja-JP" dirty="0"/>
          </a:p>
        </p:txBody>
      </p:sp>
      <p:sp>
        <p:nvSpPr>
          <p:cNvPr id="4" name="スライド番号プレースホルダー 3">
            <a:extLst>
              <a:ext uri="{FF2B5EF4-FFF2-40B4-BE49-F238E27FC236}">
                <a16:creationId xmlns:a16="http://schemas.microsoft.com/office/drawing/2014/main" id="{B14CDFF4-0285-4B0C-8F9B-82EF179B6275}"/>
              </a:ext>
            </a:extLst>
          </p:cNvPr>
          <p:cNvSpPr>
            <a:spLocks noGrp="1"/>
          </p:cNvSpPr>
          <p:nvPr>
            <p:ph type="sldNum" sz="quarter" idx="12"/>
          </p:nvPr>
        </p:nvSpPr>
        <p:spPr/>
        <p:txBody>
          <a:bodyPr/>
          <a:lstStyle/>
          <a:p>
            <a:fld id="{BF11082F-279D-4FAE-8B23-54567AEEDC09}" type="slidenum">
              <a:rPr kumimoji="1" lang="ja-JP" altLang="en-US" smtClean="0"/>
              <a:t>31</a:t>
            </a:fld>
            <a:endParaRPr kumimoji="1" lang="ja-JP" altLang="en-US" dirty="0"/>
          </a:p>
        </p:txBody>
      </p:sp>
      <p:sp>
        <p:nvSpPr>
          <p:cNvPr id="5" name="正方形/長方形 4">
            <a:extLst>
              <a:ext uri="{FF2B5EF4-FFF2-40B4-BE49-F238E27FC236}">
                <a16:creationId xmlns:a16="http://schemas.microsoft.com/office/drawing/2014/main" id="{667126C8-600F-4EEB-87EC-F7D9B56937C7}"/>
              </a:ext>
            </a:extLst>
          </p:cNvPr>
          <p:cNvSpPr/>
          <p:nvPr/>
        </p:nvSpPr>
        <p:spPr>
          <a:xfrm>
            <a:off x="3932015" y="1825625"/>
            <a:ext cx="449485"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32AA7CF-25C7-41C2-9BEF-3DC55792BA1F}"/>
              </a:ext>
            </a:extLst>
          </p:cNvPr>
          <p:cNvSpPr/>
          <p:nvPr/>
        </p:nvSpPr>
        <p:spPr>
          <a:xfrm>
            <a:off x="4865465" y="1825624"/>
            <a:ext cx="449485"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FA9EE18-122C-4865-A0ED-B22B793AA1C5}"/>
              </a:ext>
            </a:extLst>
          </p:cNvPr>
          <p:cNvSpPr/>
          <p:nvPr/>
        </p:nvSpPr>
        <p:spPr>
          <a:xfrm>
            <a:off x="1131665" y="3429000"/>
            <a:ext cx="1382935"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620EB648-60B5-482E-BE0D-45B061FBF104}"/>
              </a:ext>
            </a:extLst>
          </p:cNvPr>
          <p:cNvSpPr/>
          <p:nvPr/>
        </p:nvSpPr>
        <p:spPr>
          <a:xfrm>
            <a:off x="7075265" y="4541520"/>
            <a:ext cx="1497235"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913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7"/>
                                        </p:tgtEl>
                                      </p:cBhvr>
                                    </p:animEffect>
                                    <p:set>
                                      <p:cBhvr>
                                        <p:cTn id="17" dur="1" fill="hold">
                                          <p:stCondLst>
                                            <p:cond delay="4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mj-ea"/>
              </a:rPr>
              <a:t>コンピュータ</a:t>
            </a:r>
            <a:r>
              <a:rPr lang="ja-JP" altLang="en-US" dirty="0">
                <a:latin typeface="+mj-ea"/>
              </a:rPr>
              <a:t>の歴史</a:t>
            </a:r>
            <a:endParaRPr kumimoji="1" lang="ja-JP" altLang="en-US" dirty="0">
              <a:latin typeface="+mj-ea"/>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840909002"/>
              </p:ext>
            </p:extLst>
          </p:nvPr>
        </p:nvGraphicFramePr>
        <p:xfrm>
          <a:off x="521624" y="1509740"/>
          <a:ext cx="11148752" cy="2123440"/>
        </p:xfrm>
        <a:graphic>
          <a:graphicData uri="http://schemas.openxmlformats.org/drawingml/2006/table">
            <a:tbl>
              <a:tblPr firstRow="1" bandRow="1">
                <a:tableStyleId>{5C22544A-7EE6-4342-B048-85BDC9FD1C3A}</a:tableStyleId>
              </a:tblPr>
              <a:tblGrid>
                <a:gridCol w="1023315">
                  <a:extLst>
                    <a:ext uri="{9D8B030D-6E8A-4147-A177-3AD203B41FA5}">
                      <a16:colId xmlns:a16="http://schemas.microsoft.com/office/drawing/2014/main" val="3052858741"/>
                    </a:ext>
                  </a:extLst>
                </a:gridCol>
                <a:gridCol w="3191129">
                  <a:extLst>
                    <a:ext uri="{9D8B030D-6E8A-4147-A177-3AD203B41FA5}">
                      <a16:colId xmlns:a16="http://schemas.microsoft.com/office/drawing/2014/main" val="1116101873"/>
                    </a:ext>
                  </a:extLst>
                </a:gridCol>
                <a:gridCol w="6934308">
                  <a:extLst>
                    <a:ext uri="{9D8B030D-6E8A-4147-A177-3AD203B41FA5}">
                      <a16:colId xmlns:a16="http://schemas.microsoft.com/office/drawing/2014/main" val="2398046339"/>
                    </a:ext>
                  </a:extLst>
                </a:gridCol>
              </a:tblGrid>
              <a:tr h="370840">
                <a:tc>
                  <a:txBody>
                    <a:bodyPr/>
                    <a:lstStyle/>
                    <a:p>
                      <a:pPr algn="ctr"/>
                      <a:r>
                        <a:rPr kumimoji="1" lang="ja-JP" altLang="en-US" dirty="0"/>
                        <a:t>西暦</a:t>
                      </a:r>
                    </a:p>
                  </a:txBody>
                  <a:tcPr/>
                </a:tc>
                <a:tc>
                  <a:txBody>
                    <a:bodyPr/>
                    <a:lstStyle/>
                    <a:p>
                      <a:pPr algn="ctr"/>
                      <a:r>
                        <a:rPr kumimoji="1" lang="ja-JP" altLang="en-US" dirty="0"/>
                        <a:t>名称</a:t>
                      </a:r>
                    </a:p>
                  </a:txBody>
                  <a:tcPr/>
                </a:tc>
                <a:tc>
                  <a:txBody>
                    <a:bodyPr/>
                    <a:lstStyle/>
                    <a:p>
                      <a:pPr algn="ctr"/>
                      <a:r>
                        <a:rPr kumimoji="1" lang="ja-JP" altLang="en-US" dirty="0"/>
                        <a:t>特徴</a:t>
                      </a:r>
                    </a:p>
                  </a:txBody>
                  <a:tcPr/>
                </a:tc>
                <a:extLst>
                  <a:ext uri="{0D108BD9-81ED-4DB2-BD59-A6C34878D82A}">
                    <a16:rowId xmlns:a16="http://schemas.microsoft.com/office/drawing/2014/main" val="2391464057"/>
                  </a:ext>
                </a:extLst>
              </a:tr>
              <a:tr h="370840">
                <a:tc>
                  <a:txBody>
                    <a:bodyPr/>
                    <a:lstStyle/>
                    <a:p>
                      <a:pPr algn="ctr"/>
                      <a:r>
                        <a:rPr kumimoji="1" lang="en-US" altLang="ja-JP" dirty="0">
                          <a:latin typeface="UD デジタル 教科書体 NK-R" panose="02020400000000000000" pitchFamily="18" charset="-128"/>
                          <a:ea typeface="UD デジタル 教科書体 NK-R" panose="02020400000000000000" pitchFamily="18" charset="-128"/>
                        </a:rPr>
                        <a:t>~</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tc>
                <a:tc>
                  <a:txBody>
                    <a:bodyPr/>
                    <a:lstStyle/>
                    <a:p>
                      <a:pPr algn="ctr"/>
                      <a:r>
                        <a:rPr kumimoji="1" lang="ja-JP" altLang="en-US" dirty="0">
                          <a:latin typeface="UD デジタル 教科書体 NK-R" panose="02020400000000000000" pitchFamily="18" charset="-128"/>
                          <a:ea typeface="UD デジタル 教科書体 NK-R" panose="02020400000000000000" pitchFamily="18" charset="-128"/>
                        </a:rPr>
                        <a:t>機械式コンピュータ</a:t>
                      </a:r>
                    </a:p>
                  </a:txBody>
                  <a:tcPr/>
                </a:tc>
                <a:tc>
                  <a:txBody>
                    <a:bodyPr/>
                    <a:lstStyle/>
                    <a:p>
                      <a:r>
                        <a:rPr kumimoji="1" lang="ja-JP" altLang="en-US" dirty="0">
                          <a:latin typeface="UD デジタル 教科書体 NK-R" panose="02020400000000000000" pitchFamily="18" charset="-128"/>
                          <a:ea typeface="UD デジタル 教科書体 NK-R" panose="02020400000000000000" pitchFamily="18" charset="-128"/>
                        </a:rPr>
                        <a:t>歯車など機械式の動力で計算を行う</a:t>
                      </a:r>
                    </a:p>
                  </a:txBody>
                  <a:tcPr/>
                </a:tc>
                <a:extLst>
                  <a:ext uri="{0D108BD9-81ED-4DB2-BD59-A6C34878D82A}">
                    <a16:rowId xmlns:a16="http://schemas.microsoft.com/office/drawing/2014/main" val="2179870638"/>
                  </a:ext>
                </a:extLst>
              </a:tr>
              <a:tr h="370840">
                <a:tc>
                  <a:txBody>
                    <a:bodyPr/>
                    <a:lstStyle/>
                    <a:p>
                      <a:pPr algn="ctr"/>
                      <a:r>
                        <a:rPr kumimoji="1" lang="en-US" altLang="ja-JP" dirty="0">
                          <a:latin typeface="UD デジタル 教科書体 NK-R" panose="02020400000000000000" pitchFamily="18" charset="-128"/>
                          <a:ea typeface="UD デジタル 教科書体 NK-R" panose="02020400000000000000" pitchFamily="18" charset="-128"/>
                        </a:rPr>
                        <a:t>1942</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tc>
                <a:tc>
                  <a:txBody>
                    <a:bodyPr/>
                    <a:lstStyle/>
                    <a:p>
                      <a:pPr algn="ctr"/>
                      <a:r>
                        <a:rPr kumimoji="1" lang="en-US" altLang="ja-JP" dirty="0">
                          <a:latin typeface="UD デジタル 教科書体 NK-R" panose="02020400000000000000" pitchFamily="18" charset="-128"/>
                          <a:ea typeface="UD デジタル 教科書体 NK-R" panose="02020400000000000000" pitchFamily="18" charset="-128"/>
                        </a:rPr>
                        <a:t>ABC(</a:t>
                      </a:r>
                      <a:r>
                        <a:rPr kumimoji="1" lang="ja-JP" altLang="en-US" dirty="0">
                          <a:latin typeface="UD デジタル 教科書体 NK-R" panose="02020400000000000000" pitchFamily="18" charset="-128"/>
                          <a:ea typeface="UD デジタル 教科書体 NK-R" panose="02020400000000000000" pitchFamily="18" charset="-128"/>
                        </a:rPr>
                        <a:t>ｱﾀﾅｿﾌ＆ﾍﾞﾘｰｺﾝﾋﾟｭｰﾀ</a:t>
                      </a:r>
                      <a:r>
                        <a:rPr kumimoji="1" lang="en-US" altLang="ja-JP" dirty="0">
                          <a:latin typeface="UD デジタル 教科書体 NK-R" panose="02020400000000000000" pitchFamily="18" charset="-128"/>
                          <a:ea typeface="UD デジタル 教科書体 NK-R" panose="02020400000000000000" pitchFamily="18" charset="-128"/>
                        </a:rPr>
                        <a:t>)</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tc>
                <a:tc>
                  <a:txBody>
                    <a:bodyPr/>
                    <a:lstStyle/>
                    <a:p>
                      <a:r>
                        <a:rPr kumimoji="1" lang="ja-JP" altLang="en-US" dirty="0">
                          <a:latin typeface="UD デジタル 教科書体 NK-R" panose="02020400000000000000" pitchFamily="18" charset="-128"/>
                          <a:ea typeface="UD デジタル 教科書体 NK-R" panose="02020400000000000000" pitchFamily="18" charset="-128"/>
                        </a:rPr>
                        <a:t>世界初？の電子計算機。ただし一部機械式。</a:t>
                      </a:r>
                    </a:p>
                  </a:txBody>
                  <a:tcPr/>
                </a:tc>
                <a:extLst>
                  <a:ext uri="{0D108BD9-81ED-4DB2-BD59-A6C34878D82A}">
                    <a16:rowId xmlns:a16="http://schemas.microsoft.com/office/drawing/2014/main" val="1716661384"/>
                  </a:ext>
                </a:extLst>
              </a:tr>
              <a:tr h="370840">
                <a:tc>
                  <a:txBody>
                    <a:bodyPr/>
                    <a:lstStyle/>
                    <a:p>
                      <a:pPr algn="ctr"/>
                      <a:r>
                        <a:rPr kumimoji="1" lang="en-US" altLang="ja-JP" dirty="0">
                          <a:latin typeface="UD デジタル 教科書体 NK-R" panose="02020400000000000000" pitchFamily="18" charset="-128"/>
                          <a:ea typeface="UD デジタル 教科書体 NK-R" panose="02020400000000000000" pitchFamily="18" charset="-128"/>
                        </a:rPr>
                        <a:t>1946</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tc>
                <a:tc>
                  <a:txBody>
                    <a:bodyPr/>
                    <a:lstStyle/>
                    <a:p>
                      <a:pPr algn="ctr"/>
                      <a:r>
                        <a:rPr kumimoji="1" lang="en-US" altLang="ja-JP" dirty="0">
                          <a:latin typeface="UD デジタル 教科書体 NK-R" panose="02020400000000000000" pitchFamily="18" charset="-128"/>
                          <a:ea typeface="UD デジタル 教科書体 NK-R" panose="02020400000000000000" pitchFamily="18" charset="-128"/>
                        </a:rPr>
                        <a:t>ENIAC</a:t>
                      </a:r>
                    </a:p>
                  </a:txBody>
                  <a:tcPr/>
                </a:tc>
                <a:tc>
                  <a:txBody>
                    <a:bodyPr/>
                    <a:lstStyle/>
                    <a:p>
                      <a:r>
                        <a:rPr kumimoji="1" lang="ja-JP" altLang="en-US" dirty="0">
                          <a:latin typeface="UD デジタル 教科書体 NK-R" panose="02020400000000000000" pitchFamily="18" charset="-128"/>
                          <a:ea typeface="UD デジタル 教科書体 NK-R" panose="02020400000000000000" pitchFamily="18" charset="-128"/>
                        </a:rPr>
                        <a:t>世界初の電子計算機。計算を変えるには電子回路を組みなおす。</a:t>
                      </a:r>
                    </a:p>
                  </a:txBody>
                  <a:tcPr/>
                </a:tc>
                <a:extLst>
                  <a:ext uri="{0D108BD9-81ED-4DB2-BD59-A6C34878D82A}">
                    <a16:rowId xmlns:a16="http://schemas.microsoft.com/office/drawing/2014/main" val="3771996982"/>
                  </a:ext>
                </a:extLst>
              </a:tr>
              <a:tr h="370840">
                <a:tc>
                  <a:txBody>
                    <a:bodyPr/>
                    <a:lstStyle/>
                    <a:p>
                      <a:pPr algn="ctr"/>
                      <a:r>
                        <a:rPr kumimoji="1" lang="en-US" altLang="ja-JP" dirty="0">
                          <a:latin typeface="UD デジタル 教科書体 NK-R" panose="02020400000000000000" pitchFamily="18" charset="-128"/>
                          <a:ea typeface="UD デジタル 教科書体 NK-R" panose="02020400000000000000" pitchFamily="18" charset="-128"/>
                        </a:rPr>
                        <a:t>1952</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nchor="ctr"/>
                </a:tc>
                <a:tc>
                  <a:txBody>
                    <a:bodyPr/>
                    <a:lstStyle/>
                    <a:p>
                      <a:pPr algn="ctr"/>
                      <a:r>
                        <a:rPr kumimoji="1" lang="en-US" altLang="ja-JP" dirty="0">
                          <a:latin typeface="UD デジタル 教科書体 NK-R" panose="02020400000000000000" pitchFamily="18" charset="-128"/>
                          <a:ea typeface="UD デジタル 教科書体 NK-R" panose="02020400000000000000" pitchFamily="18" charset="-128"/>
                        </a:rPr>
                        <a:t>EDVAC</a:t>
                      </a:r>
                      <a:endParaRPr kumimoji="1" lang="ja-JP" altLang="en-US" dirty="0">
                        <a:latin typeface="UD デジタル 教科書体 NK-R" panose="02020400000000000000" pitchFamily="18" charset="-128"/>
                        <a:ea typeface="UD デジタル 教科書体 NK-R" panose="02020400000000000000" pitchFamily="18" charset="-128"/>
                      </a:endParaRPr>
                    </a:p>
                  </a:txBody>
                  <a:tcPr anchor="ctr"/>
                </a:tc>
                <a:tc>
                  <a:txBody>
                    <a:bodyPr/>
                    <a:lstStyle/>
                    <a:p>
                      <a:r>
                        <a:rPr kumimoji="1" lang="ja-JP" altLang="en-US" dirty="0">
                          <a:latin typeface="UD デジタル 教科書体 NK-R" panose="02020400000000000000" pitchFamily="18" charset="-128"/>
                          <a:ea typeface="UD デジタル 教科書体 NK-R" panose="02020400000000000000" pitchFamily="18" charset="-128"/>
                        </a:rPr>
                        <a:t>計算によって別の</a:t>
                      </a:r>
                      <a:r>
                        <a:rPr kumimoji="1" lang="ja-JP" altLang="en-US" dirty="0">
                          <a:solidFill>
                            <a:srgbClr val="FF0000"/>
                          </a:solidFill>
                          <a:latin typeface="UD デジタル 教科書体 NK-R" panose="02020400000000000000" pitchFamily="18" charset="-128"/>
                          <a:ea typeface="UD デジタル 教科書体 NK-R" panose="02020400000000000000" pitchFamily="18" charset="-128"/>
                        </a:rPr>
                        <a:t>プログラム</a:t>
                      </a:r>
                      <a:r>
                        <a:rPr kumimoji="1" lang="ja-JP" altLang="en-US" dirty="0">
                          <a:solidFill>
                            <a:schemeClr val="tx1"/>
                          </a:solidFill>
                          <a:latin typeface="UD デジタル 教科書体 NK-R" panose="02020400000000000000" pitchFamily="18" charset="-128"/>
                          <a:ea typeface="UD デジタル 教科書体 NK-R" panose="02020400000000000000" pitchFamily="18" charset="-128"/>
                        </a:rPr>
                        <a:t>を書き込むことで、回路を変えずに計算が行える。現代のコンピュータのもとになったコンピュータ（ノイマン型</a:t>
                      </a:r>
                      <a:r>
                        <a:rPr kumimoji="1" lang="en-US" altLang="ja-JP" dirty="0">
                          <a:solidFill>
                            <a:schemeClr val="tx1"/>
                          </a:solidFill>
                          <a:latin typeface="UD デジタル 教科書体 NK-R" panose="02020400000000000000" pitchFamily="18" charset="-128"/>
                          <a:ea typeface="UD デジタル 教科書体 NK-R" panose="02020400000000000000" pitchFamily="18" charset="-128"/>
                        </a:rPr>
                        <a:t>)</a:t>
                      </a:r>
                      <a:r>
                        <a:rPr kumimoji="1" lang="ja-JP" altLang="en-US" dirty="0" err="1">
                          <a:solidFill>
                            <a:schemeClr val="tx1"/>
                          </a:solidFill>
                          <a:latin typeface="UD デジタル 教科書体 NK-R" panose="02020400000000000000" pitchFamily="18" charset="-128"/>
                          <a:ea typeface="UD デジタル 教科書体 NK-R" panose="02020400000000000000" pitchFamily="18" charset="-128"/>
                        </a:rPr>
                        <a:t>。</a:t>
                      </a:r>
                      <a:endParaRPr kumimoji="1" lang="ja-JP" altLang="en-US" dirty="0">
                        <a:solidFill>
                          <a:srgbClr val="FF0000"/>
                        </a:solidFill>
                        <a:latin typeface="UD デジタル 教科書体 NK-R" panose="02020400000000000000" pitchFamily="18" charset="-128"/>
                        <a:ea typeface="UD デジタル 教科書体 NK-R" panose="02020400000000000000" pitchFamily="18" charset="-128"/>
                      </a:endParaRPr>
                    </a:p>
                  </a:txBody>
                  <a:tcPr/>
                </a:tc>
                <a:extLst>
                  <a:ext uri="{0D108BD9-81ED-4DB2-BD59-A6C34878D82A}">
                    <a16:rowId xmlns:a16="http://schemas.microsoft.com/office/drawing/2014/main" val="1835869182"/>
                  </a:ext>
                </a:extLst>
              </a:tr>
            </a:tbl>
          </a:graphicData>
        </a:graphic>
      </p:graphicFrame>
      <p:sp>
        <p:nvSpPr>
          <p:cNvPr id="6" name="テキスト ボックス 5"/>
          <p:cNvSpPr txBox="1"/>
          <p:nvPr/>
        </p:nvSpPr>
        <p:spPr>
          <a:xfrm>
            <a:off x="708198" y="4239845"/>
            <a:ext cx="11255202" cy="1569660"/>
          </a:xfrm>
          <a:prstGeom prst="rect">
            <a:avLst/>
          </a:prstGeom>
          <a:noFill/>
        </p:spPr>
        <p:txBody>
          <a:bodyPr wrap="square" rtlCol="0">
            <a:spAutoFit/>
          </a:bodyPr>
          <a:lstStyle/>
          <a:p>
            <a:r>
              <a:rPr kumimoji="1" lang="en-US" altLang="ja-JP" sz="2400" dirty="0">
                <a:latin typeface="UD デジタル 教科書体 NK-R" panose="02020400000000000000" pitchFamily="18" charset="-128"/>
                <a:ea typeface="UD デジタル 教科書体 NK-R" panose="02020400000000000000" pitchFamily="18" charset="-128"/>
              </a:rPr>
              <a:t>ENIAC</a:t>
            </a:r>
            <a:r>
              <a:rPr kumimoji="1" lang="ja-JP" altLang="en-US" sz="2400" dirty="0">
                <a:latin typeface="UD デジタル 教科書体 NK-R" panose="02020400000000000000" pitchFamily="18" charset="-128"/>
                <a:ea typeface="UD デジタル 教科書体 NK-R" panose="02020400000000000000" pitchFamily="18" charset="-128"/>
              </a:rPr>
              <a:t>以前</a:t>
            </a:r>
            <a:r>
              <a:rPr lang="ja-JP" altLang="en-US" sz="2400" dirty="0">
                <a:latin typeface="UD デジタル 教科書体 NK-R" panose="02020400000000000000" pitchFamily="18" charset="-128"/>
                <a:ea typeface="UD デジタル 教科書体 NK-R" panose="02020400000000000000" pitchFamily="18" charset="-128"/>
              </a:rPr>
              <a:t>のコンピュータ</a:t>
            </a:r>
            <a:r>
              <a:rPr lang="en-US" altLang="ja-JP" sz="2400" dirty="0">
                <a:latin typeface="UD デジタル 教科書体 NK-R" panose="02020400000000000000" pitchFamily="18" charset="-128"/>
                <a:ea typeface="UD デジタル 教科書体 NK-R" panose="02020400000000000000" pitchFamily="18" charset="-128"/>
              </a:rPr>
              <a:t>		</a:t>
            </a:r>
            <a:r>
              <a:rPr lang="ja-JP" altLang="en-US" sz="2400" dirty="0">
                <a:latin typeface="UD デジタル 教科書体 NK-R" panose="02020400000000000000" pitchFamily="18" charset="-128"/>
                <a:ea typeface="UD デジタル 教科書体 NK-R" panose="02020400000000000000" pitchFamily="18" charset="-128"/>
              </a:rPr>
              <a:t>→</a:t>
            </a:r>
            <a:r>
              <a:rPr lang="en-US" altLang="ja-JP" sz="2400" dirty="0">
                <a:latin typeface="UD デジタル 教科書体 NK-R" panose="02020400000000000000" pitchFamily="18" charset="-128"/>
                <a:ea typeface="UD デジタル 教科書体 NK-R" panose="02020400000000000000" pitchFamily="18" charset="-128"/>
              </a:rPr>
              <a:t>	</a:t>
            </a:r>
            <a:r>
              <a:rPr kumimoji="1" lang="ja-JP" altLang="en-US" sz="2400" dirty="0">
                <a:latin typeface="UD デジタル 教科書体 NK-R" panose="02020400000000000000" pitchFamily="18" charset="-128"/>
                <a:ea typeface="UD デジタル 教科書体 NK-R" panose="02020400000000000000" pitchFamily="18" charset="-128"/>
              </a:rPr>
              <a:t>何かをするために特化した機械</a:t>
            </a:r>
            <a:endParaRPr kumimoji="1" lang="en-US" altLang="ja-JP" sz="2400" dirty="0">
              <a:latin typeface="UD デジタル 教科書体 NK-R" panose="02020400000000000000" pitchFamily="18" charset="-128"/>
              <a:ea typeface="UD デジタル 教科書体 NK-R" panose="02020400000000000000" pitchFamily="18" charset="-128"/>
            </a:endParaRPr>
          </a:p>
          <a:p>
            <a:endParaRPr kumimoji="1" lang="en-US" altLang="ja-JP" sz="2400" dirty="0">
              <a:latin typeface="UD デジタル 教科書体 NK-R" panose="02020400000000000000" pitchFamily="18" charset="-128"/>
              <a:ea typeface="UD デジタル 教科書体 NK-R" panose="02020400000000000000" pitchFamily="18" charset="-128"/>
            </a:endParaRPr>
          </a:p>
          <a:p>
            <a:r>
              <a:rPr lang="en-US" altLang="ja-JP" sz="2400" dirty="0">
                <a:latin typeface="UD デジタル 教科書体 NK-R" panose="02020400000000000000" pitchFamily="18" charset="-128"/>
                <a:ea typeface="UD デジタル 教科書体 NK-R" panose="02020400000000000000" pitchFamily="18" charset="-128"/>
              </a:rPr>
              <a:t>EDVAC</a:t>
            </a:r>
            <a:r>
              <a:rPr lang="ja-JP" altLang="en-US" sz="2400" dirty="0">
                <a:latin typeface="UD デジタル 教科書体 NK-R" panose="02020400000000000000" pitchFamily="18" charset="-128"/>
                <a:ea typeface="UD デジタル 教科書体 NK-R" panose="02020400000000000000" pitchFamily="18" charset="-128"/>
              </a:rPr>
              <a:t>以降のコンピュータ</a:t>
            </a:r>
            <a:r>
              <a:rPr lang="en-US" altLang="ja-JP" sz="2400" dirty="0">
                <a:latin typeface="UD デジタル 教科書体 NK-R" panose="02020400000000000000" pitchFamily="18" charset="-128"/>
                <a:ea typeface="UD デジタル 教科書体 NK-R" panose="02020400000000000000" pitchFamily="18" charset="-128"/>
              </a:rPr>
              <a:t>		</a:t>
            </a:r>
            <a:r>
              <a:rPr lang="ja-JP" altLang="en-US" sz="2400" dirty="0">
                <a:latin typeface="UD デジタル 教科書体 NK-R" panose="02020400000000000000" pitchFamily="18" charset="-128"/>
                <a:ea typeface="UD デジタル 教科書体 NK-R" panose="02020400000000000000" pitchFamily="18" charset="-128"/>
              </a:rPr>
              <a:t>→</a:t>
            </a:r>
            <a:r>
              <a:rPr lang="en-US" altLang="ja-JP" sz="2400" dirty="0">
                <a:latin typeface="UD デジタル 教科書体 NK-R" panose="02020400000000000000" pitchFamily="18" charset="-128"/>
                <a:ea typeface="UD デジタル 教科書体 NK-R" panose="02020400000000000000" pitchFamily="18" charset="-128"/>
              </a:rPr>
              <a:t>	</a:t>
            </a:r>
            <a:r>
              <a:rPr lang="ja-JP" altLang="en-US" sz="2400" dirty="0">
                <a:solidFill>
                  <a:schemeClr val="accent1">
                    <a:lumMod val="50000"/>
                  </a:schemeClr>
                </a:solidFill>
                <a:latin typeface="UD デジタル 教科書体 NK-R" panose="02020400000000000000" pitchFamily="18" charset="-128"/>
                <a:ea typeface="UD デジタル 教科書体 NK-R" panose="02020400000000000000" pitchFamily="18" charset="-128"/>
              </a:rPr>
              <a:t>ある程度なんでもできる機械</a:t>
            </a:r>
            <a:r>
              <a:rPr lang="ja-JP" altLang="en-US" sz="2400" dirty="0">
                <a:latin typeface="UD デジタル 教科書体 NK-R" panose="02020400000000000000" pitchFamily="18" charset="-128"/>
                <a:ea typeface="UD デジタル 教科書体 NK-R" panose="02020400000000000000" pitchFamily="18" charset="-128"/>
              </a:rPr>
              <a:t>に</a:t>
            </a:r>
            <a:r>
              <a:rPr lang="ja-JP" altLang="en-US" sz="2400" dirty="0">
                <a:solidFill>
                  <a:srgbClr val="FF0000"/>
                </a:solidFill>
                <a:latin typeface="UD デジタル 教科書体 NK-R" panose="02020400000000000000" pitchFamily="18" charset="-128"/>
                <a:ea typeface="UD デジタル 教科書体 NK-R" panose="02020400000000000000" pitchFamily="18" charset="-128"/>
              </a:rPr>
              <a:t>プログラム</a:t>
            </a:r>
            <a:endParaRPr lang="en-US" altLang="ja-JP" sz="2400" dirty="0">
              <a:solidFill>
                <a:srgbClr val="FF0000"/>
              </a:solidFill>
              <a:latin typeface="UD デジタル 教科書体 NK-R" panose="02020400000000000000" pitchFamily="18" charset="-128"/>
              <a:ea typeface="UD デジタル 教科書体 NK-R" panose="02020400000000000000" pitchFamily="18" charset="-128"/>
            </a:endParaRPr>
          </a:p>
          <a:p>
            <a:r>
              <a:rPr lang="en-US" altLang="ja-JP" sz="2400" dirty="0">
                <a:solidFill>
                  <a:srgbClr val="FF0000"/>
                </a:solidFill>
                <a:latin typeface="UD デジタル 教科書体 NK-R" panose="02020400000000000000" pitchFamily="18" charset="-128"/>
                <a:ea typeface="UD デジタル 教科書体 NK-R" panose="02020400000000000000" pitchFamily="18" charset="-128"/>
              </a:rPr>
              <a:t>						</a:t>
            </a:r>
            <a:r>
              <a:rPr lang="ja-JP" altLang="en-US" sz="2400" dirty="0">
                <a:latin typeface="UD デジタル 教科書体 NK-R" panose="02020400000000000000" pitchFamily="18" charset="-128"/>
                <a:ea typeface="UD デジタル 教科書体 NK-R" panose="02020400000000000000" pitchFamily="18" charset="-128"/>
              </a:rPr>
              <a:t> </a:t>
            </a:r>
            <a:r>
              <a:rPr lang="ja-JP" altLang="en-US" sz="2400" dirty="0" smtClean="0">
                <a:latin typeface="UD デジタル 教科書体 NK-R" panose="02020400000000000000" pitchFamily="18" charset="-128"/>
                <a:ea typeface="UD デジタル 教科書体 NK-R" panose="02020400000000000000" pitchFamily="18" charset="-128"/>
              </a:rPr>
              <a:t>「　</a:t>
            </a:r>
            <a:r>
              <a:rPr lang="ja-JP" altLang="en-US" sz="2400" dirty="0" smtClean="0">
                <a:solidFill>
                  <a:schemeClr val="accent1">
                    <a:lumMod val="50000"/>
                  </a:schemeClr>
                </a:solidFill>
                <a:latin typeface="UD デジタル 教科書体 NK-R" panose="02020400000000000000" pitchFamily="18" charset="-128"/>
                <a:ea typeface="UD デジタル 教科書体 NK-R" panose="02020400000000000000" pitchFamily="18" charset="-128"/>
              </a:rPr>
              <a:t>ハードウェア　</a:t>
            </a:r>
            <a:r>
              <a:rPr lang="ja-JP" altLang="en-US" sz="2400" dirty="0" smtClean="0">
                <a:latin typeface="UD デジタル 教科書体 NK-R" panose="02020400000000000000" pitchFamily="18" charset="-128"/>
                <a:ea typeface="UD デジタル 教科書体 NK-R" panose="02020400000000000000" pitchFamily="18" charset="-128"/>
              </a:rPr>
              <a:t>と　</a:t>
            </a:r>
            <a:r>
              <a:rPr lang="ja-JP" altLang="en-US" sz="2400" dirty="0" smtClean="0">
                <a:solidFill>
                  <a:srgbClr val="FF0000"/>
                </a:solidFill>
                <a:latin typeface="UD デジタル 教科書体 NK-R" panose="02020400000000000000" pitchFamily="18" charset="-128"/>
                <a:ea typeface="UD デジタル 教科書体 NK-R" panose="02020400000000000000" pitchFamily="18" charset="-128"/>
              </a:rPr>
              <a:t>ソフトウェア　</a:t>
            </a:r>
            <a:r>
              <a:rPr lang="ja-JP" altLang="en-US" sz="2400" dirty="0" smtClean="0">
                <a:latin typeface="UD デジタル 教科書体 NK-R" panose="02020400000000000000" pitchFamily="18" charset="-128"/>
                <a:ea typeface="UD デジタル 教科書体 NK-R" panose="02020400000000000000" pitchFamily="18" charset="-128"/>
              </a:rPr>
              <a:t>」</a:t>
            </a:r>
            <a:endParaRPr kumimoji="1" lang="ja-JP" altLang="en-US" sz="2400" dirty="0">
              <a:latin typeface="UD デジタル 教科書体 NK-R" panose="02020400000000000000" pitchFamily="18" charset="-128"/>
              <a:ea typeface="UD デジタル 教科書体 NK-R" panose="02020400000000000000" pitchFamily="18" charset="-128"/>
            </a:endParaRPr>
          </a:p>
        </p:txBody>
      </p:sp>
      <p:sp>
        <p:nvSpPr>
          <p:cNvPr id="3" name="スライド番号プレースホルダー 2"/>
          <p:cNvSpPr>
            <a:spLocks noGrp="1"/>
          </p:cNvSpPr>
          <p:nvPr>
            <p:ph type="sldNum" sz="quarter" idx="12"/>
          </p:nvPr>
        </p:nvSpPr>
        <p:spPr/>
        <p:txBody>
          <a:bodyPr/>
          <a:lstStyle/>
          <a:p>
            <a:fld id="{BF11082F-279D-4FAE-8B23-54567AEEDC09}" type="slidenum">
              <a:rPr kumimoji="1" lang="ja-JP" altLang="en-US" smtClean="0"/>
              <a:t>4</a:t>
            </a:fld>
            <a:endParaRPr kumimoji="1" lang="ja-JP" altLang="en-US"/>
          </a:p>
        </p:txBody>
      </p:sp>
      <p:sp>
        <p:nvSpPr>
          <p:cNvPr id="5" name="正方形/長方形 4"/>
          <p:cNvSpPr/>
          <p:nvPr/>
        </p:nvSpPr>
        <p:spPr>
          <a:xfrm>
            <a:off x="6658378" y="5383369"/>
            <a:ext cx="1712890" cy="4003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8691094" y="5383369"/>
            <a:ext cx="1712890" cy="4003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9778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コンピュータの</a:t>
            </a:r>
            <a:r>
              <a:rPr kumimoji="1" lang="en-US" altLang="ja-JP" dirty="0"/>
              <a:t>5</a:t>
            </a:r>
            <a:r>
              <a:rPr kumimoji="1" lang="ja-JP" altLang="en-US" dirty="0"/>
              <a:t>大装置</a:t>
            </a:r>
          </a:p>
        </p:txBody>
      </p:sp>
      <p:sp>
        <p:nvSpPr>
          <p:cNvPr id="3" name="コンテンツ プレースホルダー 2"/>
          <p:cNvSpPr>
            <a:spLocks noGrp="1"/>
          </p:cNvSpPr>
          <p:nvPr>
            <p:ph idx="1"/>
          </p:nvPr>
        </p:nvSpPr>
        <p:spPr>
          <a:xfrm>
            <a:off x="448887" y="1825625"/>
            <a:ext cx="10904913" cy="4816244"/>
          </a:xfrm>
        </p:spPr>
        <p:txBody>
          <a:bodyPr>
            <a:normAutofit lnSpcReduction="10000"/>
          </a:bodyPr>
          <a:lstStyle/>
          <a:p>
            <a:pPr marL="0" indent="0">
              <a:buNone/>
            </a:pPr>
            <a:r>
              <a:rPr kumimoji="1" lang="ja-JP" altLang="en-US" sz="3200" dirty="0">
                <a:solidFill>
                  <a:srgbClr val="FF0000"/>
                </a:solidFill>
              </a:rPr>
              <a:t>演算</a:t>
            </a:r>
            <a:r>
              <a:rPr kumimoji="1" lang="ja-JP" altLang="en-US" sz="3200" dirty="0"/>
              <a:t>装置</a:t>
            </a:r>
            <a:r>
              <a:rPr kumimoji="1" lang="en-US" altLang="ja-JP" sz="3200" dirty="0"/>
              <a:t>		</a:t>
            </a:r>
            <a:r>
              <a:rPr kumimoji="1" lang="ja-JP" altLang="en-US" sz="2400" dirty="0"/>
              <a:t>コンピュータは電子○○機</a:t>
            </a:r>
            <a:endParaRPr kumimoji="1" lang="en-US" altLang="ja-JP" sz="2400" dirty="0"/>
          </a:p>
          <a:p>
            <a:pPr marL="0" indent="0">
              <a:buNone/>
            </a:pPr>
            <a:endParaRPr kumimoji="1" lang="en-US" altLang="ja-JP" sz="3200" dirty="0"/>
          </a:p>
          <a:p>
            <a:pPr marL="0" indent="0">
              <a:buNone/>
            </a:pPr>
            <a:r>
              <a:rPr lang="ja-JP" altLang="en-US" sz="3200" dirty="0">
                <a:solidFill>
                  <a:srgbClr val="FF0000"/>
                </a:solidFill>
              </a:rPr>
              <a:t>制御</a:t>
            </a:r>
            <a:r>
              <a:rPr lang="ja-JP" altLang="en-US" sz="3200" dirty="0"/>
              <a:t>装置</a:t>
            </a:r>
            <a:r>
              <a:rPr lang="en-US" altLang="ja-JP" sz="3200" dirty="0"/>
              <a:t>		</a:t>
            </a:r>
            <a:r>
              <a:rPr lang="ja-JP" altLang="en-US" sz="2400" dirty="0"/>
              <a:t>他の装置に指示を出して動かしたり待たせたり</a:t>
            </a:r>
            <a:endParaRPr lang="en-US" altLang="ja-JP" sz="2400" dirty="0"/>
          </a:p>
          <a:p>
            <a:pPr marL="0" indent="0">
              <a:buNone/>
            </a:pPr>
            <a:endParaRPr kumimoji="1" lang="en-US" altLang="ja-JP" sz="3200" dirty="0"/>
          </a:p>
          <a:p>
            <a:pPr marL="0" indent="0">
              <a:buNone/>
            </a:pPr>
            <a:r>
              <a:rPr kumimoji="1" lang="ja-JP" altLang="en-US" sz="3200" dirty="0">
                <a:solidFill>
                  <a:srgbClr val="FF0000"/>
                </a:solidFill>
              </a:rPr>
              <a:t>記憶</a:t>
            </a:r>
            <a:r>
              <a:rPr kumimoji="1" lang="ja-JP" altLang="en-US" sz="3200" dirty="0"/>
              <a:t>装置</a:t>
            </a:r>
            <a:r>
              <a:rPr kumimoji="1" lang="en-US" altLang="ja-JP" sz="3200" dirty="0"/>
              <a:t>		</a:t>
            </a:r>
            <a:r>
              <a:rPr kumimoji="1" lang="ja-JP" altLang="en-US" sz="2400" dirty="0"/>
              <a:t>コンピュータはデータを保存したり、読み出したりできる</a:t>
            </a:r>
            <a:endParaRPr kumimoji="1" lang="en-US" altLang="ja-JP" sz="2400" dirty="0"/>
          </a:p>
          <a:p>
            <a:pPr marL="0" indent="0">
              <a:buNone/>
            </a:pPr>
            <a:endParaRPr kumimoji="1" lang="en-US" altLang="ja-JP" sz="3200" dirty="0"/>
          </a:p>
          <a:p>
            <a:pPr marL="0" indent="0">
              <a:buNone/>
            </a:pPr>
            <a:r>
              <a:rPr lang="ja-JP" altLang="en-US" sz="3200" dirty="0">
                <a:solidFill>
                  <a:srgbClr val="FF0000"/>
                </a:solidFill>
              </a:rPr>
              <a:t>入力</a:t>
            </a:r>
            <a:r>
              <a:rPr lang="ja-JP" altLang="en-US" sz="3200" dirty="0"/>
              <a:t>装置</a:t>
            </a:r>
            <a:r>
              <a:rPr lang="en-US" altLang="ja-JP" sz="3200" dirty="0"/>
              <a:t>		</a:t>
            </a:r>
            <a:r>
              <a:rPr lang="ja-JP" altLang="en-US" sz="2400" dirty="0"/>
              <a:t>マウスやキーボードなど</a:t>
            </a:r>
            <a:endParaRPr lang="en-US" altLang="ja-JP" sz="2400" dirty="0"/>
          </a:p>
          <a:p>
            <a:pPr marL="0" indent="0">
              <a:buNone/>
            </a:pPr>
            <a:endParaRPr lang="en-US" altLang="ja-JP" sz="3200" dirty="0"/>
          </a:p>
          <a:p>
            <a:pPr marL="0" indent="0">
              <a:buNone/>
            </a:pPr>
            <a:r>
              <a:rPr lang="ja-JP" altLang="en-US" sz="3200" dirty="0">
                <a:solidFill>
                  <a:srgbClr val="FF0000"/>
                </a:solidFill>
              </a:rPr>
              <a:t>出力</a:t>
            </a:r>
            <a:r>
              <a:rPr lang="ja-JP" altLang="en-US" sz="3200" dirty="0"/>
              <a:t>装置</a:t>
            </a:r>
            <a:r>
              <a:rPr lang="en-US" altLang="ja-JP" sz="3200" dirty="0"/>
              <a:t>		</a:t>
            </a:r>
            <a:r>
              <a:rPr lang="ja-JP" altLang="en-US" sz="2400" dirty="0"/>
              <a:t>モニターやスピーカーなど</a:t>
            </a:r>
            <a:endParaRPr lang="en-US" altLang="ja-JP" sz="2400" dirty="0"/>
          </a:p>
          <a:p>
            <a:pPr marL="0" indent="0">
              <a:buNone/>
            </a:pPr>
            <a:endParaRPr kumimoji="1" lang="en-US" altLang="ja-JP" sz="3200" dirty="0"/>
          </a:p>
          <a:p>
            <a:pPr marL="0" indent="0">
              <a:buNone/>
            </a:pPr>
            <a:endParaRPr kumimoji="1" lang="ja-JP" altLang="en-US" dirty="0"/>
          </a:p>
        </p:txBody>
      </p:sp>
      <p:sp>
        <p:nvSpPr>
          <p:cNvPr id="4" name="正方形/長方形 3"/>
          <p:cNvSpPr/>
          <p:nvPr/>
        </p:nvSpPr>
        <p:spPr>
          <a:xfrm>
            <a:off x="407325" y="1787525"/>
            <a:ext cx="931026" cy="507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p:cNvSpPr/>
          <p:nvPr/>
        </p:nvSpPr>
        <p:spPr>
          <a:xfrm>
            <a:off x="407325" y="2812762"/>
            <a:ext cx="931026" cy="507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407325" y="3837999"/>
            <a:ext cx="931026" cy="507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07325" y="4863236"/>
            <a:ext cx="931026" cy="507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07325" y="5888473"/>
            <a:ext cx="931026" cy="5070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BF11082F-279D-4FAE-8B23-54567AEEDC09}" type="slidenum">
              <a:rPr kumimoji="1" lang="ja-JP" altLang="en-US" smtClean="0"/>
              <a:t>5</a:t>
            </a:fld>
            <a:endParaRPr kumimoji="1" lang="ja-JP" altLang="en-US"/>
          </a:p>
        </p:txBody>
      </p:sp>
    </p:spTree>
    <p:extLst>
      <p:ext uri="{BB962C8B-B14F-4D97-AF65-F5344CB8AC3E}">
        <p14:creationId xmlns:p14="http://schemas.microsoft.com/office/powerpoint/2010/main" val="2257988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実際の装置</a:t>
            </a:r>
          </a:p>
        </p:txBody>
      </p:sp>
      <p:sp>
        <p:nvSpPr>
          <p:cNvPr id="3" name="コンテンツ プレースホルダー 2"/>
          <p:cNvSpPr>
            <a:spLocks noGrp="1"/>
          </p:cNvSpPr>
          <p:nvPr>
            <p:ph idx="1"/>
          </p:nvPr>
        </p:nvSpPr>
        <p:spPr>
          <a:xfrm>
            <a:off x="838200" y="1825625"/>
            <a:ext cx="2428702" cy="4351338"/>
          </a:xfrm>
        </p:spPr>
        <p:txBody>
          <a:bodyPr>
            <a:normAutofit/>
          </a:bodyPr>
          <a:lstStyle/>
          <a:p>
            <a:r>
              <a:rPr lang="ja-JP" altLang="en-US" sz="3200" dirty="0"/>
              <a:t>演算装置</a:t>
            </a:r>
            <a:endParaRPr lang="en-US" altLang="ja-JP" sz="3200" dirty="0"/>
          </a:p>
          <a:p>
            <a:r>
              <a:rPr kumimoji="1" lang="ja-JP" altLang="en-US" sz="3200" dirty="0"/>
              <a:t>制御装置</a:t>
            </a:r>
            <a:endParaRPr kumimoji="1" lang="en-US" altLang="ja-JP" sz="3200" dirty="0"/>
          </a:p>
          <a:p>
            <a:endParaRPr lang="en-US" altLang="ja-JP" sz="3200" dirty="0"/>
          </a:p>
          <a:p>
            <a:r>
              <a:rPr kumimoji="1" lang="ja-JP" altLang="en-US" sz="3200" dirty="0"/>
              <a:t>記憶装置</a:t>
            </a:r>
            <a:endParaRPr kumimoji="1" lang="en-US" altLang="ja-JP" sz="3200" dirty="0"/>
          </a:p>
          <a:p>
            <a:endParaRPr lang="en-US" altLang="ja-JP" sz="3200" dirty="0"/>
          </a:p>
          <a:p>
            <a:r>
              <a:rPr kumimoji="1" lang="ja-JP" altLang="en-US" sz="3200" dirty="0"/>
              <a:t>入力装置</a:t>
            </a:r>
            <a:endParaRPr kumimoji="1" lang="en-US" altLang="ja-JP" sz="3200" dirty="0"/>
          </a:p>
          <a:p>
            <a:r>
              <a:rPr lang="ja-JP" altLang="en-US" sz="3200" dirty="0"/>
              <a:t>出力装置</a:t>
            </a:r>
            <a:endParaRPr kumimoji="1" lang="ja-JP" altLang="en-US" sz="3200" dirty="0"/>
          </a:p>
        </p:txBody>
      </p:sp>
      <p:sp>
        <p:nvSpPr>
          <p:cNvPr id="4" name="コンテンツ プレースホルダー 2"/>
          <p:cNvSpPr txBox="1">
            <a:spLocks/>
          </p:cNvSpPr>
          <p:nvPr/>
        </p:nvSpPr>
        <p:spPr>
          <a:xfrm>
            <a:off x="6510252" y="2116873"/>
            <a:ext cx="1179021" cy="684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3200" dirty="0">
                <a:solidFill>
                  <a:srgbClr val="FF0000"/>
                </a:solidFill>
              </a:rPr>
              <a:t>CPU</a:t>
            </a:r>
          </a:p>
        </p:txBody>
      </p:sp>
      <p:sp>
        <p:nvSpPr>
          <p:cNvPr id="5" name="コンテンツ プレースホルダー 2"/>
          <p:cNvSpPr txBox="1">
            <a:spLocks/>
          </p:cNvSpPr>
          <p:nvPr/>
        </p:nvSpPr>
        <p:spPr>
          <a:xfrm>
            <a:off x="6343996" y="3464920"/>
            <a:ext cx="1494905" cy="684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a:solidFill>
                  <a:srgbClr val="FF0000"/>
                </a:solidFill>
              </a:rPr>
              <a:t>メモリ</a:t>
            </a:r>
            <a:endParaRPr lang="en-US" altLang="ja-JP" sz="3200" dirty="0">
              <a:solidFill>
                <a:srgbClr val="FF0000"/>
              </a:solidFill>
            </a:endParaRPr>
          </a:p>
        </p:txBody>
      </p:sp>
      <p:sp>
        <p:nvSpPr>
          <p:cNvPr id="6" name="コンテンツ プレースホルダー 2"/>
          <p:cNvSpPr txBox="1">
            <a:spLocks/>
          </p:cNvSpPr>
          <p:nvPr/>
        </p:nvSpPr>
        <p:spPr>
          <a:xfrm>
            <a:off x="6659880" y="4968928"/>
            <a:ext cx="1179021" cy="6845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3200" dirty="0">
                <a:solidFill>
                  <a:srgbClr val="FF0000"/>
                </a:solidFill>
              </a:rPr>
              <a:t>I/O</a:t>
            </a:r>
          </a:p>
        </p:txBody>
      </p:sp>
      <p:sp>
        <p:nvSpPr>
          <p:cNvPr id="7" name="右矢印 6"/>
          <p:cNvSpPr/>
          <p:nvPr/>
        </p:nvSpPr>
        <p:spPr>
          <a:xfrm>
            <a:off x="2901142" y="2017120"/>
            <a:ext cx="3442854" cy="606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右矢印 7"/>
          <p:cNvSpPr/>
          <p:nvPr/>
        </p:nvSpPr>
        <p:spPr>
          <a:xfrm>
            <a:off x="2901142" y="3410293"/>
            <a:ext cx="3442854" cy="606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p:cNvSpPr/>
          <p:nvPr/>
        </p:nvSpPr>
        <p:spPr>
          <a:xfrm>
            <a:off x="2901142" y="4858093"/>
            <a:ext cx="3442854" cy="6068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427124" y="1967931"/>
            <a:ext cx="1328649" cy="692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427123" y="3324292"/>
            <a:ext cx="1328649" cy="692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6427123" y="4772092"/>
            <a:ext cx="1328649" cy="692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BF11082F-279D-4FAE-8B23-54567AEEDC09}" type="slidenum">
              <a:rPr kumimoji="1" lang="ja-JP" altLang="en-US" smtClean="0"/>
              <a:t>6</a:t>
            </a:fld>
            <a:endParaRPr kumimoji="1" lang="ja-JP" altLang="en-US"/>
          </a:p>
        </p:txBody>
      </p:sp>
    </p:spTree>
    <p:extLst>
      <p:ext uri="{BB962C8B-B14F-4D97-AF65-F5344CB8AC3E}">
        <p14:creationId xmlns:p14="http://schemas.microsoft.com/office/powerpoint/2010/main" val="96672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1"/>
                                        </p:tgtEl>
                                      </p:cBhvr>
                                    </p:animEffect>
                                    <p:set>
                                      <p:cBhvr>
                                        <p:cTn id="12" dur="1" fill="hold">
                                          <p:stCondLst>
                                            <p:cond delay="499"/>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2"/>
                                        </p:tgtEl>
                                      </p:cBhvr>
                                    </p:animEffect>
                                    <p:set>
                                      <p:cBhvr>
                                        <p:cTn id="1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CPU(Central</a:t>
            </a:r>
            <a:r>
              <a:rPr lang="ja-JP" altLang="en-US" dirty="0"/>
              <a:t> </a:t>
            </a:r>
            <a:r>
              <a:rPr lang="en-US" altLang="ja-JP" dirty="0"/>
              <a:t>Processing</a:t>
            </a:r>
            <a:r>
              <a:rPr lang="en-US" altLang="ja-JP" b="1" dirty="0"/>
              <a:t> </a:t>
            </a:r>
            <a:r>
              <a:rPr lang="ja-JP" altLang="en-US" dirty="0"/>
              <a:t> </a:t>
            </a:r>
            <a:r>
              <a:rPr lang="en-US" altLang="ja-JP" dirty="0"/>
              <a:t>Unit)</a:t>
            </a:r>
            <a:endParaRPr kumimoji="1" lang="ja-JP" altLang="en-US" dirty="0"/>
          </a:p>
        </p:txBody>
      </p:sp>
      <p:sp>
        <p:nvSpPr>
          <p:cNvPr id="3" name="コンテンツ プレースホルダー 2"/>
          <p:cNvSpPr>
            <a:spLocks noGrp="1"/>
          </p:cNvSpPr>
          <p:nvPr>
            <p:ph idx="1"/>
          </p:nvPr>
        </p:nvSpPr>
        <p:spPr>
          <a:xfrm>
            <a:off x="838200" y="1825624"/>
            <a:ext cx="10515600" cy="4670425"/>
          </a:xfrm>
        </p:spPr>
        <p:txBody>
          <a:bodyPr>
            <a:normAutofit/>
          </a:bodyPr>
          <a:lstStyle/>
          <a:p>
            <a:r>
              <a:rPr lang="ja-JP" altLang="en-US" sz="3200" dirty="0"/>
              <a:t>計算や他の装置とデータをやり取りする、</a:t>
            </a:r>
            <a:r>
              <a:rPr lang="ja-JP" altLang="en-US" sz="3200" dirty="0">
                <a:solidFill>
                  <a:srgbClr val="FF0000"/>
                </a:solidFill>
              </a:rPr>
              <a:t>コンピュータの脳</a:t>
            </a:r>
            <a:endParaRPr lang="en-US" altLang="ja-JP" sz="3200" dirty="0">
              <a:solidFill>
                <a:srgbClr val="FF0000"/>
              </a:solidFill>
            </a:endParaRPr>
          </a:p>
          <a:p>
            <a:r>
              <a:rPr lang="ja-JP" altLang="en-US" sz="3200" dirty="0"/>
              <a:t>制御装置と演算装置が統合された部品</a:t>
            </a:r>
            <a:endParaRPr lang="en-US" altLang="ja-JP" sz="3200" dirty="0"/>
          </a:p>
          <a:p>
            <a:endParaRPr lang="en-US" altLang="ja-JP" sz="3200" dirty="0"/>
          </a:p>
          <a:p>
            <a:endParaRPr lang="en-US" altLang="ja-JP" sz="3200" dirty="0"/>
          </a:p>
          <a:p>
            <a:endParaRPr lang="en-US" altLang="ja-JP" sz="3200" dirty="0"/>
          </a:p>
          <a:p>
            <a:pPr marL="0" indent="0">
              <a:buNone/>
            </a:pPr>
            <a:endParaRPr lang="en-US" altLang="ja-JP" sz="3200" dirty="0"/>
          </a:p>
          <a:p>
            <a:endParaRPr lang="en-US" altLang="ja-JP" sz="3200" dirty="0"/>
          </a:p>
          <a:p>
            <a:r>
              <a:rPr lang="en-US" altLang="ja-JP" sz="3200" dirty="0"/>
              <a:t>1</a:t>
            </a:r>
            <a:r>
              <a:rPr lang="ja-JP" altLang="en-US" sz="3200" dirty="0"/>
              <a:t>秒間に</a:t>
            </a:r>
            <a:r>
              <a:rPr lang="en-US" altLang="ja-JP" sz="3200" dirty="0"/>
              <a:t>32</a:t>
            </a:r>
            <a:r>
              <a:rPr lang="ja-JP" altLang="en-US" sz="3200" dirty="0" smtClean="0"/>
              <a:t>億回行動（計算</a:t>
            </a:r>
            <a:r>
              <a:rPr lang="en-US" altLang="ja-JP" sz="3200" dirty="0" smtClean="0"/>
              <a:t>)</a:t>
            </a:r>
            <a:r>
              <a:rPr lang="ja-JP" altLang="en-US" sz="3200" dirty="0" smtClean="0"/>
              <a:t>できる</a:t>
            </a:r>
            <a:endParaRPr lang="en-US" altLang="ja-JP" sz="3200" dirty="0"/>
          </a:p>
        </p:txBody>
      </p:sp>
      <p:pic>
        <p:nvPicPr>
          <p:cNvPr id="4" name="図 3"/>
          <p:cNvPicPr>
            <a:picLocks noChangeAspect="1"/>
          </p:cNvPicPr>
          <p:nvPr/>
        </p:nvPicPr>
        <p:blipFill rotWithShape="1">
          <a:blip r:embed="rId3"/>
          <a:srcRect l="10648" t="17489" r="64074" b="70255"/>
          <a:stretch/>
        </p:blipFill>
        <p:spPr>
          <a:xfrm>
            <a:off x="838200" y="3304178"/>
            <a:ext cx="6660482" cy="1816461"/>
          </a:xfrm>
          <a:prstGeom prst="rect">
            <a:avLst/>
          </a:prstGeom>
        </p:spPr>
      </p:pic>
      <p:sp>
        <p:nvSpPr>
          <p:cNvPr id="5" name="正方形/長方形 4"/>
          <p:cNvSpPr/>
          <p:nvPr/>
        </p:nvSpPr>
        <p:spPr>
          <a:xfrm>
            <a:off x="5780577" y="3857105"/>
            <a:ext cx="665019" cy="2327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flipV="1">
            <a:off x="1784234" y="4089862"/>
            <a:ext cx="4229100" cy="1587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スライド番号プレースホルダー 5"/>
          <p:cNvSpPr>
            <a:spLocks noGrp="1"/>
          </p:cNvSpPr>
          <p:nvPr>
            <p:ph type="sldNum" sz="quarter" idx="12"/>
          </p:nvPr>
        </p:nvSpPr>
        <p:spPr/>
        <p:txBody>
          <a:bodyPr/>
          <a:lstStyle/>
          <a:p>
            <a:fld id="{BF11082F-279D-4FAE-8B23-54567AEEDC09}" type="slidenum">
              <a:rPr kumimoji="1" lang="ja-JP" altLang="en-US" smtClean="0"/>
              <a:t>7</a:t>
            </a:fld>
            <a:endParaRPr kumimoji="1" lang="ja-JP" altLang="en-US"/>
          </a:p>
        </p:txBody>
      </p:sp>
    </p:spTree>
    <p:extLst>
      <p:ext uri="{BB962C8B-B14F-4D97-AF65-F5344CB8AC3E}">
        <p14:creationId xmlns:p14="http://schemas.microsoft.com/office/powerpoint/2010/main" val="318429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a:t>
            </a:r>
            <a:endParaRPr kumimoji="1" lang="ja-JP" altLang="en-US" dirty="0"/>
          </a:p>
        </p:txBody>
      </p:sp>
      <p:sp>
        <p:nvSpPr>
          <p:cNvPr id="3" name="コンテンツ プレースホルダー 2"/>
          <p:cNvSpPr>
            <a:spLocks noGrp="1"/>
          </p:cNvSpPr>
          <p:nvPr>
            <p:ph idx="1"/>
          </p:nvPr>
        </p:nvSpPr>
        <p:spPr>
          <a:xfrm>
            <a:off x="838200" y="1536700"/>
            <a:ext cx="10515600" cy="4952999"/>
          </a:xfrm>
        </p:spPr>
        <p:txBody>
          <a:bodyPr>
            <a:normAutofit lnSpcReduction="10000"/>
          </a:bodyPr>
          <a:lstStyle/>
          <a:p>
            <a:r>
              <a:rPr kumimoji="1" lang="en-US" altLang="ja-JP" sz="3200" dirty="0"/>
              <a:t>CPU</a:t>
            </a:r>
            <a:r>
              <a:rPr kumimoji="1" lang="ja-JP" altLang="en-US" sz="3200" dirty="0"/>
              <a:t>が計算した値などを記憶する装置</a:t>
            </a:r>
            <a:endParaRPr kumimoji="1" lang="en-US" altLang="ja-JP" sz="3200" dirty="0"/>
          </a:p>
          <a:p>
            <a:r>
              <a:rPr kumimoji="1" lang="ja-JP" altLang="en-US" sz="3200" dirty="0"/>
              <a:t>大きく分けると</a:t>
            </a:r>
            <a:r>
              <a:rPr kumimoji="1" lang="en-US" altLang="ja-JP" sz="3200" dirty="0">
                <a:solidFill>
                  <a:srgbClr val="FF0000"/>
                </a:solidFill>
              </a:rPr>
              <a:t>RAM</a:t>
            </a:r>
            <a:r>
              <a:rPr kumimoji="1" lang="ja-JP" altLang="en-US" sz="3200" dirty="0"/>
              <a:t>と</a:t>
            </a:r>
            <a:r>
              <a:rPr kumimoji="1" lang="en-US" altLang="ja-JP" sz="3200" dirty="0">
                <a:solidFill>
                  <a:srgbClr val="0070C0"/>
                </a:solidFill>
              </a:rPr>
              <a:t>ROM</a:t>
            </a:r>
            <a:r>
              <a:rPr kumimoji="1" lang="ja-JP" altLang="en-US" sz="3200" dirty="0"/>
              <a:t>の二種類がある</a:t>
            </a:r>
            <a:endParaRPr lang="en-US" altLang="ja-JP" sz="3200" dirty="0"/>
          </a:p>
          <a:p>
            <a:endParaRPr kumimoji="1" lang="en-US" altLang="ja-JP" sz="3200" dirty="0"/>
          </a:p>
          <a:p>
            <a:r>
              <a:rPr lang="en-US" altLang="ja-JP" sz="3200" dirty="0">
                <a:solidFill>
                  <a:srgbClr val="FF0000"/>
                </a:solidFill>
              </a:rPr>
              <a:t>RAM(Random Access Memory)</a:t>
            </a:r>
          </a:p>
          <a:p>
            <a:pPr lvl="1"/>
            <a:r>
              <a:rPr lang="ja-JP" altLang="en-US" sz="2800" dirty="0"/>
              <a:t>データを書込めるし、読込める</a:t>
            </a:r>
            <a:endParaRPr lang="en-US" altLang="ja-JP" sz="2800" dirty="0"/>
          </a:p>
          <a:p>
            <a:pPr lvl="1"/>
            <a:r>
              <a:rPr lang="ja-JP" altLang="en-US" sz="2800" dirty="0"/>
              <a:t>電源を切るとデータが消える</a:t>
            </a:r>
            <a:endParaRPr lang="en-US" altLang="ja-JP" sz="2800" dirty="0"/>
          </a:p>
          <a:p>
            <a:pPr marL="457200" lvl="1" indent="0">
              <a:buNone/>
            </a:pPr>
            <a:endParaRPr lang="en-US" altLang="ja-JP" sz="2800" dirty="0"/>
          </a:p>
          <a:p>
            <a:r>
              <a:rPr lang="en-US" altLang="ja-JP" sz="3200" dirty="0">
                <a:solidFill>
                  <a:srgbClr val="0070C0"/>
                </a:solidFill>
              </a:rPr>
              <a:t>ROM(Read Only Memory)</a:t>
            </a:r>
          </a:p>
          <a:p>
            <a:pPr lvl="1"/>
            <a:r>
              <a:rPr lang="ja-JP" altLang="en-US" sz="2800" dirty="0"/>
              <a:t>データの読込みのみできる</a:t>
            </a:r>
            <a:endParaRPr lang="en-US" altLang="ja-JP" sz="2800" dirty="0"/>
          </a:p>
          <a:p>
            <a:pPr lvl="1"/>
            <a:r>
              <a:rPr lang="ja-JP" altLang="en-US" sz="2800" dirty="0"/>
              <a:t>電源を切ってもデータは消えない</a:t>
            </a:r>
            <a:endParaRPr lang="en-US" altLang="ja-JP" sz="2800" dirty="0"/>
          </a:p>
        </p:txBody>
      </p:sp>
      <p:sp>
        <p:nvSpPr>
          <p:cNvPr id="4" name="スライド番号プレースホルダー 3"/>
          <p:cNvSpPr>
            <a:spLocks noGrp="1"/>
          </p:cNvSpPr>
          <p:nvPr>
            <p:ph type="sldNum" sz="quarter" idx="12"/>
          </p:nvPr>
        </p:nvSpPr>
        <p:spPr/>
        <p:txBody>
          <a:bodyPr/>
          <a:lstStyle/>
          <a:p>
            <a:fld id="{BF11082F-279D-4FAE-8B23-54567AEEDC09}" type="slidenum">
              <a:rPr kumimoji="1" lang="ja-JP" altLang="en-US" smtClean="0"/>
              <a:t>8</a:t>
            </a:fld>
            <a:endParaRPr kumimoji="1" lang="ja-JP" altLang="en-US"/>
          </a:p>
        </p:txBody>
      </p:sp>
    </p:spTree>
    <p:extLst>
      <p:ext uri="{BB962C8B-B14F-4D97-AF65-F5344CB8AC3E}">
        <p14:creationId xmlns:p14="http://schemas.microsoft.com/office/powerpoint/2010/main" val="358035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I/O</a:t>
            </a:r>
            <a:endParaRPr kumimoji="1" lang="ja-JP" altLang="en-US" dirty="0"/>
          </a:p>
        </p:txBody>
      </p:sp>
      <p:sp>
        <p:nvSpPr>
          <p:cNvPr id="3" name="コンテンツ プレースホルダー 2"/>
          <p:cNvSpPr>
            <a:spLocks noGrp="1"/>
          </p:cNvSpPr>
          <p:nvPr>
            <p:ph idx="1"/>
          </p:nvPr>
        </p:nvSpPr>
        <p:spPr>
          <a:xfrm>
            <a:off x="838200" y="1536700"/>
            <a:ext cx="10515600" cy="4952999"/>
          </a:xfrm>
        </p:spPr>
        <p:txBody>
          <a:bodyPr>
            <a:normAutofit/>
          </a:bodyPr>
          <a:lstStyle/>
          <a:p>
            <a:r>
              <a:rPr lang="en-US" altLang="ja-JP" sz="3200" dirty="0">
                <a:solidFill>
                  <a:schemeClr val="accent1">
                    <a:lumMod val="50000"/>
                  </a:schemeClr>
                </a:solidFill>
              </a:rPr>
              <a:t>Input(</a:t>
            </a:r>
            <a:r>
              <a:rPr lang="ja-JP" altLang="en-US" sz="3200" dirty="0">
                <a:solidFill>
                  <a:schemeClr val="accent1">
                    <a:lumMod val="50000"/>
                  </a:schemeClr>
                </a:solidFill>
              </a:rPr>
              <a:t>入力</a:t>
            </a:r>
            <a:r>
              <a:rPr lang="en-US" altLang="ja-JP" sz="3200" dirty="0">
                <a:solidFill>
                  <a:schemeClr val="accent1">
                    <a:lumMod val="50000"/>
                  </a:schemeClr>
                </a:solidFill>
              </a:rPr>
              <a:t>)</a:t>
            </a:r>
            <a:r>
              <a:rPr lang="ja-JP" altLang="en-US" sz="3200" dirty="0"/>
              <a:t>と</a:t>
            </a:r>
            <a:r>
              <a:rPr lang="en-US" altLang="ja-JP" sz="3200" dirty="0">
                <a:solidFill>
                  <a:srgbClr val="FF0000"/>
                </a:solidFill>
              </a:rPr>
              <a:t>Output(</a:t>
            </a:r>
            <a:r>
              <a:rPr lang="ja-JP" altLang="en-US" sz="3200" dirty="0">
                <a:solidFill>
                  <a:srgbClr val="FF0000"/>
                </a:solidFill>
              </a:rPr>
              <a:t>出力</a:t>
            </a:r>
            <a:r>
              <a:rPr lang="en-US" altLang="ja-JP" sz="3200" dirty="0">
                <a:solidFill>
                  <a:srgbClr val="FF0000"/>
                </a:solidFill>
              </a:rPr>
              <a:t>)</a:t>
            </a:r>
            <a:r>
              <a:rPr lang="ja-JP" altLang="en-US" sz="3200" dirty="0"/>
              <a:t>の総称、特定の装置を表すものではない。</a:t>
            </a:r>
            <a:endParaRPr lang="en-US" altLang="ja-JP" sz="3200" dirty="0"/>
          </a:p>
          <a:p>
            <a:endParaRPr lang="en-US" altLang="ja-JP" sz="3200" dirty="0"/>
          </a:p>
          <a:p>
            <a:r>
              <a:rPr lang="ja-JP" altLang="en-US" sz="3200" dirty="0"/>
              <a:t>例</a:t>
            </a:r>
            <a:endParaRPr lang="en-US" altLang="ja-JP" sz="3200" dirty="0"/>
          </a:p>
          <a:p>
            <a:pPr lvl="1"/>
            <a:r>
              <a:rPr lang="ja-JP" altLang="en-US" sz="2800" dirty="0">
                <a:solidFill>
                  <a:schemeClr val="accent1">
                    <a:lumMod val="50000"/>
                  </a:schemeClr>
                </a:solidFill>
              </a:rPr>
              <a:t>キーボードをタイプする</a:t>
            </a:r>
            <a:r>
              <a:rPr lang="en-US" altLang="ja-JP" sz="2800" dirty="0">
                <a:solidFill>
                  <a:schemeClr val="accent1">
                    <a:lumMod val="50000"/>
                  </a:schemeClr>
                </a:solidFill>
              </a:rPr>
              <a:t>(</a:t>
            </a:r>
            <a:r>
              <a:rPr lang="ja-JP" altLang="en-US" sz="2800" dirty="0">
                <a:solidFill>
                  <a:schemeClr val="accent1">
                    <a:lumMod val="50000"/>
                  </a:schemeClr>
                </a:solidFill>
              </a:rPr>
              <a:t>入力</a:t>
            </a:r>
            <a:r>
              <a:rPr lang="en-US" altLang="ja-JP" sz="2800" dirty="0">
                <a:solidFill>
                  <a:schemeClr val="accent1">
                    <a:lumMod val="50000"/>
                  </a:schemeClr>
                </a:solidFill>
              </a:rPr>
              <a:t>)</a:t>
            </a:r>
            <a:r>
              <a:rPr lang="ja-JP" altLang="en-US" sz="2800" dirty="0"/>
              <a:t>と</a:t>
            </a:r>
            <a:r>
              <a:rPr lang="ja-JP" altLang="en-US" sz="2800" dirty="0">
                <a:solidFill>
                  <a:srgbClr val="FF0000"/>
                </a:solidFill>
              </a:rPr>
              <a:t>画面に文字が出る</a:t>
            </a:r>
            <a:r>
              <a:rPr lang="en-US" altLang="ja-JP" sz="2800" dirty="0">
                <a:solidFill>
                  <a:srgbClr val="FF0000"/>
                </a:solidFill>
              </a:rPr>
              <a:t>(</a:t>
            </a:r>
            <a:r>
              <a:rPr lang="ja-JP" altLang="en-US" sz="2800" dirty="0">
                <a:solidFill>
                  <a:srgbClr val="FF0000"/>
                </a:solidFill>
              </a:rPr>
              <a:t>出力</a:t>
            </a:r>
            <a:r>
              <a:rPr lang="en-US" altLang="ja-JP" sz="2800" dirty="0">
                <a:solidFill>
                  <a:srgbClr val="FF0000"/>
                </a:solidFill>
              </a:rPr>
              <a:t>)</a:t>
            </a:r>
          </a:p>
          <a:p>
            <a:pPr lvl="1"/>
            <a:r>
              <a:rPr lang="ja-JP" altLang="en-US" sz="2800" dirty="0">
                <a:solidFill>
                  <a:schemeClr val="accent1">
                    <a:lumMod val="50000"/>
                  </a:schemeClr>
                </a:solidFill>
              </a:rPr>
              <a:t>スイッチを押す</a:t>
            </a:r>
            <a:r>
              <a:rPr lang="en-US" altLang="ja-JP" sz="2800" dirty="0">
                <a:solidFill>
                  <a:schemeClr val="accent1">
                    <a:lumMod val="50000"/>
                  </a:schemeClr>
                </a:solidFill>
              </a:rPr>
              <a:t>(</a:t>
            </a:r>
            <a:r>
              <a:rPr lang="ja-JP" altLang="en-US" sz="2800" dirty="0">
                <a:solidFill>
                  <a:schemeClr val="accent1">
                    <a:lumMod val="50000"/>
                  </a:schemeClr>
                </a:solidFill>
              </a:rPr>
              <a:t>入力</a:t>
            </a:r>
            <a:r>
              <a:rPr lang="en-US" altLang="ja-JP" sz="2800" dirty="0">
                <a:solidFill>
                  <a:schemeClr val="accent1">
                    <a:lumMod val="50000"/>
                  </a:schemeClr>
                </a:solidFill>
              </a:rPr>
              <a:t>)</a:t>
            </a:r>
            <a:r>
              <a:rPr lang="ja-JP" altLang="en-US" sz="2800" dirty="0"/>
              <a:t>と</a:t>
            </a:r>
            <a:r>
              <a:rPr lang="ja-JP" altLang="en-US" sz="2800" dirty="0">
                <a:solidFill>
                  <a:srgbClr val="FF0000"/>
                </a:solidFill>
              </a:rPr>
              <a:t>ライトがつく</a:t>
            </a:r>
            <a:r>
              <a:rPr lang="en-US" altLang="ja-JP" sz="2800" dirty="0">
                <a:solidFill>
                  <a:srgbClr val="FF0000"/>
                </a:solidFill>
              </a:rPr>
              <a:t>(</a:t>
            </a:r>
            <a:r>
              <a:rPr lang="ja-JP" altLang="en-US" sz="2800" dirty="0">
                <a:solidFill>
                  <a:srgbClr val="FF0000"/>
                </a:solidFill>
              </a:rPr>
              <a:t>出力</a:t>
            </a:r>
            <a:r>
              <a:rPr lang="en-US" altLang="ja-JP" sz="2800" dirty="0">
                <a:solidFill>
                  <a:srgbClr val="FF0000"/>
                </a:solidFill>
              </a:rPr>
              <a:t>)</a:t>
            </a:r>
          </a:p>
          <a:p>
            <a:pPr lvl="1"/>
            <a:r>
              <a:rPr lang="ja-JP" altLang="en-US" sz="2800" dirty="0">
                <a:solidFill>
                  <a:schemeClr val="accent1">
                    <a:lumMod val="50000"/>
                  </a:schemeClr>
                </a:solidFill>
              </a:rPr>
              <a:t>体温を測定</a:t>
            </a:r>
            <a:r>
              <a:rPr lang="en-US" altLang="ja-JP" sz="2800" dirty="0">
                <a:solidFill>
                  <a:schemeClr val="accent1">
                    <a:lumMod val="50000"/>
                  </a:schemeClr>
                </a:solidFill>
              </a:rPr>
              <a:t>(</a:t>
            </a:r>
            <a:r>
              <a:rPr lang="ja-JP" altLang="en-US" sz="2800" dirty="0">
                <a:solidFill>
                  <a:schemeClr val="accent1">
                    <a:lumMod val="50000"/>
                  </a:schemeClr>
                </a:solidFill>
              </a:rPr>
              <a:t>入力</a:t>
            </a:r>
            <a:r>
              <a:rPr lang="en-US" altLang="ja-JP" sz="2800" dirty="0">
                <a:solidFill>
                  <a:schemeClr val="accent1">
                    <a:lumMod val="50000"/>
                  </a:schemeClr>
                </a:solidFill>
              </a:rPr>
              <a:t>)</a:t>
            </a:r>
            <a:r>
              <a:rPr lang="ja-JP" altLang="en-US" sz="2800" dirty="0"/>
              <a:t>し、異常があれば</a:t>
            </a:r>
            <a:r>
              <a:rPr lang="ja-JP" altLang="en-US" sz="2800" dirty="0">
                <a:solidFill>
                  <a:srgbClr val="FF0000"/>
                </a:solidFill>
              </a:rPr>
              <a:t>アラームを鳴らす</a:t>
            </a:r>
            <a:r>
              <a:rPr lang="en-US" altLang="ja-JP" sz="2800" dirty="0">
                <a:solidFill>
                  <a:srgbClr val="FF0000"/>
                </a:solidFill>
              </a:rPr>
              <a:t>(</a:t>
            </a:r>
            <a:r>
              <a:rPr lang="ja-JP" altLang="en-US" sz="2800" dirty="0">
                <a:solidFill>
                  <a:srgbClr val="FF0000"/>
                </a:solidFill>
              </a:rPr>
              <a:t>出力</a:t>
            </a:r>
            <a:r>
              <a:rPr lang="en-US" altLang="ja-JP" sz="2800" dirty="0">
                <a:solidFill>
                  <a:srgbClr val="FF0000"/>
                </a:solidFill>
              </a:rPr>
              <a:t>)</a:t>
            </a:r>
          </a:p>
        </p:txBody>
      </p:sp>
      <p:sp>
        <p:nvSpPr>
          <p:cNvPr id="4" name="スライド番号プレースホルダー 3"/>
          <p:cNvSpPr>
            <a:spLocks noGrp="1"/>
          </p:cNvSpPr>
          <p:nvPr>
            <p:ph type="sldNum" sz="quarter" idx="12"/>
          </p:nvPr>
        </p:nvSpPr>
        <p:spPr/>
        <p:txBody>
          <a:bodyPr/>
          <a:lstStyle/>
          <a:p>
            <a:fld id="{BF11082F-279D-4FAE-8B23-54567AEEDC09}" type="slidenum">
              <a:rPr kumimoji="1" lang="ja-JP" altLang="en-US" smtClean="0"/>
              <a:t>9</a:t>
            </a:fld>
            <a:endParaRPr kumimoji="1" lang="ja-JP" altLang="en-US"/>
          </a:p>
        </p:txBody>
      </p:sp>
    </p:spTree>
    <p:extLst>
      <p:ext uri="{BB962C8B-B14F-4D97-AF65-F5344CB8AC3E}">
        <p14:creationId xmlns:p14="http://schemas.microsoft.com/office/powerpoint/2010/main" val="16159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9.4|5.2"/>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10064</TotalTime>
  <Words>1735</Words>
  <Application>Microsoft Office PowerPoint</Application>
  <PresentationFormat>ワイド画面</PresentationFormat>
  <Paragraphs>385</Paragraphs>
  <Slides>31</Slides>
  <Notes>20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31</vt:i4>
      </vt:variant>
    </vt:vector>
  </HeadingPairs>
  <TitlesOfParts>
    <vt:vector size="38" baseType="lpstr">
      <vt:lpstr>UD デジタル 教科書体 NK-R</vt:lpstr>
      <vt:lpstr>游ゴシック</vt:lpstr>
      <vt:lpstr>游ゴシック Light</vt:lpstr>
      <vt:lpstr>Arial</vt:lpstr>
      <vt:lpstr>Cambria Math</vt:lpstr>
      <vt:lpstr>Franklin Gothic Book</vt:lpstr>
      <vt:lpstr>Office テーマ</vt:lpstr>
      <vt:lpstr>コンピュータ概論</vt:lpstr>
      <vt:lpstr>キーワード</vt:lpstr>
      <vt:lpstr>コンピュータって何？</vt:lpstr>
      <vt:lpstr>コンピュータの歴史</vt:lpstr>
      <vt:lpstr>コンピュータの5大装置</vt:lpstr>
      <vt:lpstr>実際の装置</vt:lpstr>
      <vt:lpstr>CPU(Central Processing  Unit)</vt:lpstr>
      <vt:lpstr>メモリ</vt:lpstr>
      <vt:lpstr>I/O</vt:lpstr>
      <vt:lpstr>それぞれの装置の関係性</vt:lpstr>
      <vt:lpstr>まとめ</vt:lpstr>
      <vt:lpstr>プログラミング概論</vt:lpstr>
      <vt:lpstr>プログラムとは</vt:lpstr>
      <vt:lpstr>プログラミング言語</vt:lpstr>
      <vt:lpstr>コンピュータが理解できる言葉</vt:lpstr>
      <vt:lpstr>言語水準</vt:lpstr>
      <vt:lpstr>ソースコード</vt:lpstr>
      <vt:lpstr>翻訳</vt:lpstr>
      <vt:lpstr>まとめ</vt:lpstr>
      <vt:lpstr>コンピュータが扱う値</vt:lpstr>
      <vt:lpstr>コンピュータが理解できること</vt:lpstr>
      <vt:lpstr>コンピュータ内部の数値表現</vt:lpstr>
      <vt:lpstr>１０進法</vt:lpstr>
      <vt:lpstr>TIPS : 指数</vt:lpstr>
      <vt:lpstr>2進法</vt:lpstr>
      <vt:lpstr>１６進法</vt:lpstr>
      <vt:lpstr>n進法の相互変換</vt:lpstr>
      <vt:lpstr>10進数→2進数</vt:lpstr>
      <vt:lpstr>10進数→16進数</vt:lpstr>
      <vt:lpstr>16進数→10進数</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コンピュータ概論</dc:title>
  <dc:creator>kakou206</dc:creator>
  <cp:lastModifiedBy>okipoly7</cp:lastModifiedBy>
  <cp:revision>93</cp:revision>
  <dcterms:created xsi:type="dcterms:W3CDTF">2020-09-15T00:07:02Z</dcterms:created>
  <dcterms:modified xsi:type="dcterms:W3CDTF">2022-04-20T03:57:59Z</dcterms:modified>
</cp:coreProperties>
</file>