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73" r:id="rId9"/>
    <p:sldId id="272" r:id="rId10"/>
    <p:sldId id="262" r:id="rId11"/>
    <p:sldId id="263" r:id="rId12"/>
    <p:sldId id="264" r:id="rId13"/>
    <p:sldId id="265" r:id="rId14"/>
    <p:sldId id="266" r:id="rId15"/>
    <p:sldId id="267" r:id="rId16"/>
    <p:sldId id="268" r:id="rId17"/>
    <p:sldId id="274" r:id="rId18"/>
    <p:sldId id="275" r:id="rId19"/>
    <p:sldId id="269" r:id="rId20"/>
    <p:sldId id="270" r:id="rId21"/>
    <p:sldId id="271" r:id="rId2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35" name="Picture 34"/>
          <p:cNvPicPr/>
          <p:nvPr/>
        </p:nvPicPr>
        <p:blipFill>
          <a:blip r:embed="rId2"/>
          <a:stretch/>
        </p:blipFill>
        <p:spPr>
          <a:xfrm>
            <a:off x="2702160" y="1203480"/>
            <a:ext cx="3738600" cy="2982960"/>
          </a:xfrm>
          <a:prstGeom prst="rect">
            <a:avLst/>
          </a:prstGeom>
          <a:ln>
            <a:noFill/>
          </a:ln>
        </p:spPr>
      </p:pic>
      <p:pic>
        <p:nvPicPr>
          <p:cNvPr id="36" name="Picture 3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4" name="Picture 73"/>
          <p:cNvPicPr/>
          <p:nvPr/>
        </p:nvPicPr>
        <p:blipFill>
          <a:blip r:embed="rId2"/>
          <a:stretch/>
        </p:blipFill>
        <p:spPr>
          <a:xfrm>
            <a:off x="2702160" y="1203480"/>
            <a:ext cx="3738600" cy="2982960"/>
          </a:xfrm>
          <a:prstGeom prst="rect">
            <a:avLst/>
          </a:prstGeom>
          <a:ln>
            <a:noFill/>
          </a:ln>
        </p:spPr>
      </p:pic>
      <p:pic>
        <p:nvPicPr>
          <p:cNvPr id="75" name="Picture 7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94D"/>
        </a:solidFill>
        <a:effectLst/>
      </p:bgPr>
    </p:bg>
    <p:spTree>
      <p:nvGrpSpPr>
        <p:cNvPr id="1" name=""/>
        <p:cNvGrpSpPr/>
        <p:nvPr/>
      </p:nvGrpSpPr>
      <p:grpSpPr>
        <a:xfrm>
          <a:off x="0" y="0"/>
          <a:ext cx="0" cy="0"/>
          <a:chOff x="0" y="0"/>
          <a:chExt cx="0" cy="0"/>
        </a:xfrm>
      </p:grpSpPr>
      <p:sp>
        <p:nvSpPr>
          <p:cNvPr id="3" name="CustomShape 1"/>
          <p:cNvSpPr/>
          <p:nvPr/>
        </p:nvSpPr>
        <p:spPr>
          <a:xfrm>
            <a:off x="0" y="0"/>
            <a:ext cx="9142920" cy="4396680"/>
          </a:xfrm>
          <a:custGeom>
            <a:avLst/>
            <a:gdLst/>
            <a:ahLst/>
            <a:cxnLst/>
            <a:rect l="l" t="t" r="r" b="b"/>
            <a:pathLst>
              <a:path w="365770" h="175924">
                <a:moveTo>
                  <a:pt x="0" y="0"/>
                </a:moveTo>
                <a:lnTo>
                  <a:pt x="365770" y="0"/>
                </a:lnTo>
                <a:lnTo>
                  <a:pt x="365760" y="70914"/>
                </a:lnTo>
                <a:lnTo>
                  <a:pt x="0" y="175924"/>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IN"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CustomShape 1"/>
          <p:cNvSpPr/>
          <p:nvPr/>
        </p:nvSpPr>
        <p:spPr>
          <a:xfrm>
            <a:off x="0" y="0"/>
            <a:ext cx="4312440" cy="514224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38" name="CustomShape 2"/>
          <p:cNvSpPr/>
          <p:nvPr/>
        </p:nvSpPr>
        <p:spPr>
          <a:xfrm>
            <a:off x="0" y="44280"/>
            <a:ext cx="4312080" cy="4397760"/>
          </a:xfrm>
          <a:custGeom>
            <a:avLst/>
            <a:gdLst/>
            <a:ahLst/>
            <a:cxnLst/>
            <a:rect l="l" t="t" r="r" b="b"/>
            <a:pathLst>
              <a:path w="172545" h="175975">
                <a:moveTo>
                  <a:pt x="0" y="157"/>
                </a:moveTo>
                <a:lnTo>
                  <a:pt x="172419" y="0"/>
                </a:lnTo>
                <a:lnTo>
                  <a:pt x="172545" y="126541"/>
                </a:lnTo>
                <a:lnTo>
                  <a:pt x="0" y="175975"/>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9" name="CustomShape 3"/>
          <p:cNvSpPr/>
          <p:nvPr/>
        </p:nvSpPr>
        <p:spPr>
          <a:xfrm>
            <a:off x="0" y="0"/>
            <a:ext cx="4315320" cy="4394160"/>
          </a:xfrm>
          <a:custGeom>
            <a:avLst/>
            <a:gdLst/>
            <a:ahLst/>
            <a:cxnLst/>
            <a:rect l="l" t="t" r="r" b="b"/>
            <a:pathLst>
              <a:path w="172676" h="175824">
                <a:moveTo>
                  <a:pt x="0" y="6"/>
                </a:moveTo>
                <a:lnTo>
                  <a:pt x="172676" y="0"/>
                </a:lnTo>
                <a:lnTo>
                  <a:pt x="172562" y="126442"/>
                </a:lnTo>
                <a:lnTo>
                  <a:pt x="0" y="175824"/>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1"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harman.com/" TargetMode="External"/><Relationship Id="rId2" Type="http://schemas.openxmlformats.org/officeDocument/2006/relationships/hyperlink" Target="https://www.boseindia.com" TargetMode="External"/><Relationship Id="rId1" Type="http://schemas.openxmlformats.org/officeDocument/2006/relationships/slideLayout" Target="../slideLayouts/slideLayout1.xml"/><Relationship Id="rId5" Type="http://schemas.openxmlformats.org/officeDocument/2006/relationships/hyperlink" Target="https://www.bang-olufsen.com/en/speakers" TargetMode="External"/><Relationship Id="rId4" Type="http://schemas.openxmlformats.org/officeDocument/2006/relationships/hyperlink" Target="https://www.pioneerelectronics.com/PUSA/Car/Speak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
        <p:cNvGrpSpPr/>
        <p:nvPr/>
      </p:nvGrpSpPr>
      <p:grpSpPr>
        <a:xfrm>
          <a:off x="0" y="0"/>
          <a:ext cx="0" cy="0"/>
          <a:chOff x="0" y="0"/>
          <a:chExt cx="0" cy="0"/>
        </a:xfrm>
      </p:grpSpPr>
      <p:sp>
        <p:nvSpPr>
          <p:cNvPr id="76" name="CustomShape 1"/>
          <p:cNvSpPr/>
          <p:nvPr/>
        </p:nvSpPr>
        <p:spPr>
          <a:xfrm>
            <a:off x="311760" y="539640"/>
            <a:ext cx="8519040" cy="1281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5400" b="0" strike="noStrike" spc="-1">
                <a:solidFill>
                  <a:srgbClr val="002F4A"/>
                </a:solidFill>
                <a:uFill>
                  <a:solidFill>
                    <a:srgbClr val="FFFFFF"/>
                  </a:solidFill>
                </a:uFill>
                <a:latin typeface="Merriweather"/>
                <a:ea typeface="Merriweather"/>
              </a:rPr>
              <a:t>BeatSmash</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89"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Research Department</a:t>
            </a:r>
            <a:endParaRPr lang="en-IN" sz="1800" b="0" strike="noStrike" spc="-1">
              <a:solidFill>
                <a:srgbClr val="000000"/>
              </a:solidFill>
              <a:uFill>
                <a:solidFill>
                  <a:srgbClr val="FFFFFF"/>
                </a:solidFill>
              </a:uFill>
              <a:latin typeface="Arial"/>
            </a:endParaRPr>
          </a:p>
        </p:txBody>
      </p:sp>
      <p:sp>
        <p:nvSpPr>
          <p:cNvPr id="90" name="CustomShape 2"/>
          <p:cNvSpPr/>
          <p:nvPr/>
        </p:nvSpPr>
        <p:spPr>
          <a:xfrm>
            <a:off x="4431240" y="500760"/>
            <a:ext cx="7687440" cy="357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 ?</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Current research within the organization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Advancements outside the organization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Patents owned by the organization</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How to collect knowledge ?</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Idea Pool (Brainstorming)</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Idea Pool accessible  only to  employees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91"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Design Department</a:t>
            </a:r>
            <a:endParaRPr lang="en-IN" sz="1800" b="0" strike="noStrike" spc="-1">
              <a:solidFill>
                <a:srgbClr val="000000"/>
              </a:solidFill>
              <a:uFill>
                <a:solidFill>
                  <a:srgbClr val="FFFFFF"/>
                </a:solidFill>
              </a:uFill>
              <a:latin typeface="Arial"/>
            </a:endParaRPr>
          </a:p>
        </p:txBody>
      </p:sp>
      <p:sp>
        <p:nvSpPr>
          <p:cNvPr id="92" name="CustomShape 2"/>
          <p:cNvSpPr/>
          <p:nvPr/>
        </p:nvSpPr>
        <p:spPr>
          <a:xfrm>
            <a:off x="4644720" y="500760"/>
            <a:ext cx="4164840" cy="409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 ?</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Current designs being  manufactured by the organization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Upcoming designs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How and why our design is better?</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Accessible only by employees.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93"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Manufacturing Department</a:t>
            </a:r>
            <a:endParaRPr lang="en-IN" sz="1800" b="0" strike="noStrike" spc="-1">
              <a:solidFill>
                <a:srgbClr val="000000"/>
              </a:solidFill>
              <a:uFill>
                <a:solidFill>
                  <a:srgbClr val="FFFFFF"/>
                </a:solidFill>
              </a:uFill>
              <a:latin typeface="Arial"/>
            </a:endParaRPr>
          </a:p>
        </p:txBody>
      </p:sp>
      <p:sp>
        <p:nvSpPr>
          <p:cNvPr id="94" name="CustomShape 2"/>
          <p:cNvSpPr/>
          <p:nvPr/>
        </p:nvSpPr>
        <p:spPr>
          <a:xfrm>
            <a:off x="4644720" y="500760"/>
            <a:ext cx="4164840" cy="409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 ?</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Current designs in production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Practicality of upcoming designs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Inventory Statistics</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Accessible only by the employees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95"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Sales Department</a:t>
            </a:r>
            <a:endParaRPr lang="en-IN" sz="1800" b="0" strike="noStrike" spc="-1">
              <a:solidFill>
                <a:srgbClr val="000000"/>
              </a:solidFill>
              <a:uFill>
                <a:solidFill>
                  <a:srgbClr val="FFFFFF"/>
                </a:solidFill>
              </a:uFill>
              <a:latin typeface="Arial"/>
            </a:endParaRPr>
          </a:p>
        </p:txBody>
      </p:sp>
      <p:sp>
        <p:nvSpPr>
          <p:cNvPr id="96" name="CustomShape 2"/>
          <p:cNvSpPr/>
          <p:nvPr/>
        </p:nvSpPr>
        <p:spPr>
          <a:xfrm>
            <a:off x="4644720" y="500760"/>
            <a:ext cx="4164840" cy="409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Sales Statistics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Sales Strategies and Outreach</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Customer Feedback</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Only customer feedback is accessible by  everyone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97"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Service Department</a:t>
            </a:r>
            <a:endParaRPr lang="en-IN" sz="1800" b="0" strike="noStrike" spc="-1">
              <a:solidFill>
                <a:srgbClr val="000000"/>
              </a:solidFill>
              <a:uFill>
                <a:solidFill>
                  <a:srgbClr val="FFFFFF"/>
                </a:solidFill>
              </a:uFill>
              <a:latin typeface="Arial"/>
            </a:endParaRPr>
          </a:p>
        </p:txBody>
      </p:sp>
      <p:sp>
        <p:nvSpPr>
          <p:cNvPr id="98" name="CustomShape 2"/>
          <p:cNvSpPr/>
          <p:nvPr/>
        </p:nvSpPr>
        <p:spPr>
          <a:xfrm>
            <a:off x="4644720" y="500760"/>
            <a:ext cx="4164840" cy="409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 ?</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Current designs in production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Life-Cycle of parts used in the design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Inventory Statistics for replaceable parts</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Accessible only by the employees</a:t>
            </a:r>
            <a:endParaRPr lang="en-IN" sz="1800" b="0" strike="noStrike" spc="-1">
              <a:solidFill>
                <a:srgbClr val="000000"/>
              </a:solidFill>
              <a:uFill>
                <a:solidFill>
                  <a:srgbClr val="FFFFFF"/>
                </a:solidFill>
              </a:uFill>
              <a:latin typeface="Arial"/>
            </a:endParaRPr>
          </a:p>
          <a:p>
            <a:pPr>
              <a:lnSpc>
                <a:spcPct val="115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99" name="CustomShape 1"/>
          <p:cNvSpPr/>
          <p:nvPr/>
        </p:nvSpPr>
        <p:spPr>
          <a:xfrm>
            <a:off x="311760" y="500760"/>
            <a:ext cx="3705120" cy="250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0" strike="noStrike" spc="-1">
                <a:solidFill>
                  <a:srgbClr val="FFFFFF"/>
                </a:solidFill>
                <a:uFill>
                  <a:solidFill>
                    <a:srgbClr val="FFFFFF"/>
                  </a:solidFill>
                </a:uFill>
                <a:latin typeface="Merriweather"/>
                <a:ea typeface="Merriweather"/>
              </a:rPr>
              <a:t>Human Resources Department</a:t>
            </a:r>
            <a:endParaRPr lang="en-IN" sz="1800" b="0" strike="noStrike" spc="-1">
              <a:solidFill>
                <a:srgbClr val="000000"/>
              </a:solidFill>
              <a:uFill>
                <a:solidFill>
                  <a:srgbClr val="FFFFFF"/>
                </a:solidFill>
              </a:uFill>
              <a:latin typeface="Arial"/>
            </a:endParaRPr>
          </a:p>
        </p:txBody>
      </p:sp>
      <p:sp>
        <p:nvSpPr>
          <p:cNvPr id="100" name="CustomShape 2"/>
          <p:cNvSpPr/>
          <p:nvPr/>
        </p:nvSpPr>
        <p:spPr>
          <a:xfrm>
            <a:off x="4263840" y="432000"/>
            <a:ext cx="7687440" cy="2849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300" b="0" strike="noStrike" spc="-1">
                <a:solidFill>
                  <a:srgbClr val="666666"/>
                </a:solidFill>
                <a:uFill>
                  <a:solidFill>
                    <a:srgbClr val="FFFFFF"/>
                  </a:solidFill>
                </a:uFill>
                <a:latin typeface="Roboto"/>
                <a:ea typeface="Roboto"/>
              </a:rPr>
              <a:t>What Knowledge?</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Employee Data</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Department Requirements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Overall Statistics of the organization</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How to collect knowledge?</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Department resource requests through forums</a:t>
            </a:r>
            <a:endParaRPr lang="en-IN" sz="1800" b="0" strike="noStrike" spc="-1">
              <a:solidFill>
                <a:srgbClr val="000000"/>
              </a:solidFill>
              <a:uFill>
                <a:solidFill>
                  <a:srgbClr val="FFFFFF"/>
                </a:solidFill>
              </a:uFill>
              <a:latin typeface="Arial"/>
            </a:endParaRPr>
          </a:p>
          <a:p>
            <a:pPr>
              <a:lnSpc>
                <a:spcPct val="100000"/>
              </a:lnSpc>
            </a:pPr>
            <a:r>
              <a:rPr lang="en-IN" sz="1300" b="0" strike="noStrike" spc="-1">
                <a:solidFill>
                  <a:srgbClr val="666666"/>
                </a:solidFill>
                <a:uFill>
                  <a:solidFill>
                    <a:srgbClr val="FFFFFF"/>
                  </a:solidFill>
                </a:uFill>
                <a:latin typeface="Roboto"/>
                <a:ea typeface="Roboto"/>
              </a:rPr>
              <a:t>Access Restrictions</a:t>
            </a:r>
            <a:endParaRPr lang="en-IN" sz="1800" b="0" strike="noStrike" spc="-1">
              <a:solidFill>
                <a:srgbClr val="000000"/>
              </a:solidFill>
              <a:uFill>
                <a:solidFill>
                  <a:srgbClr val="FFFFFF"/>
                </a:solidFill>
              </a:uFill>
              <a:latin typeface="Arial"/>
            </a:endParaRPr>
          </a:p>
          <a:p>
            <a:pPr marL="457200" indent="-309600">
              <a:lnSpc>
                <a:spcPct val="100000"/>
              </a:lnSpc>
              <a:buClr>
                <a:srgbClr val="666666"/>
              </a:buClr>
              <a:buFont typeface="Roboto"/>
              <a:buChar char="●"/>
            </a:pPr>
            <a:r>
              <a:rPr lang="en-IN" sz="1300" b="0" strike="noStrike" spc="-1">
                <a:solidFill>
                  <a:srgbClr val="666666"/>
                </a:solidFill>
                <a:uFill>
                  <a:solidFill>
                    <a:srgbClr val="FFFFFF"/>
                  </a:solidFill>
                </a:uFill>
                <a:latin typeface="Roboto"/>
                <a:ea typeface="Roboto"/>
              </a:rPr>
              <a:t>Accessible only to the employees of this department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u="sng" dirty="0" smtClean="0"/>
              <a:t>Where to Store </a:t>
            </a:r>
            <a:r>
              <a:rPr lang="en-IN" sz="4000" u="sng" dirty="0" smtClean="0"/>
              <a:t>the Knowledge</a:t>
            </a:r>
            <a:r>
              <a:rPr lang="en-IN" sz="4000" dirty="0" smtClean="0"/>
              <a:t> </a:t>
            </a:r>
            <a:r>
              <a:rPr lang="en-IN" sz="4000" dirty="0" smtClean="0"/>
              <a:t>?</a:t>
            </a:r>
            <a:endParaRPr lang="en-IN" sz="4000" dirty="0"/>
          </a:p>
        </p:txBody>
      </p:sp>
      <p:sp>
        <p:nvSpPr>
          <p:cNvPr id="3" name="Subtitle 2"/>
          <p:cNvSpPr>
            <a:spLocks noGrp="1"/>
          </p:cNvSpPr>
          <p:nvPr>
            <p:ph type="subTitle"/>
          </p:nvPr>
        </p:nvSpPr>
        <p:spPr>
          <a:xfrm>
            <a:off x="457200" y="1451294"/>
            <a:ext cx="8229240" cy="2982960"/>
          </a:xfrm>
        </p:spPr>
        <p:txBody>
          <a:bodyPr/>
          <a:lstStyle/>
          <a:p>
            <a:pPr marL="342900" indent="-342900">
              <a:buFont typeface="Arial" panose="020B0604020202020204" pitchFamily="34" charset="0"/>
              <a:buChar char="•"/>
            </a:pPr>
            <a:r>
              <a:rPr lang="en-IN" sz="2400" dirty="0" smtClean="0"/>
              <a:t>We store knowledge of all departments in a online database known as Repository.</a:t>
            </a:r>
          </a:p>
          <a:p>
            <a:endParaRPr lang="en-IN" sz="2400" dirty="0" smtClean="0"/>
          </a:p>
          <a:p>
            <a:pPr marL="342900" indent="-342900">
              <a:buFont typeface="Arial" panose="020B0604020202020204" pitchFamily="34" charset="0"/>
              <a:buChar char="•"/>
            </a:pPr>
            <a:r>
              <a:rPr lang="en-IN" sz="2400" dirty="0" smtClean="0"/>
              <a:t>It is a computerized system that systematically captures, organizes and categorizes our organization’s knowledge.</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smtClean="0"/>
              <a:t>The </a:t>
            </a:r>
            <a:r>
              <a:rPr lang="en-IN" sz="2400" dirty="0" smtClean="0"/>
              <a:t>repository can be searched and data can be quickly retrieved.</a:t>
            </a:r>
            <a:endParaRPr lang="en-IN" sz="2400" dirty="0"/>
          </a:p>
        </p:txBody>
      </p:sp>
    </p:spTree>
    <p:extLst>
      <p:ext uri="{BB962C8B-B14F-4D97-AF65-F5344CB8AC3E}">
        <p14:creationId xmlns:p14="http://schemas.microsoft.com/office/powerpoint/2010/main" val="888607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u="sng" dirty="0" smtClean="0"/>
              <a:t>Why</a:t>
            </a:r>
            <a:r>
              <a:rPr lang="en-IN" sz="2400" u="sng" dirty="0" smtClean="0"/>
              <a:t> </a:t>
            </a:r>
            <a:r>
              <a:rPr lang="en-IN" sz="4000" u="sng" dirty="0" smtClean="0"/>
              <a:t>we need it in our Organization</a:t>
            </a:r>
            <a:r>
              <a:rPr lang="en-IN" sz="4000" dirty="0" smtClean="0"/>
              <a:t>?</a:t>
            </a:r>
            <a:endParaRPr lang="en-IN" sz="4000" dirty="0"/>
          </a:p>
        </p:txBody>
      </p:sp>
      <p:sp>
        <p:nvSpPr>
          <p:cNvPr id="3" name="Text Placeholder 2"/>
          <p:cNvSpPr>
            <a:spLocks noGrp="1"/>
          </p:cNvSpPr>
          <p:nvPr>
            <p:ph type="body"/>
          </p:nvPr>
        </p:nvSpPr>
        <p:spPr>
          <a:xfrm>
            <a:off x="457200" y="1335742"/>
            <a:ext cx="8229240" cy="3424517"/>
          </a:xfrm>
        </p:spPr>
        <p:txBody>
          <a:bodyPr/>
          <a:lstStyle/>
          <a:p>
            <a:pPr marL="342900" indent="-342900">
              <a:buFont typeface="Arial" panose="020B0604020202020204" pitchFamily="34" charset="0"/>
              <a:buChar char="•"/>
            </a:pPr>
            <a:r>
              <a:rPr lang="en-IN" sz="2400" dirty="0" smtClean="0"/>
              <a:t>Repository helps us in improving relationships between various domains of our </a:t>
            </a:r>
            <a:r>
              <a:rPr lang="en-IN" sz="2400" dirty="0" smtClean="0"/>
              <a:t>organization</a:t>
            </a:r>
            <a:r>
              <a:rPr lang="en-IN" sz="2400" dirty="0" smtClean="0"/>
              <a:t>.</a:t>
            </a:r>
          </a:p>
          <a:p>
            <a:endParaRPr lang="en-IN" sz="2400" dirty="0" smtClean="0"/>
          </a:p>
          <a:p>
            <a:pPr marL="342900" indent="-342900">
              <a:buFont typeface="Arial" panose="020B0604020202020204" pitchFamily="34" charset="0"/>
              <a:buChar char="•"/>
            </a:pPr>
            <a:r>
              <a:rPr lang="en-IN" sz="2400" dirty="0" smtClean="0"/>
              <a:t>It bridge communication gaps not only between departments ,but also between the business and its clients.</a:t>
            </a:r>
          </a:p>
          <a:p>
            <a:endParaRPr lang="en-IN" sz="2400" dirty="0" smtClean="0"/>
          </a:p>
          <a:p>
            <a:pPr marL="342900" indent="-342900">
              <a:buFont typeface="Arial" panose="020B0604020202020204" pitchFamily="34" charset="0"/>
              <a:buChar char="•"/>
            </a:pPr>
            <a:r>
              <a:rPr lang="en-IN" sz="2400" dirty="0" smtClean="0"/>
              <a:t>It also reduces the time new staff spend in training.</a:t>
            </a:r>
            <a:endParaRPr lang="en-IN" sz="2400" dirty="0"/>
          </a:p>
        </p:txBody>
      </p:sp>
    </p:spTree>
    <p:extLst>
      <p:ext uri="{BB962C8B-B14F-4D97-AF65-F5344CB8AC3E}">
        <p14:creationId xmlns:p14="http://schemas.microsoft.com/office/powerpoint/2010/main" val="21199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101" name="CustomShape 1"/>
          <p:cNvSpPr/>
          <p:nvPr/>
        </p:nvSpPr>
        <p:spPr>
          <a:xfrm>
            <a:off x="729360" y="1322280"/>
            <a:ext cx="7686720" cy="82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Customers</a:t>
            </a:r>
            <a:endParaRPr lang="en-IN" sz="1800" b="0" strike="noStrike" spc="-1">
              <a:solidFill>
                <a:srgbClr val="000000"/>
              </a:solidFill>
              <a:uFill>
                <a:solidFill>
                  <a:srgbClr val="FFFFFF"/>
                </a:solidFill>
              </a:uFill>
              <a:latin typeface="Arial"/>
            </a:endParaRPr>
          </a:p>
        </p:txBody>
      </p:sp>
      <p:sp>
        <p:nvSpPr>
          <p:cNvPr id="102" name="CustomShape 2"/>
          <p:cNvSpPr/>
          <p:nvPr/>
        </p:nvSpPr>
        <p:spPr>
          <a:xfrm>
            <a:off x="729360" y="2345400"/>
            <a:ext cx="7686720" cy="216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09600">
              <a:lnSpc>
                <a:spcPct val="115000"/>
              </a:lnSpc>
              <a:buClr>
                <a:srgbClr val="626B73"/>
              </a:buClr>
              <a:buFont typeface="Roboto"/>
              <a:buChar char="●"/>
            </a:pPr>
            <a:r>
              <a:rPr lang="en-IN" sz="1300" b="0" strike="noStrike" spc="-1">
                <a:solidFill>
                  <a:srgbClr val="626B73"/>
                </a:solidFill>
                <a:uFill>
                  <a:solidFill>
                    <a:srgbClr val="FFFFFF"/>
                  </a:solidFill>
                </a:uFill>
                <a:latin typeface="Roboto"/>
                <a:ea typeface="Roboto"/>
              </a:rPr>
              <a:t>Can view products</a:t>
            </a:r>
            <a:endParaRPr lang="en-IN" sz="1800" b="0" strike="noStrike" spc="-1">
              <a:solidFill>
                <a:srgbClr val="000000"/>
              </a:solidFill>
              <a:uFill>
                <a:solidFill>
                  <a:srgbClr val="FFFFFF"/>
                </a:solidFill>
              </a:uFill>
              <a:latin typeface="Arial"/>
            </a:endParaRPr>
          </a:p>
          <a:p>
            <a:pPr marL="457200" indent="-309600">
              <a:lnSpc>
                <a:spcPct val="115000"/>
              </a:lnSpc>
              <a:buClr>
                <a:srgbClr val="626B73"/>
              </a:buClr>
              <a:buFont typeface="Roboto"/>
              <a:buChar char="●"/>
            </a:pPr>
            <a:r>
              <a:rPr lang="en-IN" sz="1300" b="0" strike="noStrike" spc="-1">
                <a:solidFill>
                  <a:srgbClr val="626B73"/>
                </a:solidFill>
                <a:uFill>
                  <a:solidFill>
                    <a:srgbClr val="FFFFFF"/>
                  </a:solidFill>
                </a:uFill>
                <a:latin typeface="Roboto"/>
                <a:ea typeface="Roboto"/>
              </a:rPr>
              <a:t>Can add reviews</a:t>
            </a:r>
            <a:endParaRPr lang="en-IN" sz="1800" b="0" strike="noStrike" spc="-1">
              <a:solidFill>
                <a:srgbClr val="000000"/>
              </a:solidFill>
              <a:uFill>
                <a:solidFill>
                  <a:srgbClr val="FFFFFF"/>
                </a:solidFill>
              </a:uFill>
              <a:latin typeface="Arial"/>
            </a:endParaRPr>
          </a:p>
          <a:p>
            <a:pPr marL="457200" indent="-309600">
              <a:lnSpc>
                <a:spcPct val="115000"/>
              </a:lnSpc>
              <a:buClr>
                <a:srgbClr val="626B73"/>
              </a:buClr>
              <a:buFont typeface="Roboto"/>
              <a:buChar char="●"/>
            </a:pPr>
            <a:r>
              <a:rPr lang="en-IN" sz="1300" b="0" strike="noStrike" spc="-1">
                <a:solidFill>
                  <a:srgbClr val="626B73"/>
                </a:solidFill>
                <a:uFill>
                  <a:solidFill>
                    <a:srgbClr val="FFFFFF"/>
                  </a:solidFill>
                </a:uFill>
                <a:latin typeface="Roboto"/>
                <a:ea typeface="Roboto"/>
              </a:rPr>
              <a:t>Can upvote reviews</a:t>
            </a:r>
            <a:endParaRPr lang="en-IN" sz="1800" b="0" strike="noStrike" spc="-1">
              <a:solidFill>
                <a:srgbClr val="000000"/>
              </a:solidFill>
              <a:uFill>
                <a:solidFill>
                  <a:srgbClr val="FFFFFF"/>
                </a:solidFill>
              </a:uFill>
              <a:latin typeface="Arial"/>
            </a:endParaRPr>
          </a:p>
          <a:p>
            <a:pPr marL="457200" indent="-309600">
              <a:lnSpc>
                <a:spcPct val="115000"/>
              </a:lnSpc>
              <a:buClr>
                <a:srgbClr val="626B73"/>
              </a:buClr>
              <a:buFont typeface="Roboto"/>
              <a:buChar char="●"/>
            </a:pPr>
            <a:r>
              <a:rPr lang="en-IN" sz="1300" b="0" strike="noStrike" spc="-1">
                <a:solidFill>
                  <a:srgbClr val="626B73"/>
                </a:solidFill>
                <a:uFill>
                  <a:solidFill>
                    <a:srgbClr val="FFFFFF"/>
                  </a:solidFill>
                </a:uFill>
                <a:latin typeface="Roboto"/>
                <a:ea typeface="Roboto"/>
              </a:rPr>
              <a:t>Access FAQs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103" name="CustomShape 1"/>
          <p:cNvSpPr/>
          <p:nvPr/>
        </p:nvSpPr>
        <p:spPr>
          <a:xfrm>
            <a:off x="729360" y="1322280"/>
            <a:ext cx="7686720" cy="82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REFERENCES</a:t>
            </a:r>
            <a:endParaRPr lang="en-IN" sz="1800" b="0" strike="noStrike" spc="-1">
              <a:solidFill>
                <a:srgbClr val="000000"/>
              </a:solidFill>
              <a:uFill>
                <a:solidFill>
                  <a:srgbClr val="FFFFFF"/>
                </a:solidFill>
              </a:uFill>
              <a:latin typeface="Arial"/>
            </a:endParaRPr>
          </a:p>
        </p:txBody>
      </p:sp>
      <p:sp>
        <p:nvSpPr>
          <p:cNvPr id="104" name="CustomShape 2"/>
          <p:cNvSpPr/>
          <p:nvPr/>
        </p:nvSpPr>
        <p:spPr>
          <a:xfrm>
            <a:off x="729360" y="2345400"/>
            <a:ext cx="7686720" cy="216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300" b="0" u="sng" strike="noStrike" spc="-1">
                <a:solidFill>
                  <a:srgbClr val="0000FF"/>
                </a:solidFill>
                <a:uFill>
                  <a:solidFill>
                    <a:srgbClr val="FFFFFF"/>
                  </a:solidFill>
                </a:uFill>
                <a:latin typeface="Roboto"/>
                <a:ea typeface="Roboto"/>
                <a:hlinkClick r:id="rId2"/>
              </a:rPr>
              <a:t>https://www.boseindia.com</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300" b="0" u="sng" strike="noStrike" spc="-1">
                <a:solidFill>
                  <a:srgbClr val="0000FF"/>
                </a:solidFill>
                <a:uFill>
                  <a:solidFill>
                    <a:srgbClr val="FFFFFF"/>
                  </a:solidFill>
                </a:uFill>
                <a:latin typeface="Roboto"/>
                <a:ea typeface="Roboto"/>
                <a:hlinkClick r:id="rId3"/>
              </a:rPr>
              <a:t>https://www.harman.com/</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300" b="0" u="sng" strike="noStrike" spc="-1">
                <a:solidFill>
                  <a:srgbClr val="0000FF"/>
                </a:solidFill>
                <a:uFill>
                  <a:solidFill>
                    <a:srgbClr val="FFFFFF"/>
                  </a:solidFill>
                </a:uFill>
                <a:latin typeface="Roboto"/>
                <a:ea typeface="Roboto"/>
                <a:hlinkClick r:id="rId4"/>
              </a:rPr>
              <a:t>https://www.pioneerelectronics.com/PUSA/Car/Speakers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300" b="0" u="sng" strike="noStrike" spc="-1">
                <a:solidFill>
                  <a:srgbClr val="0000FF"/>
                </a:solidFill>
                <a:uFill>
                  <a:solidFill>
                    <a:srgbClr val="FFFFFF"/>
                  </a:solidFill>
                </a:uFill>
                <a:latin typeface="Roboto"/>
                <a:ea typeface="Roboto"/>
                <a:hlinkClick r:id="rId5"/>
              </a:rPr>
              <a:t>https://www.bang-olufsen.com/en/speakers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77" name="CustomShape 1"/>
          <p:cNvSpPr/>
          <p:nvPr/>
        </p:nvSpPr>
        <p:spPr>
          <a:xfrm>
            <a:off x="720000" y="1008000"/>
            <a:ext cx="7686720" cy="721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About Us</a:t>
            </a:r>
            <a:endParaRPr lang="en-IN" sz="1800" b="0" strike="noStrike" spc="-1">
              <a:solidFill>
                <a:srgbClr val="000000"/>
              </a:solidFill>
              <a:uFill>
                <a:solidFill>
                  <a:srgbClr val="FFFFFF"/>
                </a:solidFill>
              </a:uFill>
              <a:latin typeface="Arial"/>
            </a:endParaRPr>
          </a:p>
        </p:txBody>
      </p:sp>
      <p:sp>
        <p:nvSpPr>
          <p:cNvPr id="78" name="CustomShape 2"/>
          <p:cNvSpPr/>
          <p:nvPr/>
        </p:nvSpPr>
        <p:spPr>
          <a:xfrm>
            <a:off x="729360" y="1732680"/>
            <a:ext cx="7686720" cy="3139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0" strike="noStrike" spc="-1">
                <a:solidFill>
                  <a:srgbClr val="626B73"/>
                </a:solidFill>
                <a:uFill>
                  <a:solidFill>
                    <a:srgbClr val="FFFFFF"/>
                  </a:solidFill>
                </a:uFill>
                <a:latin typeface="Roboto"/>
                <a:ea typeface="Roboto"/>
              </a:rPr>
              <a:t>We at BeatSmash use our unlimited passion for technology and services to deliver ground-breaking new excitement and entertainment to our customers.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BeatSmash started in 2014, in Mangaluru, and then got shifted to Bengaluru,  and its products were sold by independent distributors back then.</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By 2016, we had begun to expand our presence across Asia. Over the next few years, we grew much more and set up distribution subsidiaries in Japan, China, US and Russia.</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Our products now have a presence throughout the world.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105" name="CustomShape 1"/>
          <p:cNvSpPr/>
          <p:nvPr/>
        </p:nvSpPr>
        <p:spPr>
          <a:xfrm>
            <a:off x="729360" y="1322280"/>
            <a:ext cx="7686720" cy="905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4800" b="0" strike="noStrike" spc="-1">
                <a:solidFill>
                  <a:srgbClr val="002F4A"/>
                </a:solidFill>
                <a:uFill>
                  <a:solidFill>
                    <a:srgbClr val="FFFFFF"/>
                  </a:solidFill>
                </a:uFill>
                <a:latin typeface="Merriweather"/>
                <a:ea typeface="Merriweather"/>
              </a:rPr>
              <a:t>Team Members</a:t>
            </a:r>
            <a:endParaRPr lang="en-IN" sz="1800" b="0" strike="noStrike" spc="-1">
              <a:solidFill>
                <a:srgbClr val="000000"/>
              </a:solidFill>
              <a:uFill>
                <a:solidFill>
                  <a:srgbClr val="FFFFFF"/>
                </a:solidFill>
              </a:uFill>
              <a:latin typeface="Arial"/>
            </a:endParaRPr>
          </a:p>
        </p:txBody>
      </p:sp>
      <p:sp>
        <p:nvSpPr>
          <p:cNvPr id="106" name="CustomShape 2"/>
          <p:cNvSpPr/>
          <p:nvPr/>
        </p:nvSpPr>
        <p:spPr>
          <a:xfrm>
            <a:off x="727920" y="2301120"/>
            <a:ext cx="7686720" cy="217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0" strike="noStrike" spc="-1">
                <a:solidFill>
                  <a:srgbClr val="626B73"/>
                </a:solidFill>
                <a:uFill>
                  <a:solidFill>
                    <a:srgbClr val="FFFFFF"/>
                  </a:solidFill>
                </a:uFill>
                <a:latin typeface="Roboto"/>
                <a:ea typeface="Roboto"/>
              </a:rPr>
              <a:t>Abhinav Hegde  	 01FB16ECS012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Aditya Raj    01FB16ECS031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Amith Hande 	01FB16ECS054</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Ritik Kumar 		 01FB16ECS304</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Shadan Alam Kaifee 01FB16ECS346</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Abhinav Kumar 	 01FB16EEC007</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79" name="CustomShape 1"/>
          <p:cNvSpPr/>
          <p:nvPr/>
        </p:nvSpPr>
        <p:spPr>
          <a:xfrm>
            <a:off x="640800" y="1121400"/>
            <a:ext cx="7686720" cy="824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Our Products</a:t>
            </a:r>
            <a:endParaRPr lang="en-IN" sz="1800" b="0" strike="noStrike" spc="-1">
              <a:solidFill>
                <a:srgbClr val="000000"/>
              </a:solidFill>
              <a:uFill>
                <a:solidFill>
                  <a:srgbClr val="FFFFFF"/>
                </a:solidFill>
              </a:uFill>
              <a:latin typeface="Arial"/>
            </a:endParaRPr>
          </a:p>
        </p:txBody>
      </p:sp>
      <p:sp>
        <p:nvSpPr>
          <p:cNvPr id="80" name="CustomShape 2"/>
          <p:cNvSpPr/>
          <p:nvPr/>
        </p:nvSpPr>
        <p:spPr>
          <a:xfrm>
            <a:off x="729360" y="1814400"/>
            <a:ext cx="7686720" cy="3066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0" strike="noStrike" spc="-1">
                <a:solidFill>
                  <a:srgbClr val="626B73"/>
                </a:solidFill>
                <a:uFill>
                  <a:solidFill>
                    <a:srgbClr val="FFFFFF"/>
                  </a:solidFill>
                </a:uFill>
                <a:latin typeface="Roboto"/>
                <a:ea typeface="Roboto"/>
              </a:rPr>
              <a:t>We at BeatSmash pride ourselves with providing the leading-edge Sound Technology to our customers.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626B73"/>
                </a:solidFill>
                <a:uFill>
                  <a:solidFill>
                    <a:srgbClr val="FFFFFF"/>
                  </a:solidFill>
                </a:uFill>
                <a:latin typeface="Roboto"/>
                <a:ea typeface="Roboto"/>
              </a:rPr>
              <a:t>I. Multimedia Receivers &amp; Players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We manufacture Media Receivers with a wide variety of features. Our designs include devices with basic display as well as Touch-Screen displays for those who want more in their experience. All our products in this category come with atleast 2 years of warranty.</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Our new segment of receivers called TTM, allow users to control their music using their voice with the help of our VoicePlay(TM) technology.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81" name="CustomShape 1"/>
          <p:cNvSpPr/>
          <p:nvPr/>
        </p:nvSpPr>
        <p:spPr>
          <a:xfrm>
            <a:off x="514800" y="963000"/>
            <a:ext cx="7686720" cy="404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Our Products</a:t>
            </a:r>
            <a:endParaRPr lang="en-IN" sz="1800" b="0" strike="noStrike" spc="-1">
              <a:solidFill>
                <a:srgbClr val="000000"/>
              </a:solidFill>
              <a:uFill>
                <a:solidFill>
                  <a:srgbClr val="FFFFFF"/>
                </a:solidFill>
              </a:uFill>
              <a:latin typeface="Arial"/>
            </a:endParaRPr>
          </a:p>
        </p:txBody>
      </p:sp>
      <p:sp>
        <p:nvSpPr>
          <p:cNvPr id="82" name="CustomShape 2"/>
          <p:cNvSpPr/>
          <p:nvPr/>
        </p:nvSpPr>
        <p:spPr>
          <a:xfrm>
            <a:off x="569880" y="1656000"/>
            <a:ext cx="7686720" cy="39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1" strike="noStrike" spc="-1">
                <a:solidFill>
                  <a:srgbClr val="626B73"/>
                </a:solidFill>
                <a:uFill>
                  <a:solidFill>
                    <a:srgbClr val="FFFFFF"/>
                  </a:solidFill>
                </a:uFill>
                <a:latin typeface="Roboto"/>
                <a:ea typeface="Roboto"/>
              </a:rPr>
              <a:t>II. Speakers  &amp; Amplifiers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Speakers &amp; Amplifiers are the most important parts of the BeatSmash Experience and we are very serious about providing the ultimate experience to our users.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The BeatSmash Speakers are equipped with 2</a:t>
            </a:r>
            <a:r>
              <a:rPr lang="en-IN" sz="1600" b="0" strike="noStrike" spc="-1" baseline="30000">
                <a:solidFill>
                  <a:srgbClr val="626B73"/>
                </a:solidFill>
                <a:uFill>
                  <a:solidFill>
                    <a:srgbClr val="FFFFFF"/>
                  </a:solidFill>
                </a:uFill>
                <a:latin typeface="Roboto"/>
                <a:ea typeface="Roboto"/>
              </a:rPr>
              <a:t>nd</a:t>
            </a:r>
            <a:r>
              <a:rPr lang="en-IN" sz="1600" b="0" strike="noStrike" spc="-1">
                <a:solidFill>
                  <a:srgbClr val="626B73"/>
                </a:solidFill>
                <a:uFill>
                  <a:solidFill>
                    <a:srgbClr val="FFFFFF"/>
                  </a:solidFill>
                </a:uFill>
                <a:latin typeface="Roboto"/>
                <a:ea typeface="Roboto"/>
              </a:rPr>
              <a:t> generation HOP aramid carbon fibre matrix woofers, and employ a super tweeter for high frequency extension.</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626B73"/>
                </a:solidFill>
                <a:uFill>
                  <a:solidFill>
                    <a:srgbClr val="FFFFFF"/>
                  </a:solidFill>
                </a:uFill>
                <a:latin typeface="Roboto"/>
                <a:ea typeface="Roboto"/>
              </a:rPr>
              <a:t>III. VoicePlay(TM) Technology</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VoicePlay features voice control and is especially designed for driving scenarios. VoicePlay also works with various applications on the receivers like Spotify and Maps, and not just the primary functionalities of the receiver.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83" name="CustomShape 1"/>
          <p:cNvSpPr/>
          <p:nvPr/>
        </p:nvSpPr>
        <p:spPr>
          <a:xfrm>
            <a:off x="729360" y="1322280"/>
            <a:ext cx="7686720" cy="82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Our Products</a:t>
            </a:r>
            <a:endParaRPr lang="en-IN" sz="1800" b="0" strike="noStrike" spc="-1">
              <a:solidFill>
                <a:srgbClr val="000000"/>
              </a:solidFill>
              <a:uFill>
                <a:solidFill>
                  <a:srgbClr val="FFFFFF"/>
                </a:solidFill>
              </a:uFill>
              <a:latin typeface="Arial"/>
            </a:endParaRPr>
          </a:p>
        </p:txBody>
      </p:sp>
      <p:sp>
        <p:nvSpPr>
          <p:cNvPr id="84" name="CustomShape 2"/>
          <p:cNvSpPr/>
          <p:nvPr/>
        </p:nvSpPr>
        <p:spPr>
          <a:xfrm>
            <a:off x="729360" y="2143800"/>
            <a:ext cx="7686720" cy="291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1" strike="noStrike" spc="-1">
                <a:solidFill>
                  <a:srgbClr val="626B73"/>
                </a:solidFill>
                <a:uFill>
                  <a:solidFill>
                    <a:srgbClr val="FFFFFF"/>
                  </a:solidFill>
                </a:uFill>
                <a:latin typeface="Roboto"/>
                <a:ea typeface="Roboto"/>
              </a:rPr>
              <a:t>IV. Automotive OEM Audio</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Our sophisticated sound systems are outfitted with top-of-the-line audio components making your vehicle the ultimate and invaluable emotional life space.</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Our premium audio systems allow you to enjoy your favourite music on the road like never before. Be it the simple twang of a guitar or the massive cascade of a full orchestra, a lonely horn rising above the rhythm section or one breathtaking voice, we have got it all covered.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85" name="CustomShape 1"/>
          <p:cNvSpPr/>
          <p:nvPr/>
        </p:nvSpPr>
        <p:spPr>
          <a:xfrm>
            <a:off x="729360" y="1322280"/>
            <a:ext cx="7686720" cy="82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dirty="0">
                <a:solidFill>
                  <a:srgbClr val="002F4A"/>
                </a:solidFill>
                <a:uFill>
                  <a:solidFill>
                    <a:srgbClr val="FFFFFF"/>
                  </a:solidFill>
                </a:uFill>
                <a:latin typeface="Merriweather"/>
                <a:ea typeface="Merriweather"/>
              </a:rPr>
              <a:t>Our KM Portal</a:t>
            </a:r>
            <a:endParaRPr lang="en-IN" sz="1800" b="0" strike="noStrike" spc="-1" dirty="0">
              <a:solidFill>
                <a:srgbClr val="000000"/>
              </a:solidFill>
              <a:uFill>
                <a:solidFill>
                  <a:srgbClr val="FFFFFF"/>
                </a:solidFill>
              </a:uFill>
              <a:latin typeface="Arial"/>
            </a:endParaRPr>
          </a:p>
        </p:txBody>
      </p:sp>
      <p:sp>
        <p:nvSpPr>
          <p:cNvPr id="86" name="CustomShape 2"/>
          <p:cNvSpPr/>
          <p:nvPr/>
        </p:nvSpPr>
        <p:spPr>
          <a:xfrm>
            <a:off x="729360" y="2345400"/>
            <a:ext cx="7686720" cy="216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lnSpc>
                <a:spcPct val="100000"/>
              </a:lnSpc>
            </a:pPr>
            <a:r>
              <a:rPr lang="en-IN" sz="1600" b="0" strike="noStrike" spc="-1">
                <a:solidFill>
                  <a:srgbClr val="626B73"/>
                </a:solidFill>
                <a:uFill>
                  <a:solidFill>
                    <a:srgbClr val="FFFFFF"/>
                  </a:solidFill>
                </a:uFill>
                <a:latin typeface="Roboto"/>
                <a:ea typeface="Roboto"/>
              </a:rPr>
              <a:t>Our Knowledge Management Portal  allows users to both search – to retrieve and discover - and to follow their line of thinking by using data relationships to locate and discover information.</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626B73"/>
                </a:solidFill>
                <a:uFill>
                  <a:solidFill>
                    <a:srgbClr val="FFFFFF"/>
                  </a:solidFill>
                </a:uFill>
                <a:latin typeface="Roboto"/>
                <a:ea typeface="Roboto"/>
              </a:rPr>
              <a:t>It contains information that is available to the public, as well as employs abstraction when it comes to sensitive and proprietary information.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8894"/>
            <a:ext cx="8229240" cy="274906"/>
          </a:xfrm>
        </p:spPr>
        <p:txBody>
          <a:bodyPr/>
          <a:lstStyle/>
          <a:p>
            <a:r>
              <a:rPr lang="en-IN" b="0" strike="noStrike" spc="-1" dirty="0" smtClean="0">
                <a:solidFill>
                  <a:srgbClr val="002F4A"/>
                </a:solidFill>
                <a:uFill>
                  <a:solidFill>
                    <a:srgbClr val="FFFFFF"/>
                  </a:solidFill>
                </a:uFill>
                <a:latin typeface="Merriweather"/>
                <a:ea typeface="Merriweather"/>
              </a:rPr>
              <a:t>Our KM Portal</a:t>
            </a:r>
            <a:r>
              <a:rPr lang="en-IN" sz="2400" spc="-1" dirty="0">
                <a:solidFill>
                  <a:srgbClr val="000000"/>
                </a:solidFill>
                <a:uFill>
                  <a:solidFill>
                    <a:srgbClr val="FFFFFF"/>
                  </a:solidFill>
                </a:uFill>
              </a:rPr>
              <a:t/>
            </a:r>
            <a:br>
              <a:rPr lang="en-IN" sz="2400" spc="-1" dirty="0">
                <a:solidFill>
                  <a:srgbClr val="000000"/>
                </a:solidFill>
                <a:uFill>
                  <a:solidFill>
                    <a:srgbClr val="FFFFFF"/>
                  </a:solidFill>
                </a:uFill>
              </a:rPr>
            </a:br>
            <a:endParaRPr lang="en-IN" dirty="0"/>
          </a:p>
        </p:txBody>
      </p:sp>
      <p:sp>
        <p:nvSpPr>
          <p:cNvPr id="4" name="Text Placeholder 3"/>
          <p:cNvSpPr>
            <a:spLocks noGrp="1" noChangeArrowheads="1"/>
          </p:cNvSpPr>
          <p:nvPr>
            <p:ph type="body"/>
          </p:nvPr>
        </p:nvSpPr>
        <p:spPr bwMode="auto">
          <a:xfrm>
            <a:off x="457200" y="566986"/>
            <a:ext cx="8229240" cy="298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FF00"/>
              </a:buClr>
              <a:buSzPct val="80000"/>
              <a:buFont typeface="Wingdings" panose="05000000000000000000" pitchFamily="2" charset="2"/>
              <a:buChar char="®"/>
              <a:defRPr sz="3200">
                <a:solidFill>
                  <a:schemeClr val="tx1"/>
                </a:solidFill>
                <a:latin typeface="Arial" panose="020B0604020202020204" pitchFamily="34" charset="0"/>
                <a:cs typeface="Times New Roman" panose="02020603050405020304" pitchFamily="18" charset="0"/>
              </a:defRPr>
            </a:lvl1pPr>
            <a:lvl2pPr marL="742950" indent="-285750">
              <a:spcBef>
                <a:spcPct val="20000"/>
              </a:spcBef>
              <a:buClr>
                <a:srgbClr val="CC0000"/>
              </a:buClr>
              <a:buSzPct val="70000"/>
              <a:buFont typeface="Wingdings" panose="05000000000000000000" pitchFamily="2" charset="2"/>
              <a:buChar char="®"/>
              <a:defRPr sz="28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rgbClr val="009900"/>
              </a:buClr>
              <a:buSzPct val="60000"/>
              <a:buFont typeface="Wingdings" panose="05000000000000000000" pitchFamily="2" charset="2"/>
              <a:buChar char="®"/>
              <a:defRPr sz="24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55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5pPr>
            <a:lvl6pPr marL="2514600" indent="-22860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6pPr>
            <a:lvl7pPr marL="2971800" indent="-22860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7pPr>
            <a:lvl8pPr marL="3429000" indent="-22860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8pPr>
            <a:lvl9pPr marL="3886200" indent="-22860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Arial" panose="020B0604020202020204" pitchFamily="34" charset="0"/>
                <a:cs typeface="Times New Roman" panose="02020603050405020304" pitchFamily="18" charset="0"/>
              </a:defRPr>
            </a:lvl9pPr>
          </a:lstStyle>
          <a:p>
            <a:pPr>
              <a:buFont typeface="Wingdings" panose="05000000000000000000" pitchFamily="2" charset="2"/>
              <a:buNone/>
            </a:pPr>
            <a:endParaRPr kumimoji="0" lang="en-US" altLang="en-US" dirty="0">
              <a:cs typeface="Arial" panose="020B0604020202020204" pitchFamily="34" charset="0"/>
            </a:endParaRPr>
          </a:p>
          <a:p>
            <a:r>
              <a:rPr kumimoji="0" lang="en-US" altLang="en-US" dirty="0">
                <a:cs typeface="Arial" panose="020B0604020202020204" pitchFamily="34" charset="0"/>
              </a:rPr>
              <a:t>Allow producers and users of  knowledge to interact.</a:t>
            </a:r>
          </a:p>
          <a:p>
            <a:r>
              <a:rPr lang="en-US" altLang="en-US" dirty="0">
                <a:cs typeface="Arial" panose="020B0604020202020204" pitchFamily="34" charset="0"/>
              </a:rPr>
              <a:t>P</a:t>
            </a:r>
            <a:r>
              <a:rPr kumimoji="0" lang="en-US" altLang="en-US" dirty="0" smtClean="0">
                <a:cs typeface="Arial" panose="020B0604020202020204" pitchFamily="34" charset="0"/>
              </a:rPr>
              <a:t>rovide </a:t>
            </a:r>
            <a:r>
              <a:rPr kumimoji="0" lang="en-US" altLang="en-US" dirty="0">
                <a:cs typeface="Arial" panose="020B0604020202020204" pitchFamily="34" charset="0"/>
              </a:rPr>
              <a:t>two kinds of interfaces:</a:t>
            </a:r>
          </a:p>
          <a:p>
            <a:pPr lvl="1"/>
            <a:r>
              <a:rPr kumimoji="0" lang="en-US" altLang="en-US" sz="3200" dirty="0">
                <a:cs typeface="Arial" panose="020B0604020202020204" pitchFamily="34" charset="0"/>
              </a:rPr>
              <a:t>The knowledge producer interface</a:t>
            </a:r>
          </a:p>
          <a:p>
            <a:pPr lvl="1"/>
            <a:r>
              <a:rPr kumimoji="0" lang="en-US" altLang="en-US" sz="3200" dirty="0">
                <a:cs typeface="Arial" panose="020B0604020202020204" pitchFamily="34" charset="0"/>
              </a:rPr>
              <a:t>The knowledge consumer interface</a:t>
            </a:r>
          </a:p>
        </p:txBody>
      </p:sp>
    </p:spTree>
    <p:extLst>
      <p:ext uri="{BB962C8B-B14F-4D97-AF65-F5344CB8AC3E}">
        <p14:creationId xmlns:p14="http://schemas.microsoft.com/office/powerpoint/2010/main" val="2251629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424"/>
            <a:ext cx="8229240" cy="858600"/>
          </a:xfrm>
        </p:spPr>
        <p:txBody>
          <a:bodyPr/>
          <a:lstStyle/>
          <a:p>
            <a:r>
              <a:rPr lang="en-US" dirty="0">
                <a:ea typeface="新細明體"/>
              </a:rPr>
              <a:t>Knowledge Transfer Via Teams</a:t>
            </a:r>
            <a:r>
              <a:rPr lang="en-US" dirty="0" smtClean="0"/>
              <a:t/>
            </a:r>
            <a:br>
              <a:rPr lang="en-US" dirty="0" smtClean="0"/>
            </a:br>
            <a:endParaRPr lang="en-IN" dirty="0"/>
          </a:p>
        </p:txBody>
      </p:sp>
      <p:sp>
        <p:nvSpPr>
          <p:cNvPr id="4" name="CustomShape 13"/>
          <p:cNvSpPr>
            <a:spLocks noGrp="1"/>
          </p:cNvSpPr>
          <p:nvPr>
            <p:ph type="subTitle"/>
          </p:nvPr>
        </p:nvSpPr>
        <p:spPr>
          <a:xfrm>
            <a:off x="905434" y="1098025"/>
            <a:ext cx="2124635" cy="711211"/>
          </a:xfrm>
          <a:prstGeom prst="ellipse">
            <a:avLst/>
          </a:prstGeom>
          <a:solidFill>
            <a:srgbClr val="FFFFFF"/>
          </a:solidFill>
          <a:ln w="9360">
            <a:solidFill>
              <a:srgbClr val="FF0000"/>
            </a:solidFill>
            <a:miter/>
          </a:ln>
        </p:spPr>
        <p:txBody>
          <a:bodyPr lIns="90000" tIns="46800" rIns="90000" bIns="46800"/>
          <a:lstStyle/>
          <a:p>
            <a:pPr algn="ctr"/>
            <a:r>
              <a:rPr lang="en-US" sz="1400" b="1" i="1" dirty="0" smtClean="0">
                <a:solidFill>
                  <a:srgbClr val="00007A"/>
                </a:solidFill>
                <a:latin typeface="Times New Roman"/>
                <a:ea typeface="新細明體"/>
              </a:rPr>
              <a:t>Initial knowledge</a:t>
            </a:r>
            <a:endParaRPr dirty="0"/>
          </a:p>
        </p:txBody>
      </p:sp>
      <p:sp>
        <p:nvSpPr>
          <p:cNvPr id="5" name="CustomShape 2"/>
          <p:cNvSpPr/>
          <p:nvPr/>
        </p:nvSpPr>
        <p:spPr>
          <a:xfrm>
            <a:off x="1242351" y="2235408"/>
            <a:ext cx="1523520" cy="533520"/>
          </a:xfrm>
          <a:prstGeom prst="rect">
            <a:avLst/>
          </a:prstGeom>
          <a:solidFill>
            <a:srgbClr val="FFFFFF"/>
          </a:solidFill>
          <a:ln w="9360">
            <a:solidFill>
              <a:srgbClr val="FF0000"/>
            </a:solidFill>
            <a:miter/>
          </a:ln>
        </p:spPr>
        <p:txBody>
          <a:bodyPr lIns="90000" tIns="46800" rIns="90000" bIns="46800"/>
          <a:lstStyle/>
          <a:p>
            <a:pPr algn="ctr"/>
            <a:r>
              <a:rPr lang="en-US" sz="1400" b="1" i="1" dirty="0">
                <a:solidFill>
                  <a:srgbClr val="00007A"/>
                </a:solidFill>
                <a:latin typeface="Times New Roman"/>
                <a:ea typeface="新細明體"/>
              </a:rPr>
              <a:t>Team performs</a:t>
            </a:r>
            <a:endParaRPr dirty="0">
              <a:solidFill>
                <a:prstClr val="black"/>
              </a:solidFill>
              <a:latin typeface="Calibri"/>
            </a:endParaRPr>
          </a:p>
          <a:p>
            <a:pPr algn="ctr"/>
            <a:r>
              <a:rPr lang="en-US" sz="1400" b="1" i="1" dirty="0">
                <a:solidFill>
                  <a:srgbClr val="00007A"/>
                </a:solidFill>
                <a:latin typeface="Times New Roman"/>
                <a:ea typeface="新細明體"/>
              </a:rPr>
              <a:t> a job</a:t>
            </a:r>
            <a:endParaRPr dirty="0">
              <a:solidFill>
                <a:prstClr val="black"/>
              </a:solidFill>
              <a:latin typeface="Calibri"/>
            </a:endParaRPr>
          </a:p>
        </p:txBody>
      </p:sp>
      <p:sp>
        <p:nvSpPr>
          <p:cNvPr id="6" name="Line 14"/>
          <p:cNvSpPr/>
          <p:nvPr/>
        </p:nvSpPr>
        <p:spPr>
          <a:xfrm>
            <a:off x="2106705" y="1809236"/>
            <a:ext cx="17929" cy="426172"/>
          </a:xfrm>
          <a:prstGeom prst="line">
            <a:avLst/>
          </a:prstGeom>
          <a:ln w="9360">
            <a:solidFill>
              <a:srgbClr val="FF0000"/>
            </a:solidFill>
            <a:miter/>
            <a:tailEnd type="triangle" w="med" len="med"/>
          </a:ln>
        </p:spPr>
      </p:sp>
      <p:sp>
        <p:nvSpPr>
          <p:cNvPr id="7" name="CustomShape 6"/>
          <p:cNvSpPr/>
          <p:nvPr/>
        </p:nvSpPr>
        <p:spPr>
          <a:xfrm>
            <a:off x="4439051" y="1098025"/>
            <a:ext cx="1144080" cy="647640"/>
          </a:xfrm>
          <a:prstGeom prst="rect">
            <a:avLst/>
          </a:prstGeom>
          <a:solidFill>
            <a:srgbClr val="FFFFFF"/>
          </a:solidFill>
          <a:ln w="9360">
            <a:solidFill>
              <a:srgbClr val="FF0000"/>
            </a:solidFill>
            <a:miter/>
          </a:ln>
        </p:spPr>
        <p:txBody>
          <a:bodyPr lIns="90000" tIns="46800" rIns="90000" bIns="46800"/>
          <a:lstStyle/>
          <a:p>
            <a:pPr algn="ctr"/>
            <a:r>
              <a:rPr lang="en-US" sz="1400" b="1" i="1" dirty="0">
                <a:solidFill>
                  <a:srgbClr val="00007A"/>
                </a:solidFill>
                <a:latin typeface="Times New Roman"/>
                <a:ea typeface="新細明體"/>
              </a:rPr>
              <a:t>Outcome is realized</a:t>
            </a:r>
            <a:endParaRPr dirty="0">
              <a:solidFill>
                <a:prstClr val="black"/>
              </a:solidFill>
              <a:latin typeface="Calibri"/>
            </a:endParaRPr>
          </a:p>
        </p:txBody>
      </p:sp>
      <p:sp>
        <p:nvSpPr>
          <p:cNvPr id="8" name="CustomShape 5"/>
          <p:cNvSpPr/>
          <p:nvPr/>
        </p:nvSpPr>
        <p:spPr>
          <a:xfrm>
            <a:off x="6973519" y="2388768"/>
            <a:ext cx="1180800" cy="760320"/>
          </a:xfrm>
          <a:prstGeom prst="rect">
            <a:avLst/>
          </a:prstGeom>
          <a:solidFill>
            <a:srgbClr val="FFFFFF"/>
          </a:solidFill>
          <a:ln w="9360">
            <a:solidFill>
              <a:srgbClr val="FF0000"/>
            </a:solidFill>
            <a:miter/>
          </a:ln>
        </p:spPr>
        <p:txBody>
          <a:bodyPr lIns="90000" tIns="46800" rIns="90000" bIns="46800"/>
          <a:lstStyle/>
          <a:p>
            <a:pPr algn="ctr"/>
            <a:r>
              <a:rPr lang="en-US" sz="1400" b="1" i="1">
                <a:solidFill>
                  <a:srgbClr val="00007A"/>
                </a:solidFill>
                <a:latin typeface="Times New Roman"/>
                <a:ea typeface="新細明體"/>
              </a:rPr>
              <a:t>Outcome compared to action</a:t>
            </a:r>
            <a:endParaRPr>
              <a:solidFill>
                <a:prstClr val="black"/>
              </a:solidFill>
              <a:latin typeface="Calibri"/>
            </a:endParaRPr>
          </a:p>
        </p:txBody>
      </p:sp>
      <p:sp>
        <p:nvSpPr>
          <p:cNvPr id="9" name="CustomShape 4"/>
          <p:cNvSpPr/>
          <p:nvPr/>
        </p:nvSpPr>
        <p:spPr>
          <a:xfrm>
            <a:off x="6761786" y="3743312"/>
            <a:ext cx="1440234" cy="684360"/>
          </a:xfrm>
          <a:prstGeom prst="rect">
            <a:avLst/>
          </a:prstGeom>
          <a:solidFill>
            <a:srgbClr val="FFFFFF"/>
          </a:solidFill>
          <a:ln w="9360">
            <a:solidFill>
              <a:srgbClr val="FF0000"/>
            </a:solidFill>
            <a:miter/>
          </a:ln>
        </p:spPr>
        <p:txBody>
          <a:bodyPr lIns="90000" tIns="46800" rIns="90000" bIns="46800"/>
          <a:lstStyle/>
          <a:p>
            <a:pPr algn="ctr"/>
            <a:r>
              <a:rPr lang="en-US" sz="1400" b="1" i="1" dirty="0">
                <a:solidFill>
                  <a:srgbClr val="00007A"/>
                </a:solidFill>
                <a:latin typeface="Times New Roman"/>
                <a:ea typeface="新細明體"/>
              </a:rPr>
              <a:t>New experience/ knowledge gained</a:t>
            </a:r>
            <a:endParaRPr dirty="0">
              <a:solidFill>
                <a:prstClr val="black"/>
              </a:solidFill>
              <a:latin typeface="Calibri"/>
            </a:endParaRPr>
          </a:p>
        </p:txBody>
      </p:sp>
      <p:sp>
        <p:nvSpPr>
          <p:cNvPr id="10" name="CustomShape 3"/>
          <p:cNvSpPr/>
          <p:nvPr/>
        </p:nvSpPr>
        <p:spPr>
          <a:xfrm>
            <a:off x="3848040" y="3846662"/>
            <a:ext cx="1447560" cy="1143000"/>
          </a:xfrm>
          <a:prstGeom prst="rect">
            <a:avLst/>
          </a:prstGeom>
          <a:solidFill>
            <a:srgbClr val="FFFFFF"/>
          </a:solidFill>
          <a:ln w="9360">
            <a:solidFill>
              <a:srgbClr val="FF0000"/>
            </a:solidFill>
            <a:miter/>
          </a:ln>
        </p:spPr>
        <p:txBody>
          <a:bodyPr lIns="90000" tIns="46800" rIns="90000" bIns="46800"/>
          <a:lstStyle/>
          <a:p>
            <a:pPr algn="ctr"/>
            <a:r>
              <a:rPr lang="en-US" sz="1400" b="1" i="1">
                <a:solidFill>
                  <a:srgbClr val="00007A"/>
                </a:solidFill>
                <a:latin typeface="Times New Roman"/>
                <a:ea typeface="新細明體"/>
              </a:rPr>
              <a:t>Knowledge captured and codified in a form usable by others  </a:t>
            </a:r>
            <a:endParaRPr>
              <a:solidFill>
                <a:prstClr val="black"/>
              </a:solidFill>
              <a:latin typeface="Calibri"/>
            </a:endParaRPr>
          </a:p>
        </p:txBody>
      </p:sp>
      <p:sp>
        <p:nvSpPr>
          <p:cNvPr id="11" name="CustomShape 15"/>
          <p:cNvSpPr/>
          <p:nvPr/>
        </p:nvSpPr>
        <p:spPr>
          <a:xfrm>
            <a:off x="1242351" y="3856172"/>
            <a:ext cx="1487160" cy="762120"/>
          </a:xfrm>
          <a:prstGeom prst="rect">
            <a:avLst/>
          </a:prstGeom>
          <a:solidFill>
            <a:srgbClr val="FFFFFF"/>
          </a:solidFill>
          <a:ln w="9360">
            <a:solidFill>
              <a:srgbClr val="FF0000"/>
            </a:solidFill>
            <a:miter/>
          </a:ln>
        </p:spPr>
        <p:txBody>
          <a:bodyPr lIns="90000" tIns="46800" rIns="90000" bIns="46800"/>
          <a:lstStyle/>
          <a:p>
            <a:pPr algn="ctr"/>
            <a:r>
              <a:rPr lang="en-US" sz="1400" b="1" i="1" dirty="0">
                <a:solidFill>
                  <a:srgbClr val="00007A"/>
                </a:solidFill>
                <a:latin typeface="Times New Roman"/>
                <a:ea typeface="新細明體"/>
              </a:rPr>
              <a:t>New knowledge reusable by same team on next job</a:t>
            </a:r>
            <a:endParaRPr dirty="0">
              <a:solidFill>
                <a:prstClr val="black"/>
              </a:solidFill>
              <a:latin typeface="Calibri"/>
            </a:endParaRPr>
          </a:p>
        </p:txBody>
      </p:sp>
      <p:sp>
        <p:nvSpPr>
          <p:cNvPr id="12" name="Line 7"/>
          <p:cNvSpPr/>
          <p:nvPr/>
        </p:nvSpPr>
        <p:spPr>
          <a:xfrm flipV="1">
            <a:off x="2788461" y="1745665"/>
            <a:ext cx="1650589" cy="648850"/>
          </a:xfrm>
          <a:prstGeom prst="line">
            <a:avLst/>
          </a:prstGeom>
          <a:ln w="9360">
            <a:solidFill>
              <a:srgbClr val="FF0000"/>
            </a:solidFill>
            <a:miter/>
            <a:tailEnd type="triangle" w="med" len="med"/>
          </a:ln>
        </p:spPr>
      </p:sp>
      <p:sp>
        <p:nvSpPr>
          <p:cNvPr id="13" name="Line 8"/>
          <p:cNvSpPr/>
          <p:nvPr/>
        </p:nvSpPr>
        <p:spPr>
          <a:xfrm>
            <a:off x="5612239" y="1745665"/>
            <a:ext cx="1379874" cy="648850"/>
          </a:xfrm>
          <a:prstGeom prst="line">
            <a:avLst/>
          </a:prstGeom>
          <a:ln w="9360">
            <a:solidFill>
              <a:srgbClr val="FF0000"/>
            </a:solidFill>
            <a:miter/>
            <a:tailEnd type="triangle" w="med" len="med"/>
          </a:ln>
        </p:spPr>
      </p:sp>
      <p:sp>
        <p:nvSpPr>
          <p:cNvPr id="14" name="Line 9"/>
          <p:cNvSpPr/>
          <p:nvPr/>
        </p:nvSpPr>
        <p:spPr>
          <a:xfrm flipH="1">
            <a:off x="6761786" y="3149088"/>
            <a:ext cx="215153" cy="594223"/>
          </a:xfrm>
          <a:prstGeom prst="line">
            <a:avLst/>
          </a:prstGeom>
          <a:ln w="9360">
            <a:solidFill>
              <a:srgbClr val="FF0000"/>
            </a:solidFill>
            <a:miter/>
            <a:tailEnd type="triangle" w="med" len="med"/>
          </a:ln>
        </p:spPr>
      </p:sp>
      <p:sp>
        <p:nvSpPr>
          <p:cNvPr id="15" name="Line 10"/>
          <p:cNvSpPr/>
          <p:nvPr/>
        </p:nvSpPr>
        <p:spPr>
          <a:xfrm flipH="1">
            <a:off x="5295600" y="4085491"/>
            <a:ext cx="1457289" cy="904171"/>
          </a:xfrm>
          <a:prstGeom prst="line">
            <a:avLst/>
          </a:prstGeom>
          <a:ln w="9360">
            <a:solidFill>
              <a:srgbClr val="FF0000"/>
            </a:solidFill>
            <a:miter/>
            <a:tailEnd type="triangle" w="med" len="med"/>
          </a:ln>
        </p:spPr>
      </p:sp>
      <p:sp>
        <p:nvSpPr>
          <p:cNvPr id="16" name="Line 11"/>
          <p:cNvSpPr/>
          <p:nvPr/>
        </p:nvSpPr>
        <p:spPr>
          <a:xfrm flipH="1" flipV="1">
            <a:off x="2738408" y="4213412"/>
            <a:ext cx="1100627" cy="747420"/>
          </a:xfrm>
          <a:prstGeom prst="line">
            <a:avLst/>
          </a:prstGeom>
          <a:ln w="9360">
            <a:solidFill>
              <a:srgbClr val="FF0000"/>
            </a:solidFill>
            <a:miter/>
            <a:tailEnd type="triangle" w="med" len="med"/>
          </a:ln>
        </p:spPr>
      </p:sp>
      <p:sp>
        <p:nvSpPr>
          <p:cNvPr id="17" name="CustomShape 12"/>
          <p:cNvSpPr/>
          <p:nvPr/>
        </p:nvSpPr>
        <p:spPr>
          <a:xfrm>
            <a:off x="3915364" y="2439721"/>
            <a:ext cx="1485360" cy="963720"/>
          </a:xfrm>
          <a:prstGeom prst="curvedDownArrow">
            <a:avLst>
              <a:gd name="adj1" fmla="val 12960"/>
              <a:gd name="adj2" fmla="val 19440"/>
              <a:gd name="adj3" fmla="val 14400"/>
            </a:avLst>
          </a:prstGeom>
          <a:solidFill>
            <a:srgbClr val="FFFFFF"/>
          </a:solidFill>
          <a:ln w="9360">
            <a:solidFill>
              <a:srgbClr val="FF0000"/>
            </a:solidFill>
            <a:miter/>
          </a:ln>
        </p:spPr>
      </p:sp>
    </p:spTree>
    <p:extLst>
      <p:ext uri="{BB962C8B-B14F-4D97-AF65-F5344CB8AC3E}">
        <p14:creationId xmlns:p14="http://schemas.microsoft.com/office/powerpoint/2010/main" val="1960880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87" name="CustomShape 1"/>
          <p:cNvSpPr/>
          <p:nvPr/>
        </p:nvSpPr>
        <p:spPr>
          <a:xfrm>
            <a:off x="729360" y="1322280"/>
            <a:ext cx="7686720" cy="82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600" b="0" strike="noStrike" spc="-1">
                <a:solidFill>
                  <a:srgbClr val="002F4A"/>
                </a:solidFill>
                <a:uFill>
                  <a:solidFill>
                    <a:srgbClr val="FFFFFF"/>
                  </a:solidFill>
                </a:uFill>
                <a:latin typeface="Merriweather"/>
                <a:ea typeface="Merriweather"/>
              </a:rPr>
              <a:t>Knowledge Centers</a:t>
            </a:r>
            <a:endParaRPr lang="en-IN" sz="1800" b="0" strike="noStrike" spc="-1">
              <a:solidFill>
                <a:srgbClr val="000000"/>
              </a:solidFill>
              <a:uFill>
                <a:solidFill>
                  <a:srgbClr val="FFFFFF"/>
                </a:solidFill>
              </a:uFill>
              <a:latin typeface="Arial"/>
            </a:endParaRPr>
          </a:p>
        </p:txBody>
      </p:sp>
      <p:sp>
        <p:nvSpPr>
          <p:cNvPr id="88" name="CustomShape 2"/>
          <p:cNvSpPr/>
          <p:nvPr/>
        </p:nvSpPr>
        <p:spPr>
          <a:xfrm>
            <a:off x="729360" y="2345400"/>
            <a:ext cx="7686720" cy="216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Research</a:t>
            </a:r>
            <a:endParaRPr lang="en-IN" sz="1800" b="0" strike="noStrike" spc="-1">
              <a:solidFill>
                <a:srgbClr val="000000"/>
              </a:solidFill>
              <a:uFill>
                <a:solidFill>
                  <a:srgbClr val="FFFFFF"/>
                </a:solidFill>
              </a:uFill>
              <a:latin typeface="Arial"/>
            </a:endParaRPr>
          </a:p>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Design</a:t>
            </a:r>
            <a:endParaRPr lang="en-IN" sz="1800" b="0" strike="noStrike" spc="-1">
              <a:solidFill>
                <a:srgbClr val="000000"/>
              </a:solidFill>
              <a:uFill>
                <a:solidFill>
                  <a:srgbClr val="FFFFFF"/>
                </a:solidFill>
              </a:uFill>
              <a:latin typeface="Arial"/>
            </a:endParaRPr>
          </a:p>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Manufacturing</a:t>
            </a:r>
            <a:endParaRPr lang="en-IN" sz="1800" b="0" strike="noStrike" spc="-1">
              <a:solidFill>
                <a:srgbClr val="000000"/>
              </a:solidFill>
              <a:uFill>
                <a:solidFill>
                  <a:srgbClr val="FFFFFF"/>
                </a:solidFill>
              </a:uFill>
              <a:latin typeface="Arial"/>
            </a:endParaRPr>
          </a:p>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Sales</a:t>
            </a:r>
            <a:endParaRPr lang="en-IN" sz="1800" b="0" strike="noStrike" spc="-1">
              <a:solidFill>
                <a:srgbClr val="000000"/>
              </a:solidFill>
              <a:uFill>
                <a:solidFill>
                  <a:srgbClr val="FFFFFF"/>
                </a:solidFill>
              </a:uFill>
              <a:latin typeface="Arial"/>
            </a:endParaRPr>
          </a:p>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Service</a:t>
            </a:r>
            <a:endParaRPr lang="en-IN" sz="1800" b="0" strike="noStrike" spc="-1">
              <a:solidFill>
                <a:srgbClr val="000000"/>
              </a:solidFill>
              <a:uFill>
                <a:solidFill>
                  <a:srgbClr val="FFFFFF"/>
                </a:solidFill>
              </a:uFill>
              <a:latin typeface="Arial"/>
            </a:endParaRPr>
          </a:p>
          <a:p>
            <a:pPr marL="457200" indent="-328680">
              <a:lnSpc>
                <a:spcPct val="100000"/>
              </a:lnSpc>
              <a:buClr>
                <a:srgbClr val="626B73"/>
              </a:buClr>
              <a:buFont typeface="Roboto"/>
              <a:buChar char="❖"/>
            </a:pPr>
            <a:r>
              <a:rPr lang="en-IN" sz="1600" b="0" strike="noStrike" spc="-1">
                <a:solidFill>
                  <a:srgbClr val="626B73"/>
                </a:solidFill>
                <a:uFill>
                  <a:solidFill>
                    <a:srgbClr val="FFFFFF"/>
                  </a:solidFill>
                </a:uFill>
                <a:latin typeface="Roboto"/>
                <a:ea typeface="Roboto"/>
              </a:rPr>
              <a:t>Human Resources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813</Words>
  <Application>Microsoft Office PowerPoint</Application>
  <PresentationFormat>On-screen Show (16:9)</PresentationFormat>
  <Paragraphs>132</Paragraphs>
  <Slides>20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DejaVu Sans</vt:lpstr>
      <vt:lpstr>Merriweather</vt:lpstr>
      <vt:lpstr>新細明體</vt:lpstr>
      <vt:lpstr>Roboto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Our KM Portal </vt:lpstr>
      <vt:lpstr>Knowledge Transfer Via Teams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Where to Store the Knowledge ?</vt:lpstr>
      <vt:lpstr>Why we need it in our Organization?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aditya singh</cp:lastModifiedBy>
  <cp:revision>27</cp:revision>
  <dcterms:modified xsi:type="dcterms:W3CDTF">2019-04-23T04:49:55Z</dcterms:modified>
  <dc:language>en-IN</dc:language>
</cp:coreProperties>
</file>