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3" r:id="rId6"/>
    <p:sldId id="269" r:id="rId7"/>
    <p:sldId id="276" r:id="rId8"/>
    <p:sldId id="270" r:id="rId9"/>
    <p:sldId id="277" r:id="rId10"/>
    <p:sldId id="271" r:id="rId11"/>
    <p:sldId id="278" r:id="rId12"/>
    <p:sldId id="272" r:id="rId13"/>
    <p:sldId id="273" r:id="rId14"/>
    <p:sldId id="279" r:id="rId15"/>
    <p:sldId id="274" r:id="rId16"/>
    <p:sldId id="288" r:id="rId17"/>
    <p:sldId id="289" r:id="rId18"/>
    <p:sldId id="290" r:id="rId19"/>
    <p:sldId id="291" r:id="rId20"/>
    <p:sldId id="292" r:id="rId21"/>
    <p:sldId id="293" r:id="rId22"/>
    <p:sldId id="295" r:id="rId23"/>
    <p:sldId id="29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94"/>
    <p:restoredTop sz="94648"/>
  </p:normalViewPr>
  <p:slideViewPr>
    <p:cSldViewPr snapToGrid="0" snapToObjects="1">
      <p:cViewPr>
        <p:scale>
          <a:sx n="74" d="100"/>
          <a:sy n="74" d="100"/>
        </p:scale>
        <p:origin x="2576"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BC21A-DD19-9846-BA34-16CBA2A7032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5ACA000-CB27-344F-BAC0-2180E9894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DAF7EB8-0FF4-8B41-98C2-692938F7D656}"/>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FA93CE41-7FA2-B24E-A247-2D823A8CC5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B467E3D-7BB7-9148-987D-D81010C006D2}"/>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344730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9E1D8-94C5-CD4B-BA27-BF772473A15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1343440-B4A5-3449-A8D0-E670E169C75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26DFA20-BFD7-544B-9C7A-F5B573F89347}"/>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882F5E87-0720-BF47-8CBB-97D544C536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5C44AE-62B1-6940-9DDD-C2F0B507390B}"/>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159162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E56695-6A32-FC40-A8E1-F9CD43C4E04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05A7B85-FD93-7949-AF7C-D2955491B84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B2566D-E41C-AF42-9452-127C3228AAA7}"/>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810D330B-E0E0-F846-9C27-2881FCCC66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74340C-ADF7-1640-BD68-1F2D3720A492}"/>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398484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C576E-C04B-7444-BDBB-3B3BE72196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0FD074C-A08D-8841-BFE9-53D21B37CD2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80A3F2-CB69-DE45-B652-0426E1A5A556}"/>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A555BE96-AC64-F445-BA17-DA855D04BA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3D5DD85-A834-2546-B90F-F46CC9DE5318}"/>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41971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15DB2-848F-6244-A45A-4C601E607BF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73B464A-F050-234C-A420-5A2AF0EFC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C58C17E-8801-0849-9086-DA0CE42D0B6D}"/>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2FB3A7D1-77BB-454F-BBEA-C78F1939DBE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D280A8-815F-454B-8D28-3D563694B7FC}"/>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112518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F3D39-1A34-DF46-B930-BACF98166EC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B827C9-5672-B04E-A1D4-D8B410C7FD7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905913B-D126-3349-94AC-EC9D4CC5FFE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3E28AF3-EDE3-0F4F-BBBF-DBF686B9073B}"/>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6" name="页脚占位符 5">
            <a:extLst>
              <a:ext uri="{FF2B5EF4-FFF2-40B4-BE49-F238E27FC236}">
                <a16:creationId xmlns:a16="http://schemas.microsoft.com/office/drawing/2014/main" id="{803EC067-3ACE-E14A-B38E-8996BE5FB45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D71159-E474-514B-8969-4CD4848631BC}"/>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361668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D0B0F-4BBF-CE4D-B2D9-A4DCF7B4A24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6D2DD37-584A-404D-93DA-2082C0C6B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16C7A56-2DD0-BE49-89B4-BA0CCECD63B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825159F-38D6-9942-AF53-F9E07DA25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97D03F3-FF8C-6A4D-8CFF-8DF51E25F2D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FF5EE60-7947-744C-BB12-C7A171569FB0}"/>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8" name="页脚占位符 7">
            <a:extLst>
              <a:ext uri="{FF2B5EF4-FFF2-40B4-BE49-F238E27FC236}">
                <a16:creationId xmlns:a16="http://schemas.microsoft.com/office/drawing/2014/main" id="{D4A47181-6076-CF42-BAC8-C5B8BB3BF5F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E2FF6D7-DE10-6C4D-8779-D477217A9BD6}"/>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419236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4F492-E787-7B42-B554-90606A52011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FC99474-FA91-584D-9D1D-7CD2B767B253}"/>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4" name="页脚占位符 3">
            <a:extLst>
              <a:ext uri="{FF2B5EF4-FFF2-40B4-BE49-F238E27FC236}">
                <a16:creationId xmlns:a16="http://schemas.microsoft.com/office/drawing/2014/main" id="{BA2102DE-4F97-F840-8C5B-7211EEC01F1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748588B-50A1-494D-A9A2-9DDA4792CB5C}"/>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417059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A25C54-0009-B840-AAEE-4AB223A0FB95}"/>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3" name="页脚占位符 2">
            <a:extLst>
              <a:ext uri="{FF2B5EF4-FFF2-40B4-BE49-F238E27FC236}">
                <a16:creationId xmlns:a16="http://schemas.microsoft.com/office/drawing/2014/main" id="{FED658B5-379E-1040-B5A9-E3383CDF1F3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5698BB4-8534-EF42-9EBC-91CBE3192988}"/>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214349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1986F-D0D6-AA44-B0CA-DFBA700FC71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71C8014-4E81-C74D-B8D3-7DC10236A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B2B6DC4-CF36-D14A-9216-DECCA230B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1BA92E6-04DE-0542-AC3E-31C64EADE883}"/>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6" name="页脚占位符 5">
            <a:extLst>
              <a:ext uri="{FF2B5EF4-FFF2-40B4-BE49-F238E27FC236}">
                <a16:creationId xmlns:a16="http://schemas.microsoft.com/office/drawing/2014/main" id="{674D14BB-3B28-694A-A868-36555C365B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6FEB-550A-E144-8BE5-356E8E878898}"/>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28629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F73D3-CD02-C14F-8A76-BEA1512E415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E523CB9-7B0F-2D43-B0F2-6A5354B1C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852232-C1D2-A14D-9251-C2A2A7773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CEEE122-D090-5047-975C-05C1FDA08255}"/>
              </a:ext>
            </a:extLst>
          </p:cNvPr>
          <p:cNvSpPr>
            <a:spLocks noGrp="1"/>
          </p:cNvSpPr>
          <p:nvPr>
            <p:ph type="dt" sz="half" idx="10"/>
          </p:nvPr>
        </p:nvSpPr>
        <p:spPr/>
        <p:txBody>
          <a:bodyPr/>
          <a:lstStyle/>
          <a:p>
            <a:fld id="{BE76C598-CC27-0244-B9E6-4E1234C91110}" type="datetimeFigureOut">
              <a:rPr kumimoji="1" lang="zh-CN" altLang="en-US" smtClean="0"/>
              <a:t>2019/8/18</a:t>
            </a:fld>
            <a:endParaRPr kumimoji="1" lang="zh-CN" altLang="en-US"/>
          </a:p>
        </p:txBody>
      </p:sp>
      <p:sp>
        <p:nvSpPr>
          <p:cNvPr id="6" name="页脚占位符 5">
            <a:extLst>
              <a:ext uri="{FF2B5EF4-FFF2-40B4-BE49-F238E27FC236}">
                <a16:creationId xmlns:a16="http://schemas.microsoft.com/office/drawing/2014/main" id="{22927524-9CA5-7047-B492-31985156C5C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AF79C97-DF7B-0944-A48D-ADE1E819E8EF}"/>
              </a:ext>
            </a:extLst>
          </p:cNvPr>
          <p:cNvSpPr>
            <a:spLocks noGrp="1"/>
          </p:cNvSpPr>
          <p:nvPr>
            <p:ph type="sldNum" sz="quarter" idx="12"/>
          </p:nvPr>
        </p:nvSpPr>
        <p:spPr/>
        <p:txBody>
          <a:body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258806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CF0D1-96F3-FD43-A955-1F4AA9229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4EC12F4-46F0-1845-A178-48C248CAD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570728-18A8-0D43-BC58-5A02B49FD2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6C598-CC27-0244-B9E6-4E1234C91110}" type="datetimeFigureOut">
              <a:rPr kumimoji="1" lang="zh-CN" altLang="en-US" smtClean="0"/>
              <a:t>2019/8/18</a:t>
            </a:fld>
            <a:endParaRPr kumimoji="1" lang="zh-CN" altLang="en-US"/>
          </a:p>
        </p:txBody>
      </p:sp>
      <p:sp>
        <p:nvSpPr>
          <p:cNvPr id="5" name="页脚占位符 4">
            <a:extLst>
              <a:ext uri="{FF2B5EF4-FFF2-40B4-BE49-F238E27FC236}">
                <a16:creationId xmlns:a16="http://schemas.microsoft.com/office/drawing/2014/main" id="{EB0CEB56-1ED1-4A42-AE4E-75524E714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984AA1F-412A-DA40-9D46-CE4312568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5A906-8546-8D47-9CCA-FF7147C6BD98}" type="slidenum">
              <a:rPr kumimoji="1" lang="zh-CN" altLang="en-US" smtClean="0"/>
              <a:t>‹#›</a:t>
            </a:fld>
            <a:endParaRPr kumimoji="1" lang="zh-CN" altLang="en-US"/>
          </a:p>
        </p:txBody>
      </p:sp>
    </p:spTree>
    <p:extLst>
      <p:ext uri="{BB962C8B-B14F-4D97-AF65-F5344CB8AC3E}">
        <p14:creationId xmlns:p14="http://schemas.microsoft.com/office/powerpoint/2010/main" val="394693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26EA4-D564-2E4C-AC74-6874E53AA6D5}"/>
              </a:ext>
            </a:extLst>
          </p:cNvPr>
          <p:cNvSpPr>
            <a:spLocks noGrp="1"/>
          </p:cNvSpPr>
          <p:nvPr>
            <p:ph type="ctrTitle"/>
          </p:nvPr>
        </p:nvSpPr>
        <p:spPr>
          <a:xfrm>
            <a:off x="1524000" y="1600200"/>
            <a:ext cx="9144000" cy="936580"/>
          </a:xfrm>
        </p:spPr>
        <p:txBody>
          <a:bodyPr>
            <a:normAutofit/>
          </a:bodyPr>
          <a:lstStyle/>
          <a:p>
            <a:r>
              <a:rPr kumimoji="1" lang="zh-CN" altLang="en-US" sz="3600" dirty="0">
                <a:latin typeface="Heiti SC Medium" pitchFamily="2" charset="-128"/>
                <a:ea typeface="Heiti SC Medium" pitchFamily="2" charset="-128"/>
              </a:rPr>
              <a:t>阶段性学习总结</a:t>
            </a:r>
            <a:r>
              <a:rPr kumimoji="1" lang="en-US" altLang="zh-CN" sz="3600" dirty="0">
                <a:latin typeface="Heiti SC Medium" pitchFamily="2" charset="-128"/>
                <a:ea typeface="Heiti SC Medium" pitchFamily="2" charset="-128"/>
              </a:rPr>
              <a:t>——</a:t>
            </a:r>
            <a:r>
              <a:rPr kumimoji="1" lang="zh-CN" altLang="en-US" sz="3600" dirty="0">
                <a:latin typeface="Heiti SC Medium" pitchFamily="2" charset="-128"/>
                <a:ea typeface="Heiti SC Medium" pitchFamily="2" charset="-128"/>
              </a:rPr>
              <a:t>中文分词及数据挖掘</a:t>
            </a:r>
          </a:p>
        </p:txBody>
      </p:sp>
      <p:sp>
        <p:nvSpPr>
          <p:cNvPr id="3" name="副标题 2">
            <a:extLst>
              <a:ext uri="{FF2B5EF4-FFF2-40B4-BE49-F238E27FC236}">
                <a16:creationId xmlns:a16="http://schemas.microsoft.com/office/drawing/2014/main" id="{41F9A9BD-E369-0D40-BD89-CBA6524A8B8E}"/>
              </a:ext>
            </a:extLst>
          </p:cNvPr>
          <p:cNvSpPr>
            <a:spLocks noGrp="1"/>
          </p:cNvSpPr>
          <p:nvPr>
            <p:ph type="subTitle" idx="1"/>
          </p:nvPr>
        </p:nvSpPr>
        <p:spPr/>
        <p:txBody>
          <a:bodyPr/>
          <a:lstStyle/>
          <a:p>
            <a:pPr algn="r"/>
            <a:r>
              <a:rPr kumimoji="1" lang="zh-CN" altLang="en-US" dirty="0">
                <a:latin typeface="Heiti SC Medium" pitchFamily="2" charset="-128"/>
                <a:ea typeface="Heiti SC Medium" pitchFamily="2" charset="-128"/>
              </a:rPr>
              <a:t>张佳敏</a:t>
            </a:r>
          </a:p>
        </p:txBody>
      </p:sp>
    </p:spTree>
    <p:extLst>
      <p:ext uri="{BB962C8B-B14F-4D97-AF65-F5344CB8AC3E}">
        <p14:creationId xmlns:p14="http://schemas.microsoft.com/office/powerpoint/2010/main" val="49996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lang="en-US" altLang="zh-CN" dirty="0">
                <a:latin typeface="Heiti SC Medium" pitchFamily="2" charset="-128"/>
                <a:ea typeface="Heiti SC Medium" pitchFamily="2" charset="-128"/>
              </a:rPr>
              <a:t>5.</a:t>
            </a:r>
            <a:r>
              <a:rPr lang="zh-CN" altLang="en-US" dirty="0">
                <a:latin typeface="Heiti SC Medium" pitchFamily="2" charset="-128"/>
                <a:ea typeface="Heiti SC Medium" pitchFamily="2" charset="-128"/>
              </a:rPr>
              <a:t> 设置</a:t>
            </a:r>
            <a:r>
              <a:rPr lang="en-US" altLang="zh-CN" dirty="0">
                <a:latin typeface="Heiti SC Medium" pitchFamily="2" charset="-128"/>
                <a:ea typeface="Heiti SC Medium" pitchFamily="2" charset="-128"/>
              </a:rPr>
              <a:t>Frequency Bar</a:t>
            </a:r>
            <a:r>
              <a:rPr lang="zh-CN" altLang="en-US" dirty="0">
                <a:latin typeface="Heiti SC Medium" pitchFamily="2" charset="-128"/>
                <a:ea typeface="Heiti SC Medium" pitchFamily="2" charset="-128"/>
              </a:rPr>
              <a:t>来探究词语稀疏性对于两种模型的影响</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dirty="0"/>
              <a:t>	</a:t>
            </a:r>
            <a:r>
              <a:rPr kumimoji="1" lang="zh-CN" altLang="en-US" sz="2400" dirty="0">
                <a:latin typeface="Heiti SC Medium" pitchFamily="2" charset="-128"/>
                <a:ea typeface="Heiti SC Medium" pitchFamily="2" charset="-128"/>
              </a:rPr>
              <a:t>在</a:t>
            </a:r>
            <a:r>
              <a:rPr kumimoji="1" lang="en-US" altLang="zh-CN" sz="2400" dirty="0">
                <a:latin typeface="Heiti SC Medium" pitchFamily="2" charset="-128"/>
                <a:ea typeface="Heiti SC Medium" pitchFamily="2" charset="-128"/>
              </a:rPr>
              <a:t>Analysis</a:t>
            </a:r>
            <a:r>
              <a:rPr kumimoji="1" lang="zh-CN" altLang="en-US" sz="2400" dirty="0">
                <a:latin typeface="Heiti SC Medium" pitchFamily="2" charset="-128"/>
                <a:ea typeface="Heiti SC Medium" pitchFamily="2" charset="-128"/>
              </a:rPr>
              <a:t>这一部分当中，作者通过实验利用设置</a:t>
            </a:r>
            <a:r>
              <a:rPr kumimoji="1" lang="en-US" altLang="zh-CN" sz="2400" dirty="0">
                <a:latin typeface="Heiti SC Medium" pitchFamily="2" charset="-128"/>
                <a:ea typeface="Heiti SC Medium" pitchFamily="2" charset="-128"/>
              </a:rPr>
              <a:t>Frequency Bar</a:t>
            </a:r>
            <a:r>
              <a:rPr kumimoji="1" lang="zh-CN" altLang="en-US" sz="2400" dirty="0">
                <a:latin typeface="Heiti SC Medium" pitchFamily="2" charset="-128"/>
                <a:ea typeface="Heiti SC Medium" pitchFamily="2" charset="-128"/>
              </a:rPr>
              <a:t>来探究词语稀疏性对于两种模型的影响。结果显示，两种模型表现得最好的时候，词规模是差不多的，但是</a:t>
            </a:r>
            <a:r>
              <a:rPr kumimoji="1" lang="en-US" altLang="zh-CN" sz="2400" dirty="0">
                <a:latin typeface="Heiti SC Medium" pitchFamily="2" charset="-128"/>
                <a:ea typeface="Heiti SC Medium" pitchFamily="2" charset="-128"/>
              </a:rPr>
              <a:t>Frequency Bar</a:t>
            </a:r>
            <a:r>
              <a:rPr kumimoji="1" lang="zh-CN" altLang="en-US" sz="2400" dirty="0">
                <a:latin typeface="Heiti SC Medium" pitchFamily="2" charset="-128"/>
                <a:ea typeface="Heiti SC Medium" pitchFamily="2" charset="-128"/>
              </a:rPr>
              <a:t>却相差不小，对于</a:t>
            </a:r>
            <a:r>
              <a:rPr kumimoji="1" lang="en-US" altLang="zh-CN" sz="2400" dirty="0">
                <a:latin typeface="Heiti SC Medium" pitchFamily="2" charset="-128"/>
                <a:ea typeface="Heiti SC Medium" pitchFamily="2" charset="-128"/>
              </a:rPr>
              <a:t>word</a:t>
            </a:r>
            <a:r>
              <a:rPr kumimoji="1" lang="zh-CN" altLang="en-US" sz="2400" dirty="0">
                <a:latin typeface="Heiti SC Medium" pitchFamily="2" charset="-128"/>
                <a:ea typeface="Heiti SC Medium" pitchFamily="2" charset="-128"/>
              </a:rPr>
              <a:t>的模型来说，低频词的学习难度是比较高的，相应的准确度也远不如基于</a:t>
            </a:r>
            <a:r>
              <a:rPr kumimoji="1" lang="en-US" altLang="zh-CN" sz="2400" dirty="0">
                <a:latin typeface="Heiti SC Medium" pitchFamily="2" charset="-128"/>
                <a:ea typeface="Heiti SC Medium" pitchFamily="2" charset="-128"/>
              </a:rPr>
              <a:t>model</a:t>
            </a:r>
            <a:r>
              <a:rPr kumimoji="1" lang="zh-CN" altLang="en-US" sz="2400" dirty="0">
                <a:latin typeface="Heiti SC Medium" pitchFamily="2" charset="-128"/>
                <a:ea typeface="Heiti SC Medium" pitchFamily="2" charset="-128"/>
              </a:rPr>
              <a:t>的模型。</a:t>
            </a:r>
          </a:p>
          <a:p>
            <a:pPr marL="0" indent="0">
              <a:buNone/>
            </a:pPr>
            <a:endParaRPr kumimoji="1" lang="zh-CN" altLang="en-US" sz="2400" dirty="0">
              <a:latin typeface="Heiti SC Medium" pitchFamily="2" charset="-128"/>
              <a:ea typeface="Heiti SC Medium" pitchFamily="2" charset="-128"/>
            </a:endParaRPr>
          </a:p>
          <a:p>
            <a:pPr marL="0" indent="0">
              <a:buNone/>
            </a:pPr>
            <a:endParaRPr kumimoji="1" lang="zh-CN" altLang="en-US" sz="2400" dirty="0">
              <a:latin typeface="Heiti SC Medium" pitchFamily="2" charset="-128"/>
              <a:ea typeface="Heiti SC Medium" pitchFamily="2" charset="-128"/>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154008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lang="en-US" altLang="zh-CN" dirty="0">
                <a:latin typeface="Heiti SC Medium" pitchFamily="2" charset="-128"/>
                <a:ea typeface="Heiti SC Medium" pitchFamily="2" charset="-128"/>
              </a:rPr>
              <a:t>5.</a:t>
            </a:r>
            <a:r>
              <a:rPr lang="zh-CN" altLang="en-US" dirty="0">
                <a:latin typeface="Heiti SC Medium" pitchFamily="2" charset="-128"/>
                <a:ea typeface="Heiti SC Medium" pitchFamily="2" charset="-128"/>
              </a:rPr>
              <a:t> 设置</a:t>
            </a:r>
            <a:r>
              <a:rPr lang="en-US" altLang="zh-CN" dirty="0">
                <a:latin typeface="Heiti SC Medium" pitchFamily="2" charset="-128"/>
                <a:ea typeface="Heiti SC Medium" pitchFamily="2" charset="-128"/>
              </a:rPr>
              <a:t>Frequency Bar</a:t>
            </a:r>
            <a:r>
              <a:rPr lang="zh-CN" altLang="en-US" dirty="0">
                <a:latin typeface="Heiti SC Medium" pitchFamily="2" charset="-128"/>
                <a:ea typeface="Heiti SC Medium" pitchFamily="2" charset="-128"/>
              </a:rPr>
              <a:t>来探究词语稀疏性对于两种模型的影响</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dirty="0"/>
              <a:t>	</a:t>
            </a:r>
            <a:endParaRPr kumimoji="1" lang="zh-CN" altLang="en-US" sz="2400" dirty="0">
              <a:latin typeface="Heiti SC Medium" pitchFamily="2" charset="-128"/>
              <a:ea typeface="Heiti SC Medium" pitchFamily="2" charset="-128"/>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A6C7E1FC-568D-AE46-A11D-A3280B433709}"/>
              </a:ext>
            </a:extLst>
          </p:cNvPr>
          <p:cNvPicPr>
            <a:picLocks noChangeAspect="1"/>
          </p:cNvPicPr>
          <p:nvPr/>
        </p:nvPicPr>
        <p:blipFill>
          <a:blip r:embed="rId2"/>
          <a:stretch>
            <a:fillRect/>
          </a:stretch>
        </p:blipFill>
        <p:spPr>
          <a:xfrm>
            <a:off x="838200" y="1942883"/>
            <a:ext cx="8901962" cy="3616759"/>
          </a:xfrm>
          <a:prstGeom prst="rect">
            <a:avLst/>
          </a:prstGeom>
        </p:spPr>
      </p:pic>
    </p:spTree>
    <p:extLst>
      <p:ext uri="{BB962C8B-B14F-4D97-AF65-F5344CB8AC3E}">
        <p14:creationId xmlns:p14="http://schemas.microsoft.com/office/powerpoint/2010/main" val="19618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5332D47-04BF-584A-8BDB-3FCA3FB824BB}"/>
              </a:ext>
            </a:extLst>
          </p:cNvPr>
          <p:cNvPicPr>
            <a:picLocks noChangeAspect="1"/>
          </p:cNvPicPr>
          <p:nvPr/>
        </p:nvPicPr>
        <p:blipFill>
          <a:blip r:embed="rId2"/>
          <a:stretch>
            <a:fillRect/>
          </a:stretch>
        </p:blipFill>
        <p:spPr>
          <a:xfrm>
            <a:off x="2721934" y="3462334"/>
            <a:ext cx="7793665" cy="3395665"/>
          </a:xfrm>
          <a:prstGeom prst="rect">
            <a:avLst/>
          </a:prstGeom>
        </p:spPr>
      </p:pic>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6.OOV</a:t>
            </a:r>
            <a:r>
              <a:rPr kumimoji="1" lang="zh-CN" altLang="en-US" dirty="0">
                <a:latin typeface="Heiti SC Medium" pitchFamily="2" charset="-128"/>
                <a:ea typeface="Heiti SC Medium" pitchFamily="2" charset="-128"/>
                <a:cs typeface="Arial" panose="020B0604020202020204" pitchFamily="34" charset="0"/>
              </a:rPr>
              <a:t>对模型效果的影响。</a:t>
            </a: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作者在论文中阐述影响</a:t>
            </a:r>
            <a:r>
              <a:rPr kumimoji="1" lang="en-US" altLang="zh-CN" sz="2400" dirty="0">
                <a:latin typeface="Heiti SC Medium" pitchFamily="2" charset="-128"/>
                <a:ea typeface="Heiti SC Medium" pitchFamily="2" charset="-128"/>
                <a:cs typeface="Arial" panose="020B0604020202020204" pitchFamily="34" charset="0"/>
              </a:rPr>
              <a:t>word model</a:t>
            </a:r>
            <a:r>
              <a:rPr kumimoji="1" lang="zh-CN" altLang="en-US" sz="2400" dirty="0">
                <a:latin typeface="Heiti SC Medium" pitchFamily="2" charset="-128"/>
                <a:ea typeface="Heiti SC Medium" pitchFamily="2" charset="-128"/>
                <a:cs typeface="Arial" panose="020B0604020202020204" pitchFamily="34" charset="0"/>
              </a:rPr>
              <a:t>的另一大因素是</a:t>
            </a:r>
            <a:r>
              <a:rPr kumimoji="1" lang="en-US" altLang="zh-CN" sz="2400" dirty="0">
                <a:latin typeface="Heiti SC Medium" pitchFamily="2" charset="-128"/>
                <a:ea typeface="Heiti SC Medium" pitchFamily="2" charset="-128"/>
                <a:cs typeface="Arial" panose="020B0604020202020204" pitchFamily="34" charset="0"/>
              </a:rPr>
              <a:t>OOV</a:t>
            </a:r>
            <a:r>
              <a:rPr kumimoji="1" lang="zh-CN" altLang="en-US" sz="2400" dirty="0">
                <a:latin typeface="Heiti SC Medium" pitchFamily="2" charset="-128"/>
                <a:ea typeface="Heiti SC Medium" pitchFamily="2" charset="-128"/>
                <a:cs typeface="Arial" panose="020B0604020202020204" pitchFamily="34" charset="0"/>
              </a:rPr>
              <a:t>，但降低</a:t>
            </a:r>
            <a:r>
              <a:rPr kumimoji="1" lang="en-US" altLang="zh-CN" sz="2400" dirty="0">
                <a:latin typeface="Heiti SC Medium" pitchFamily="2" charset="-128"/>
                <a:ea typeface="Heiti SC Medium" pitchFamily="2" charset="-128"/>
                <a:cs typeface="Arial" panose="020B0604020202020204" pitchFamily="34" charset="0"/>
              </a:rPr>
              <a:t>Frequency</a:t>
            </a:r>
            <a:r>
              <a:rPr kumimoji="1" lang="zh-CN" altLang="en-US" sz="2400" dirty="0">
                <a:latin typeface="Heiti SC Medium" pitchFamily="2" charset="-128"/>
                <a:ea typeface="Heiti SC Medium" pitchFamily="2" charset="-128"/>
                <a:cs typeface="Arial" panose="020B0604020202020204" pitchFamily="34" charset="0"/>
              </a:rPr>
              <a:t> </a:t>
            </a:r>
            <a:r>
              <a:rPr kumimoji="1" lang="en-US" altLang="zh-CN" sz="2400" dirty="0">
                <a:latin typeface="Heiti SC Medium" pitchFamily="2" charset="-128"/>
                <a:ea typeface="Heiti SC Medium" pitchFamily="2" charset="-128"/>
                <a:cs typeface="Arial" panose="020B0604020202020204" pitchFamily="34" charset="0"/>
              </a:rPr>
              <a:t>bar</a:t>
            </a:r>
            <a:r>
              <a:rPr kumimoji="1" lang="zh-CN" altLang="en-US" sz="2400" dirty="0">
                <a:latin typeface="Heiti SC Medium" pitchFamily="2" charset="-128"/>
                <a:ea typeface="Heiti SC Medium" pitchFamily="2" charset="-128"/>
                <a:cs typeface="Arial" panose="020B0604020202020204" pitchFamily="34" charset="0"/>
              </a:rPr>
              <a:t>虽然会减少</a:t>
            </a:r>
            <a:r>
              <a:rPr kumimoji="1" lang="en-US" altLang="zh-CN" sz="2400" dirty="0">
                <a:latin typeface="Heiti SC Medium" pitchFamily="2" charset="-128"/>
                <a:ea typeface="Heiti SC Medium" pitchFamily="2" charset="-128"/>
                <a:cs typeface="Arial" panose="020B0604020202020204" pitchFamily="34" charset="0"/>
              </a:rPr>
              <a:t>OOV,</a:t>
            </a:r>
            <a:r>
              <a:rPr kumimoji="1" lang="zh-CN" altLang="en-US" sz="2400" dirty="0">
                <a:latin typeface="Heiti SC Medium" pitchFamily="2" charset="-128"/>
                <a:ea typeface="Heiti SC Medium" pitchFamily="2" charset="-128"/>
                <a:cs typeface="Arial" panose="020B0604020202020204" pitchFamily="34" charset="0"/>
              </a:rPr>
              <a:t>但是会出现数据稀疏问题。作者在实验中基于不同的</a:t>
            </a:r>
            <a:r>
              <a:rPr kumimoji="1" lang="en-US" altLang="zh-CN" sz="2400" dirty="0">
                <a:latin typeface="Heiti SC Medium" pitchFamily="2" charset="-128"/>
                <a:ea typeface="Heiti SC Medium" pitchFamily="2" charset="-128"/>
                <a:cs typeface="Arial" panose="020B0604020202020204" pitchFamily="34" charset="0"/>
              </a:rPr>
              <a:t>Frequency</a:t>
            </a:r>
            <a:r>
              <a:rPr kumimoji="1" lang="zh-CN" altLang="en-US" sz="2400" dirty="0">
                <a:latin typeface="Heiti SC Medium" pitchFamily="2" charset="-128"/>
                <a:ea typeface="Heiti SC Medium" pitchFamily="2" charset="-128"/>
                <a:cs typeface="Arial" panose="020B0604020202020204" pitchFamily="34" charset="0"/>
              </a:rPr>
              <a:t> </a:t>
            </a:r>
            <a:r>
              <a:rPr kumimoji="1" lang="en-US" altLang="zh-CN" sz="2400" dirty="0">
                <a:latin typeface="Heiti SC Medium" pitchFamily="2" charset="-128"/>
                <a:ea typeface="Heiti SC Medium" pitchFamily="2" charset="-128"/>
                <a:cs typeface="Arial" panose="020B0604020202020204" pitchFamily="34" charset="0"/>
              </a:rPr>
              <a:t>bar</a:t>
            </a:r>
            <a:r>
              <a:rPr kumimoji="1" lang="zh-CN" altLang="en-US" sz="2400" dirty="0">
                <a:latin typeface="Heiti SC Medium" pitchFamily="2" charset="-128"/>
                <a:ea typeface="Heiti SC Medium" pitchFamily="2" charset="-128"/>
                <a:cs typeface="Arial" panose="020B0604020202020204" pitchFamily="34" charset="0"/>
              </a:rPr>
              <a:t> 分别移除对应包含</a:t>
            </a:r>
            <a:r>
              <a:rPr kumimoji="1" lang="en-US" altLang="zh-CN" sz="2400" dirty="0">
                <a:latin typeface="Heiti SC Medium" pitchFamily="2" charset="-128"/>
                <a:ea typeface="Heiti SC Medium" pitchFamily="2" charset="-128"/>
                <a:cs typeface="Arial" panose="020B0604020202020204" pitchFamily="34" charset="0"/>
              </a:rPr>
              <a:t>OOV</a:t>
            </a:r>
            <a:r>
              <a:rPr kumimoji="1" lang="zh-CN" altLang="en-US" sz="2400" dirty="0">
                <a:latin typeface="Heiti SC Medium" pitchFamily="2" charset="-128"/>
                <a:ea typeface="Heiti SC Medium" pitchFamily="2" charset="-128"/>
                <a:cs typeface="Arial" panose="020B0604020202020204" pitchFamily="34" charset="0"/>
              </a:rPr>
              <a:t>的句子，结果显示，随着 </a:t>
            </a:r>
            <a:r>
              <a:rPr kumimoji="1" lang="en-US" altLang="zh-CN" sz="2400" dirty="0">
                <a:latin typeface="Heiti SC Medium" pitchFamily="2" charset="-128"/>
                <a:ea typeface="Heiti SC Medium" pitchFamily="2" charset="-128"/>
                <a:cs typeface="Arial" panose="020B0604020202020204" pitchFamily="34" charset="0"/>
              </a:rPr>
              <a:t>frequency bar</a:t>
            </a:r>
            <a:r>
              <a:rPr kumimoji="1" lang="zh-CN" altLang="en-US" sz="2400" dirty="0">
                <a:latin typeface="Heiti SC Medium" pitchFamily="2" charset="-128"/>
                <a:ea typeface="Heiti SC Medium" pitchFamily="2" charset="-128"/>
                <a:cs typeface="Arial" panose="020B0604020202020204" pitchFamily="34" charset="0"/>
              </a:rPr>
              <a:t>的增加，两种模型的效果差距在减小，不过</a:t>
            </a:r>
            <a:r>
              <a:rPr kumimoji="1" lang="en-US" altLang="zh-CN" sz="2400" dirty="0">
                <a:latin typeface="Heiti SC Medium" pitchFamily="2" charset="-128"/>
                <a:ea typeface="Heiti SC Medium" pitchFamily="2" charset="-128"/>
                <a:cs typeface="Arial" panose="020B0604020202020204" pitchFamily="34" charset="0"/>
              </a:rPr>
              <a:t>char-based model</a:t>
            </a:r>
            <a:r>
              <a:rPr kumimoji="1" lang="zh-CN" altLang="en-US" sz="2400" dirty="0">
                <a:latin typeface="Heiti SC Medium" pitchFamily="2" charset="-128"/>
                <a:ea typeface="Heiti SC Medium" pitchFamily="2" charset="-128"/>
                <a:cs typeface="Arial" panose="020B0604020202020204" pitchFamily="34" charset="0"/>
              </a:rPr>
              <a:t>始终优于</a:t>
            </a:r>
            <a:r>
              <a:rPr kumimoji="1" lang="en-US" altLang="zh-CN" sz="2400" dirty="0">
                <a:latin typeface="Heiti SC Medium" pitchFamily="2" charset="-128"/>
                <a:ea typeface="Heiti SC Medium" pitchFamily="2" charset="-128"/>
                <a:cs typeface="Arial" panose="020B0604020202020204" pitchFamily="34" charset="0"/>
              </a:rPr>
              <a:t>word-based model.</a:t>
            </a: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28900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lang="zh-CN" altLang="en-US" sz="2400" dirty="0">
                <a:latin typeface="Heiti SC Medium" pitchFamily="2" charset="-128"/>
                <a:ea typeface="Heiti SC Medium" pitchFamily="2" charset="-128"/>
              </a:rPr>
              <a:t>李纪为博士在这项研究探究了中文分词必要性的问题，并从四类</a:t>
            </a:r>
            <a:r>
              <a:rPr lang="en-US" altLang="zh-CN" sz="2400" dirty="0">
                <a:latin typeface="Heiti SC Medium" pitchFamily="2" charset="-128"/>
                <a:ea typeface="Heiti SC Medium" pitchFamily="2" charset="-128"/>
              </a:rPr>
              <a:t>NLP</a:t>
            </a:r>
            <a:r>
              <a:rPr lang="zh-CN" altLang="en-US" sz="2400" dirty="0">
                <a:latin typeface="Heiti SC Medium" pitchFamily="2" charset="-128"/>
                <a:ea typeface="Heiti SC Medium" pitchFamily="2" charset="-128"/>
              </a:rPr>
              <a:t>任务的实验中得出</a:t>
            </a:r>
            <a:r>
              <a:rPr lang="en-US" altLang="zh-CN" sz="2400" dirty="0">
                <a:latin typeface="Heiti SC Medium" pitchFamily="2" charset="-128"/>
                <a:ea typeface="Heiti SC Medium" pitchFamily="2" charset="-128"/>
              </a:rPr>
              <a:t>char-based model</a:t>
            </a:r>
            <a:r>
              <a:rPr lang="zh-CN" altLang="en-US" sz="2400" dirty="0">
                <a:latin typeface="Heiti SC Medium" pitchFamily="2" charset="-128"/>
                <a:ea typeface="Heiti SC Medium" pitchFamily="2" charset="-128"/>
              </a:rPr>
              <a:t>是优于</a:t>
            </a:r>
            <a:r>
              <a:rPr lang="en-US" altLang="zh-CN" sz="2400" dirty="0">
                <a:latin typeface="Heiti SC Medium" pitchFamily="2" charset="-128"/>
                <a:ea typeface="Heiti SC Medium" pitchFamily="2" charset="-128"/>
              </a:rPr>
              <a:t>word-based model</a:t>
            </a:r>
            <a:r>
              <a:rPr lang="zh-CN" altLang="en-US" sz="2400" dirty="0">
                <a:latin typeface="Heiti SC Medium" pitchFamily="2" charset="-128"/>
                <a:ea typeface="Heiti SC Medium" pitchFamily="2" charset="-128"/>
              </a:rPr>
              <a:t>的这个结论。</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a:t>
            </a:r>
            <a:r>
              <a:rPr lang="zh-CN" altLang="en-US" sz="2400" dirty="0">
                <a:latin typeface="Heiti SC Medium" pitchFamily="2" charset="-128"/>
                <a:ea typeface="Heiti SC Medium" pitchFamily="2" charset="-128"/>
              </a:rPr>
              <a:t>作者将</a:t>
            </a:r>
            <a:r>
              <a:rPr lang="en-US" altLang="zh-CN" sz="2400" dirty="0">
                <a:latin typeface="Heiti SC Medium" pitchFamily="2" charset="-128"/>
                <a:ea typeface="Heiti SC Medium" pitchFamily="2" charset="-128"/>
              </a:rPr>
              <a:t>word</a:t>
            </a:r>
            <a:r>
              <a:rPr lang="zh-CN" altLang="en-US" sz="2400" dirty="0">
                <a:latin typeface="Heiti SC Medium" pitchFamily="2" charset="-128"/>
                <a:ea typeface="Heiti SC Medium" pitchFamily="2" charset="-128"/>
              </a:rPr>
              <a:t>模型效果不佳的原因归结于词分布的稀疏性导致更多</a:t>
            </a:r>
            <a:r>
              <a:rPr lang="en-US" altLang="zh-CN" sz="2400" dirty="0">
                <a:latin typeface="Heiti SC Medium" pitchFamily="2" charset="-128"/>
                <a:ea typeface="Heiti SC Medium" pitchFamily="2" charset="-128"/>
              </a:rPr>
              <a:t>OOV</a:t>
            </a:r>
            <a:r>
              <a:rPr lang="zh-CN" altLang="en-US" sz="2400" dirty="0">
                <a:latin typeface="Heiti SC Medium" pitchFamily="2" charset="-128"/>
                <a:ea typeface="Heiti SC Medium" pitchFamily="2" charset="-128"/>
              </a:rPr>
              <a:t>的产生、过拟合以及领域转化能力差。</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a:t>
            </a:r>
            <a:endParaRPr lang="zh-CN" altLang="en-US" sz="2400" dirty="0">
              <a:latin typeface="Heiti SC Medium" pitchFamily="2" charset="-128"/>
              <a:ea typeface="Heiti SC Medium" pitchFamily="2" charset="-128"/>
            </a:endParaRPr>
          </a:p>
          <a:p>
            <a:pPr marL="0" indent="0">
              <a:buNone/>
            </a:pPr>
            <a:endParaRPr kumimoji="1" lang="zh-CN" altLang="en-US" sz="2400"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106561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1.</a:t>
            </a:r>
            <a:r>
              <a:rPr kumimoji="1" lang="zh-CN" altLang="en-US" dirty="0">
                <a:latin typeface="Heiti SC Medium" pitchFamily="2" charset="-128"/>
                <a:ea typeface="Heiti SC Medium" pitchFamily="2" charset="-128"/>
                <a:cs typeface="Arial" panose="020B0604020202020204" pitchFamily="34" charset="0"/>
              </a:rPr>
              <a:t>介绍</a:t>
            </a:r>
            <a:endParaRPr kumimoji="1" lang="en-US" altLang="zh-CN" dirty="0">
              <a:latin typeface="Heiti SC Medium" pitchFamily="2" charset="-128"/>
              <a:ea typeface="Heiti SC Medium" pitchFamily="2" charset="-128"/>
              <a:cs typeface="Arial" panose="020B0604020202020204" pitchFamily="34" charset="0"/>
            </a:endParaRP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在</a:t>
            </a:r>
            <a:r>
              <a:rPr kumimoji="1" lang="en-US" altLang="zh-CN" sz="2400" dirty="0">
                <a:latin typeface="Heiti SC Medium" pitchFamily="2" charset="-128"/>
                <a:ea typeface="Heiti SC Medium" pitchFamily="2" charset="-128"/>
                <a:cs typeface="Arial" panose="020B0604020202020204" pitchFamily="34" charset="0"/>
              </a:rPr>
              <a:t>Introduction</a:t>
            </a:r>
            <a:r>
              <a:rPr kumimoji="1" lang="zh-CN" altLang="en-US" sz="2400" dirty="0">
                <a:latin typeface="Heiti SC Medium" pitchFamily="2" charset="-128"/>
                <a:ea typeface="Heiti SC Medium" pitchFamily="2" charset="-128"/>
                <a:cs typeface="Arial" panose="020B0604020202020204" pitchFamily="34" charset="0"/>
              </a:rPr>
              <a:t> 这一章节里，作者依次对万维网和网络和互联网的历史做了简要的介绍。在介绍了网络信息的几个特点之后，提出网络数据挖掘和传统的数据挖掘的不同，之后介绍了数据挖掘的一些任务以及步骤：预处理、数据挖掘、后处理。紧接着将网络数据挖掘分成三类：</a:t>
            </a:r>
            <a:r>
              <a:rPr kumimoji="1" lang="en-US" altLang="zh-CN" sz="2400" dirty="0">
                <a:latin typeface="Heiti SC Medium" pitchFamily="2" charset="-128"/>
                <a:ea typeface="Heiti SC Medium" pitchFamily="2" charset="-128"/>
                <a:cs typeface="Arial" panose="020B0604020202020204" pitchFamily="34" charset="0"/>
              </a:rPr>
              <a:t>Web</a:t>
            </a:r>
            <a:r>
              <a:rPr kumimoji="1" lang="zh-CN" altLang="en-US" sz="2400" dirty="0">
                <a:latin typeface="Heiti SC Medium" pitchFamily="2" charset="-128"/>
                <a:ea typeface="Heiti SC Medium" pitchFamily="2" charset="-128"/>
                <a:cs typeface="Arial" panose="020B0604020202020204" pitchFamily="34" charset="0"/>
              </a:rPr>
              <a:t>结构挖掘，</a:t>
            </a:r>
            <a:r>
              <a:rPr kumimoji="1" lang="en-US" altLang="zh-CN" sz="2400" dirty="0">
                <a:latin typeface="Heiti SC Medium" pitchFamily="2" charset="-128"/>
                <a:ea typeface="Heiti SC Medium" pitchFamily="2" charset="-128"/>
                <a:cs typeface="Arial" panose="020B0604020202020204" pitchFamily="34" charset="0"/>
              </a:rPr>
              <a:t>Web</a:t>
            </a:r>
            <a:r>
              <a:rPr kumimoji="1" lang="zh-CN" altLang="en-US" sz="2400" dirty="0">
                <a:latin typeface="Heiti SC Medium" pitchFamily="2" charset="-128"/>
                <a:ea typeface="Heiti SC Medium" pitchFamily="2" charset="-128"/>
                <a:cs typeface="Arial" panose="020B0604020202020204" pitchFamily="34" charset="0"/>
              </a:rPr>
              <a:t>内容挖掘和</a:t>
            </a:r>
            <a:r>
              <a:rPr kumimoji="1" lang="en-US" altLang="zh-CN" sz="2400" dirty="0">
                <a:latin typeface="Heiti SC Medium" pitchFamily="2" charset="-128"/>
                <a:ea typeface="Heiti SC Medium" pitchFamily="2" charset="-128"/>
                <a:cs typeface="Arial" panose="020B0604020202020204" pitchFamily="34" charset="0"/>
              </a:rPr>
              <a:t>Web</a:t>
            </a:r>
            <a:r>
              <a:rPr kumimoji="1" lang="zh-CN" altLang="en-US" sz="2400" dirty="0">
                <a:latin typeface="Heiti SC Medium" pitchFamily="2" charset="-128"/>
                <a:ea typeface="Heiti SC Medium" pitchFamily="2" charset="-128"/>
                <a:cs typeface="Arial" panose="020B0604020202020204" pitchFamily="34" charset="0"/>
              </a:rPr>
              <a:t>使用挖掘。</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整篇论文分为两大部分，第一部分主要涉及的是数据挖掘的主要内容，分别是第二章的</a:t>
            </a:r>
            <a:r>
              <a:rPr kumimoji="1" lang="zh-CN" altLang="en-US" sz="2400" dirty="0">
                <a:latin typeface="Heiti SC Medium" pitchFamily="2" charset="-128"/>
                <a:ea typeface="Heiti SC Medium" pitchFamily="2" charset="-128"/>
              </a:rPr>
              <a:t>关联规则和序列模式，第三章的监督学习，第四章的无监督学习以及第五章的半监督学习。</a:t>
            </a:r>
            <a:endParaRPr kumimoji="1" lang="en-US" altLang="zh-CN" sz="2400" dirty="0">
              <a:latin typeface="Heiti SC Medium" pitchFamily="2" charset="-128"/>
              <a:ea typeface="Heiti SC Medium" pitchFamily="2" charset="-128"/>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229285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2.1</a:t>
            </a:r>
            <a:r>
              <a:rPr kumimoji="1" lang="zh-CN" altLang="en-US" sz="2400" dirty="0">
                <a:latin typeface="Heiti SC Medium" pitchFamily="2" charset="-128"/>
                <a:ea typeface="Heiti SC Medium" pitchFamily="2" charset="-128"/>
              </a:rPr>
              <a:t> 关联规则的基本概念</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在这一小节中，介绍了关联规则的概念并阐释了支持度和信任度的定义。文中用超市购物篮为例子：</a:t>
            </a: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r>
              <a:rPr kumimoji="1" lang="zh-CN" altLang="en-US" sz="2400" dirty="0">
                <a:latin typeface="Heiti SC Medium" pitchFamily="2" charset="-128"/>
                <a:ea typeface="Heiti SC Medium" pitchFamily="2" charset="-128"/>
              </a:rPr>
              <a:t>文中还提到了支持度和信任度用来约束关联关系。</a:t>
            </a:r>
            <a:endParaRPr kumimoji="1" lang="en-US" altLang="zh-CN" sz="2400" dirty="0">
              <a:latin typeface="Heiti SC Medium" pitchFamily="2" charset="-128"/>
              <a:ea typeface="Heiti SC Medium" pitchFamily="2" charset="-128"/>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5DE8675C-7783-0F4F-9FAF-D170F9B243E8}"/>
              </a:ext>
            </a:extLst>
          </p:cNvPr>
          <p:cNvPicPr>
            <a:picLocks noChangeAspect="1"/>
          </p:cNvPicPr>
          <p:nvPr/>
        </p:nvPicPr>
        <p:blipFill>
          <a:blip r:embed="rId2"/>
          <a:stretch>
            <a:fillRect/>
          </a:stretch>
        </p:blipFill>
        <p:spPr>
          <a:xfrm>
            <a:off x="838200" y="3127435"/>
            <a:ext cx="4013200" cy="1638300"/>
          </a:xfrm>
          <a:prstGeom prst="rect">
            <a:avLst/>
          </a:prstGeom>
        </p:spPr>
      </p:pic>
      <p:sp>
        <p:nvSpPr>
          <p:cNvPr id="5" name="文本框 4">
            <a:extLst>
              <a:ext uri="{FF2B5EF4-FFF2-40B4-BE49-F238E27FC236}">
                <a16:creationId xmlns:a16="http://schemas.microsoft.com/office/drawing/2014/main" id="{B25E128B-6C4F-A34A-AD58-950FCE006AD6}"/>
              </a:ext>
            </a:extLst>
          </p:cNvPr>
          <p:cNvSpPr txBox="1"/>
          <p:nvPr/>
        </p:nvSpPr>
        <p:spPr>
          <a:xfrm>
            <a:off x="4851400" y="2886345"/>
            <a:ext cx="6759755" cy="3693319"/>
          </a:xfrm>
          <a:prstGeom prst="rect">
            <a:avLst/>
          </a:prstGeom>
          <a:noFill/>
        </p:spPr>
        <p:txBody>
          <a:bodyPr wrap="square" rtlCol="0">
            <a:spAutoFit/>
          </a:bodyPr>
          <a:lstStyle/>
          <a:p>
            <a:r>
              <a:rPr kumimoji="1" lang="zh-CN" altLang="en-US" dirty="0">
                <a:latin typeface="Heiti SC Medium" pitchFamily="2" charset="-128"/>
                <a:ea typeface="Heiti SC Medium" pitchFamily="2" charset="-128"/>
              </a:rPr>
              <a:t>买完</a:t>
            </a:r>
            <a:r>
              <a:rPr kumimoji="1" lang="en-US" altLang="zh-CN" dirty="0">
                <a:latin typeface="Heiti SC Medium" pitchFamily="2" charset="-128"/>
                <a:ea typeface="Heiti SC Medium" pitchFamily="2" charset="-128"/>
              </a:rPr>
              <a:t>chicken</a:t>
            </a:r>
            <a:r>
              <a:rPr kumimoji="1" lang="zh-CN" altLang="en-US" dirty="0">
                <a:latin typeface="Heiti SC Medium" pitchFamily="2" charset="-128"/>
                <a:ea typeface="Heiti SC Medium" pitchFamily="2" charset="-128"/>
              </a:rPr>
              <a:t>和</a:t>
            </a:r>
            <a:r>
              <a:rPr kumimoji="1" lang="en-US" altLang="zh-CN" dirty="0">
                <a:latin typeface="Heiti SC Medium" pitchFamily="2" charset="-128"/>
                <a:ea typeface="Heiti SC Medium" pitchFamily="2" charset="-128"/>
              </a:rPr>
              <a:t>clothes</a:t>
            </a:r>
            <a:r>
              <a:rPr kumimoji="1" lang="zh-CN" altLang="en-US" dirty="0">
                <a:latin typeface="Heiti SC Medium" pitchFamily="2" charset="-128"/>
                <a:ea typeface="Heiti SC Medium" pitchFamily="2" charset="-128"/>
              </a:rPr>
              <a:t> 再买</a:t>
            </a:r>
            <a:r>
              <a:rPr kumimoji="1" lang="en-US" altLang="zh-CN" dirty="0">
                <a:latin typeface="Heiti SC Medium" pitchFamily="2" charset="-128"/>
                <a:ea typeface="Heiti SC Medium" pitchFamily="2" charset="-128"/>
              </a:rPr>
              <a:t>milk</a:t>
            </a:r>
            <a:r>
              <a:rPr kumimoji="1" lang="zh-CN" altLang="en-US" dirty="0">
                <a:latin typeface="Heiti SC Medium" pitchFamily="2" charset="-128"/>
                <a:ea typeface="Heiti SC Medium" pitchFamily="2" charset="-128"/>
              </a:rPr>
              <a:t>的交易有三个，总交易有七个，故同时含有三者的概率为</a:t>
            </a:r>
            <a:r>
              <a:rPr kumimoji="1" lang="en-US" altLang="zh-CN" dirty="0">
                <a:latin typeface="Heiti SC Medium" pitchFamily="2" charset="-128"/>
                <a:ea typeface="Heiti SC Medium" pitchFamily="2" charset="-128"/>
              </a:rPr>
              <a:t>3/7</a:t>
            </a:r>
            <a:r>
              <a:rPr kumimoji="1" lang="zh-CN" altLang="en-US" dirty="0">
                <a:latin typeface="Heiti SC Medium" pitchFamily="2" charset="-128"/>
                <a:ea typeface="Heiti SC Medium" pitchFamily="2" charset="-128"/>
              </a:rPr>
              <a:t>，即为支持度，再已买</a:t>
            </a:r>
            <a:r>
              <a:rPr kumimoji="1" lang="en-US" altLang="zh-CN" dirty="0">
                <a:latin typeface="Heiti SC Medium" pitchFamily="2" charset="-128"/>
                <a:ea typeface="Heiti SC Medium" pitchFamily="2" charset="-128"/>
              </a:rPr>
              <a:t>chicken</a:t>
            </a:r>
            <a:r>
              <a:rPr kumimoji="1" lang="zh-CN" altLang="en-US" dirty="0">
                <a:latin typeface="Heiti SC Medium" pitchFamily="2" charset="-128"/>
                <a:ea typeface="Heiti SC Medium" pitchFamily="2" charset="-128"/>
              </a:rPr>
              <a:t>和</a:t>
            </a:r>
            <a:r>
              <a:rPr kumimoji="1" lang="en-US" altLang="zh-CN" dirty="0">
                <a:latin typeface="Heiti SC Medium" pitchFamily="2" charset="-128"/>
                <a:ea typeface="Heiti SC Medium" pitchFamily="2" charset="-128"/>
              </a:rPr>
              <a:t>clothes</a:t>
            </a:r>
            <a:r>
              <a:rPr kumimoji="1" lang="zh-CN" altLang="en-US" dirty="0">
                <a:latin typeface="Heiti SC Medium" pitchFamily="2" charset="-128"/>
                <a:ea typeface="Heiti SC Medium" pitchFamily="2" charset="-128"/>
              </a:rPr>
              <a:t> 的情况下再买</a:t>
            </a:r>
            <a:r>
              <a:rPr kumimoji="1" lang="en-US" altLang="zh-CN" dirty="0">
                <a:latin typeface="Heiti SC Medium" pitchFamily="2" charset="-128"/>
                <a:ea typeface="Heiti SC Medium" pitchFamily="2" charset="-128"/>
              </a:rPr>
              <a:t>milk</a:t>
            </a:r>
            <a:r>
              <a:rPr kumimoji="1" lang="zh-CN" altLang="en-US" dirty="0">
                <a:latin typeface="Heiti SC Medium" pitchFamily="2" charset="-128"/>
                <a:ea typeface="Heiti SC Medium" pitchFamily="2" charset="-128"/>
              </a:rPr>
              <a:t>的概率为</a:t>
            </a:r>
            <a:r>
              <a:rPr kumimoji="1" lang="en-US" altLang="zh-CN" dirty="0">
                <a:latin typeface="Heiti SC Medium" pitchFamily="2" charset="-128"/>
                <a:ea typeface="Heiti SC Medium" pitchFamily="2" charset="-128"/>
              </a:rPr>
              <a:t>3/3</a:t>
            </a:r>
            <a:r>
              <a:rPr kumimoji="1" lang="zh-CN" altLang="en-US" dirty="0">
                <a:latin typeface="Heiti SC Medium" pitchFamily="2" charset="-128"/>
                <a:ea typeface="Heiti SC Medium" pitchFamily="2" charset="-128"/>
              </a:rPr>
              <a:t>，即为信任度。</a:t>
            </a:r>
            <a:endParaRPr kumimoji="1" lang="en-US" altLang="zh-CN" dirty="0">
              <a:latin typeface="Heiti SC Medium" pitchFamily="2" charset="-128"/>
              <a:ea typeface="Heiti SC Medium" pitchFamily="2" charset="-128"/>
            </a:endParaRPr>
          </a:p>
          <a:p>
            <a:r>
              <a:rPr kumimoji="1" lang="zh-CN" altLang="en-US" dirty="0">
                <a:latin typeface="Heiti SC Medium" pitchFamily="2" charset="-128"/>
                <a:ea typeface="Heiti SC Medium" pitchFamily="2" charset="-128"/>
              </a:rPr>
              <a:t>两者的定义分别为</a:t>
            </a:r>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r>
              <a:rPr kumimoji="1" lang="zh-CN" altLang="en-US" dirty="0">
                <a:latin typeface="Heiti SC Medium" pitchFamily="2" charset="-128"/>
                <a:ea typeface="Heiti SC Medium" pitchFamily="2" charset="-128"/>
              </a:rPr>
              <a:t>（</a:t>
            </a:r>
            <a:r>
              <a:rPr kumimoji="1" lang="en-US" altLang="zh-CN" dirty="0">
                <a:latin typeface="Heiti SC Medium" pitchFamily="2" charset="-128"/>
                <a:ea typeface="Heiti SC Medium" pitchFamily="2" charset="-128"/>
              </a:rPr>
              <a:t>count</a:t>
            </a:r>
            <a:r>
              <a:rPr kumimoji="1" lang="zh-CN" altLang="en-US" dirty="0">
                <a:latin typeface="Heiti SC Medium" pitchFamily="2" charset="-128"/>
                <a:ea typeface="Heiti SC Medium" pitchFamily="2" charset="-128"/>
              </a:rPr>
              <a:t>为总事件数量）</a:t>
            </a:r>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endParaRPr kumimoji="1" lang="zh-CN" altLang="en-US" dirty="0">
              <a:latin typeface="Heiti SC Medium" pitchFamily="2" charset="-128"/>
              <a:ea typeface="Heiti SC Medium" pitchFamily="2" charset="-128"/>
            </a:endParaRPr>
          </a:p>
        </p:txBody>
      </p:sp>
      <p:pic>
        <p:nvPicPr>
          <p:cNvPr id="6" name="图片 5">
            <a:extLst>
              <a:ext uri="{FF2B5EF4-FFF2-40B4-BE49-F238E27FC236}">
                <a16:creationId xmlns:a16="http://schemas.microsoft.com/office/drawing/2014/main" id="{11F4AEE8-0F97-C44A-AB7F-85E1A67AA5D9}"/>
              </a:ext>
            </a:extLst>
          </p:cNvPr>
          <p:cNvPicPr>
            <a:picLocks noChangeAspect="1"/>
          </p:cNvPicPr>
          <p:nvPr/>
        </p:nvPicPr>
        <p:blipFill>
          <a:blip r:embed="rId3"/>
          <a:stretch>
            <a:fillRect/>
          </a:stretch>
        </p:blipFill>
        <p:spPr>
          <a:xfrm>
            <a:off x="4851400" y="4130975"/>
            <a:ext cx="2743200" cy="647700"/>
          </a:xfrm>
          <a:prstGeom prst="rect">
            <a:avLst/>
          </a:prstGeom>
        </p:spPr>
      </p:pic>
      <p:pic>
        <p:nvPicPr>
          <p:cNvPr id="7" name="图片 6">
            <a:extLst>
              <a:ext uri="{FF2B5EF4-FFF2-40B4-BE49-F238E27FC236}">
                <a16:creationId xmlns:a16="http://schemas.microsoft.com/office/drawing/2014/main" id="{D7680289-F7E3-AB4B-898A-CE845D48B8BA}"/>
              </a:ext>
            </a:extLst>
          </p:cNvPr>
          <p:cNvPicPr>
            <a:picLocks noChangeAspect="1"/>
          </p:cNvPicPr>
          <p:nvPr/>
        </p:nvPicPr>
        <p:blipFill>
          <a:blip r:embed="rId4"/>
          <a:stretch>
            <a:fillRect/>
          </a:stretch>
        </p:blipFill>
        <p:spPr>
          <a:xfrm>
            <a:off x="7594600" y="4089280"/>
            <a:ext cx="2997200" cy="723900"/>
          </a:xfrm>
          <a:prstGeom prst="rect">
            <a:avLst/>
          </a:prstGeom>
        </p:spPr>
      </p:pic>
    </p:spTree>
    <p:extLst>
      <p:ext uri="{BB962C8B-B14F-4D97-AF65-F5344CB8AC3E}">
        <p14:creationId xmlns:p14="http://schemas.microsoft.com/office/powerpoint/2010/main" val="349161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2.1</a:t>
            </a:r>
            <a:r>
              <a:rPr kumimoji="1" lang="zh-CN" altLang="en-US" sz="2400" dirty="0">
                <a:latin typeface="Heiti SC Medium" pitchFamily="2" charset="-128"/>
                <a:ea typeface="Heiti SC Medium" pitchFamily="2" charset="-128"/>
              </a:rPr>
              <a:t> 先验算法（</a:t>
            </a:r>
            <a:r>
              <a:rPr kumimoji="1" lang="en-US" altLang="zh-CN" sz="2400" dirty="0">
                <a:latin typeface="Heiti SC Medium" pitchFamily="2" charset="-128"/>
                <a:ea typeface="Heiti SC Medium" pitchFamily="2" charset="-128"/>
              </a:rPr>
              <a:t> </a:t>
            </a:r>
            <a:r>
              <a:rPr kumimoji="1" lang="en-US" altLang="zh-CN" sz="2400" dirty="0" err="1">
                <a:latin typeface="Heiti SC Medium" pitchFamily="2" charset="-128"/>
                <a:ea typeface="Heiti SC Medium" pitchFamily="2" charset="-128"/>
              </a:rPr>
              <a:t>Apriori</a:t>
            </a:r>
            <a:r>
              <a:rPr kumimoji="1" lang="en-US" altLang="zh-CN" sz="2400" dirty="0">
                <a:latin typeface="Heiti SC Medium" pitchFamily="2" charset="-128"/>
                <a:ea typeface="Heiti SC Medium" pitchFamily="2" charset="-128"/>
              </a:rPr>
              <a:t> Algorithm </a:t>
            </a:r>
            <a:r>
              <a:rPr kumimoji="1" lang="zh-CN" altLang="en-US" sz="2400" dirty="0">
                <a:latin typeface="Heiti SC Medium" pitchFamily="2" charset="-128"/>
                <a:ea typeface="Heiti SC Medium" pitchFamily="2" charset="-128"/>
              </a:rPr>
              <a:t>）</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先验算法的两个步骤：</a:t>
            </a:r>
            <a:r>
              <a:rPr kumimoji="1" lang="en-US" altLang="zh-CN" sz="2400" dirty="0">
                <a:latin typeface="Heiti SC Medium" pitchFamily="2" charset="-128"/>
                <a:ea typeface="Heiti SC Medium" pitchFamily="2" charset="-128"/>
              </a:rPr>
              <a:t>1</a:t>
            </a:r>
            <a:r>
              <a:rPr kumimoji="1" lang="zh-CN" altLang="en-US" sz="2400" dirty="0">
                <a:latin typeface="Heiti SC Medium" pitchFamily="2" charset="-128"/>
                <a:ea typeface="Heiti SC Medium" pitchFamily="2" charset="-128"/>
              </a:rPr>
              <a:t>、生成所有频繁项目集 </a:t>
            </a:r>
            <a:r>
              <a:rPr kumimoji="1" lang="en-US" altLang="zh-CN" sz="2400" dirty="0">
                <a:latin typeface="Heiti SC Medium" pitchFamily="2" charset="-128"/>
                <a:ea typeface="Heiti SC Medium" pitchFamily="2" charset="-128"/>
              </a:rPr>
              <a:t>2</a:t>
            </a:r>
            <a:r>
              <a:rPr kumimoji="1" lang="zh-CN" altLang="en-US" sz="2400" dirty="0">
                <a:latin typeface="Heiti SC Medium" pitchFamily="2" charset="-128"/>
                <a:ea typeface="Heiti SC Medium" pitchFamily="2" charset="-128"/>
              </a:rPr>
              <a:t>、从频繁项目集生成所有确定的关联规则</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先验算法时依赖于先验或向下闭包属性来有效地生成所有频繁项集的。</a:t>
            </a:r>
            <a:endParaRPr kumimoji="1" lang="en-US" altLang="zh-CN" sz="2400" dirty="0">
              <a:latin typeface="Heiti SC Medium" pitchFamily="2" charset="-128"/>
              <a:ea typeface="Heiti SC Medium" pitchFamily="2" charset="-128"/>
            </a:endParaRPr>
          </a:p>
          <a:p>
            <a:pPr marL="0" indent="0" defTabSz="360000">
              <a:buNone/>
            </a:pPr>
            <a:r>
              <a:rPr kumimoji="1" lang="zh-CN" altLang="en-US" sz="2400" dirty="0">
                <a:latin typeface="Heiti SC Medium" pitchFamily="2" charset="-128"/>
                <a:ea typeface="Heiti SC Medium" pitchFamily="2" charset="-128"/>
              </a:rPr>
              <a:t>文中介绍了先验算法时怎么产生频繁项目集：</a:t>
            </a:r>
            <a:endParaRPr kumimoji="1" lang="en-US" altLang="zh-CN" sz="2400" dirty="0">
              <a:latin typeface="Heiti SC Medium" pitchFamily="2" charset="-128"/>
              <a:ea typeface="Heiti SC Medium" pitchFamily="2" charset="-128"/>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pic>
        <p:nvPicPr>
          <p:cNvPr id="8" name="图片 7">
            <a:extLst>
              <a:ext uri="{FF2B5EF4-FFF2-40B4-BE49-F238E27FC236}">
                <a16:creationId xmlns:a16="http://schemas.microsoft.com/office/drawing/2014/main" id="{3E2D8D13-7A33-3F43-A157-514E7ED3D627}"/>
              </a:ext>
            </a:extLst>
          </p:cNvPr>
          <p:cNvPicPr>
            <a:picLocks noChangeAspect="1"/>
          </p:cNvPicPr>
          <p:nvPr/>
        </p:nvPicPr>
        <p:blipFill>
          <a:blip r:embed="rId2"/>
          <a:stretch>
            <a:fillRect/>
          </a:stretch>
        </p:blipFill>
        <p:spPr>
          <a:xfrm>
            <a:off x="838200" y="4110847"/>
            <a:ext cx="4013200" cy="1638300"/>
          </a:xfrm>
          <a:prstGeom prst="rect">
            <a:avLst/>
          </a:prstGeom>
        </p:spPr>
      </p:pic>
      <p:sp>
        <p:nvSpPr>
          <p:cNvPr id="9" name="文本框 8">
            <a:extLst>
              <a:ext uri="{FF2B5EF4-FFF2-40B4-BE49-F238E27FC236}">
                <a16:creationId xmlns:a16="http://schemas.microsoft.com/office/drawing/2014/main" id="{1CDE1C5F-B260-1C4E-A8AC-554A264EAF5A}"/>
              </a:ext>
            </a:extLst>
          </p:cNvPr>
          <p:cNvSpPr txBox="1"/>
          <p:nvPr/>
        </p:nvSpPr>
        <p:spPr>
          <a:xfrm>
            <a:off x="5193102" y="4088921"/>
            <a:ext cx="6418053" cy="4247317"/>
          </a:xfrm>
          <a:prstGeom prst="rect">
            <a:avLst/>
          </a:prstGeom>
          <a:noFill/>
        </p:spPr>
        <p:txBody>
          <a:bodyPr wrap="square" rtlCol="0">
            <a:spAutoFit/>
          </a:bodyPr>
          <a:lstStyle/>
          <a:p>
            <a:r>
              <a:rPr kumimoji="1" lang="zh-CN" altLang="en-US" dirty="0"/>
              <a:t>仍以超市购物篮为例，为产生频繁项集，先分别得出</a:t>
            </a:r>
            <a:r>
              <a:rPr kumimoji="1" lang="en-US" altLang="zh-CN" dirty="0" err="1"/>
              <a:t>minsup</a:t>
            </a:r>
            <a:r>
              <a:rPr kumimoji="1" lang="en-US" altLang="zh-CN" dirty="0"/>
              <a:t>&gt;30%</a:t>
            </a:r>
            <a:r>
              <a:rPr kumimoji="1" lang="zh-CN" altLang="en-US" dirty="0"/>
              <a:t>的项集：</a:t>
            </a:r>
            <a:endParaRPr kumimoji="1" lang="en-US" altLang="zh-CN" dirty="0"/>
          </a:p>
          <a:p>
            <a:r>
              <a:rPr lang="en-US" altLang="zh-CN" dirty="0"/>
              <a:t>{{Beef}:4, {Cheese}:4, {Chicken}:5, {Clothes}:3, {Milk}:4} </a:t>
            </a:r>
          </a:p>
          <a:p>
            <a:r>
              <a:rPr lang="zh-CN" altLang="en-US" dirty="0"/>
              <a:t>由此产生二维项集</a:t>
            </a:r>
            <a:r>
              <a:rPr lang="en-US" altLang="zh-CN" dirty="0"/>
              <a:t>{{Beef, Cheese}, {Beef, Chicken}, {Beef, Clothes}, {Beef, Milk}, {Cheese, Chicken}, {Cheese, Clothes}, {Cheese, Milk}, {Chicken, Clothes}, {Chicken, Milk}, {Clothes, Milk}} </a:t>
            </a:r>
          </a:p>
          <a:p>
            <a:r>
              <a:rPr kumimoji="1" lang="zh-CN" altLang="en-US" dirty="0"/>
              <a:t>发现其中大于最小支持度的只有</a:t>
            </a:r>
            <a:r>
              <a:rPr lang="en-US" altLang="zh-CN" dirty="0"/>
              <a:t>{{Beef, Chicken}:3, {Beef, Cheese}:3, {Chicken, Clothes}:3, {Chicken, Milk}:4, {Clothes, Milk}:3} </a:t>
            </a:r>
            <a:r>
              <a:rPr lang="zh-CN" altLang="en-US" dirty="0"/>
              <a:t>组成</a:t>
            </a:r>
            <a:r>
              <a:rPr kumimoji="1" lang="en-US" altLang="zh-CN" dirty="0"/>
              <a:t>2</a:t>
            </a:r>
            <a:r>
              <a:rPr kumimoji="1" lang="zh-CN" altLang="en-US" dirty="0"/>
              <a:t>维最大项集</a:t>
            </a:r>
            <a:endParaRPr lang="en-US" altLang="zh-CN" dirty="0"/>
          </a:p>
          <a:p>
            <a:r>
              <a:rPr kumimoji="1" lang="zh-CN" altLang="en-US" dirty="0"/>
              <a:t>故</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55199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2.2</a:t>
            </a:r>
            <a:r>
              <a:rPr kumimoji="1" lang="zh-CN" altLang="en-US" sz="2400" dirty="0">
                <a:latin typeface="Heiti SC Medium" pitchFamily="2" charset="-128"/>
                <a:ea typeface="Heiti SC Medium" pitchFamily="2" charset="-128"/>
              </a:rPr>
              <a:t>先验算法（</a:t>
            </a:r>
            <a:r>
              <a:rPr kumimoji="1" lang="en-US" altLang="zh-CN" sz="2400" dirty="0">
                <a:latin typeface="Heiti SC Medium" pitchFamily="2" charset="-128"/>
                <a:ea typeface="Heiti SC Medium" pitchFamily="2" charset="-128"/>
              </a:rPr>
              <a:t> </a:t>
            </a:r>
            <a:r>
              <a:rPr kumimoji="1" lang="en-US" altLang="zh-CN" sz="2400" dirty="0" err="1">
                <a:latin typeface="Heiti SC Medium" pitchFamily="2" charset="-128"/>
                <a:ea typeface="Heiti SC Medium" pitchFamily="2" charset="-128"/>
              </a:rPr>
              <a:t>Apriori</a:t>
            </a:r>
            <a:r>
              <a:rPr kumimoji="1" lang="en-US" altLang="zh-CN" sz="2400" dirty="0">
                <a:latin typeface="Heiti SC Medium" pitchFamily="2" charset="-128"/>
                <a:ea typeface="Heiti SC Medium" pitchFamily="2" charset="-128"/>
              </a:rPr>
              <a:t> Algorithm </a:t>
            </a:r>
            <a:r>
              <a:rPr kumimoji="1" lang="zh-CN" altLang="en-US" sz="2400" dirty="0">
                <a:latin typeface="Heiti SC Medium" pitchFamily="2" charset="-128"/>
                <a:ea typeface="Heiti SC Medium" pitchFamily="2" charset="-128"/>
              </a:rPr>
              <a:t>）</a:t>
            </a:r>
            <a:r>
              <a:rPr kumimoji="1" lang="en-US" altLang="zh-CN" sz="2400" dirty="0">
                <a:latin typeface="Heiti SC Medium" pitchFamily="2" charset="-128"/>
                <a:ea typeface="Heiti SC Medium" pitchFamily="2" charset="-128"/>
              </a:rPr>
              <a:t>		</a:t>
            </a: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pic>
        <p:nvPicPr>
          <p:cNvPr id="5" name="图片 4">
            <a:extLst>
              <a:ext uri="{FF2B5EF4-FFF2-40B4-BE49-F238E27FC236}">
                <a16:creationId xmlns:a16="http://schemas.microsoft.com/office/drawing/2014/main" id="{D745A89A-EB69-8B4D-A86A-02EE3D8CF158}"/>
              </a:ext>
            </a:extLst>
          </p:cNvPr>
          <p:cNvPicPr>
            <a:picLocks noChangeAspect="1"/>
          </p:cNvPicPr>
          <p:nvPr/>
        </p:nvPicPr>
        <p:blipFill>
          <a:blip r:embed="rId2"/>
          <a:stretch>
            <a:fillRect/>
          </a:stretch>
        </p:blipFill>
        <p:spPr>
          <a:xfrm>
            <a:off x="1447800" y="2480237"/>
            <a:ext cx="4648200" cy="1897525"/>
          </a:xfrm>
          <a:prstGeom prst="rect">
            <a:avLst/>
          </a:prstGeom>
        </p:spPr>
      </p:pic>
      <p:sp>
        <p:nvSpPr>
          <p:cNvPr id="6" name="文本框 5">
            <a:extLst>
              <a:ext uri="{FF2B5EF4-FFF2-40B4-BE49-F238E27FC236}">
                <a16:creationId xmlns:a16="http://schemas.microsoft.com/office/drawing/2014/main" id="{B3A13AFF-AA2C-D247-AAAE-99759A1D30EF}"/>
              </a:ext>
            </a:extLst>
          </p:cNvPr>
          <p:cNvSpPr txBox="1"/>
          <p:nvPr/>
        </p:nvSpPr>
        <p:spPr>
          <a:xfrm>
            <a:off x="1447800" y="4516773"/>
            <a:ext cx="7477664" cy="2031325"/>
          </a:xfrm>
          <a:prstGeom prst="rect">
            <a:avLst/>
          </a:prstGeom>
          <a:noFill/>
        </p:spPr>
        <p:txBody>
          <a:bodyPr wrap="square" rtlCol="0">
            <a:spAutoFit/>
          </a:bodyPr>
          <a:lstStyle/>
          <a:p>
            <a:r>
              <a:rPr kumimoji="1" lang="zh-CN" altLang="en-US" dirty="0">
                <a:latin typeface="Heiti SC Medium" pitchFamily="2" charset="-128"/>
                <a:ea typeface="Heiti SC Medium" pitchFamily="2" charset="-128"/>
              </a:rPr>
              <a:t>再由此产生三维候选项集：</a:t>
            </a:r>
            <a:r>
              <a:rPr lang="en-US" altLang="zh-CN" dirty="0">
                <a:latin typeface="Heiti SC Medium" pitchFamily="2" charset="-128"/>
                <a:ea typeface="Heiti SC Medium" pitchFamily="2" charset="-128"/>
              </a:rPr>
              <a:t>{{Chicken, Clothes, Milk}</a:t>
            </a:r>
            <a:r>
              <a:rPr lang="zh-CN" altLang="en-US" dirty="0">
                <a:latin typeface="Heiti SC Medium" pitchFamily="2" charset="-128"/>
                <a:ea typeface="Heiti SC Medium" pitchFamily="2" charset="-128"/>
              </a:rPr>
              <a:t>，</a:t>
            </a:r>
            <a:r>
              <a:rPr lang="en-US" altLang="zh-CN" dirty="0">
                <a:latin typeface="Heiti SC Medium" pitchFamily="2" charset="-128"/>
                <a:ea typeface="Heiti SC Medium" pitchFamily="2" charset="-128"/>
              </a:rPr>
              <a:t>{Beef, Cheese, Chicken} } </a:t>
            </a:r>
          </a:p>
          <a:p>
            <a:r>
              <a:rPr lang="zh-CN" altLang="en-US" dirty="0">
                <a:latin typeface="Heiti SC Medium" pitchFamily="2" charset="-128"/>
                <a:ea typeface="Heiti SC Medium" pitchFamily="2" charset="-128"/>
              </a:rPr>
              <a:t>由于</a:t>
            </a:r>
            <a:r>
              <a:rPr lang="en-US" altLang="zh-CN" dirty="0">
                <a:latin typeface="Heiti SC Medium" pitchFamily="2" charset="-128"/>
                <a:ea typeface="Heiti SC Medium" pitchFamily="2" charset="-128"/>
              </a:rPr>
              <a:t>{Beef, Cheese, Chicken} </a:t>
            </a:r>
            <a:r>
              <a:rPr lang="zh-CN" altLang="en-US" dirty="0">
                <a:latin typeface="Heiti SC Medium" pitchFamily="2" charset="-128"/>
                <a:ea typeface="Heiti SC Medium" pitchFamily="2" charset="-128"/>
              </a:rPr>
              <a:t>中的</a:t>
            </a:r>
            <a:r>
              <a:rPr lang="en-US" altLang="zh-CN" dirty="0">
                <a:latin typeface="Heiti SC Medium" pitchFamily="2" charset="-128"/>
                <a:ea typeface="Heiti SC Medium" pitchFamily="2" charset="-128"/>
              </a:rPr>
              <a:t>{Cheese, Chicken} </a:t>
            </a:r>
            <a:r>
              <a:rPr lang="zh-CN" altLang="en-US" dirty="0">
                <a:latin typeface="Heiti SC Medium" pitchFamily="2" charset="-128"/>
                <a:ea typeface="Heiti SC Medium" pitchFamily="2" charset="-128"/>
              </a:rPr>
              <a:t>并不在二维</a:t>
            </a:r>
            <a:endParaRPr lang="en-US" altLang="zh-CN" dirty="0">
              <a:latin typeface="Heiti SC Medium" pitchFamily="2" charset="-128"/>
              <a:ea typeface="Heiti SC Medium" pitchFamily="2" charset="-128"/>
            </a:endParaRPr>
          </a:p>
          <a:p>
            <a:r>
              <a:rPr lang="zh-CN" altLang="en-US" dirty="0">
                <a:latin typeface="Heiti SC Medium" pitchFamily="2" charset="-128"/>
                <a:ea typeface="Heiti SC Medium" pitchFamily="2" charset="-128"/>
              </a:rPr>
              <a:t>最大项集中，故最大项集只有</a:t>
            </a:r>
            <a:r>
              <a:rPr lang="en-US" altLang="zh-CN" dirty="0">
                <a:latin typeface="Heiti SC Medium" pitchFamily="2" charset="-128"/>
                <a:ea typeface="Heiti SC Medium" pitchFamily="2" charset="-128"/>
              </a:rPr>
              <a:t>{{Chicken, Clothes, Milk}} </a:t>
            </a:r>
          </a:p>
          <a:p>
            <a:endParaRPr lang="en-US" altLang="zh-CN" dirty="0">
              <a:latin typeface="Heiti SC Medium" pitchFamily="2" charset="-128"/>
              <a:ea typeface="Heiti SC Medium" pitchFamily="2" charset="-128"/>
            </a:endParaRPr>
          </a:p>
          <a:p>
            <a:endParaRPr lang="en-US" altLang="zh-CN" dirty="0">
              <a:latin typeface="Heiti SC Medium" pitchFamily="2" charset="-128"/>
              <a:ea typeface="Heiti SC Medium" pitchFamily="2" charset="-128"/>
            </a:endParaRPr>
          </a:p>
          <a:p>
            <a:endParaRPr kumimoji="1" lang="zh-CN" altLang="en-US" dirty="0">
              <a:latin typeface="Heiti SC Medium" pitchFamily="2" charset="-128"/>
              <a:ea typeface="Heiti SC Medium" pitchFamily="2" charset="-128"/>
            </a:endParaRPr>
          </a:p>
        </p:txBody>
      </p:sp>
    </p:spTree>
    <p:extLst>
      <p:ext uri="{BB962C8B-B14F-4D97-AF65-F5344CB8AC3E}">
        <p14:creationId xmlns:p14="http://schemas.microsoft.com/office/powerpoint/2010/main" val="383242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6BC23AA-7A10-E741-ADDB-6A9335CAB8BA}"/>
              </a:ext>
            </a:extLst>
          </p:cNvPr>
          <p:cNvPicPr>
            <a:picLocks noChangeAspect="1"/>
          </p:cNvPicPr>
          <p:nvPr/>
        </p:nvPicPr>
        <p:blipFill>
          <a:blip r:embed="rId2"/>
          <a:stretch>
            <a:fillRect/>
          </a:stretch>
        </p:blipFill>
        <p:spPr>
          <a:xfrm>
            <a:off x="6759475" y="405442"/>
            <a:ext cx="5570548" cy="6047116"/>
          </a:xfrm>
          <a:prstGeom prst="rect">
            <a:avLst/>
          </a:prstGeom>
        </p:spPr>
      </p:pic>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2.2</a:t>
            </a:r>
            <a:r>
              <a:rPr kumimoji="1" lang="zh-CN" altLang="en-US" sz="2400" dirty="0">
                <a:latin typeface="Heiti SC Medium" pitchFamily="2" charset="-128"/>
                <a:ea typeface="Heiti SC Medium" pitchFamily="2" charset="-128"/>
              </a:rPr>
              <a:t> 先验算法（</a:t>
            </a:r>
            <a:r>
              <a:rPr kumimoji="1" lang="en-US" altLang="zh-CN" sz="2400" dirty="0">
                <a:latin typeface="Heiti SC Medium" pitchFamily="2" charset="-128"/>
                <a:ea typeface="Heiti SC Medium" pitchFamily="2" charset="-128"/>
              </a:rPr>
              <a:t> </a:t>
            </a:r>
            <a:r>
              <a:rPr kumimoji="1" lang="en-US" altLang="zh-CN" sz="2400" dirty="0" err="1">
                <a:latin typeface="Heiti SC Medium" pitchFamily="2" charset="-128"/>
                <a:ea typeface="Heiti SC Medium" pitchFamily="2" charset="-128"/>
              </a:rPr>
              <a:t>Apriori</a:t>
            </a:r>
            <a:r>
              <a:rPr kumimoji="1" lang="en-US" altLang="zh-CN" sz="2400" dirty="0">
                <a:latin typeface="Heiti SC Medium" pitchFamily="2" charset="-128"/>
                <a:ea typeface="Heiti SC Medium" pitchFamily="2" charset="-128"/>
              </a:rPr>
              <a:t> Algorithm </a:t>
            </a:r>
            <a:r>
              <a:rPr kumimoji="1" lang="zh-CN" altLang="en-US" sz="2400" dirty="0">
                <a:latin typeface="Heiti SC Medium" pitchFamily="2" charset="-128"/>
                <a:ea typeface="Heiti SC Medium" pitchFamily="2" charset="-128"/>
              </a:rPr>
              <a:t>）</a:t>
            </a:r>
            <a:r>
              <a:rPr kumimoji="1" lang="en-US" altLang="zh-CN" sz="2400" dirty="0">
                <a:latin typeface="Heiti SC Medium" pitchFamily="2" charset="-128"/>
                <a:ea typeface="Heiti SC Medium" pitchFamily="2" charset="-128"/>
              </a:rPr>
              <a:t>		</a:t>
            </a:r>
          </a:p>
          <a:p>
            <a:pPr marL="0" indent="0" defTabSz="36000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文中也具体提及了先验算法的内容：</a:t>
            </a:r>
            <a:r>
              <a:rPr kumimoji="1" lang="en-US" altLang="zh-CN" sz="2400" dirty="0">
                <a:latin typeface="Heiti SC Medium" pitchFamily="2" charset="-128"/>
                <a:ea typeface="Heiti SC Medium" pitchFamily="2" charset="-128"/>
              </a:rPr>
              <a:t>-》</a:t>
            </a:r>
          </a:p>
          <a:p>
            <a:pPr marL="0" indent="0" defTabSz="360000">
              <a:buNone/>
            </a:pPr>
            <a:r>
              <a:rPr kumimoji="1" lang="en-US" altLang="zh-CN" sz="2400" dirty="0">
                <a:latin typeface="Heiti SC Medium" pitchFamily="2" charset="-128"/>
                <a:ea typeface="Heiti SC Medium" pitchFamily="2" charset="-128"/>
              </a:rPr>
              <a:t>		</a:t>
            </a: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sp>
        <p:nvSpPr>
          <p:cNvPr id="5" name="文本框 4">
            <a:extLst>
              <a:ext uri="{FF2B5EF4-FFF2-40B4-BE49-F238E27FC236}">
                <a16:creationId xmlns:a16="http://schemas.microsoft.com/office/drawing/2014/main" id="{661D5BF2-272D-3047-B432-50DA7794CE8C}"/>
              </a:ext>
            </a:extLst>
          </p:cNvPr>
          <p:cNvSpPr txBox="1"/>
          <p:nvPr/>
        </p:nvSpPr>
        <p:spPr>
          <a:xfrm>
            <a:off x="1122113" y="2829465"/>
            <a:ext cx="5353450" cy="1477328"/>
          </a:xfrm>
          <a:prstGeom prst="rect">
            <a:avLst/>
          </a:prstGeom>
          <a:noFill/>
        </p:spPr>
        <p:txBody>
          <a:bodyPr wrap="square" rtlCol="0">
            <a:spAutoFit/>
          </a:bodyPr>
          <a:lstStyle/>
          <a:p>
            <a:r>
              <a:rPr kumimoji="1" lang="zh-CN" altLang="en-US" dirty="0"/>
              <a:t>先验算法采用自底向上的处理方法，可以生成最后的频繁项目集，在这个例子中，可决定出最频繁购买的物品集，除开先验算法只需要扫描</a:t>
            </a:r>
            <a:r>
              <a:rPr kumimoji="1" lang="en-US" altLang="zh-CN" dirty="0"/>
              <a:t>k</a:t>
            </a:r>
            <a:r>
              <a:rPr kumimoji="1" lang="zh-CN" altLang="en-US" dirty="0"/>
              <a:t>次（</a:t>
            </a:r>
            <a:r>
              <a:rPr kumimoji="1" lang="en-US" altLang="zh-CN" dirty="0"/>
              <a:t>k</a:t>
            </a:r>
            <a:r>
              <a:rPr kumimoji="1" lang="zh-CN" altLang="en-US" dirty="0"/>
              <a:t>为最大项目集的个数），先验算法也是具有缺点的（产生大量项目，很难分析其中有用的信息。）</a:t>
            </a:r>
          </a:p>
        </p:txBody>
      </p:sp>
    </p:spTree>
    <p:extLst>
      <p:ext uri="{BB962C8B-B14F-4D97-AF65-F5344CB8AC3E}">
        <p14:creationId xmlns:p14="http://schemas.microsoft.com/office/powerpoint/2010/main" val="41088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2.2</a:t>
            </a:r>
            <a:r>
              <a:rPr kumimoji="1" lang="zh-CN" altLang="en-US" sz="2400" dirty="0">
                <a:latin typeface="Heiti SC Medium" pitchFamily="2" charset="-128"/>
                <a:ea typeface="Heiti SC Medium" pitchFamily="2" charset="-128"/>
              </a:rPr>
              <a:t> 关联规则的基本概念</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2.2.2</a:t>
            </a:r>
            <a:r>
              <a:rPr kumimoji="1" lang="zh-CN" altLang="en-US" sz="2400" dirty="0">
                <a:latin typeface="Heiti SC Medium" pitchFamily="2" charset="-128"/>
                <a:ea typeface="Heiti SC Medium" pitchFamily="2" charset="-128"/>
              </a:rPr>
              <a:t> 生成关联规则</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                       算法 </a:t>
            </a:r>
            <a:r>
              <a:rPr kumimoji="1" lang="en-US" altLang="zh-CN" sz="2400" dirty="0">
                <a:latin typeface="Heiti SC Medium" pitchFamily="2" charset="-128"/>
                <a:ea typeface="Heiti SC Medium" pitchFamily="2" charset="-128"/>
              </a:rPr>
              <a:t>-》</a:t>
            </a:r>
          </a:p>
          <a:p>
            <a:pPr marL="0" indent="0" defTabSz="360000">
              <a:buNone/>
            </a:pPr>
            <a:endParaRPr kumimoji="1" lang="en-US" altLang="zh-CN" sz="2400" dirty="0">
              <a:latin typeface="Heiti SC Medium" pitchFamily="2" charset="-128"/>
              <a:ea typeface="Heiti SC Medium" pitchFamily="2" charset="-128"/>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pic>
        <p:nvPicPr>
          <p:cNvPr id="2" name="图片 1">
            <a:extLst>
              <a:ext uri="{FF2B5EF4-FFF2-40B4-BE49-F238E27FC236}">
                <a16:creationId xmlns:a16="http://schemas.microsoft.com/office/drawing/2014/main" id="{AC2A8139-FF08-C146-B8C8-D4D81C3CEE21}"/>
              </a:ext>
            </a:extLst>
          </p:cNvPr>
          <p:cNvPicPr>
            <a:picLocks noChangeAspect="1"/>
          </p:cNvPicPr>
          <p:nvPr/>
        </p:nvPicPr>
        <p:blipFill>
          <a:blip r:embed="rId2"/>
          <a:stretch>
            <a:fillRect/>
          </a:stretch>
        </p:blipFill>
        <p:spPr>
          <a:xfrm>
            <a:off x="5443987" y="662781"/>
            <a:ext cx="6667500" cy="5308600"/>
          </a:xfrm>
          <a:prstGeom prst="rect">
            <a:avLst/>
          </a:prstGeom>
        </p:spPr>
      </p:pic>
      <p:sp>
        <p:nvSpPr>
          <p:cNvPr id="5" name="文本框 4">
            <a:extLst>
              <a:ext uri="{FF2B5EF4-FFF2-40B4-BE49-F238E27FC236}">
                <a16:creationId xmlns:a16="http://schemas.microsoft.com/office/drawing/2014/main" id="{9FD910FE-21D5-E748-99DD-E3B3149714FA}"/>
              </a:ext>
            </a:extLst>
          </p:cNvPr>
          <p:cNvSpPr txBox="1"/>
          <p:nvPr/>
        </p:nvSpPr>
        <p:spPr>
          <a:xfrm>
            <a:off x="561436" y="3429000"/>
            <a:ext cx="4882551" cy="3139321"/>
          </a:xfrm>
          <a:prstGeom prst="rect">
            <a:avLst/>
          </a:prstGeom>
          <a:noFill/>
        </p:spPr>
        <p:txBody>
          <a:bodyPr wrap="square" rtlCol="0">
            <a:spAutoFit/>
          </a:bodyPr>
          <a:lstStyle/>
          <a:p>
            <a:r>
              <a:rPr kumimoji="1" lang="zh-CN" altLang="en-US" dirty="0"/>
              <a:t>文中还是举用了之前的例子：</a:t>
            </a:r>
            <a:endParaRPr kumimoji="1" lang="en-US" altLang="zh-CN" dirty="0"/>
          </a:p>
          <a:p>
            <a:r>
              <a:rPr kumimoji="1" lang="zh-CN" altLang="en-US" dirty="0"/>
              <a:t>当已产生最大项集时：</a:t>
            </a:r>
            <a:r>
              <a:rPr lang="en-US" altLang="zh-CN" dirty="0"/>
              <a:t>{{Chicken, Clothes, Milk}:3} </a:t>
            </a:r>
            <a:endParaRPr lang="en-US" altLang="zh-CN" dirty="0">
              <a:effectLst/>
            </a:endParaRPr>
          </a:p>
          <a:p>
            <a:r>
              <a:rPr kumimoji="1" lang="zh-CN" altLang="en-US" dirty="0"/>
              <a:t>对应产生的关联规则为：</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由于最小相信度的限制，只有</a:t>
            </a:r>
            <a:r>
              <a:rPr kumimoji="1" lang="en-US" altLang="zh-CN" dirty="0"/>
              <a:t>1</a:t>
            </a:r>
            <a:r>
              <a:rPr kumimoji="1" lang="zh-CN" altLang="en-US" dirty="0"/>
              <a:t>和</a:t>
            </a:r>
            <a:r>
              <a:rPr kumimoji="1" lang="en-US" altLang="zh-CN" dirty="0"/>
              <a:t>3</a:t>
            </a:r>
            <a:r>
              <a:rPr kumimoji="1" lang="zh-CN" altLang="en-US" dirty="0"/>
              <a:t> 符合，再根据算法产生</a:t>
            </a:r>
            <a:r>
              <a:rPr kumimoji="1" lang="en-US" altLang="zh-CN" dirty="0"/>
              <a:t>Rule</a:t>
            </a:r>
            <a:r>
              <a:rPr kumimoji="1" lang="zh-CN" altLang="en-US" dirty="0"/>
              <a:t> </a:t>
            </a:r>
            <a:r>
              <a:rPr kumimoji="1" lang="en-US" altLang="zh-CN" dirty="0"/>
              <a:t>4</a:t>
            </a:r>
            <a:r>
              <a:rPr kumimoji="1" lang="zh-CN" altLang="en-US" dirty="0"/>
              <a:t>。</a:t>
            </a:r>
            <a:endParaRPr kumimoji="1" lang="en-US" altLang="zh-CN" dirty="0"/>
          </a:p>
          <a:p>
            <a:endParaRPr kumimoji="1" lang="zh-CN" altLang="en-US" dirty="0"/>
          </a:p>
        </p:txBody>
      </p:sp>
      <p:pic>
        <p:nvPicPr>
          <p:cNvPr id="6" name="图片 5">
            <a:extLst>
              <a:ext uri="{FF2B5EF4-FFF2-40B4-BE49-F238E27FC236}">
                <a16:creationId xmlns:a16="http://schemas.microsoft.com/office/drawing/2014/main" id="{6855F598-1651-8A44-BBD1-F9858D5DB253}"/>
              </a:ext>
            </a:extLst>
          </p:cNvPr>
          <p:cNvPicPr>
            <a:picLocks noChangeAspect="1"/>
          </p:cNvPicPr>
          <p:nvPr/>
        </p:nvPicPr>
        <p:blipFill>
          <a:blip r:embed="rId3"/>
          <a:stretch>
            <a:fillRect/>
          </a:stretch>
        </p:blipFill>
        <p:spPr>
          <a:xfrm>
            <a:off x="366144" y="4702254"/>
            <a:ext cx="5549900" cy="736600"/>
          </a:xfrm>
          <a:prstGeom prst="rect">
            <a:avLst/>
          </a:prstGeom>
        </p:spPr>
      </p:pic>
    </p:spTree>
    <p:extLst>
      <p:ext uri="{BB962C8B-B14F-4D97-AF65-F5344CB8AC3E}">
        <p14:creationId xmlns:p14="http://schemas.microsoft.com/office/powerpoint/2010/main" val="104178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DC7ED-0A46-A04F-A7F1-F168356BE899}"/>
              </a:ext>
            </a:extLst>
          </p:cNvPr>
          <p:cNvSpPr>
            <a:spLocks noGrp="1"/>
          </p:cNvSpPr>
          <p:nvPr>
            <p:ph type="title"/>
          </p:nvPr>
        </p:nvSpPr>
        <p:spPr/>
        <p:txBody>
          <a:bodyPr/>
          <a:lstStyle/>
          <a:p>
            <a:r>
              <a:rPr kumimoji="1" lang="zh-CN" altLang="en-US" dirty="0">
                <a:latin typeface="Heiti SC Medium" pitchFamily="2" charset="-128"/>
                <a:ea typeface="Heiti SC Medium" pitchFamily="2" charset="-128"/>
              </a:rPr>
              <a:t>目录</a:t>
            </a:r>
          </a:p>
        </p:txBody>
      </p:sp>
      <p:sp>
        <p:nvSpPr>
          <p:cNvPr id="3" name="内容占位符 2">
            <a:extLst>
              <a:ext uri="{FF2B5EF4-FFF2-40B4-BE49-F238E27FC236}">
                <a16:creationId xmlns:a16="http://schemas.microsoft.com/office/drawing/2014/main" id="{EB9E8BB2-A5DB-AF4F-A1C5-B16DC539AC23}"/>
              </a:ext>
            </a:extLst>
          </p:cNvPr>
          <p:cNvSpPr>
            <a:spLocks noGrp="1"/>
          </p:cNvSpPr>
          <p:nvPr>
            <p:ph idx="1"/>
          </p:nvPr>
        </p:nvSpPr>
        <p:spPr>
          <a:xfrm>
            <a:off x="838199" y="1431984"/>
            <a:ext cx="11066253" cy="5210355"/>
          </a:xfrm>
        </p:spPr>
        <p:txBody>
          <a:bodyPr>
            <a:normAutofit fontScale="85000" lnSpcReduction="20000"/>
          </a:body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a:p>
            <a:pPr marL="0" indent="0" defTabSz="518400">
              <a:buNone/>
            </a:pPr>
            <a:r>
              <a:rPr kumimoji="1" lang="en-US" altLang="zh-CN" sz="20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1. </a:t>
            </a:r>
            <a:r>
              <a:rPr kumimoji="1" lang="zh-CN" altLang="en-US" sz="2100" dirty="0">
                <a:latin typeface="Heiti SC Medium" pitchFamily="2" charset="-128"/>
                <a:ea typeface="Heiti SC Medium" pitchFamily="2" charset="-128"/>
              </a:rPr>
              <a:t>用</a:t>
            </a:r>
            <a:r>
              <a:rPr kumimoji="1" lang="en-US" altLang="zh-CN" sz="2100" dirty="0" err="1">
                <a:latin typeface="Heiti SC Medium" pitchFamily="2" charset="-128"/>
                <a:ea typeface="Heiti SC Medium" pitchFamily="2" charset="-128"/>
              </a:rPr>
              <a:t>Jieba</a:t>
            </a:r>
            <a:r>
              <a:rPr kumimoji="1" lang="en-US" altLang="zh-CN" sz="2100" dirty="0">
                <a:latin typeface="Heiti SC Medium" pitchFamily="2" charset="-128"/>
                <a:ea typeface="Heiti SC Medium" pitchFamily="2" charset="-128"/>
              </a:rPr>
              <a:t> </a:t>
            </a:r>
            <a:r>
              <a:rPr kumimoji="1" lang="zh-CN" altLang="en-US" sz="2100" dirty="0">
                <a:latin typeface="Heiti SC Medium" pitchFamily="2" charset="-128"/>
                <a:ea typeface="Heiti SC Medium" pitchFamily="2" charset="-128"/>
              </a:rPr>
              <a:t>对</a:t>
            </a:r>
            <a:r>
              <a:rPr kumimoji="1" lang="en-US" altLang="zh-CN" sz="2100" dirty="0">
                <a:latin typeface="Heiti SC Medium" pitchFamily="2" charset="-128"/>
                <a:ea typeface="Heiti SC Medium" pitchFamily="2" charset="-128"/>
              </a:rPr>
              <a:t>CTB</a:t>
            </a:r>
            <a:r>
              <a:rPr kumimoji="1" lang="zh-CN" altLang="en-US" sz="2100" dirty="0">
                <a:latin typeface="Heiti SC Medium" pitchFamily="2" charset="-128"/>
                <a:ea typeface="Heiti SC Medium" pitchFamily="2" charset="-128"/>
              </a:rPr>
              <a:t>进行分词</a:t>
            </a:r>
          </a:p>
          <a:p>
            <a:pPr marL="0" indent="0" defTabSz="518400">
              <a:buNone/>
            </a:pPr>
            <a:r>
              <a:rPr kumimoji="1" lang="zh-CN" altLang="en-US" sz="21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2. </a:t>
            </a:r>
            <a:r>
              <a:rPr kumimoji="1" lang="zh-CN" altLang="en-US" sz="2100" dirty="0">
                <a:latin typeface="Heiti SC Medium" pitchFamily="2" charset="-128"/>
                <a:ea typeface="Heiti SC Medium" pitchFamily="2" charset="-128"/>
              </a:rPr>
              <a:t>语言建模</a:t>
            </a:r>
          </a:p>
          <a:p>
            <a:pPr marL="0" indent="0" defTabSz="518400">
              <a:buNone/>
            </a:pPr>
            <a:r>
              <a:rPr kumimoji="1" lang="zh-CN" altLang="en-US" sz="21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3. </a:t>
            </a:r>
            <a:r>
              <a:rPr kumimoji="1" lang="zh-CN" altLang="en-US" sz="2100" dirty="0">
                <a:latin typeface="Heiti SC Medium" pitchFamily="2" charset="-128"/>
                <a:ea typeface="Heiti SC Medium" pitchFamily="2" charset="-128"/>
              </a:rPr>
              <a:t>机器翻译</a:t>
            </a:r>
          </a:p>
          <a:p>
            <a:pPr marL="0" indent="0" defTabSz="518400">
              <a:buNone/>
            </a:pPr>
            <a:r>
              <a:rPr kumimoji="1" lang="zh-CN" altLang="en-US" sz="21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4. </a:t>
            </a:r>
            <a:r>
              <a:rPr kumimoji="1" lang="zh-CN" altLang="en-US" sz="2100" dirty="0">
                <a:latin typeface="Heiti SC Medium" pitchFamily="2" charset="-128"/>
                <a:ea typeface="Heiti SC Medium" pitchFamily="2" charset="-128"/>
              </a:rPr>
              <a:t>文本分类</a:t>
            </a:r>
          </a:p>
          <a:p>
            <a:pPr marL="0" indent="0" defTabSz="518400">
              <a:buNone/>
            </a:pPr>
            <a:r>
              <a:rPr kumimoji="1" lang="zh-CN" altLang="en-US" sz="21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5. </a:t>
            </a:r>
            <a:r>
              <a:rPr kumimoji="1" lang="zh-CN" altLang="en-US" sz="2100" dirty="0">
                <a:latin typeface="Heiti SC Medium" pitchFamily="2" charset="-128"/>
                <a:ea typeface="Heiti SC Medium" pitchFamily="2" charset="-128"/>
              </a:rPr>
              <a:t>设置</a:t>
            </a:r>
            <a:r>
              <a:rPr kumimoji="1" lang="en-US" altLang="zh-CN" sz="2100" dirty="0">
                <a:latin typeface="Heiti SC Medium" pitchFamily="2" charset="-128"/>
                <a:ea typeface="Heiti SC Medium" pitchFamily="2" charset="-128"/>
              </a:rPr>
              <a:t>Frequency Bar</a:t>
            </a:r>
            <a:r>
              <a:rPr kumimoji="1" lang="zh-CN" altLang="en-US" sz="2100" dirty="0">
                <a:latin typeface="Heiti SC Medium" pitchFamily="2" charset="-128"/>
                <a:ea typeface="Heiti SC Medium" pitchFamily="2" charset="-128"/>
              </a:rPr>
              <a:t>来探究词语稀疏性对于两种模型的影响</a:t>
            </a:r>
          </a:p>
          <a:p>
            <a:pPr marL="0" indent="0" defTabSz="518400">
              <a:buNone/>
            </a:pPr>
            <a:r>
              <a:rPr kumimoji="1" lang="zh-CN" altLang="en-US" sz="2100" dirty="0">
                <a:latin typeface="Heiti SC Medium" pitchFamily="2" charset="-128"/>
                <a:ea typeface="Heiti SC Medium" pitchFamily="2" charset="-128"/>
              </a:rPr>
              <a:t>	</a:t>
            </a:r>
            <a:r>
              <a:rPr kumimoji="1" lang="en-US" altLang="zh-CN" sz="2100" dirty="0">
                <a:latin typeface="Heiti SC Medium" pitchFamily="2" charset="-128"/>
                <a:ea typeface="Heiti SC Medium" pitchFamily="2" charset="-128"/>
              </a:rPr>
              <a:t>6. OOV</a:t>
            </a:r>
            <a:r>
              <a:rPr kumimoji="1" lang="zh-CN" altLang="en-US" sz="2100" dirty="0">
                <a:latin typeface="Heiti SC Medium" pitchFamily="2" charset="-128"/>
                <a:ea typeface="Heiti SC Medium" pitchFamily="2" charset="-128"/>
              </a:rPr>
              <a:t>对模型效果的影响。</a:t>
            </a:r>
            <a:endParaRPr kumimoji="1" lang="en-US" altLang="zh-CN" sz="2100" dirty="0">
              <a:latin typeface="Heiti SC Medium" pitchFamily="2" charset="-128"/>
              <a:ea typeface="Heiti SC Medium" pitchFamily="2" charset="-128"/>
            </a:endParaRPr>
          </a:p>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a:p>
            <a:pPr marL="0" indent="0" defTabSz="518400">
              <a:buNone/>
            </a:pPr>
            <a:r>
              <a:rPr kumimoji="1" lang="zh-CN" altLang="en-US" sz="2000" dirty="0">
                <a:latin typeface="Heiti SC Medium" pitchFamily="2" charset="-128"/>
                <a:ea typeface="Heiti SC Medium" pitchFamily="2" charset="-128"/>
              </a:rPr>
              <a:t>	</a:t>
            </a:r>
            <a:r>
              <a:rPr kumimoji="1" lang="en-US" altLang="zh-CN" sz="2000" dirty="0">
                <a:latin typeface="Heiti SC Medium" pitchFamily="2" charset="-128"/>
                <a:ea typeface="Heiti SC Medium" pitchFamily="2" charset="-128"/>
              </a:rPr>
              <a:t>1. </a:t>
            </a:r>
            <a:r>
              <a:rPr kumimoji="1" lang="zh-CN" altLang="en-US" sz="2000" dirty="0">
                <a:latin typeface="Heiti SC Medium" pitchFamily="2" charset="-128"/>
                <a:ea typeface="Heiti SC Medium" pitchFamily="2" charset="-128"/>
              </a:rPr>
              <a:t>介绍</a:t>
            </a:r>
            <a:endParaRPr kumimoji="1" lang="en-US" altLang="zh-CN" sz="2000" dirty="0">
              <a:latin typeface="Heiti SC Medium" pitchFamily="2" charset="-128"/>
              <a:ea typeface="Heiti SC Medium" pitchFamily="2" charset="-128"/>
            </a:endParaRPr>
          </a:p>
          <a:p>
            <a:pPr marL="0" indent="0" defTabSz="518400">
              <a:buNone/>
            </a:pPr>
            <a:r>
              <a:rPr kumimoji="1" lang="en-US" altLang="zh-CN" sz="2000" dirty="0">
                <a:latin typeface="Heiti SC Medium" pitchFamily="2" charset="-128"/>
                <a:ea typeface="Heiti SC Medium" pitchFamily="2" charset="-128"/>
              </a:rPr>
              <a:t>	2.</a:t>
            </a:r>
            <a:r>
              <a:rPr kumimoji="1" lang="zh-CN" altLang="en-US" sz="2000" dirty="0">
                <a:latin typeface="Heiti SC Medium" pitchFamily="2" charset="-128"/>
                <a:ea typeface="Heiti SC Medium" pitchFamily="2" charset="-128"/>
              </a:rPr>
              <a:t>关联规则和序列模式</a:t>
            </a:r>
            <a:endParaRPr kumimoji="1" lang="en-US" altLang="zh-CN" sz="2000" dirty="0">
              <a:latin typeface="Heiti SC Medium" pitchFamily="2" charset="-128"/>
              <a:ea typeface="Heiti SC Medium" pitchFamily="2" charset="-128"/>
            </a:endParaRPr>
          </a:p>
          <a:p>
            <a:pPr marL="0" indent="0" defTabSz="518400">
              <a:buNone/>
            </a:pPr>
            <a:r>
              <a:rPr kumimoji="1" lang="en-US" altLang="zh-CN" dirty="0">
                <a:latin typeface="Heiti SC Medium" pitchFamily="2" charset="-128"/>
                <a:ea typeface="Heiti SC Medium" pitchFamily="2" charset="-128"/>
              </a:rPr>
              <a:t>		</a:t>
            </a:r>
            <a:r>
              <a:rPr kumimoji="1" lang="en-US" altLang="zh-CN" sz="1800" dirty="0">
                <a:latin typeface="Heiti SC Medium" pitchFamily="2" charset="-128"/>
                <a:ea typeface="Heiti SC Medium" pitchFamily="2" charset="-128"/>
              </a:rPr>
              <a:t>2.1</a:t>
            </a:r>
            <a:r>
              <a:rPr kumimoji="1" lang="zh-CN" altLang="en-US" sz="1800" dirty="0">
                <a:latin typeface="Heiti SC Medium" pitchFamily="2" charset="-128"/>
                <a:ea typeface="Heiti SC Medium" pitchFamily="2" charset="-128"/>
              </a:rPr>
              <a:t> 关联规则的基本概念</a:t>
            </a:r>
            <a:endParaRPr kumimoji="1" lang="en-US" altLang="zh-CN" sz="1800" dirty="0">
              <a:latin typeface="Heiti SC Medium" pitchFamily="2" charset="-128"/>
              <a:ea typeface="Heiti SC Medium" pitchFamily="2" charset="-128"/>
            </a:endParaRPr>
          </a:p>
          <a:p>
            <a:pPr marL="0" indent="0" defTabSz="518400">
              <a:buNone/>
            </a:pPr>
            <a:r>
              <a:rPr kumimoji="1" lang="en-US" altLang="zh-CN" sz="1800" dirty="0">
                <a:latin typeface="Heiti SC Medium" pitchFamily="2" charset="-128"/>
                <a:ea typeface="Heiti SC Medium" pitchFamily="2" charset="-128"/>
              </a:rPr>
              <a:t>		2.2</a:t>
            </a:r>
            <a:r>
              <a:rPr kumimoji="1" lang="zh-CN" altLang="en-US" sz="1800" dirty="0">
                <a:latin typeface="Heiti SC Medium" pitchFamily="2" charset="-128"/>
                <a:ea typeface="Heiti SC Medium" pitchFamily="2" charset="-128"/>
              </a:rPr>
              <a:t> 先验算法</a:t>
            </a:r>
            <a:endParaRPr kumimoji="1" lang="en-US" altLang="zh-CN" sz="1800" dirty="0">
              <a:latin typeface="Heiti SC Medium" pitchFamily="2" charset="-128"/>
              <a:ea typeface="Heiti SC Medium" pitchFamily="2" charset="-128"/>
            </a:endParaRPr>
          </a:p>
          <a:p>
            <a:pPr marL="0" indent="0" defTabSz="518400">
              <a:buNone/>
            </a:pPr>
            <a:r>
              <a:rPr kumimoji="1" lang="en-US" altLang="zh-CN" sz="1800" dirty="0">
                <a:latin typeface="Heiti SC Medium" pitchFamily="2" charset="-128"/>
                <a:ea typeface="Heiti SC Medium" pitchFamily="2" charset="-128"/>
              </a:rPr>
              <a:t>		2.3</a:t>
            </a:r>
            <a:r>
              <a:rPr kumimoji="1" lang="zh-CN" altLang="en-US" sz="1800" dirty="0">
                <a:latin typeface="Heiti SC Medium" pitchFamily="2" charset="-128"/>
                <a:ea typeface="Heiti SC Medium" pitchFamily="2" charset="-128"/>
              </a:rPr>
              <a:t> 关联规则挖掘的数据格式</a:t>
            </a:r>
            <a:endParaRPr kumimoji="1" lang="en-US" altLang="zh-CN" sz="1800" dirty="0">
              <a:latin typeface="Heiti SC Medium" pitchFamily="2" charset="-128"/>
              <a:ea typeface="Heiti SC Medium" pitchFamily="2" charset="-128"/>
            </a:endParaRPr>
          </a:p>
          <a:p>
            <a:pPr marL="0" indent="0" defTabSz="518400">
              <a:buNone/>
            </a:pPr>
            <a:r>
              <a:rPr kumimoji="1" lang="en-US" altLang="zh-CN" sz="1800" dirty="0">
                <a:latin typeface="Heiti SC Medium" pitchFamily="2" charset="-128"/>
                <a:ea typeface="Heiti SC Medium" pitchFamily="2" charset="-128"/>
              </a:rPr>
              <a:t>		2.4</a:t>
            </a:r>
            <a:r>
              <a:rPr kumimoji="1" lang="zh-CN" altLang="en-US" sz="1800" dirty="0">
                <a:latin typeface="Heiti SC Medium" pitchFamily="2" charset="-128"/>
                <a:ea typeface="Heiti SC Medium" pitchFamily="2" charset="-128"/>
              </a:rPr>
              <a:t> 多最小支持度关联规则挖掘</a:t>
            </a:r>
            <a:endParaRPr kumimoji="1" lang="en-US" altLang="zh-CN" sz="1800" dirty="0">
              <a:latin typeface="Heiti SC Medium" pitchFamily="2" charset="-128"/>
              <a:ea typeface="Heiti SC Medium" pitchFamily="2" charset="-128"/>
            </a:endParaRPr>
          </a:p>
          <a:p>
            <a:pPr marL="571500" indent="-571500">
              <a:buFont typeface="+mj-ea"/>
              <a:buAutoNum type="ea1JpnChsDbPeriod" startAt="3"/>
            </a:pPr>
            <a:r>
              <a:rPr kumimoji="1" lang="zh-CN" altLang="en-US" dirty="0">
                <a:latin typeface="Heiti SC Medium" pitchFamily="2" charset="-128"/>
                <a:ea typeface="Heiti SC Medium" pitchFamily="2" charset="-128"/>
              </a:rPr>
              <a:t>总结</a:t>
            </a:r>
            <a:endParaRPr kumimoji="1" lang="en-US" altLang="zh-CN" dirty="0">
              <a:latin typeface="Heiti SC Medium" pitchFamily="2" charset="-128"/>
              <a:ea typeface="Heiti SC Medium" pitchFamily="2" charset="-128"/>
            </a:endParaRPr>
          </a:p>
          <a:p>
            <a:endParaRPr kumimoji="1" lang="zh-CN" altLang="en-US" dirty="0">
              <a:latin typeface="Heiti SC Medium" pitchFamily="2" charset="-128"/>
              <a:ea typeface="Heiti SC Medium" pitchFamily="2" charset="-128"/>
            </a:endParaRPr>
          </a:p>
        </p:txBody>
      </p:sp>
    </p:spTree>
    <p:extLst>
      <p:ext uri="{BB962C8B-B14F-4D97-AF65-F5344CB8AC3E}">
        <p14:creationId xmlns:p14="http://schemas.microsoft.com/office/powerpoint/2010/main" val="210031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518400">
              <a:buNone/>
            </a:pPr>
            <a:r>
              <a:rPr kumimoji="1" lang="en-US" altLang="zh-CN" sz="2400" dirty="0">
                <a:latin typeface="Heiti SC Medium" pitchFamily="2" charset="-128"/>
                <a:ea typeface="Heiti SC Medium" pitchFamily="2" charset="-128"/>
              </a:rPr>
              <a:t>	 2.3</a:t>
            </a:r>
            <a:r>
              <a:rPr kumimoji="1" lang="zh-CN" altLang="en-US" sz="2400" dirty="0">
                <a:latin typeface="Heiti SC Medium" pitchFamily="2" charset="-128"/>
                <a:ea typeface="Heiti SC Medium" pitchFamily="2" charset="-128"/>
              </a:rPr>
              <a:t> 关联规则挖掘的数据格式</a:t>
            </a:r>
            <a:r>
              <a:rPr kumimoji="1" lang="en-US" altLang="zh-CN" sz="2400" dirty="0">
                <a:latin typeface="Heiti SC Medium" pitchFamily="2" charset="-128"/>
                <a:ea typeface="Heiti SC Medium" pitchFamily="2" charset="-128"/>
              </a:rPr>
              <a:t>&amp;2.4</a:t>
            </a:r>
            <a:r>
              <a:rPr kumimoji="1" lang="zh-CN" altLang="en-US" sz="2400" dirty="0">
                <a:latin typeface="Heiti SC Medium" pitchFamily="2" charset="-128"/>
                <a:ea typeface="Heiti SC Medium" pitchFamily="2" charset="-128"/>
              </a:rPr>
              <a:t> 多最小支持度关联规则挖掘</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2.3</a:t>
            </a:r>
            <a:r>
              <a:rPr kumimoji="1" lang="zh-CN" altLang="en-US" sz="2400" dirty="0">
                <a:latin typeface="Heiti SC Medium" pitchFamily="2" charset="-128"/>
                <a:ea typeface="Heiti SC Medium" pitchFamily="2" charset="-128"/>
              </a:rPr>
              <a:t>中讲到的数据格式提到表格数据集转换为事务数据集，也可使用二进制表示将事务数据集转换为表数据集。</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2.4</a:t>
            </a:r>
            <a:r>
              <a:rPr kumimoji="1" lang="zh-CN" altLang="en-US" sz="2400" dirty="0">
                <a:latin typeface="Heiti SC Medium" pitchFamily="2" charset="-128"/>
                <a:ea typeface="Heiti SC Medium" pitchFamily="2" charset="-128"/>
              </a:rPr>
              <a:t>提到项目的频率不同会带来两个不同的问题，一个是</a:t>
            </a:r>
            <a:r>
              <a:rPr kumimoji="1" lang="en-US" altLang="zh-CN" sz="2400" dirty="0" err="1">
                <a:latin typeface="Heiti SC Medium" pitchFamily="2" charset="-128"/>
                <a:ea typeface="Heiti SC Medium" pitchFamily="2" charset="-128"/>
              </a:rPr>
              <a:t>minsup</a:t>
            </a:r>
            <a:r>
              <a:rPr kumimoji="1" lang="zh-CN" altLang="en-US" sz="2400" dirty="0">
                <a:latin typeface="Heiti SC Medium" pitchFamily="2" charset="-128"/>
                <a:ea typeface="Heiti SC Medium" pitchFamily="2" charset="-128"/>
              </a:rPr>
              <a:t>设置的太高会找不到频率低的项目规则，另一个是如果想要得到频率低的项目规则，那么</a:t>
            </a:r>
            <a:r>
              <a:rPr kumimoji="1" lang="en-US" altLang="zh-CN" sz="2400" dirty="0" err="1">
                <a:latin typeface="Heiti SC Medium" pitchFamily="2" charset="-128"/>
                <a:ea typeface="Heiti SC Medium" pitchFamily="2" charset="-128"/>
              </a:rPr>
              <a:t>minsup</a:t>
            </a:r>
            <a:r>
              <a:rPr kumimoji="1" lang="zh-CN" altLang="en-US" sz="2400" dirty="0">
                <a:latin typeface="Heiti SC Medium" pitchFamily="2" charset="-128"/>
                <a:ea typeface="Heiti SC Medium" pitchFamily="2" charset="-128"/>
              </a:rPr>
              <a:t>会被设置的很低而导致组合情况特别多以至于数据挖掘变得不可能。作者仍然用超市购物作为例子具体讲了问题，作者对此提出了两个解决方法，一个是将数据划分为几个较小的块（子集），因为无法找不到涉及跨不同块的项目的项目集或规则而别舍弃；另一个更好的方法是允许用户指定多个最小支持来进行数据挖掘。</a:t>
            </a:r>
            <a:endParaRPr kumimoji="1" lang="en-US" altLang="zh-CN" sz="2400"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a:t>
            </a: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79866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rPr>
              <a:t>2.</a:t>
            </a:r>
            <a:r>
              <a:rPr kumimoji="1" lang="zh-CN" altLang="en-US" dirty="0">
                <a:latin typeface="Heiti SC Medium" pitchFamily="2" charset="-128"/>
                <a:ea typeface="Heiti SC Medium" pitchFamily="2" charset="-128"/>
              </a:rPr>
              <a:t>关联规则和序列模式</a:t>
            </a:r>
            <a:endParaRPr kumimoji="1" lang="en-US" altLang="zh-CN" dirty="0">
              <a:latin typeface="Heiti SC Medium" pitchFamily="2" charset="-128"/>
              <a:ea typeface="Heiti SC Medium" pitchFamily="2" charset="-128"/>
            </a:endParaRPr>
          </a:p>
          <a:p>
            <a:pPr marL="0" indent="0" defTabSz="360000">
              <a:buNone/>
            </a:pPr>
            <a:r>
              <a:rPr kumimoji="1" lang="en-US" altLang="zh-CN" sz="2400" dirty="0">
                <a:latin typeface="Heiti SC Medium" pitchFamily="2" charset="-128"/>
                <a:ea typeface="Heiti SC Medium" pitchFamily="2" charset="-128"/>
              </a:rPr>
              <a:t>	 2.4</a:t>
            </a:r>
            <a:r>
              <a:rPr kumimoji="1" lang="zh-CN" altLang="en-US" sz="2400" dirty="0">
                <a:latin typeface="Heiti SC Medium" pitchFamily="2" charset="-128"/>
                <a:ea typeface="Heiti SC Medium" pitchFamily="2" charset="-128"/>
              </a:rPr>
              <a:t> 多最小支持度关联规则挖掘</a:t>
            </a:r>
            <a:r>
              <a:rPr kumimoji="1" lang="en-US" altLang="zh-CN" sz="2400" dirty="0">
                <a:latin typeface="Heiti SC Medium" pitchFamily="2" charset="-128"/>
                <a:ea typeface="Heiti SC Medium" pitchFamily="2" charset="-128"/>
              </a:rPr>
              <a:t>	</a:t>
            </a:r>
          </a:p>
          <a:p>
            <a:pPr marL="0" indent="0" defTabSz="360000">
              <a:buNone/>
            </a:pPr>
            <a:r>
              <a:rPr kumimoji="1" lang="en-US" altLang="zh-CN" sz="2400" dirty="0">
                <a:latin typeface="Heiti SC Medium" pitchFamily="2" charset="-128"/>
                <a:ea typeface="Heiti SC Medium" pitchFamily="2" charset="-128"/>
              </a:rPr>
              <a:t>	</a:t>
            </a:r>
            <a:r>
              <a:rPr kumimoji="1" lang="en-US" altLang="zh-CN" sz="2000" dirty="0">
                <a:latin typeface="Heiti SC Medium" pitchFamily="2" charset="-128"/>
                <a:ea typeface="Heiti SC Medium" pitchFamily="2" charset="-128"/>
              </a:rPr>
              <a:t>	</a:t>
            </a:r>
            <a:r>
              <a:rPr kumimoji="1" lang="zh-CN" altLang="en-US" sz="2000" dirty="0">
                <a:latin typeface="Heiti SC Medium" pitchFamily="2" charset="-128"/>
                <a:ea typeface="Heiti SC Medium" pitchFamily="2" charset="-128"/>
              </a:rPr>
              <a:t>在</a:t>
            </a:r>
            <a:r>
              <a:rPr kumimoji="1" lang="en-US" altLang="zh-CN" sz="2000" dirty="0">
                <a:latin typeface="Heiti SC Medium" pitchFamily="2" charset="-128"/>
                <a:ea typeface="Heiti SC Medium" pitchFamily="2" charset="-128"/>
              </a:rPr>
              <a:t>Example</a:t>
            </a:r>
            <a:r>
              <a:rPr kumimoji="1" lang="zh-CN" altLang="en-US" sz="2000" dirty="0">
                <a:latin typeface="Heiti SC Medium" pitchFamily="2" charset="-128"/>
                <a:ea typeface="Heiti SC Medium" pitchFamily="2" charset="-128"/>
              </a:rPr>
              <a:t> </a:t>
            </a:r>
            <a:r>
              <a:rPr kumimoji="1" lang="en-US" altLang="zh-CN" sz="2000" dirty="0">
                <a:latin typeface="Heiti SC Medium" pitchFamily="2" charset="-128"/>
                <a:ea typeface="Heiti SC Medium" pitchFamily="2" charset="-128"/>
              </a:rPr>
              <a:t>9</a:t>
            </a:r>
            <a:r>
              <a:rPr kumimoji="1" lang="zh-CN" altLang="en-US" sz="2000" dirty="0">
                <a:latin typeface="Heiti SC Medium" pitchFamily="2" charset="-128"/>
                <a:ea typeface="Heiti SC Medium" pitchFamily="2" charset="-128"/>
              </a:rPr>
              <a:t>中，作者分别设置最小支持度</a:t>
            </a:r>
            <a:endParaRPr kumimoji="1" lang="en-US" altLang="zh-CN" sz="2000" dirty="0">
              <a:latin typeface="Heiti SC Medium" pitchFamily="2" charset="-128"/>
              <a:ea typeface="Heiti SC Medium" pitchFamily="2" charset="-128"/>
            </a:endParaRPr>
          </a:p>
          <a:p>
            <a:pPr marL="0" indent="0" defTabSz="360000">
              <a:buNone/>
            </a:pPr>
            <a:r>
              <a:rPr kumimoji="1" lang="en-US" altLang="zh-CN" sz="2000" dirty="0">
                <a:latin typeface="Heiti SC Medium" pitchFamily="2" charset="-128"/>
                <a:ea typeface="Heiti SC Medium" pitchFamily="2" charset="-128"/>
              </a:rPr>
              <a:t>		MIS(1) = 10% MIS(2) = 20% MIS(3) = 5% MIS(4) = 6%</a:t>
            </a:r>
          </a:p>
          <a:p>
            <a:pPr marL="0" indent="0" defTabSz="360000">
              <a:buNone/>
            </a:pPr>
            <a:r>
              <a:rPr kumimoji="1" lang="en-US" altLang="zh-CN" sz="2000" dirty="0">
                <a:latin typeface="Heiti SC Medium" pitchFamily="2" charset="-128"/>
                <a:ea typeface="Heiti SC Medium" pitchFamily="2" charset="-128"/>
              </a:rPr>
              <a:t>		</a:t>
            </a:r>
            <a:r>
              <a:rPr kumimoji="1" lang="zh-CN" altLang="en-US" sz="2000" dirty="0">
                <a:latin typeface="Heiti SC Medium" pitchFamily="2" charset="-128"/>
                <a:ea typeface="Heiti SC Medium" pitchFamily="2" charset="-128"/>
              </a:rPr>
              <a:t>发现</a:t>
            </a:r>
            <a:r>
              <a:rPr kumimoji="1" lang="en-US" altLang="zh-CN" sz="2000" dirty="0">
                <a:latin typeface="Heiti SC Medium" pitchFamily="2" charset="-128"/>
                <a:ea typeface="Heiti SC Medium" pitchFamily="2" charset="-128"/>
              </a:rPr>
              <a:t>{1,2}</a:t>
            </a:r>
            <a:r>
              <a:rPr kumimoji="1" lang="zh-CN" altLang="en-US" sz="2000" dirty="0">
                <a:latin typeface="Heiti SC Medium" pitchFamily="2" charset="-128"/>
                <a:ea typeface="Heiti SC Medium" pitchFamily="2" charset="-128"/>
              </a:rPr>
              <a:t>在级别</a:t>
            </a:r>
            <a:r>
              <a:rPr kumimoji="1" lang="en-US" altLang="zh-CN" sz="2000" dirty="0">
                <a:latin typeface="Heiti SC Medium" pitchFamily="2" charset="-128"/>
                <a:ea typeface="Heiti SC Medium" pitchFamily="2" charset="-128"/>
              </a:rPr>
              <a:t>2</a:t>
            </a:r>
            <a:r>
              <a:rPr kumimoji="1" lang="zh-CN" altLang="en-US" sz="2000" dirty="0">
                <a:latin typeface="Heiti SC Medium" pitchFamily="2" charset="-128"/>
                <a:ea typeface="Heiti SC Medium" pitchFamily="2" charset="-128"/>
              </a:rPr>
              <a:t>上具有</a:t>
            </a:r>
            <a:r>
              <a:rPr kumimoji="1" lang="en-US" altLang="zh-CN" sz="2000" dirty="0">
                <a:latin typeface="Heiti SC Medium" pitchFamily="2" charset="-128"/>
                <a:ea typeface="Heiti SC Medium" pitchFamily="2" charset="-128"/>
              </a:rPr>
              <a:t>9</a:t>
            </a:r>
            <a:r>
              <a:rPr kumimoji="1" lang="zh-CN" altLang="en-US" sz="2000" dirty="0">
                <a:latin typeface="Heiti SC Medium" pitchFamily="2" charset="-128"/>
                <a:ea typeface="Heiti SC Medium" pitchFamily="2" charset="-128"/>
              </a:rPr>
              <a:t>％的支持，则它不满足</a:t>
            </a:r>
            <a:r>
              <a:rPr kumimoji="1" lang="en-US" altLang="zh-CN" sz="2000" dirty="0">
                <a:latin typeface="Heiti SC Medium" pitchFamily="2" charset="-128"/>
                <a:ea typeface="Heiti SC Medium" pitchFamily="2" charset="-128"/>
              </a:rPr>
              <a:t>MIS</a:t>
            </a:r>
            <a:r>
              <a:rPr kumimoji="1" lang="zh-CN" altLang="en-US" sz="2000" dirty="0">
                <a:latin typeface="Heiti SC Medium" pitchFamily="2" charset="-128"/>
                <a:ea typeface="Heiti SC Medium" pitchFamily="2" charset="-128"/>
              </a:rPr>
              <a:t>（</a:t>
            </a:r>
            <a:r>
              <a:rPr kumimoji="1" lang="en-US" altLang="zh-CN" sz="2000" dirty="0">
                <a:latin typeface="Heiti SC Medium" pitchFamily="2" charset="-128"/>
                <a:ea typeface="Heiti SC Medium" pitchFamily="2" charset="-128"/>
              </a:rPr>
              <a:t>1</a:t>
            </a:r>
            <a:r>
              <a:rPr kumimoji="1" lang="zh-CN" altLang="en-US" sz="2000" dirty="0">
                <a:latin typeface="Heiti SC Medium" pitchFamily="2" charset="-128"/>
                <a:ea typeface="Heiti SC Medium" pitchFamily="2" charset="-128"/>
              </a:rPr>
              <a:t>）或</a:t>
            </a:r>
            <a:r>
              <a:rPr kumimoji="1" lang="en-US" altLang="zh-CN" sz="2000" dirty="0">
                <a:latin typeface="Heiti SC Medium" pitchFamily="2" charset="-128"/>
                <a:ea typeface="Heiti SC Medium" pitchFamily="2" charset="-128"/>
              </a:rPr>
              <a:t>MIS</a:t>
            </a:r>
            <a:r>
              <a:rPr kumimoji="1" lang="zh-CN" altLang="en-US" sz="2000" dirty="0">
                <a:latin typeface="Heiti SC Medium" pitchFamily="2" charset="-128"/>
                <a:ea typeface="Heiti SC Medium" pitchFamily="2" charset="-128"/>
              </a:rPr>
              <a:t>（</a:t>
            </a:r>
            <a:r>
              <a:rPr kumimoji="1" lang="en-US" altLang="zh-CN" sz="2000" dirty="0">
                <a:latin typeface="Heiti SC Medium" pitchFamily="2" charset="-128"/>
                <a:ea typeface="Heiti SC Medium" pitchFamily="2" charset="-128"/>
              </a:rPr>
              <a:t>2</a:t>
            </a:r>
            <a:r>
              <a:rPr kumimoji="1" lang="zh-CN" altLang="en-US" sz="2000" dirty="0">
                <a:latin typeface="Heiti SC Medium" pitchFamily="2" charset="-128"/>
                <a:ea typeface="Heiti SC Medium" pitchFamily="2" charset="-128"/>
              </a:rPr>
              <a:t>），根据算法会被丢弃，从而不会为级别</a:t>
            </a:r>
            <a:r>
              <a:rPr kumimoji="1" lang="en-US" altLang="zh-CN" sz="2000" dirty="0">
                <a:latin typeface="Heiti SC Medium" pitchFamily="2" charset="-128"/>
                <a:ea typeface="Heiti SC Medium" pitchFamily="2" charset="-128"/>
              </a:rPr>
              <a:t>3</a:t>
            </a:r>
            <a:r>
              <a:rPr kumimoji="1" lang="zh-CN" altLang="en-US" sz="2000" dirty="0">
                <a:latin typeface="Heiti SC Medium" pitchFamily="2" charset="-128"/>
                <a:ea typeface="Heiti SC Medium" pitchFamily="2" charset="-128"/>
              </a:rPr>
              <a:t>生成潜在频繁项集</a:t>
            </a:r>
            <a:r>
              <a:rPr kumimoji="1" lang="en-US" altLang="zh-CN" sz="2000" dirty="0">
                <a:latin typeface="Heiti SC Medium" pitchFamily="2" charset="-128"/>
                <a:ea typeface="Heiti SC Medium" pitchFamily="2" charset="-128"/>
              </a:rPr>
              <a:t>{1,2,3}</a:t>
            </a:r>
            <a:r>
              <a:rPr kumimoji="1" lang="zh-CN" altLang="en-US" sz="2000" dirty="0">
                <a:latin typeface="Heiti SC Medium" pitchFamily="2" charset="-128"/>
                <a:ea typeface="Heiti SC Medium" pitchFamily="2" charset="-128"/>
              </a:rPr>
              <a:t>和</a:t>
            </a:r>
            <a:r>
              <a:rPr kumimoji="1" lang="en-US" altLang="zh-CN" sz="2000" dirty="0">
                <a:latin typeface="Heiti SC Medium" pitchFamily="2" charset="-128"/>
                <a:ea typeface="Heiti SC Medium" pitchFamily="2" charset="-128"/>
              </a:rPr>
              <a:t>{1,2,4}</a:t>
            </a:r>
            <a:r>
              <a:rPr kumimoji="1" lang="zh-CN" altLang="en-US" sz="2000" dirty="0">
                <a:latin typeface="Heiti SC Medium" pitchFamily="2" charset="-128"/>
                <a:ea typeface="Heiti SC Medium" pitchFamily="2" charset="-128"/>
              </a:rPr>
              <a:t>，但是项集</a:t>
            </a:r>
            <a:r>
              <a:rPr kumimoji="1" lang="en-US" altLang="zh-CN" sz="2000" dirty="0">
                <a:latin typeface="Heiti SC Medium" pitchFamily="2" charset="-128"/>
                <a:ea typeface="Heiti SC Medium" pitchFamily="2" charset="-128"/>
              </a:rPr>
              <a:t>{1,2,3}</a:t>
            </a:r>
            <a:r>
              <a:rPr kumimoji="1" lang="zh-CN" altLang="en-US" sz="2000" dirty="0">
                <a:latin typeface="Heiti SC Medium" pitchFamily="2" charset="-128"/>
                <a:ea typeface="Heiti SC Medium" pitchFamily="2" charset="-128"/>
              </a:rPr>
              <a:t>和</a:t>
            </a:r>
            <a:r>
              <a:rPr kumimoji="1" lang="en-US" altLang="zh-CN" sz="2000" dirty="0">
                <a:latin typeface="Heiti SC Medium" pitchFamily="2" charset="-128"/>
                <a:ea typeface="Heiti SC Medium" pitchFamily="2" charset="-128"/>
              </a:rPr>
              <a:t>{1,2,4}</a:t>
            </a:r>
            <a:r>
              <a:rPr kumimoji="1" lang="zh-CN" altLang="en-US" sz="2000" dirty="0">
                <a:latin typeface="Heiti SC Medium" pitchFamily="2" charset="-128"/>
                <a:ea typeface="Heiti SC Medium" pitchFamily="2" charset="-128"/>
              </a:rPr>
              <a:t>可能是频繁的，故丢弃</a:t>
            </a:r>
            <a:r>
              <a:rPr kumimoji="1" lang="en-US" altLang="zh-CN" sz="2000" dirty="0">
                <a:latin typeface="Heiti SC Medium" pitchFamily="2" charset="-128"/>
                <a:ea typeface="Heiti SC Medium" pitchFamily="2" charset="-128"/>
              </a:rPr>
              <a:t>{1,2}</a:t>
            </a:r>
            <a:r>
              <a:rPr kumimoji="1" lang="zh-CN" altLang="en-US" sz="2000" dirty="0">
                <a:latin typeface="Heiti SC Medium" pitchFamily="2" charset="-128"/>
                <a:ea typeface="Heiti SC Medium" pitchFamily="2" charset="-128"/>
              </a:rPr>
              <a:t>是错误的。</a:t>
            </a:r>
            <a:endParaRPr kumimoji="1" lang="en-US" altLang="zh-CN" sz="2000" dirty="0">
              <a:latin typeface="Heiti SC Medium" pitchFamily="2" charset="-128"/>
              <a:ea typeface="Heiti SC Medium" pitchFamily="2" charset="-128"/>
            </a:endParaRPr>
          </a:p>
          <a:p>
            <a:pPr marL="0" indent="0" defTabSz="360000">
              <a:buNone/>
            </a:pPr>
            <a:r>
              <a:rPr kumimoji="1" lang="en-US" altLang="zh-CN" sz="2000" dirty="0">
                <a:latin typeface="Heiti SC Medium" pitchFamily="2" charset="-128"/>
                <a:ea typeface="Heiti SC Medium" pitchFamily="2" charset="-128"/>
              </a:rPr>
              <a:t>		</a:t>
            </a:r>
            <a:r>
              <a:rPr kumimoji="1" lang="zh-CN" altLang="en-US" sz="2000" dirty="0">
                <a:latin typeface="Heiti SC Medium" pitchFamily="2" charset="-128"/>
                <a:ea typeface="Heiti SC Medium" pitchFamily="2" charset="-128"/>
              </a:rPr>
              <a:t>故又提出一种算法：按照其</a:t>
            </a:r>
            <a:r>
              <a:rPr kumimoji="1" lang="en-US" altLang="zh-CN" sz="2000" dirty="0">
                <a:latin typeface="Heiti SC Medium" pitchFamily="2" charset="-128"/>
                <a:ea typeface="Heiti SC Medium" pitchFamily="2" charset="-128"/>
              </a:rPr>
              <a:t>MIS</a:t>
            </a:r>
            <a:r>
              <a:rPr kumimoji="1" lang="zh-CN" altLang="en-US" sz="2000" dirty="0">
                <a:latin typeface="Heiti SC Medium" pitchFamily="2" charset="-128"/>
                <a:ea typeface="Heiti SC Medium" pitchFamily="2" charset="-128"/>
              </a:rPr>
              <a:t>值按升序对项目进行排序，以避免出现问题。</a:t>
            </a:r>
            <a:endParaRPr kumimoji="1" lang="en-US" altLang="zh-CN" sz="2000" dirty="0">
              <a:latin typeface="Heiti SC Medium" pitchFamily="2" charset="-128"/>
              <a:ea typeface="Heiti SC Medium" pitchFamily="2" charset="-128"/>
            </a:endParaRPr>
          </a:p>
          <a:p>
            <a:pPr marL="0" indent="0" defTabSz="360000">
              <a:buNone/>
            </a:pPr>
            <a:r>
              <a:rPr kumimoji="1" lang="en-US" altLang="zh-CN" sz="2000" dirty="0">
                <a:latin typeface="Heiti SC Medium" pitchFamily="2" charset="-128"/>
                <a:ea typeface="Heiti SC Medium" pitchFamily="2" charset="-128"/>
              </a:rPr>
              <a:t>		</a:t>
            </a: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2"/>
            </a:pPr>
            <a:r>
              <a:rPr kumimoji="1" lang="zh-CN" altLang="en-US" dirty="0">
                <a:latin typeface="Heiti SC Medium" pitchFamily="2" charset="-128"/>
                <a:ea typeface="Heiti SC Medium" pitchFamily="2" charset="-128"/>
              </a:rPr>
              <a:t>数据挖掘</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46525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normAutofit/>
          </a:bodyPr>
          <a:lstStyle/>
          <a:p>
            <a:pPr marL="0" indent="0">
              <a:buNone/>
            </a:pPr>
            <a:r>
              <a:rPr kumimoji="1" lang="en-US" altLang="zh-CN" sz="3200" dirty="0">
                <a:latin typeface="Heiti SC Medium" pitchFamily="2" charset="-128"/>
                <a:ea typeface="Heiti SC Medium" pitchFamily="2" charset="-128"/>
              </a:rPr>
              <a:t>	</a:t>
            </a:r>
            <a:r>
              <a:rPr kumimoji="1" lang="zh-CN" altLang="en-US" sz="3200" dirty="0">
                <a:latin typeface="Heiti SC Medium" pitchFamily="2" charset="-128"/>
                <a:ea typeface="Heiti SC Medium" pitchFamily="2" charset="-128"/>
              </a:rPr>
              <a:t>最近主要在看</a:t>
            </a:r>
            <a:r>
              <a:rPr lang="zh-CN" altLang="en-US" sz="3200" dirty="0">
                <a:latin typeface="Heiti SC Medium" pitchFamily="2" charset="-128"/>
                <a:ea typeface="Heiti SC Medium" pitchFamily="2" charset="-128"/>
              </a:rPr>
              <a:t>李纪为博士的论文，其中穿插学习理解了</a:t>
            </a:r>
            <a:r>
              <a:rPr lang="en-US" altLang="zh-CN" sz="3200" dirty="0">
                <a:latin typeface="Heiti SC Medium" pitchFamily="2" charset="-128"/>
                <a:ea typeface="Heiti SC Medium" pitchFamily="2" charset="-128"/>
              </a:rPr>
              <a:t>web</a:t>
            </a:r>
            <a:r>
              <a:rPr lang="zh-CN" altLang="en-US" sz="3200" dirty="0">
                <a:latin typeface="Heiti SC Medium" pitchFamily="2" charset="-128"/>
                <a:ea typeface="Heiti SC Medium" pitchFamily="2" charset="-128"/>
              </a:rPr>
              <a:t> </a:t>
            </a:r>
            <a:r>
              <a:rPr lang="en-US" altLang="zh-CN" sz="3200" dirty="0">
                <a:latin typeface="Heiti SC Medium" pitchFamily="2" charset="-128"/>
                <a:ea typeface="Heiti SC Medium" pitchFamily="2" charset="-128"/>
              </a:rPr>
              <a:t>data</a:t>
            </a:r>
            <a:r>
              <a:rPr lang="zh-CN" altLang="en-US" sz="3200" dirty="0">
                <a:latin typeface="Heiti SC Medium" pitchFamily="2" charset="-128"/>
                <a:ea typeface="Heiti SC Medium" pitchFamily="2" charset="-128"/>
              </a:rPr>
              <a:t> </a:t>
            </a:r>
            <a:r>
              <a:rPr lang="en-US" altLang="zh-CN" sz="3200" dirty="0">
                <a:latin typeface="Heiti SC Medium" pitchFamily="2" charset="-128"/>
                <a:ea typeface="Heiti SC Medium" pitchFamily="2" charset="-128"/>
              </a:rPr>
              <a:t>mining </a:t>
            </a:r>
            <a:r>
              <a:rPr lang="zh-CN" altLang="en-US" sz="3200" dirty="0">
                <a:latin typeface="Heiti SC Medium" pitchFamily="2" charset="-128"/>
                <a:ea typeface="Heiti SC Medium" pitchFamily="2" charset="-128"/>
              </a:rPr>
              <a:t>的前两章的理论知识，李纪为博士的论文已经通读过几遍了，后期会尽量去复现其中提到的实验，并继续数据挖掘的论文阅读与学习理解。</a:t>
            </a:r>
            <a:endParaRPr kumimoji="1" lang="en-US" altLang="zh-CN" sz="3200" dirty="0">
              <a:latin typeface="Heiti SC Medium" pitchFamily="2" charset="-128"/>
              <a:ea typeface="Heiti SC Medium" pitchFamily="2" charset="-128"/>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startAt="3"/>
            </a:pPr>
            <a:r>
              <a:rPr kumimoji="1" lang="zh-CN" altLang="en-US" dirty="0">
                <a:latin typeface="Heiti SC Medium" pitchFamily="2" charset="-128"/>
                <a:ea typeface="Heiti SC Medium" pitchFamily="2" charset="-128"/>
              </a:rPr>
              <a:t>总结</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25164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A8D2C-44A9-1244-BBF0-40E70E1B0A2A}"/>
              </a:ext>
            </a:extLst>
          </p:cNvPr>
          <p:cNvSpPr>
            <a:spLocks noGrp="1"/>
          </p:cNvSpPr>
          <p:nvPr>
            <p:ph type="title"/>
          </p:nvPr>
        </p:nvSpPr>
        <p:spPr/>
        <p:txBody>
          <a:bodyPr/>
          <a:lstStyle/>
          <a:p>
            <a:r>
              <a:rPr kumimoji="1" lang="zh-CN" altLang="en-US" dirty="0">
                <a:latin typeface="Heiti SC Medium" pitchFamily="2" charset="-128"/>
                <a:ea typeface="Heiti SC Medium" pitchFamily="2" charset="-128"/>
              </a:rPr>
              <a:t>文献参考</a:t>
            </a:r>
          </a:p>
        </p:txBody>
      </p:sp>
      <p:sp>
        <p:nvSpPr>
          <p:cNvPr id="3" name="内容占位符 2">
            <a:extLst>
              <a:ext uri="{FF2B5EF4-FFF2-40B4-BE49-F238E27FC236}">
                <a16:creationId xmlns:a16="http://schemas.microsoft.com/office/drawing/2014/main" id="{6A5357F1-3925-8B4A-A1B7-D50C032994ED}"/>
              </a:ext>
            </a:extLst>
          </p:cNvPr>
          <p:cNvSpPr>
            <a:spLocks noGrp="1"/>
          </p:cNvSpPr>
          <p:nvPr>
            <p:ph idx="1"/>
          </p:nvPr>
        </p:nvSpPr>
        <p:spPr/>
        <p:txBody>
          <a:bodyPr>
            <a:normAutofit/>
          </a:bodyPr>
          <a:lstStyle/>
          <a:p>
            <a:r>
              <a:rPr lang="en-US" altLang="zh-CN" sz="2000" dirty="0"/>
              <a:t>Agarwal, D. Statistical Challenges in Online Advertising. In Tutorial given at ACM KDD-2009 conference, 2009. </a:t>
            </a:r>
          </a:p>
          <a:p>
            <a:r>
              <a:rPr lang="en-US" altLang="zh-CN" sz="2000" dirty="0" err="1"/>
              <a:t>Brusilovsky</a:t>
            </a:r>
            <a:r>
              <a:rPr lang="en-US" altLang="zh-CN" sz="2000" dirty="0"/>
              <a:t>, P., A. </a:t>
            </a:r>
            <a:r>
              <a:rPr lang="en-US" altLang="zh-CN" sz="2000" dirty="0" err="1"/>
              <a:t>Kobsa</a:t>
            </a:r>
            <a:r>
              <a:rPr lang="en-US" altLang="zh-CN" sz="2000" dirty="0"/>
              <a:t>, and W. </a:t>
            </a:r>
            <a:r>
              <a:rPr lang="en-US" altLang="zh-CN" sz="2000" dirty="0" err="1"/>
              <a:t>Nejdl</a:t>
            </a:r>
            <a:r>
              <a:rPr lang="en-US" altLang="zh-CN" sz="2000" dirty="0"/>
              <a:t>. Adaptive Web: Methods and Strategies of Web Personalization. 2007, Berlin: Springer. </a:t>
            </a:r>
          </a:p>
          <a:p>
            <a:r>
              <a:rPr lang="en-US" altLang="zh-CN" sz="2000" dirty="0"/>
              <a:t>Castillo, C., D. Donato, A. </a:t>
            </a:r>
            <a:r>
              <a:rPr lang="en-US" altLang="zh-CN" sz="2000" dirty="0" err="1"/>
              <a:t>Gionis</a:t>
            </a:r>
            <a:r>
              <a:rPr lang="en-US" altLang="zh-CN" sz="2000" dirty="0"/>
              <a:t>, V. Murdock, and F. Silvestri. Know your neighbors: Web spam detection using the web topology. In Proceedings of ACM SIGIR Conf. on Research and Development in Information Retrieval (SIGIR-2007), 2007: ACM. </a:t>
            </a:r>
          </a:p>
          <a:p>
            <a:endParaRPr kumimoji="1" lang="zh-CN" altLang="en-US" sz="2000" dirty="0"/>
          </a:p>
        </p:txBody>
      </p:sp>
    </p:spTree>
    <p:extLst>
      <p:ext uri="{BB962C8B-B14F-4D97-AF65-F5344CB8AC3E}">
        <p14:creationId xmlns:p14="http://schemas.microsoft.com/office/powerpoint/2010/main" val="164694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0ED21-AF2D-7A4B-9225-333DAA0A5FA8}"/>
              </a:ext>
            </a:extLst>
          </p:cNvPr>
          <p:cNvSpPr>
            <a:spLocks noGrp="1"/>
          </p:cNvSpPr>
          <p:nvPr>
            <p:ph type="title"/>
          </p:nvPr>
        </p:nvSpPr>
        <p:spPr>
          <a:xfrm>
            <a:off x="838200" y="0"/>
            <a:ext cx="10515600" cy="1325563"/>
          </a:xfrm>
        </p:spPr>
        <p:txBody>
          <a:body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
        <p:nvSpPr>
          <p:cNvPr id="3" name="内容占位符 2">
            <a:extLst>
              <a:ext uri="{FF2B5EF4-FFF2-40B4-BE49-F238E27FC236}">
                <a16:creationId xmlns:a16="http://schemas.microsoft.com/office/drawing/2014/main" id="{45F6A02C-59D8-CE42-B39B-76BB1B16C074}"/>
              </a:ext>
            </a:extLst>
          </p:cNvPr>
          <p:cNvSpPr>
            <a:spLocks noGrp="1"/>
          </p:cNvSpPr>
          <p:nvPr>
            <p:ph idx="1"/>
          </p:nvPr>
        </p:nvSpPr>
        <p:spPr>
          <a:xfrm>
            <a:off x="838200" y="1411358"/>
            <a:ext cx="10515600" cy="5446642"/>
          </a:xfrm>
        </p:spPr>
        <p:txBody>
          <a:bodyPr>
            <a:normAutofit/>
          </a:bodyPr>
          <a:lstStyle/>
          <a:p>
            <a:r>
              <a:rPr lang="zh-CN" altLang="en-US" sz="2400" dirty="0">
                <a:latin typeface="Heiti SC Medium" pitchFamily="2" charset="-128"/>
                <a:ea typeface="Heiti SC Medium" pitchFamily="2" charset="-128"/>
              </a:rPr>
              <a:t>李纪为博士的论文在讲到分词对于中文深度学习是否具有必要性时，提到中文分词相对于英文直接利用空格分词而言是比较麻烦的，其中两种中文分词的模型，</a:t>
            </a:r>
            <a:r>
              <a:rPr lang="en-US" altLang="zh-CN" sz="2400" dirty="0">
                <a:latin typeface="Heiti SC Medium" pitchFamily="2" charset="-128"/>
                <a:ea typeface="Heiti SC Medium" pitchFamily="2" charset="-128"/>
              </a:rPr>
              <a:t>word-based models </a:t>
            </a:r>
            <a:r>
              <a:rPr lang="zh-CN" altLang="en-US" sz="2400" dirty="0">
                <a:latin typeface="Heiti SC Medium" pitchFamily="2" charset="-128"/>
                <a:ea typeface="Heiti SC Medium" pitchFamily="2" charset="-128"/>
              </a:rPr>
              <a:t>由于词分布的稀疏性会过度拟合导致大量</a:t>
            </a:r>
            <a:r>
              <a:rPr lang="en-US" altLang="zh-CN" sz="2400" dirty="0">
                <a:latin typeface="Heiti SC Medium" pitchFamily="2" charset="-128"/>
                <a:ea typeface="Heiti SC Medium" pitchFamily="2" charset="-128"/>
              </a:rPr>
              <a:t>OOV</a:t>
            </a:r>
            <a:r>
              <a:rPr lang="zh-CN" altLang="en-US" sz="2400" dirty="0">
                <a:latin typeface="Heiti SC Medium" pitchFamily="2" charset="-128"/>
                <a:ea typeface="Heiti SC Medium" pitchFamily="2" charset="-128"/>
              </a:rPr>
              <a:t>的产生，分词后语料库太大，使其分词效果并不如</a:t>
            </a:r>
            <a:r>
              <a:rPr lang="en-US" altLang="zh-CN" sz="2400" dirty="0">
                <a:latin typeface="Heiti SC Medium" pitchFamily="2" charset="-128"/>
                <a:ea typeface="Heiti SC Medium" pitchFamily="2" charset="-128"/>
              </a:rPr>
              <a:t>char-based models</a:t>
            </a:r>
            <a:r>
              <a:rPr lang="zh-CN" altLang="en-US" sz="2400" dirty="0">
                <a:latin typeface="Heiti SC Medium" pitchFamily="2" charset="-128"/>
                <a:ea typeface="Heiti SC Medium" pitchFamily="2" charset="-128"/>
              </a:rPr>
              <a:t>。</a:t>
            </a:r>
            <a:endParaRPr lang="en-US" altLang="zh-CN" sz="2400" dirty="0">
              <a:latin typeface="Heiti SC Medium" pitchFamily="2" charset="-128"/>
              <a:ea typeface="Heiti SC Medium" pitchFamily="2" charset="-128"/>
            </a:endParaRPr>
          </a:p>
          <a:p>
            <a:r>
              <a:rPr lang="zh-CN" altLang="en-US" sz="2400" dirty="0">
                <a:latin typeface="Heiti SC Medium" pitchFamily="2" charset="-128"/>
                <a:ea typeface="Heiti SC Medium" pitchFamily="2" charset="-128"/>
              </a:rPr>
              <a:t>作者在论文中提到了很多用来得出此结论而做的实验：</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1. </a:t>
            </a:r>
            <a:r>
              <a:rPr lang="zh-CN" altLang="en-US" sz="2400" dirty="0">
                <a:latin typeface="Heiti SC Medium" pitchFamily="2" charset="-128"/>
                <a:ea typeface="Heiti SC Medium" pitchFamily="2" charset="-128"/>
              </a:rPr>
              <a:t>用</a:t>
            </a:r>
            <a:r>
              <a:rPr lang="en-US" altLang="zh-CN" sz="2400" dirty="0" err="1">
                <a:latin typeface="Heiti SC Medium" pitchFamily="2" charset="-128"/>
                <a:ea typeface="Heiti SC Medium" pitchFamily="2" charset="-128"/>
              </a:rPr>
              <a:t>Jieba</a:t>
            </a:r>
            <a:r>
              <a:rPr lang="zh-CN" altLang="en-US" sz="2400" dirty="0">
                <a:latin typeface="Heiti SC Medium" pitchFamily="2" charset="-128"/>
                <a:ea typeface="Heiti SC Medium" pitchFamily="2" charset="-128"/>
              </a:rPr>
              <a:t> 对</a:t>
            </a:r>
            <a:r>
              <a:rPr lang="en-US" altLang="zh-CN" sz="2400" dirty="0">
                <a:latin typeface="Heiti SC Medium" pitchFamily="2" charset="-128"/>
                <a:ea typeface="Heiti SC Medium" pitchFamily="2" charset="-128"/>
              </a:rPr>
              <a:t>CTB</a:t>
            </a:r>
            <a:r>
              <a:rPr lang="zh-CN" altLang="en-US" sz="2400" dirty="0">
                <a:latin typeface="Heiti SC Medium" pitchFamily="2" charset="-128"/>
                <a:ea typeface="Heiti SC Medium" pitchFamily="2" charset="-128"/>
              </a:rPr>
              <a:t>进行分词</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2. </a:t>
            </a:r>
            <a:r>
              <a:rPr lang="zh-CN" altLang="en-US" sz="2400" dirty="0">
                <a:latin typeface="Heiti SC Medium" pitchFamily="2" charset="-128"/>
                <a:ea typeface="Heiti SC Medium" pitchFamily="2" charset="-128"/>
              </a:rPr>
              <a:t>语言建模</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3. </a:t>
            </a:r>
            <a:r>
              <a:rPr lang="zh-CN" altLang="en-US" sz="2400" dirty="0">
                <a:latin typeface="Heiti SC Medium" pitchFamily="2" charset="-128"/>
                <a:ea typeface="Heiti SC Medium" pitchFamily="2" charset="-128"/>
              </a:rPr>
              <a:t>机器翻译</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4.</a:t>
            </a:r>
            <a:r>
              <a:rPr lang="zh-CN" altLang="en-US" sz="2400" dirty="0">
                <a:latin typeface="Heiti SC Medium" pitchFamily="2" charset="-128"/>
                <a:ea typeface="Heiti SC Medium" pitchFamily="2" charset="-128"/>
              </a:rPr>
              <a:t> 文本分类</a:t>
            </a:r>
            <a:endParaRPr lang="en-US" altLang="zh-CN" sz="2400" dirty="0">
              <a:latin typeface="Heiti SC Medium" pitchFamily="2" charset="-128"/>
              <a:ea typeface="Heiti SC Medium" pitchFamily="2" charset="-128"/>
            </a:endParaRPr>
          </a:p>
          <a:p>
            <a:pPr marL="0" indent="0">
              <a:buNone/>
            </a:pPr>
            <a:r>
              <a:rPr lang="en-US" altLang="zh-CN" sz="2400" dirty="0">
                <a:latin typeface="Heiti SC Medium" pitchFamily="2" charset="-128"/>
                <a:ea typeface="Heiti SC Medium" pitchFamily="2" charset="-128"/>
              </a:rPr>
              <a:t>	5.</a:t>
            </a:r>
            <a:r>
              <a:rPr lang="zh-CN" altLang="en-US" sz="2400" dirty="0">
                <a:latin typeface="Heiti SC Medium" pitchFamily="2" charset="-128"/>
                <a:ea typeface="Heiti SC Medium" pitchFamily="2" charset="-128"/>
              </a:rPr>
              <a:t> 设置</a:t>
            </a:r>
            <a:r>
              <a:rPr lang="en-US" altLang="zh-CN" sz="2400" dirty="0">
                <a:latin typeface="Heiti SC Medium" pitchFamily="2" charset="-128"/>
                <a:ea typeface="Heiti SC Medium" pitchFamily="2" charset="-128"/>
              </a:rPr>
              <a:t>Frequency Bar</a:t>
            </a:r>
            <a:r>
              <a:rPr lang="zh-CN" altLang="en-US" sz="2400" dirty="0">
                <a:latin typeface="Heiti SC Medium" pitchFamily="2" charset="-128"/>
                <a:ea typeface="Heiti SC Medium" pitchFamily="2" charset="-128"/>
              </a:rPr>
              <a:t>来探究词语稀疏性对于两种模型的影响</a:t>
            </a:r>
          </a:p>
          <a:p>
            <a:pPr marL="0" indent="0">
              <a:buNone/>
            </a:pPr>
            <a:r>
              <a:rPr lang="en-US" altLang="zh-CN" sz="2400" dirty="0">
                <a:latin typeface="Heiti SC Medium" pitchFamily="2" charset="-128"/>
                <a:ea typeface="Heiti SC Medium" pitchFamily="2" charset="-128"/>
              </a:rPr>
              <a:t>	6.</a:t>
            </a:r>
            <a:r>
              <a:rPr lang="zh-CN" altLang="en-US" sz="2400" dirty="0">
                <a:latin typeface="Heiti SC Medium" pitchFamily="2" charset="-128"/>
                <a:ea typeface="Heiti SC Medium" pitchFamily="2" charset="-128"/>
              </a:rPr>
              <a:t> </a:t>
            </a:r>
            <a:r>
              <a:rPr lang="en-US" altLang="zh-CN" sz="2400" dirty="0">
                <a:latin typeface="Heiti SC Medium" pitchFamily="2" charset="-128"/>
                <a:ea typeface="Heiti SC Medium" pitchFamily="2" charset="-128"/>
              </a:rPr>
              <a:t>OOV</a:t>
            </a:r>
            <a:r>
              <a:rPr lang="zh-CN" altLang="en-US" sz="2400" dirty="0">
                <a:latin typeface="Heiti SC Medium" pitchFamily="2" charset="-128"/>
                <a:ea typeface="Heiti SC Medium" pitchFamily="2" charset="-128"/>
              </a:rPr>
              <a:t>对模型效果的影响。</a:t>
            </a:r>
          </a:p>
          <a:p>
            <a:r>
              <a:rPr lang="zh-CN" altLang="en-US" sz="2400" dirty="0">
                <a:latin typeface="Heiti SC Medium" pitchFamily="2" charset="-128"/>
                <a:ea typeface="Heiti SC Medium" pitchFamily="2" charset="-128"/>
              </a:rPr>
              <a:t>下面对这</a:t>
            </a:r>
            <a:r>
              <a:rPr lang="en-US" altLang="zh-CN" sz="2400" dirty="0">
                <a:latin typeface="Heiti SC Medium" pitchFamily="2" charset="-128"/>
                <a:ea typeface="Heiti SC Medium" pitchFamily="2" charset="-128"/>
              </a:rPr>
              <a:t>6</a:t>
            </a:r>
            <a:r>
              <a:rPr lang="zh-CN" altLang="en-US" sz="2400" dirty="0">
                <a:latin typeface="Heiti SC Medium" pitchFamily="2" charset="-128"/>
                <a:ea typeface="Heiti SC Medium" pitchFamily="2" charset="-128"/>
              </a:rPr>
              <a:t>个实验进行理解和结果分析。</a:t>
            </a:r>
            <a:endParaRPr lang="en-US" altLang="zh-CN" sz="2400" dirty="0">
              <a:latin typeface="Heiti SC Medium" pitchFamily="2" charset="-128"/>
              <a:ea typeface="Heiti SC Medium" pitchFamily="2" charset="-128"/>
            </a:endParaRPr>
          </a:p>
          <a:p>
            <a:pPr marL="0" indent="0">
              <a:buNone/>
            </a:pPr>
            <a:endParaRPr lang="zh-CN" altLang="en-US" sz="2400" dirty="0">
              <a:latin typeface="Heiti SC Medium" pitchFamily="2" charset="-128"/>
              <a:ea typeface="Heiti SC Medium" pitchFamily="2" charset="-128"/>
            </a:endParaRPr>
          </a:p>
          <a:p>
            <a:endParaRPr lang="zh-CN" altLang="en-US" sz="2400" dirty="0">
              <a:latin typeface="Heiti SC Medium" pitchFamily="2" charset="-128"/>
              <a:ea typeface="Heiti SC Medium" pitchFamily="2" charset="-128"/>
            </a:endParaRPr>
          </a:p>
          <a:p>
            <a:endParaRPr lang="zh-CN" altLang="en-US" sz="2400" dirty="0">
              <a:latin typeface="Heiti SC Medium" pitchFamily="2" charset="-128"/>
              <a:ea typeface="Heiti SC Medium" pitchFamily="2" charset="-128"/>
            </a:endParaRPr>
          </a:p>
          <a:p>
            <a:endParaRPr kumimoji="1" lang="zh-CN" altLang="en-US" sz="2400" dirty="0">
              <a:latin typeface="Heiti SC Medium" pitchFamily="2" charset="-128"/>
              <a:ea typeface="Heiti SC Medium" pitchFamily="2" charset="-128"/>
            </a:endParaRPr>
          </a:p>
        </p:txBody>
      </p:sp>
    </p:spTree>
    <p:extLst>
      <p:ext uri="{BB962C8B-B14F-4D97-AF65-F5344CB8AC3E}">
        <p14:creationId xmlns:p14="http://schemas.microsoft.com/office/powerpoint/2010/main" val="2682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lang="en-US" altLang="zh-CN" dirty="0">
                <a:latin typeface="Heiti SC Medium" pitchFamily="2" charset="-128"/>
                <a:ea typeface="Heiti SC Medium" pitchFamily="2" charset="-128"/>
              </a:rPr>
              <a:t>1. </a:t>
            </a:r>
            <a:r>
              <a:rPr lang="zh-CN" altLang="en-US" dirty="0">
                <a:latin typeface="Heiti SC Medium" pitchFamily="2" charset="-128"/>
                <a:ea typeface="Heiti SC Medium" pitchFamily="2" charset="-128"/>
              </a:rPr>
              <a:t>用</a:t>
            </a:r>
            <a:r>
              <a:rPr lang="en-US" altLang="zh-CN" dirty="0" err="1">
                <a:latin typeface="Heiti SC Medium" pitchFamily="2" charset="-128"/>
                <a:ea typeface="Heiti SC Medium" pitchFamily="2" charset="-128"/>
              </a:rPr>
              <a:t>Jieba</a:t>
            </a:r>
            <a:r>
              <a:rPr lang="zh-CN" altLang="en-US" dirty="0">
                <a:latin typeface="Heiti SC Medium" pitchFamily="2" charset="-128"/>
                <a:ea typeface="Heiti SC Medium" pitchFamily="2" charset="-128"/>
              </a:rPr>
              <a:t> 对</a:t>
            </a:r>
            <a:r>
              <a:rPr lang="en-US" altLang="zh-CN" dirty="0">
                <a:latin typeface="Heiti SC Medium" pitchFamily="2" charset="-128"/>
                <a:ea typeface="Heiti SC Medium" pitchFamily="2" charset="-128"/>
              </a:rPr>
              <a:t>CTB</a:t>
            </a:r>
            <a:r>
              <a:rPr lang="zh-CN" altLang="en-US" dirty="0">
                <a:latin typeface="Heiti SC Medium" pitchFamily="2" charset="-128"/>
                <a:ea typeface="Heiti SC Medium" pitchFamily="2" charset="-128"/>
              </a:rPr>
              <a:t>进行分词</a:t>
            </a:r>
            <a:endParaRPr lang="en-US" altLang="zh-CN" dirty="0">
              <a:latin typeface="Heiti SC Medium" pitchFamily="2" charset="-128"/>
              <a:ea typeface="Heiti SC Medium" pitchFamily="2" charset="-128"/>
            </a:endParaRPr>
          </a:p>
          <a:p>
            <a:pPr marL="0" indent="0">
              <a:buNone/>
            </a:pPr>
            <a:r>
              <a:rPr kumimoji="1" lang="en-US" altLang="zh-CN" dirty="0"/>
              <a:t>	</a:t>
            </a:r>
            <a:r>
              <a:rPr kumimoji="1" lang="zh-CN" altLang="en-US" sz="2400" dirty="0">
                <a:latin typeface="Heiti SC Medium" pitchFamily="2" charset="-128"/>
                <a:ea typeface="Heiti SC Medium" pitchFamily="2" charset="-128"/>
              </a:rPr>
              <a:t>作者的实验结果显示，使用</a:t>
            </a:r>
            <a:r>
              <a:rPr kumimoji="1" lang="en-US" altLang="zh-CN" sz="2400" dirty="0" err="1">
                <a:latin typeface="Heiti SC Medium" pitchFamily="2" charset="-128"/>
                <a:ea typeface="Heiti SC Medium" pitchFamily="2" charset="-128"/>
              </a:rPr>
              <a:t>Jieba</a:t>
            </a:r>
            <a:r>
              <a:rPr kumimoji="1" lang="zh-CN" altLang="en-US" sz="2400" dirty="0">
                <a:latin typeface="Heiti SC Medium" pitchFamily="2" charset="-128"/>
                <a:ea typeface="Heiti SC Medium" pitchFamily="2" charset="-128"/>
              </a:rPr>
              <a:t>分词</a:t>
            </a:r>
            <a:endParaRPr kumimoji="1" lang="en-US" altLang="zh-CN" sz="2400" dirty="0">
              <a:latin typeface="Heiti SC Medium" pitchFamily="2" charset="-128"/>
              <a:ea typeface="Heiti SC Medium" pitchFamily="2" charset="-128"/>
            </a:endParaRPr>
          </a:p>
          <a:p>
            <a:pPr marL="0" indent="0">
              <a:buNone/>
            </a:pPr>
            <a:r>
              <a:rPr kumimoji="1" lang="zh-CN" altLang="en-US" sz="2400" dirty="0">
                <a:latin typeface="Heiti SC Medium" pitchFamily="2" charset="-128"/>
                <a:ea typeface="Heiti SC Medium" pitchFamily="2" charset="-128"/>
              </a:rPr>
              <a:t>对</a:t>
            </a:r>
            <a:r>
              <a:rPr kumimoji="1" lang="en-US" altLang="zh-CN" sz="2400" dirty="0">
                <a:latin typeface="Heiti SC Medium" pitchFamily="2" charset="-128"/>
                <a:ea typeface="Heiti SC Medium" pitchFamily="2" charset="-128"/>
              </a:rPr>
              <a:t>CTB</a:t>
            </a:r>
            <a:r>
              <a:rPr kumimoji="1" lang="zh-CN" altLang="en-US" sz="2400" dirty="0">
                <a:latin typeface="Heiti SC Medium" pitchFamily="2" charset="-128"/>
                <a:ea typeface="Heiti SC Medium" pitchFamily="2" charset="-128"/>
              </a:rPr>
              <a:t>进行切词，共得到</a:t>
            </a:r>
            <a:r>
              <a:rPr kumimoji="1" lang="en-US" altLang="zh-CN" sz="2400" dirty="0">
                <a:latin typeface="Heiti SC Medium" pitchFamily="2" charset="-128"/>
                <a:ea typeface="Heiti SC Medium" pitchFamily="2" charset="-128"/>
              </a:rPr>
              <a:t>50266</a:t>
            </a:r>
            <a:r>
              <a:rPr kumimoji="1" lang="zh-CN" altLang="en-US" sz="2400" dirty="0">
                <a:latin typeface="Heiti SC Medium" pitchFamily="2" charset="-128"/>
                <a:ea typeface="Heiti SC Medium" pitchFamily="2" charset="-128"/>
              </a:rPr>
              <a:t>个不同词汇，</a:t>
            </a:r>
            <a:endParaRPr kumimoji="1" lang="en-US" altLang="zh-CN" sz="2400" dirty="0">
              <a:latin typeface="Heiti SC Medium" pitchFamily="2" charset="-128"/>
              <a:ea typeface="Heiti SC Medium" pitchFamily="2" charset="-128"/>
            </a:endParaRPr>
          </a:p>
          <a:p>
            <a:pPr marL="0" indent="0">
              <a:buNone/>
            </a:pPr>
            <a:r>
              <a:rPr kumimoji="1" lang="zh-CN" altLang="en-US" sz="2400" dirty="0">
                <a:latin typeface="Heiti SC Medium" pitchFamily="2" charset="-128"/>
                <a:ea typeface="Heiti SC Medium" pitchFamily="2" charset="-128"/>
              </a:rPr>
              <a:t>其中仅出现一次的词语有</a:t>
            </a:r>
            <a:r>
              <a:rPr kumimoji="1" lang="en-US" altLang="zh-CN" sz="2400" dirty="0">
                <a:latin typeface="Heiti SC Medium" pitchFamily="2" charset="-128"/>
                <a:ea typeface="Heiti SC Medium" pitchFamily="2" charset="-128"/>
              </a:rPr>
              <a:t>24458</a:t>
            </a:r>
            <a:r>
              <a:rPr kumimoji="1" lang="zh-CN" altLang="en-US" sz="2400" dirty="0">
                <a:latin typeface="Heiti SC Medium" pitchFamily="2" charset="-128"/>
                <a:ea typeface="Heiti SC Medium" pitchFamily="2" charset="-128"/>
              </a:rPr>
              <a:t>个，占词语比例的</a:t>
            </a:r>
            <a:r>
              <a:rPr kumimoji="1" lang="en-US" altLang="zh-CN" sz="2400" dirty="0">
                <a:latin typeface="Heiti SC Medium" pitchFamily="2" charset="-128"/>
                <a:ea typeface="Heiti SC Medium" pitchFamily="2" charset="-128"/>
              </a:rPr>
              <a:t>48.7%</a:t>
            </a:r>
            <a:r>
              <a:rPr kumimoji="1" lang="zh-CN" altLang="en-US" sz="2400" dirty="0">
                <a:latin typeface="Heiti SC Medium" pitchFamily="2" charset="-128"/>
                <a:ea typeface="Heiti SC Medium" pitchFamily="2" charset="-128"/>
              </a:rPr>
              <a:t>，占总语料库的</a:t>
            </a:r>
            <a:r>
              <a:rPr kumimoji="1" lang="en-US" altLang="zh-CN" sz="2400" dirty="0">
                <a:latin typeface="Heiti SC Medium" pitchFamily="2" charset="-128"/>
                <a:ea typeface="Heiti SC Medium" pitchFamily="2" charset="-128"/>
              </a:rPr>
              <a:t>4.0%</a:t>
            </a:r>
            <a:r>
              <a:rPr kumimoji="1" lang="zh-CN" altLang="en-US" sz="2400" dirty="0">
                <a:latin typeface="Heiti SC Medium" pitchFamily="2" charset="-128"/>
                <a:ea typeface="Heiti SC Medium" pitchFamily="2" charset="-128"/>
              </a:rPr>
              <a:t>，</a:t>
            </a:r>
            <a:endParaRPr kumimoji="1" lang="en-US" altLang="zh-CN" sz="2400" dirty="0">
              <a:latin typeface="Heiti SC Medium" pitchFamily="2" charset="-128"/>
              <a:ea typeface="Heiti SC Medium" pitchFamily="2" charset="-128"/>
            </a:endParaRPr>
          </a:p>
          <a:p>
            <a:pPr marL="0" indent="0">
              <a:buNone/>
            </a:pPr>
            <a:r>
              <a:rPr kumimoji="1" lang="zh-CN" altLang="en-US" sz="2400" dirty="0">
                <a:latin typeface="Heiti SC Medium" pitchFamily="2" charset="-128"/>
                <a:ea typeface="Heiti SC Medium" pitchFamily="2" charset="-128"/>
              </a:rPr>
              <a:t>由此可见，很多词出现的频率是很低的，但是这些词却占据了总词数很大的比例，在语料库的占比又特别小。数据稀疏易导致过拟合问题，很多词语会被处理为</a:t>
            </a:r>
            <a:r>
              <a:rPr kumimoji="1" lang="en-US" altLang="zh-CN" sz="2400" dirty="0">
                <a:latin typeface="Heiti SC Medium" pitchFamily="2" charset="-128"/>
                <a:ea typeface="Heiti SC Medium" pitchFamily="2" charset="-128"/>
              </a:rPr>
              <a:t>OOV</a:t>
            </a:r>
            <a:r>
              <a:rPr kumimoji="1" lang="zh-CN" altLang="en-US" sz="2400" dirty="0">
                <a:latin typeface="Heiti SC Medium" pitchFamily="2" charset="-128"/>
                <a:ea typeface="Heiti SC Medium" pitchFamily="2" charset="-128"/>
              </a:rPr>
              <a:t>，进而会影响模型训练效果。</a:t>
            </a:r>
            <a:endParaRPr kumimoji="1" lang="en-US" altLang="zh-CN" sz="2400" dirty="0">
              <a:latin typeface="Heiti SC Medium" pitchFamily="2" charset="-128"/>
              <a:ea typeface="Heiti SC Medium" pitchFamily="2" charset="-128"/>
            </a:endParaRPr>
          </a:p>
          <a:p>
            <a:pPr marL="0" indent="0">
              <a:buNone/>
            </a:pPr>
            <a:endParaRPr kumimoji="1" lang="zh-CN" altLang="en-US" sz="2400" dirty="0">
              <a:latin typeface="Heiti SC Medium" pitchFamily="2" charset="-128"/>
              <a:ea typeface="Heiti SC Medium" pitchFamily="2" charset="-128"/>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pic>
        <p:nvPicPr>
          <p:cNvPr id="8" name="图片 7">
            <a:extLst>
              <a:ext uri="{FF2B5EF4-FFF2-40B4-BE49-F238E27FC236}">
                <a16:creationId xmlns:a16="http://schemas.microsoft.com/office/drawing/2014/main" id="{1DE93310-E334-C34F-8832-E2574331171E}"/>
              </a:ext>
            </a:extLst>
          </p:cNvPr>
          <p:cNvPicPr>
            <a:picLocks noChangeAspect="1"/>
          </p:cNvPicPr>
          <p:nvPr/>
        </p:nvPicPr>
        <p:blipFill>
          <a:blip r:embed="rId2"/>
          <a:stretch>
            <a:fillRect/>
          </a:stretch>
        </p:blipFill>
        <p:spPr>
          <a:xfrm>
            <a:off x="7003016" y="1325563"/>
            <a:ext cx="5346700" cy="1320800"/>
          </a:xfrm>
          <a:prstGeom prst="rect">
            <a:avLst/>
          </a:prstGeom>
        </p:spPr>
      </p:pic>
    </p:spTree>
    <p:extLst>
      <p:ext uri="{BB962C8B-B14F-4D97-AF65-F5344CB8AC3E}">
        <p14:creationId xmlns:p14="http://schemas.microsoft.com/office/powerpoint/2010/main" val="207968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F783F4-1034-0C46-BDE8-0F094C4C8B31}"/>
              </a:ext>
            </a:extLst>
          </p:cNvPr>
          <p:cNvPicPr>
            <a:picLocks noChangeAspect="1"/>
          </p:cNvPicPr>
          <p:nvPr/>
        </p:nvPicPr>
        <p:blipFill>
          <a:blip r:embed="rId2"/>
          <a:stretch>
            <a:fillRect/>
          </a:stretch>
        </p:blipFill>
        <p:spPr>
          <a:xfrm>
            <a:off x="7493000" y="4050000"/>
            <a:ext cx="4523294" cy="2808000"/>
          </a:xfrm>
          <a:prstGeom prst="rect">
            <a:avLst/>
          </a:prstGeom>
        </p:spPr>
      </p:pic>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2.</a:t>
            </a:r>
            <a:r>
              <a:rPr kumimoji="1" lang="zh-CN" altLang="en-US" dirty="0">
                <a:latin typeface="Heiti SC Medium" pitchFamily="2" charset="-128"/>
                <a:ea typeface="Heiti SC Medium" pitchFamily="2" charset="-128"/>
                <a:cs typeface="Arial" panose="020B0604020202020204" pitchFamily="34" charset="0"/>
              </a:rPr>
              <a:t>语言建模</a:t>
            </a:r>
            <a:endParaRPr kumimoji="1" lang="en-US" altLang="zh-CN" dirty="0">
              <a:latin typeface="Heiti SC Medium" pitchFamily="2" charset="-128"/>
              <a:ea typeface="Heiti SC Medium" pitchFamily="2" charset="-128"/>
              <a:cs typeface="Arial" panose="020B0604020202020204" pitchFamily="34" charset="0"/>
            </a:endParaRPr>
          </a:p>
          <a:p>
            <a:pPr marL="0" indent="0" defTabSz="662400">
              <a:lnSpc>
                <a:spcPct val="100000"/>
              </a:lnSpc>
              <a:spcBef>
                <a:spcPts val="0"/>
              </a:spcBef>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在语言建模这一任务中，是通过给定一定的信息预测后续的词语。作者使用的是</a:t>
            </a:r>
            <a:r>
              <a:rPr kumimoji="1" lang="en-US" altLang="zh-CN" sz="2400" dirty="0">
                <a:latin typeface="Heiti SC Medium" pitchFamily="2" charset="-128"/>
                <a:ea typeface="Heiti SC Medium" pitchFamily="2" charset="-128"/>
                <a:cs typeface="Arial" panose="020B0604020202020204" pitchFamily="34" charset="0"/>
              </a:rPr>
              <a:t>CTB6 </a:t>
            </a:r>
            <a:r>
              <a:rPr kumimoji="1" lang="zh-CN" altLang="en-US" sz="2400" dirty="0">
                <a:latin typeface="Heiti SC Medium" pitchFamily="2" charset="-128"/>
                <a:ea typeface="Heiti SC Medium" pitchFamily="2" charset="-128"/>
                <a:cs typeface="Arial" panose="020B0604020202020204" pitchFamily="34" charset="0"/>
              </a:rPr>
              <a:t>来对比两个模型的效果的。作者对比了不同纬度下</a:t>
            </a:r>
            <a:r>
              <a:rPr kumimoji="1" lang="en-US" altLang="zh-CN" sz="2400" dirty="0">
                <a:latin typeface="Heiti SC Medium" pitchFamily="2" charset="-128"/>
                <a:ea typeface="Heiti SC Medium" pitchFamily="2" charset="-128"/>
                <a:cs typeface="Arial" panose="020B0604020202020204" pitchFamily="34" charset="0"/>
              </a:rPr>
              <a:t>word</a:t>
            </a:r>
            <a:r>
              <a:rPr kumimoji="1" lang="zh-CN" altLang="en-US" sz="2400" dirty="0">
                <a:latin typeface="Heiti SC Medium" pitchFamily="2" charset="-128"/>
                <a:ea typeface="Heiti SC Medium" pitchFamily="2" charset="-128"/>
                <a:cs typeface="Arial" panose="020B0604020202020204" pitchFamily="34" charset="0"/>
              </a:rPr>
              <a:t>、</a:t>
            </a:r>
            <a:r>
              <a:rPr kumimoji="1" lang="en-US" altLang="zh-CN" sz="2400" dirty="0">
                <a:latin typeface="Heiti SC Medium" pitchFamily="2" charset="-128"/>
                <a:ea typeface="Heiti SC Medium" pitchFamily="2" charset="-128"/>
                <a:cs typeface="Arial" panose="020B0604020202020204" pitchFamily="34" charset="0"/>
              </a:rPr>
              <a:t>char</a:t>
            </a:r>
            <a:r>
              <a:rPr kumimoji="1" lang="zh-CN" altLang="en-US" sz="2400" dirty="0">
                <a:latin typeface="Heiti SC Medium" pitchFamily="2" charset="-128"/>
                <a:ea typeface="Heiti SC Medium" pitchFamily="2" charset="-128"/>
                <a:cs typeface="Arial" panose="020B0604020202020204" pitchFamily="34" charset="0"/>
              </a:rPr>
              <a:t>和混合模型的模型效果，结果显示，维度在</a:t>
            </a:r>
            <a:r>
              <a:rPr kumimoji="1" lang="en-US" altLang="zh-CN" sz="2400" dirty="0">
                <a:latin typeface="Heiti SC Medium" pitchFamily="2" charset="-128"/>
                <a:ea typeface="Heiti SC Medium" pitchFamily="2" charset="-128"/>
                <a:cs typeface="Arial" panose="020B0604020202020204" pitchFamily="34" charset="0"/>
              </a:rPr>
              <a:t>512</a:t>
            </a:r>
            <a:r>
              <a:rPr kumimoji="1" lang="zh-CN" altLang="en-US" sz="2400" dirty="0">
                <a:latin typeface="Heiti SC Medium" pitchFamily="2" charset="-128"/>
                <a:ea typeface="Heiti SC Medium" pitchFamily="2" charset="-128"/>
                <a:cs typeface="Arial" panose="020B0604020202020204" pitchFamily="34" charset="0"/>
              </a:rPr>
              <a:t>时差距并不明显，但在</a:t>
            </a:r>
            <a:r>
              <a:rPr kumimoji="1" lang="en-US" altLang="zh-CN" sz="2400" dirty="0">
                <a:latin typeface="Heiti SC Medium" pitchFamily="2" charset="-128"/>
                <a:ea typeface="Heiti SC Medium" pitchFamily="2" charset="-128"/>
                <a:cs typeface="Arial" panose="020B0604020202020204" pitchFamily="34" charset="0"/>
              </a:rPr>
              <a:t>2048</a:t>
            </a:r>
            <a:r>
              <a:rPr kumimoji="1" lang="zh-CN" altLang="en-US" sz="2400" dirty="0">
                <a:latin typeface="Heiti SC Medium" pitchFamily="2" charset="-128"/>
                <a:ea typeface="Heiti SC Medium" pitchFamily="2" charset="-128"/>
                <a:cs typeface="Arial" panose="020B0604020202020204" pitchFamily="34" charset="0"/>
              </a:rPr>
              <a:t>的时候，</a:t>
            </a:r>
            <a:r>
              <a:rPr kumimoji="1" lang="en-US" altLang="zh-CN" sz="2400" dirty="0">
                <a:latin typeface="Heiti SC Medium" pitchFamily="2" charset="-128"/>
                <a:ea typeface="Heiti SC Medium" pitchFamily="2" charset="-128"/>
                <a:cs typeface="Arial" panose="020B0604020202020204" pitchFamily="34" charset="0"/>
              </a:rPr>
              <a:t>ppl</a:t>
            </a:r>
            <a:r>
              <a:rPr kumimoji="1" lang="zh-CN" altLang="en-US" sz="2400" dirty="0">
                <a:latin typeface="Heiti SC Medium" pitchFamily="2" charset="-128"/>
                <a:ea typeface="Heiti SC Medium" pitchFamily="2" charset="-128"/>
                <a:cs typeface="Arial" panose="020B0604020202020204" pitchFamily="34" charset="0"/>
              </a:rPr>
              <a:t>达到最优的结果差距明显。与此同时，作者在</a:t>
            </a:r>
            <a:r>
              <a:rPr kumimoji="1" lang="en-US" altLang="zh-CN" sz="2400" dirty="0">
                <a:latin typeface="Heiti SC Medium" pitchFamily="2" charset="-128"/>
                <a:ea typeface="Heiti SC Medium" pitchFamily="2" charset="-128"/>
                <a:cs typeface="Arial" panose="020B0604020202020204" pitchFamily="34" charset="0"/>
              </a:rPr>
              <a:t> CWS </a:t>
            </a:r>
            <a:r>
              <a:rPr kumimoji="1" lang="zh-CN" altLang="en-US" sz="2400" dirty="0">
                <a:latin typeface="Heiti SC Medium" pitchFamily="2" charset="-128"/>
                <a:ea typeface="Heiti SC Medium" pitchFamily="2" charset="-128"/>
                <a:cs typeface="Arial" panose="020B0604020202020204" pitchFamily="34" charset="0"/>
              </a:rPr>
              <a:t>包和 </a:t>
            </a:r>
            <a:r>
              <a:rPr kumimoji="1" lang="en-US" altLang="zh-CN" sz="2400" dirty="0">
                <a:latin typeface="Heiti SC Medium" pitchFamily="2" charset="-128"/>
                <a:ea typeface="Heiti SC Medium" pitchFamily="2" charset="-128"/>
                <a:cs typeface="Arial" panose="020B0604020202020204" pitchFamily="34" charset="0"/>
              </a:rPr>
              <a:t>LTP </a:t>
            </a:r>
            <a:r>
              <a:rPr kumimoji="1" lang="zh-CN" altLang="en-US" sz="2400" dirty="0">
                <a:latin typeface="Heiti SC Medium" pitchFamily="2" charset="-128"/>
                <a:ea typeface="Heiti SC Medium" pitchFamily="2" charset="-128"/>
                <a:cs typeface="Arial" panose="020B0604020202020204" pitchFamily="34" charset="0"/>
              </a:rPr>
              <a:t>包下也进行了试验，结果相同。</a:t>
            </a:r>
            <a:endParaRPr kumimoji="1" lang="en-US" altLang="zh-CN" sz="2400" dirty="0">
              <a:latin typeface="Heiti SC Medium" pitchFamily="2" charset="-128"/>
              <a:ea typeface="Heiti SC Medium" pitchFamily="2" charset="-128"/>
              <a:cs typeface="Arial" panose="020B0604020202020204" pitchFamily="34" charset="0"/>
            </a:endParaRPr>
          </a:p>
          <a:p>
            <a:pPr marL="0" indent="0" defTabSz="662400">
              <a:lnSpc>
                <a:spcPct val="100000"/>
              </a:lnSpc>
              <a:spcBef>
                <a:spcPts val="0"/>
              </a:spcBef>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作者还对混合模型的效果进行了比较，对比混合模型与</a:t>
            </a:r>
            <a:r>
              <a:rPr kumimoji="1" lang="en-US" altLang="zh-CN" sz="2400" dirty="0">
                <a:latin typeface="Heiti SC Medium" pitchFamily="2" charset="-128"/>
                <a:ea typeface="Heiti SC Medium" pitchFamily="2" charset="-128"/>
                <a:cs typeface="Arial" panose="020B0604020202020204" pitchFamily="34" charset="0"/>
              </a:rPr>
              <a:t>char only</a:t>
            </a:r>
            <a:r>
              <a:rPr kumimoji="1" lang="zh-CN" altLang="en-US" sz="2400" dirty="0">
                <a:latin typeface="Heiti SC Medium" pitchFamily="2" charset="-128"/>
                <a:ea typeface="Heiti SC Medium" pitchFamily="2" charset="-128"/>
                <a:cs typeface="Arial" panose="020B0604020202020204" pitchFamily="34" charset="0"/>
              </a:rPr>
              <a:t>，结果发现在嵌入词向量之后，效果反而不如</a:t>
            </a:r>
            <a:r>
              <a:rPr kumimoji="1" lang="en-US" altLang="zh-CN" sz="2400" dirty="0">
                <a:latin typeface="Heiti SC Medium" pitchFamily="2" charset="-128"/>
                <a:ea typeface="Heiti SC Medium" pitchFamily="2" charset="-128"/>
                <a:cs typeface="Arial" panose="020B0604020202020204" pitchFamily="34" charset="0"/>
              </a:rPr>
              <a:t>char only </a:t>
            </a:r>
            <a:r>
              <a:rPr kumimoji="1" lang="zh-CN" altLang="en-US" sz="2400" dirty="0">
                <a:latin typeface="Heiti SC Medium" pitchFamily="2" charset="-128"/>
                <a:ea typeface="Heiti SC Medium" pitchFamily="2" charset="-128"/>
                <a:cs typeface="Arial" panose="020B0604020202020204" pitchFamily="34" charset="0"/>
              </a:rPr>
              <a:t>模型。</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379824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3.</a:t>
            </a:r>
            <a:r>
              <a:rPr kumimoji="1" lang="zh-CN" altLang="en-US" dirty="0">
                <a:latin typeface="Heiti SC Medium" pitchFamily="2" charset="-128"/>
                <a:ea typeface="Heiti SC Medium" pitchFamily="2" charset="-128"/>
                <a:cs typeface="Arial" panose="020B0604020202020204" pitchFamily="34" charset="0"/>
              </a:rPr>
              <a:t> 机器翻译</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dirty="0"/>
              <a:t>	</a:t>
            </a:r>
            <a:r>
              <a:rPr kumimoji="1" lang="zh-CN" altLang="en-US" sz="2400" dirty="0">
                <a:latin typeface="Heiti SC Medium" pitchFamily="2" charset="-128"/>
                <a:ea typeface="Heiti SC Medium" pitchFamily="2" charset="-128"/>
              </a:rPr>
              <a:t>作者对中译英和英译中都进行了实验来对比不同模型下的机器翻译效果。</a:t>
            </a:r>
            <a:endParaRPr kumimoji="1" lang="en-US" altLang="zh-CN" sz="2400" dirty="0">
              <a:latin typeface="Heiti SC Medium" pitchFamily="2" charset="-128"/>
              <a:ea typeface="Heiti SC Medium" pitchFamily="2" charset="-128"/>
            </a:endParaRPr>
          </a:p>
          <a:p>
            <a:pPr marL="0" indent="0">
              <a:buNone/>
            </a:pPr>
            <a:r>
              <a:rPr kumimoji="1" lang="en-US" altLang="zh-CN" sz="2400" dirty="0">
                <a:latin typeface="Heiti SC Medium" pitchFamily="2" charset="-128"/>
                <a:ea typeface="Heiti SC Medium" pitchFamily="2" charset="-128"/>
              </a:rPr>
              <a:t>	</a:t>
            </a:r>
            <a:r>
              <a:rPr kumimoji="1" lang="zh-CN" altLang="en-US" sz="2400" dirty="0">
                <a:latin typeface="Heiti SC Medium" pitchFamily="2" charset="-128"/>
                <a:ea typeface="Heiti SC Medium" pitchFamily="2" charset="-128"/>
              </a:rPr>
              <a:t>表四的中译英和表五的英译中结果显示，无论是中译英还是英译中，</a:t>
            </a:r>
            <a:r>
              <a:rPr kumimoji="1" lang="en-US" altLang="zh-CN" sz="2400" dirty="0">
                <a:latin typeface="Heiti SC Medium" pitchFamily="2" charset="-128"/>
                <a:ea typeface="Heiti SC Medium" pitchFamily="2" charset="-128"/>
              </a:rPr>
              <a:t>char</a:t>
            </a:r>
            <a:r>
              <a:rPr kumimoji="1" lang="zh-CN" altLang="en-US" sz="2400" dirty="0">
                <a:latin typeface="Heiti SC Medium" pitchFamily="2" charset="-128"/>
                <a:ea typeface="Heiti SC Medium" pitchFamily="2" charset="-128"/>
              </a:rPr>
              <a:t>模型都比</a:t>
            </a:r>
            <a:r>
              <a:rPr kumimoji="1" lang="en-US" altLang="zh-CN" sz="2400" dirty="0">
                <a:latin typeface="Heiti SC Medium" pitchFamily="2" charset="-128"/>
                <a:ea typeface="Heiti SC Medium" pitchFamily="2" charset="-128"/>
              </a:rPr>
              <a:t>word</a:t>
            </a:r>
            <a:r>
              <a:rPr kumimoji="1" lang="zh-CN" altLang="en-US" sz="2400" dirty="0">
                <a:latin typeface="Heiti SC Medium" pitchFamily="2" charset="-128"/>
                <a:ea typeface="Heiti SC Medium" pitchFamily="2" charset="-128"/>
              </a:rPr>
              <a:t>模型的效果好。</a:t>
            </a: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127079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3"/>
            <a:ext cx="10515600" cy="4851400"/>
          </a:xfrm>
        </p:spPr>
        <p:txBody>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3.</a:t>
            </a:r>
            <a:r>
              <a:rPr kumimoji="1" lang="zh-CN" altLang="en-US" dirty="0">
                <a:latin typeface="Heiti SC Medium" pitchFamily="2" charset="-128"/>
                <a:ea typeface="Heiti SC Medium" pitchFamily="2" charset="-128"/>
                <a:cs typeface="Arial" panose="020B0604020202020204" pitchFamily="34" charset="0"/>
              </a:rPr>
              <a:t> 机器翻译</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dirty="0"/>
              <a:t>	</a:t>
            </a: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pic>
        <p:nvPicPr>
          <p:cNvPr id="7" name="图片 6">
            <a:extLst>
              <a:ext uri="{FF2B5EF4-FFF2-40B4-BE49-F238E27FC236}">
                <a16:creationId xmlns:a16="http://schemas.microsoft.com/office/drawing/2014/main" id="{42F8E675-5168-824A-8EA4-3522800F5B90}"/>
              </a:ext>
            </a:extLst>
          </p:cNvPr>
          <p:cNvPicPr>
            <a:picLocks noChangeAspect="1"/>
          </p:cNvPicPr>
          <p:nvPr/>
        </p:nvPicPr>
        <p:blipFill>
          <a:blip r:embed="rId2"/>
          <a:stretch>
            <a:fillRect/>
          </a:stretch>
        </p:blipFill>
        <p:spPr>
          <a:xfrm>
            <a:off x="2743199" y="1499012"/>
            <a:ext cx="9309705" cy="5358987"/>
          </a:xfrm>
          <a:prstGeom prst="rect">
            <a:avLst/>
          </a:prstGeom>
        </p:spPr>
      </p:pic>
    </p:spTree>
    <p:extLst>
      <p:ext uri="{BB962C8B-B14F-4D97-AF65-F5344CB8AC3E}">
        <p14:creationId xmlns:p14="http://schemas.microsoft.com/office/powerpoint/2010/main" val="344824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C8784C-C9D3-2848-87BC-919E15C45E1D}"/>
              </a:ext>
            </a:extLst>
          </p:cNvPr>
          <p:cNvPicPr>
            <a:picLocks noChangeAspect="1"/>
          </p:cNvPicPr>
          <p:nvPr/>
        </p:nvPicPr>
        <p:blipFill>
          <a:blip r:embed="rId2"/>
          <a:stretch>
            <a:fillRect/>
          </a:stretch>
        </p:blipFill>
        <p:spPr>
          <a:xfrm>
            <a:off x="1212112" y="2617122"/>
            <a:ext cx="9457956" cy="2692063"/>
          </a:xfrm>
          <a:prstGeom prst="rect">
            <a:avLst/>
          </a:prstGeom>
        </p:spPr>
      </p:pic>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2"/>
            <a:ext cx="10515600" cy="5532437"/>
          </a:xfrm>
        </p:spPr>
        <p:txBody>
          <a:bodyPr>
            <a:normAutofit/>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4. </a:t>
            </a:r>
            <a:r>
              <a:rPr kumimoji="1" lang="zh-CN" altLang="en-US" dirty="0">
                <a:latin typeface="Heiti SC Medium" pitchFamily="2" charset="-128"/>
                <a:ea typeface="Heiti SC Medium" pitchFamily="2" charset="-128"/>
                <a:cs typeface="Arial" panose="020B0604020202020204" pitchFamily="34" charset="0"/>
              </a:rPr>
              <a:t>文本分类</a:t>
            </a:r>
            <a:endParaRPr kumimoji="1" lang="en-US" altLang="zh-CN" dirty="0">
              <a:latin typeface="Heiti SC Medium" pitchFamily="2" charset="-128"/>
              <a:ea typeface="Heiti SC Medium" pitchFamily="2" charset="-128"/>
              <a:cs typeface="Arial" panose="020B0604020202020204" pitchFamily="34" charset="0"/>
            </a:endParaRP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作者利用不同的</a:t>
            </a:r>
            <a:r>
              <a:rPr kumimoji="1" lang="en-US" altLang="zh-CN" sz="2400" dirty="0">
                <a:latin typeface="Heiti SC Medium" pitchFamily="2" charset="-128"/>
                <a:ea typeface="Heiti SC Medium" pitchFamily="2" charset="-128"/>
                <a:cs typeface="Arial" panose="020B0604020202020204" pitchFamily="34" charset="0"/>
              </a:rPr>
              <a:t>benchmarks </a:t>
            </a:r>
            <a:r>
              <a:rPr kumimoji="1" lang="zh-CN" altLang="en-US" sz="2400" dirty="0">
                <a:latin typeface="Heiti SC Medium" pitchFamily="2" charset="-128"/>
                <a:ea typeface="Heiti SC Medium" pitchFamily="2" charset="-128"/>
                <a:cs typeface="Arial" panose="020B0604020202020204" pitchFamily="34" charset="0"/>
              </a:rPr>
              <a:t>来对基于</a:t>
            </a:r>
            <a:r>
              <a:rPr kumimoji="1" lang="en-US" altLang="zh-CN" sz="2400" dirty="0">
                <a:latin typeface="Heiti SC Medium" pitchFamily="2" charset="-128"/>
                <a:ea typeface="Heiti SC Medium" pitchFamily="2" charset="-128"/>
                <a:cs typeface="Arial" panose="020B0604020202020204" pitchFamily="34" charset="0"/>
              </a:rPr>
              <a:t>char</a:t>
            </a:r>
            <a:r>
              <a:rPr kumimoji="1" lang="zh-CN" altLang="en-US" sz="2400" dirty="0">
                <a:latin typeface="Heiti SC Medium" pitchFamily="2" charset="-128"/>
                <a:ea typeface="Heiti SC Medium" pitchFamily="2" charset="-128"/>
                <a:cs typeface="Arial" panose="020B0604020202020204" pitchFamily="34" charset="0"/>
              </a:rPr>
              <a:t>和基于</a:t>
            </a:r>
            <a:r>
              <a:rPr kumimoji="1" lang="en-US" altLang="zh-CN" sz="2400" dirty="0">
                <a:latin typeface="Heiti SC Medium" pitchFamily="2" charset="-128"/>
                <a:ea typeface="Heiti SC Medium" pitchFamily="2" charset="-128"/>
                <a:cs typeface="Arial" panose="020B0604020202020204" pitchFamily="34" charset="0"/>
              </a:rPr>
              <a:t>word</a:t>
            </a:r>
            <a:r>
              <a:rPr kumimoji="1" lang="zh-CN" altLang="en-US" sz="2400" dirty="0">
                <a:latin typeface="Heiti SC Medium" pitchFamily="2" charset="-128"/>
                <a:ea typeface="Heiti SC Medium" pitchFamily="2" charset="-128"/>
                <a:cs typeface="Arial" panose="020B0604020202020204" pitchFamily="34" charset="0"/>
              </a:rPr>
              <a:t>的模型进行实验。</a:t>
            </a: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作者使用双向 </a:t>
            </a:r>
            <a:r>
              <a:rPr kumimoji="1" lang="en-US" altLang="zh-CN" sz="2400" dirty="0">
                <a:latin typeface="Heiti SC Medium" pitchFamily="2" charset="-128"/>
                <a:ea typeface="Heiti SC Medium" pitchFamily="2" charset="-128"/>
                <a:cs typeface="Arial" panose="020B0604020202020204" pitchFamily="34" charset="0"/>
              </a:rPr>
              <a:t>LSTM </a:t>
            </a:r>
            <a:r>
              <a:rPr kumimoji="1" lang="zh-CN" altLang="en-US" sz="2400" dirty="0">
                <a:latin typeface="Heiti SC Medium" pitchFamily="2" charset="-128"/>
                <a:ea typeface="Heiti SC Medium" pitchFamily="2" charset="-128"/>
                <a:cs typeface="Arial" panose="020B0604020202020204" pitchFamily="34" charset="0"/>
              </a:rPr>
              <a:t>模型对基于</a:t>
            </a:r>
            <a:r>
              <a:rPr kumimoji="1" lang="en-US" altLang="zh-CN" sz="2400" dirty="0">
                <a:latin typeface="Heiti SC Medium" pitchFamily="2" charset="-128"/>
                <a:ea typeface="Heiti SC Medium" pitchFamily="2" charset="-128"/>
                <a:cs typeface="Arial" panose="020B0604020202020204" pitchFamily="34" charset="0"/>
              </a:rPr>
              <a:t>word </a:t>
            </a:r>
            <a:r>
              <a:rPr kumimoji="1" lang="zh-CN" altLang="en-US" sz="2400" dirty="0">
                <a:latin typeface="Heiti SC Medium" pitchFamily="2" charset="-128"/>
                <a:ea typeface="Heiti SC Medium" pitchFamily="2" charset="-128"/>
                <a:cs typeface="Arial" panose="020B0604020202020204" pitchFamily="34" charset="0"/>
              </a:rPr>
              <a:t>和基于</a:t>
            </a:r>
            <a:r>
              <a:rPr kumimoji="1" lang="en-US" altLang="zh-CN" sz="2400" dirty="0">
                <a:latin typeface="Heiti SC Medium" pitchFamily="2" charset="-128"/>
                <a:ea typeface="Heiti SC Medium" pitchFamily="2" charset="-128"/>
                <a:cs typeface="Arial" panose="020B0604020202020204" pitchFamily="34" charset="0"/>
              </a:rPr>
              <a:t>char </a:t>
            </a:r>
            <a:r>
              <a:rPr kumimoji="1" lang="zh-CN" altLang="en-US" sz="2400" dirty="0">
                <a:latin typeface="Heiti SC Medium" pitchFamily="2" charset="-128"/>
                <a:ea typeface="Heiti SC Medium" pitchFamily="2" charset="-128"/>
                <a:cs typeface="Arial" panose="020B0604020202020204" pitchFamily="34" charset="0"/>
              </a:rPr>
              <a:t>的模型分别进行训练用于评测，表七结果显示除了</a:t>
            </a:r>
            <a:r>
              <a:rPr kumimoji="1" lang="en-US" altLang="zh-CN" sz="2400" dirty="0">
                <a:latin typeface="Heiti SC Medium" pitchFamily="2" charset="-128"/>
                <a:ea typeface="Heiti SC Medium" pitchFamily="2" charset="-128"/>
                <a:cs typeface="Arial" panose="020B0604020202020204" pitchFamily="34" charset="0"/>
              </a:rPr>
              <a:t>China</a:t>
            </a:r>
            <a:r>
              <a:rPr kumimoji="1" lang="zh-CN" altLang="en-US" sz="2400" dirty="0">
                <a:latin typeface="Heiti SC Medium" pitchFamily="2" charset="-128"/>
                <a:ea typeface="Heiti SC Medium" pitchFamily="2" charset="-128"/>
                <a:cs typeface="Arial" panose="020B0604020202020204" pitchFamily="34" charset="0"/>
              </a:rPr>
              <a:t> </a:t>
            </a:r>
            <a:r>
              <a:rPr kumimoji="1" lang="en-US" altLang="zh-CN" sz="2400" dirty="0">
                <a:latin typeface="Heiti SC Medium" pitchFamily="2" charset="-128"/>
                <a:ea typeface="Heiti SC Medium" pitchFamily="2" charset="-128"/>
                <a:cs typeface="Arial" panose="020B0604020202020204" pitchFamily="34" charset="0"/>
              </a:rPr>
              <a:t>news</a:t>
            </a:r>
            <a:r>
              <a:rPr kumimoji="1" lang="zh-CN" altLang="en-US" sz="2400" dirty="0">
                <a:latin typeface="Heiti SC Medium" pitchFamily="2" charset="-128"/>
                <a:ea typeface="Heiti SC Medium" pitchFamily="2" charset="-128"/>
                <a:cs typeface="Arial" panose="020B0604020202020204" pitchFamily="34" charset="0"/>
              </a:rPr>
              <a:t> 以外，基于</a:t>
            </a:r>
            <a:r>
              <a:rPr kumimoji="1" lang="en-US" altLang="zh-CN" sz="2400" dirty="0">
                <a:latin typeface="Heiti SC Medium" pitchFamily="2" charset="-128"/>
                <a:ea typeface="Heiti SC Medium" pitchFamily="2" charset="-128"/>
                <a:cs typeface="Arial" panose="020B0604020202020204" pitchFamily="34" charset="0"/>
              </a:rPr>
              <a:t>char</a:t>
            </a:r>
            <a:r>
              <a:rPr kumimoji="1" lang="zh-CN" altLang="en-US" sz="2400" dirty="0">
                <a:latin typeface="Heiti SC Medium" pitchFamily="2" charset="-128"/>
                <a:ea typeface="Heiti SC Medium" pitchFamily="2" charset="-128"/>
                <a:cs typeface="Arial" panose="020B0604020202020204" pitchFamily="34" charset="0"/>
              </a:rPr>
              <a:t>的模型得出的结果都要优于基于</a:t>
            </a:r>
            <a:r>
              <a:rPr kumimoji="1" lang="en-US" altLang="zh-CN" sz="2400" dirty="0">
                <a:latin typeface="Heiti SC Medium" pitchFamily="2" charset="-128"/>
                <a:ea typeface="Heiti SC Medium" pitchFamily="2" charset="-128"/>
                <a:cs typeface="Arial" panose="020B0604020202020204" pitchFamily="34" charset="0"/>
              </a:rPr>
              <a:t>word</a:t>
            </a:r>
            <a:r>
              <a:rPr kumimoji="1" lang="zh-CN" altLang="en-US" sz="2400" dirty="0">
                <a:latin typeface="Heiti SC Medium" pitchFamily="2" charset="-128"/>
                <a:ea typeface="Heiti SC Medium" pitchFamily="2" charset="-128"/>
                <a:cs typeface="Arial" panose="020B0604020202020204" pitchFamily="34" charset="0"/>
              </a:rPr>
              <a:t>的模型。</a:t>
            </a:r>
          </a:p>
          <a:p>
            <a:pPr marL="0" indent="0">
              <a:buNone/>
            </a:pPr>
            <a:endParaRPr kumimoji="1" lang="en-US" altLang="zh-CN" sz="2400" dirty="0">
              <a:latin typeface="Heiti SC Medium" pitchFamily="2" charset="-128"/>
              <a:ea typeface="Heiti SC Medium" pitchFamily="2" charset="-128"/>
              <a:cs typeface="Arial" panose="020B0604020202020204" pitchFamily="34" charset="0"/>
            </a:endParaRPr>
          </a:p>
          <a:p>
            <a:pPr marL="0" indent="0">
              <a:buNone/>
            </a:pPr>
            <a:endParaRPr kumimoji="1" lang="zh-CN" altLang="en-US" dirty="0"/>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46334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ACD33A0-A955-8D45-9FB7-9449A1BB18BF}"/>
              </a:ext>
            </a:extLst>
          </p:cNvPr>
          <p:cNvPicPr>
            <a:picLocks noChangeAspect="1"/>
          </p:cNvPicPr>
          <p:nvPr/>
        </p:nvPicPr>
        <p:blipFill>
          <a:blip r:embed="rId2"/>
          <a:stretch>
            <a:fillRect/>
          </a:stretch>
        </p:blipFill>
        <p:spPr>
          <a:xfrm>
            <a:off x="1066800" y="3209259"/>
            <a:ext cx="5029200" cy="2819400"/>
          </a:xfrm>
          <a:prstGeom prst="rect">
            <a:avLst/>
          </a:prstGeom>
        </p:spPr>
      </p:pic>
      <p:sp>
        <p:nvSpPr>
          <p:cNvPr id="3" name="内容占位符 2">
            <a:extLst>
              <a:ext uri="{FF2B5EF4-FFF2-40B4-BE49-F238E27FC236}">
                <a16:creationId xmlns:a16="http://schemas.microsoft.com/office/drawing/2014/main" id="{BF64D244-E018-3D49-A362-7D7730251DF7}"/>
              </a:ext>
            </a:extLst>
          </p:cNvPr>
          <p:cNvSpPr>
            <a:spLocks noGrp="1"/>
          </p:cNvSpPr>
          <p:nvPr>
            <p:ph idx="1"/>
          </p:nvPr>
        </p:nvSpPr>
        <p:spPr>
          <a:xfrm>
            <a:off x="838200" y="1325562"/>
            <a:ext cx="10515600" cy="5532437"/>
          </a:xfrm>
        </p:spPr>
        <p:txBody>
          <a:bodyPr>
            <a:normAutofit/>
          </a:bodyPr>
          <a:lstStyle/>
          <a:p>
            <a:pPr marL="0" indent="0">
              <a:buNone/>
            </a:pPr>
            <a:r>
              <a:rPr kumimoji="1" lang="en-US" altLang="zh-CN" dirty="0">
                <a:latin typeface="Heiti SC Medium" pitchFamily="2" charset="-128"/>
                <a:ea typeface="Heiti SC Medium" pitchFamily="2" charset="-128"/>
                <a:cs typeface="Arial" panose="020B0604020202020204" pitchFamily="34" charset="0"/>
              </a:rPr>
              <a:t>4. </a:t>
            </a:r>
            <a:r>
              <a:rPr kumimoji="1" lang="zh-CN" altLang="en-US" dirty="0">
                <a:latin typeface="Heiti SC Medium" pitchFamily="2" charset="-128"/>
                <a:ea typeface="Heiti SC Medium" pitchFamily="2" charset="-128"/>
                <a:cs typeface="Arial" panose="020B0604020202020204" pitchFamily="34" charset="0"/>
              </a:rPr>
              <a:t>文本分类</a:t>
            </a:r>
            <a:endParaRPr kumimoji="1" lang="en-US" altLang="zh-CN" dirty="0">
              <a:latin typeface="Heiti SC Medium" pitchFamily="2" charset="-128"/>
              <a:ea typeface="Heiti SC Medium" pitchFamily="2" charset="-128"/>
              <a:cs typeface="Arial" panose="020B0604020202020204" pitchFamily="34" charset="0"/>
            </a:endParaRPr>
          </a:p>
          <a:p>
            <a:pPr marL="0" indent="0">
              <a:buNone/>
            </a:pPr>
            <a:r>
              <a:rPr kumimoji="1" lang="en-US" altLang="zh-CN" sz="2400" dirty="0">
                <a:latin typeface="Heiti SC Medium" pitchFamily="2" charset="-128"/>
                <a:ea typeface="Heiti SC Medium" pitchFamily="2" charset="-128"/>
                <a:cs typeface="Arial" panose="020B0604020202020204" pitchFamily="34" charset="0"/>
              </a:rPr>
              <a:t>	</a:t>
            </a:r>
            <a:r>
              <a:rPr kumimoji="1" lang="zh-CN" altLang="en-US" sz="2400" dirty="0">
                <a:latin typeface="Heiti SC Medium" pitchFamily="2" charset="-128"/>
                <a:ea typeface="Heiti SC Medium" pitchFamily="2" charset="-128"/>
                <a:cs typeface="Arial" panose="020B0604020202020204" pitchFamily="34" charset="0"/>
              </a:rPr>
              <a:t>表八展示了模型基于对已有数据分布（源领域）的训练，学习新数据分布（目标领域）的能力。作者基于不同的情感分析数据库对两种模型进行了评测，结果发现，基于</a:t>
            </a:r>
            <a:r>
              <a:rPr kumimoji="1" lang="en-US" altLang="zh-CN" sz="2400" dirty="0">
                <a:latin typeface="Heiti SC Medium" pitchFamily="2" charset="-128"/>
                <a:ea typeface="Heiti SC Medium" pitchFamily="2" charset="-128"/>
                <a:cs typeface="Arial" panose="020B0604020202020204" pitchFamily="34" charset="0"/>
              </a:rPr>
              <a:t>char</a:t>
            </a:r>
            <a:r>
              <a:rPr kumimoji="1" lang="zh-CN" altLang="en-US" sz="2400" dirty="0">
                <a:latin typeface="Heiti SC Medium" pitchFamily="2" charset="-128"/>
                <a:ea typeface="Heiti SC Medium" pitchFamily="2" charset="-128"/>
                <a:cs typeface="Arial" panose="020B0604020202020204" pitchFamily="34" charset="0"/>
              </a:rPr>
              <a:t>的模型在领域适应能力更强且具有更好的表现。</a:t>
            </a:r>
            <a:endParaRPr kumimoji="1" lang="en-US" altLang="zh-CN" sz="2400" dirty="0">
              <a:latin typeface="Heiti SC Medium" pitchFamily="2" charset="-128"/>
              <a:ea typeface="Heiti SC Medium" pitchFamily="2" charset="-128"/>
              <a:cs typeface="Arial" panose="020B0604020202020204" pitchFamily="34" charset="0"/>
            </a:endParaRPr>
          </a:p>
        </p:txBody>
      </p:sp>
      <p:sp>
        <p:nvSpPr>
          <p:cNvPr id="4" name="标题 1">
            <a:extLst>
              <a:ext uri="{FF2B5EF4-FFF2-40B4-BE49-F238E27FC236}">
                <a16:creationId xmlns:a16="http://schemas.microsoft.com/office/drawing/2014/main" id="{D105372C-C13A-E545-A8A0-4F17EDD2A259}"/>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mj-ea"/>
              <a:buAutoNum type="ea1JpnChsDbPeriod"/>
            </a:pPr>
            <a:r>
              <a:rPr kumimoji="1" lang="zh-CN" altLang="en-US" dirty="0">
                <a:latin typeface="Heiti SC Medium" pitchFamily="2" charset="-128"/>
                <a:ea typeface="Heiti SC Medium" pitchFamily="2" charset="-128"/>
              </a:rPr>
              <a:t>中文分词</a:t>
            </a:r>
            <a:endParaRPr kumimoji="1" lang="en-US" altLang="zh-CN" dirty="0">
              <a:latin typeface="Heiti SC Medium" pitchFamily="2" charset="-128"/>
              <a:ea typeface="Heiti SC Medium" pitchFamily="2" charset="-128"/>
            </a:endParaRPr>
          </a:p>
        </p:txBody>
      </p:sp>
    </p:spTree>
    <p:extLst>
      <p:ext uri="{BB962C8B-B14F-4D97-AF65-F5344CB8AC3E}">
        <p14:creationId xmlns:p14="http://schemas.microsoft.com/office/powerpoint/2010/main" val="36887327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785</Words>
  <Application>Microsoft Macintosh PowerPoint</Application>
  <PresentationFormat>宽屏</PresentationFormat>
  <Paragraphs>161</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Heiti SC Medium</vt:lpstr>
      <vt:lpstr>Arial</vt:lpstr>
      <vt:lpstr>Office 主题​​</vt:lpstr>
      <vt:lpstr>阶段性学习总结——中文分词及数据挖掘</vt:lpstr>
      <vt:lpstr>目录</vt:lpstr>
      <vt:lpstr>中文分词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文献参考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阶段性学习总结——中文分词及数据挖掘</dc:title>
  <dc:creator>Microsoft Office User</dc:creator>
  <cp:lastModifiedBy>Microsoft Office User</cp:lastModifiedBy>
  <cp:revision>23</cp:revision>
  <dcterms:created xsi:type="dcterms:W3CDTF">2019-08-18T09:14:03Z</dcterms:created>
  <dcterms:modified xsi:type="dcterms:W3CDTF">2019-08-18T13:32:00Z</dcterms:modified>
</cp:coreProperties>
</file>