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5" r:id="rId15"/>
    <p:sldId id="266" r:id="rId16"/>
    <p:sldId id="274" r:id="rId17"/>
    <p:sldId id="275" r:id="rId18"/>
    <p:sldId id="276" r:id="rId19"/>
    <p:sldId id="272" r:id="rId20"/>
    <p:sldId id="273"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23"/>
    <p:restoredTop sz="94674"/>
  </p:normalViewPr>
  <p:slideViewPr>
    <p:cSldViewPr snapToGrid="0" snapToObjects="1">
      <p:cViewPr varScale="1">
        <p:scale>
          <a:sx n="114" d="100"/>
          <a:sy n="114" d="100"/>
        </p:scale>
        <p:origin x="1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EF1B1-42DE-0849-94CE-BD849CEE999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48942D5-AFE5-7241-B2A2-1FF33838D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64E7E29-1BF9-AE43-B71C-67030D0BE8AD}"/>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5A288444-4C26-6C43-9E6D-1F0E9C036E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F6FA9C-CEA4-CE44-B45E-19536B0A7833}"/>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35504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6ACB6-D538-EA41-AE73-07371BC8AD3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B9CCE82-74FC-CF43-8093-5F9641C07B4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5360580-BBFC-ED42-8F21-7C36BCF99CE2}"/>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3982349B-B31F-894A-856B-6FB9EFFE651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6FA7A07-4BFF-FB4B-B63B-571B9F068626}"/>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14959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DE5D83-9314-4D4E-A983-99AB55F4D1B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E313DF5-E9B3-7C48-9C30-5AEC9067F3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146E93-4430-2A43-BE71-E6B865F139A3}"/>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8D13AD04-4A2D-4F40-AD07-9F4138F0907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1DC0CC-8EBA-644E-B7EC-E7022DBA4108}"/>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73104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0AFA2-2419-F94C-89EE-5D068E6CE0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7903048-C8C2-2C45-B634-A687B220765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14B60B3-86EF-E846-B1FE-6F066D708345}"/>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BC798FB3-6036-0142-B180-5E3FC5785BB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43D6C37-1C8A-A148-8C04-9096AE05DE98}"/>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240892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5578-9583-934C-8A68-110EAE68507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334A176-1FBF-CC4D-A24A-714C2C2FB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BA5358E-4350-F848-93A5-747BBA6F57A8}"/>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7954B08B-4850-DE44-8B21-3CF53980BAB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755BB9-CC27-0943-8CAC-D547B10868C1}"/>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30966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075B3-608A-B041-B107-11A5D00FCC8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16A0CA9-794E-6E4B-A9C4-B0AC142C75B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D812E9E-02EC-724E-94F8-DBAF911F023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100EC4D-B45D-BF44-93E9-B9B525A335F0}"/>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6" name="页脚占位符 5">
            <a:extLst>
              <a:ext uri="{FF2B5EF4-FFF2-40B4-BE49-F238E27FC236}">
                <a16:creationId xmlns:a16="http://schemas.microsoft.com/office/drawing/2014/main" id="{03FBF01C-D9E1-DC49-841A-A2185E91756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5D1D0DF-7EAC-8E41-A627-4CBBF44EF399}"/>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250495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AEB87-5996-AA44-BE7C-F6412A211A4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E891046-A03E-BD4D-AFDE-623B7FB5C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BDE6C2C-B070-B547-B85D-0C2EE28EABD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FAAF070-A74B-B846-93EB-A5A8BBBDE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D14C8A6-E220-074B-B591-7AA235F5F2A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F414C53-B07F-E04E-BF05-ABC224A6688A}"/>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8" name="页脚占位符 7">
            <a:extLst>
              <a:ext uri="{FF2B5EF4-FFF2-40B4-BE49-F238E27FC236}">
                <a16:creationId xmlns:a16="http://schemas.microsoft.com/office/drawing/2014/main" id="{684106F8-EE36-4645-ACFE-E8B5F0F915D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9C1F6A3-9460-7F40-9C00-3CA0A254B90A}"/>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80634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50170-B592-8445-B8DE-B242B37037D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B77F82C-10FF-A747-9BEC-D811D422924E}"/>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4" name="页脚占位符 3">
            <a:extLst>
              <a:ext uri="{FF2B5EF4-FFF2-40B4-BE49-F238E27FC236}">
                <a16:creationId xmlns:a16="http://schemas.microsoft.com/office/drawing/2014/main" id="{8D36753E-5B69-1B45-87FB-E67E68355FF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6A3971B-10BA-B14F-BC0D-F7787973AE52}"/>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0214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0F89BC-EE4D-5A4D-BA00-55CD810EF3A8}"/>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3" name="页脚占位符 2">
            <a:extLst>
              <a:ext uri="{FF2B5EF4-FFF2-40B4-BE49-F238E27FC236}">
                <a16:creationId xmlns:a16="http://schemas.microsoft.com/office/drawing/2014/main" id="{A944C0AB-8456-4A47-A441-1C5553F2232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5355285-B069-4348-82DF-0D79CE85C1D1}"/>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46158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BA5EF-E5D5-024F-829B-BA26CE0D042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98AC2D9-91E4-534E-96A1-A869714B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8F97677-8734-E649-842B-94783094B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FB937C9-A20A-BB45-A260-AF4DBB2B4BA8}"/>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6" name="页脚占位符 5">
            <a:extLst>
              <a:ext uri="{FF2B5EF4-FFF2-40B4-BE49-F238E27FC236}">
                <a16:creationId xmlns:a16="http://schemas.microsoft.com/office/drawing/2014/main" id="{34A3E180-24B0-5242-8264-F9D377F213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ACA3B41-A21A-564E-B564-B1B26123D2BB}"/>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1658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45EAF-580E-1646-A70D-57D7E85388A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12B472E-0575-BA4A-8407-F92048B27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02419CC-294F-924E-BFB4-F90085634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716475C-0D81-A843-8E17-618121346446}"/>
              </a:ext>
            </a:extLst>
          </p:cNvPr>
          <p:cNvSpPr>
            <a:spLocks noGrp="1"/>
          </p:cNvSpPr>
          <p:nvPr>
            <p:ph type="dt" sz="half" idx="10"/>
          </p:nvPr>
        </p:nvSpPr>
        <p:spPr/>
        <p:txBody>
          <a:bodyPr/>
          <a:lstStyle/>
          <a:p>
            <a:fld id="{2C3A1F0F-320D-BD42-9621-D1E784FFF637}" type="datetimeFigureOut">
              <a:rPr kumimoji="1" lang="zh-CN" altLang="en-US" smtClean="0"/>
              <a:t>2019/7/23</a:t>
            </a:fld>
            <a:endParaRPr kumimoji="1" lang="zh-CN" altLang="en-US"/>
          </a:p>
        </p:txBody>
      </p:sp>
      <p:sp>
        <p:nvSpPr>
          <p:cNvPr id="6" name="页脚占位符 5">
            <a:extLst>
              <a:ext uri="{FF2B5EF4-FFF2-40B4-BE49-F238E27FC236}">
                <a16:creationId xmlns:a16="http://schemas.microsoft.com/office/drawing/2014/main" id="{E802CFEA-F2E5-2142-AC1D-FA39CEF327C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F188022-D270-3C47-A777-F5731A8E9C3F}"/>
              </a:ext>
            </a:extLst>
          </p:cNvPr>
          <p:cNvSpPr>
            <a:spLocks noGrp="1"/>
          </p:cNvSpPr>
          <p:nvPr>
            <p:ph type="sldNum" sz="quarter" idx="12"/>
          </p:nvPr>
        </p:nvSpPr>
        <p:spPr/>
        <p:txBody>
          <a:body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415661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A29EC6-68EB-F748-A662-2AD9E6EBA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42FFA9A-5672-9243-9430-D66E4985D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F5F601-7469-E547-B119-923F34E4E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A1F0F-320D-BD42-9621-D1E784FFF637}" type="datetimeFigureOut">
              <a:rPr kumimoji="1" lang="zh-CN" altLang="en-US" smtClean="0"/>
              <a:t>2019/7/23</a:t>
            </a:fld>
            <a:endParaRPr kumimoji="1" lang="zh-CN" altLang="en-US"/>
          </a:p>
        </p:txBody>
      </p:sp>
      <p:sp>
        <p:nvSpPr>
          <p:cNvPr id="5" name="页脚占位符 4">
            <a:extLst>
              <a:ext uri="{FF2B5EF4-FFF2-40B4-BE49-F238E27FC236}">
                <a16:creationId xmlns:a16="http://schemas.microsoft.com/office/drawing/2014/main" id="{777E94D3-338E-8E47-85FC-A1CFD4F58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49E0B26-73DC-6040-A411-484BEE60A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61733-FA30-0D4B-8193-A3012D535095}" type="slidenum">
              <a:rPr kumimoji="1" lang="zh-CN" altLang="en-US" smtClean="0"/>
              <a:t>‹#›</a:t>
            </a:fld>
            <a:endParaRPr kumimoji="1" lang="zh-CN" altLang="en-US"/>
          </a:p>
        </p:txBody>
      </p:sp>
    </p:spTree>
    <p:extLst>
      <p:ext uri="{BB962C8B-B14F-4D97-AF65-F5344CB8AC3E}">
        <p14:creationId xmlns:p14="http://schemas.microsoft.com/office/powerpoint/2010/main" val="3508199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file:////var/folders/vf/jdd_6cqn31x972j8xnkw91200000gn/T/com.microsoft.Word/WebArchiveCopyPasteTempFiles/20181011111639967" TargetMode="External"/><Relationship Id="rId3" Type="http://schemas.openxmlformats.org/officeDocument/2006/relationships/image" Target="file:////var/folders/vf/jdd_6cqn31x972j8xnkw91200000gn/T/com.microsoft.Word/WebArchiveCopyPasteTempFiles/gif.latex%3f%255Cdpi%257B100%257D%2520%255Clarge%2520V-1" TargetMode="External"/><Relationship Id="rId7" Type="http://schemas.openxmlformats.org/officeDocument/2006/relationships/image" Target="../media/image47.png"/><Relationship Id="rId2" Type="http://schemas.openxmlformats.org/officeDocument/2006/relationships/image" Target="../media/image44.gif"/><Relationship Id="rId1" Type="http://schemas.openxmlformats.org/officeDocument/2006/relationships/slideLayout" Target="../slideLayouts/slideLayout2.xml"/><Relationship Id="rId6" Type="http://schemas.openxmlformats.org/officeDocument/2006/relationships/image" Target="../media/image46.gif"/><Relationship Id="rId5" Type="http://schemas.openxmlformats.org/officeDocument/2006/relationships/image" Target="file:////var/folders/vf/jdd_6cqn31x972j8xnkw91200000gn/T/com.microsoft.Word/WebArchiveCopyPasteTempFiles/gif.latex%3f%255Cdpi%257B100%257D%2520%255Clarge%2520v_%257Bn%2528w%252Cj%2529%257D%255E%257B%2527%257D" TargetMode="External"/><Relationship Id="rId4" Type="http://schemas.openxmlformats.org/officeDocument/2006/relationships/image" Target="../media/image45.gif"/></Relationships>
</file>

<file path=ppt/slides/_rels/slide1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9.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file:////var/folders/vf/jdd_6cqn31x972j8xnkw91200000gn/T/com.microsoft.Word/WebArchiveCopyPasteTempFiles/gif.latex%3f%255Cdpi%257B100%257D%2520%255Clarge%2520%255Clarge%2520h%253Dx%255E%257BT%257DW%253DW_%257B%2528k%252C%255Ccdot%2520%2529%257Dx_%257Bk%257D%253DV_%257Bw_%257BI%257D%257D%255E%257BT%257D"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file:////var/folders/vf/jdd_6cqn31x972j8xnkw91200000gn/T/com.microsoft.Word/WebArchiveCopyPasteTempFiles/gif.latex%3fX_%257Bk%2527%257D%253D0%2528k%2527%255Cnot%255Cequiv%2520k%2529" TargetMode="Externa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8" Type="http://schemas.openxmlformats.org/officeDocument/2006/relationships/image" Target="file:////var/folders/vf/jdd_6cqn31x972j8xnkw91200000gn/T/com.microsoft.Word/WebArchiveCopyPasteTempFiles/6cbb8645gw1f5wrdn000lj20v602st97.jpg" TargetMode="External"/><Relationship Id="rId13" Type="http://schemas.openxmlformats.org/officeDocument/2006/relationships/image" Target="../media/image11.jpeg"/><Relationship Id="rId18" Type="http://schemas.openxmlformats.org/officeDocument/2006/relationships/image" Target="file:////var/folders/vf/jdd_6cqn31x972j8xnkw91200000gn/T/com.microsoft.Word/WebArchiveCopyPasteTempFiles/6cbb8645gw1f5wuuqjclej206s03waa1.jpg" TargetMode="External"/><Relationship Id="rId3" Type="http://schemas.openxmlformats.org/officeDocument/2006/relationships/image" Target="../media/image6.jpeg"/><Relationship Id="rId7" Type="http://schemas.openxmlformats.org/officeDocument/2006/relationships/image" Target="../media/image8.jpeg"/><Relationship Id="rId12" Type="http://schemas.openxmlformats.org/officeDocument/2006/relationships/image" Target="file:////var/folders/vf/jdd_6cqn31x972j8xnkw91200000gn/T/com.microsoft.Word/WebArchiveCopyPasteTempFiles/6cbb8645gw1f5wungph30j20ze024wf2.jpg" TargetMode="External"/><Relationship Id="rId17" Type="http://schemas.openxmlformats.org/officeDocument/2006/relationships/image" Target="../media/image13.jpeg"/><Relationship Id="rId2" Type="http://schemas.openxmlformats.org/officeDocument/2006/relationships/image" Target="../media/image5.jpg"/><Relationship Id="rId16" Type="http://schemas.openxmlformats.org/officeDocument/2006/relationships/image" Target="file:////var/folders/vf/jdd_6cqn31x972j8xnkw91200000gn/T/com.microsoft.Word/WebArchiveCopyPasteTempFiles/6cbb8645gw1f5wpyg370hj202i022t8i.jpg" TargetMode="External"/><Relationship Id="rId20" Type="http://schemas.openxmlformats.org/officeDocument/2006/relationships/image" Target="file:////var/folders/vf/jdd_6cqn31x972j8xnkw91200000gn/T/com.microsoft.Word/WebArchiveCopyPasteTempFiles/6cbb8645gw1f5wuufd3hcj20h601w0su.jpg" TargetMode="External"/><Relationship Id="rId1" Type="http://schemas.openxmlformats.org/officeDocument/2006/relationships/slideLayout" Target="../slideLayouts/slideLayout2.xml"/><Relationship Id="rId6" Type="http://schemas.openxmlformats.org/officeDocument/2006/relationships/image" Target="file:////var/folders/vf/jdd_6cqn31x972j8xnkw91200000gn/T/com.microsoft.Word/WebArchiveCopyPasteTempFiles/6cbb8645gw1f5wrc0q0qbj20f80483yp.jpg" TargetMode="External"/><Relationship Id="rId11" Type="http://schemas.openxmlformats.org/officeDocument/2006/relationships/image" Target="../media/image10.jpeg"/><Relationship Id="rId5" Type="http://schemas.openxmlformats.org/officeDocument/2006/relationships/image" Target="../media/image7.jpeg"/><Relationship Id="rId15" Type="http://schemas.openxmlformats.org/officeDocument/2006/relationships/image" Target="../media/image12.jpeg"/><Relationship Id="rId10" Type="http://schemas.openxmlformats.org/officeDocument/2006/relationships/image" Target="file:////var/folders/vf/jdd_6cqn31x972j8xnkw91200000gn/T/com.microsoft.Word/WebArchiveCopyPasteTempFiles/6cbb8645gw1f5wula1s3qj217g08q40h.jpg" TargetMode="External"/><Relationship Id="rId19" Type="http://schemas.openxmlformats.org/officeDocument/2006/relationships/image" Target="../media/image14.jpeg"/><Relationship Id="rId4" Type="http://schemas.openxmlformats.org/officeDocument/2006/relationships/image" Target="file:////var/folders/vf/jdd_6cqn31x972j8xnkw91200000gn/T/com.microsoft.Word/WebArchiveCopyPasteTempFiles/6cbb8645gw1f5wr8gixuxj20ji03kq37.jpg" TargetMode="External"/><Relationship Id="rId9" Type="http://schemas.openxmlformats.org/officeDocument/2006/relationships/image" Target="../media/image9.jpeg"/><Relationship Id="rId14" Type="http://schemas.openxmlformats.org/officeDocument/2006/relationships/image" Target="file:////var/folders/vf/jdd_6cqn31x972j8xnkw91200000gn/T/com.microsoft.Word/WebArchiveCopyPasteTempFiles/6cbb8645gw1f5wps67xq7j201m01kmwx.jpg"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file:////var/folders/vf/jdd_6cqn31x972j8xnkw91200000gn/T/com.microsoft.Word/WebArchiveCopyPasteTempFiles/6cbb8645gw1f5wpyg370hj202i022t8i.jpg" TargetMode="External"/><Relationship Id="rId7" Type="http://schemas.openxmlformats.org/officeDocument/2006/relationships/image" Target="file:////var/folders/vf/jdd_6cqn31x972j8xnkw91200000gn/T/com.microsoft.Word/WebArchiveCopyPasteTempFiles/6cbb8645gw1f5wps67xq7j201m01kmwx.jpg"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file:////var/folders/vf/jdd_6cqn31x972j8xnkw91200000gn/T/com.microsoft.Word/WebArchiveCopyPasteTempFiles/6cbb8645gw1f5wuym3dfsj20ms04mgm3.jpg" TargetMode="External"/><Relationship Id="rId5" Type="http://schemas.openxmlformats.org/officeDocument/2006/relationships/image" Target="file:////var/folders/vf/jdd_6cqn31x972j8xnkw91200000gn/T/com.microsoft.Word/WebArchiveCopyPasteTempFiles/6cbb8645gw1f5wuwiun2hj20nq02a3yr.jpg" TargetMode="External"/><Relationship Id="rId10" Type="http://schemas.openxmlformats.org/officeDocument/2006/relationships/image" Target="../media/image17.jpeg"/><Relationship Id="rId4" Type="http://schemas.openxmlformats.org/officeDocument/2006/relationships/image" Target="../media/image15.jpeg"/><Relationship Id="rId9" Type="http://schemas.openxmlformats.org/officeDocument/2006/relationships/image" Target="file:////var/folders/vf/jdd_6cqn31x972j8xnkw91200000gn/T/com.microsoft.Word/WebArchiveCopyPasteTempFiles/6cbb8645gw1f5wuxki2icj20me03cdg7.jp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file:////var/folders/vf/jdd_6cqn31x972j8xnkw91200000gn/T/com.microsoft.Word/WebArchiveCopyPasteTempFiles/6cbb8645gw1f5woa6hrx9j201c01ojr5.jpg" TargetMode="External"/><Relationship Id="rId13" Type="http://schemas.openxmlformats.org/officeDocument/2006/relationships/image" Target="../media/image24.jpeg"/><Relationship Id="rId18" Type="http://schemas.openxmlformats.org/officeDocument/2006/relationships/image" Target="file:////var/folders/vf/jdd_6cqn31x972j8xnkw91200000gn/T/com.microsoft.Word/WebArchiveCopyPasteTempFiles/6cbb8645gw1f5wohk3pi7j20ka042t91.jpg" TargetMode="External"/><Relationship Id="rId3" Type="http://schemas.openxmlformats.org/officeDocument/2006/relationships/image" Target="../media/image19.jpeg"/><Relationship Id="rId7" Type="http://schemas.openxmlformats.org/officeDocument/2006/relationships/image" Target="../media/image21.jpeg"/><Relationship Id="rId12" Type="http://schemas.openxmlformats.org/officeDocument/2006/relationships/image" Target="file:////var/folders/vf/jdd_6cqn31x972j8xnkw91200000gn/T/com.microsoft.Word/WebArchiveCopyPasteTempFiles/6cbb8645gw1f5woco1brlj20c001ywei.jpg" TargetMode="External"/><Relationship Id="rId17" Type="http://schemas.openxmlformats.org/officeDocument/2006/relationships/image" Target="../media/image26.jpeg"/><Relationship Id="rId2" Type="http://schemas.openxmlformats.org/officeDocument/2006/relationships/image" Target="../media/image18.jpg"/><Relationship Id="rId16" Type="http://schemas.openxmlformats.org/officeDocument/2006/relationships/image" Target="file:////var/folders/vf/jdd_6cqn31x972j8xnkw91200000gn/T/com.microsoft.Word/WebArchiveCopyPasteTempFiles/6cbb8645gw1f5woefv8p6j20bo01udfv.jpg" TargetMode="External"/><Relationship Id="rId1" Type="http://schemas.openxmlformats.org/officeDocument/2006/relationships/slideLayout" Target="../slideLayouts/slideLayout2.xml"/><Relationship Id="rId6" Type="http://schemas.openxmlformats.org/officeDocument/2006/relationships/image" Target="file:////var/folders/vf/jdd_6cqn31x972j8xnkw91200000gn/T/com.microsoft.Word/WebArchiveCopyPasteTempFiles/6cbb8645gw1f5wo9rldvej201o01kt8h.jpg" TargetMode="External"/><Relationship Id="rId11" Type="http://schemas.openxmlformats.org/officeDocument/2006/relationships/image" Target="../media/image23.jpeg"/><Relationship Id="rId5" Type="http://schemas.openxmlformats.org/officeDocument/2006/relationships/image" Target="../media/image20.jpeg"/><Relationship Id="rId15" Type="http://schemas.openxmlformats.org/officeDocument/2006/relationships/image" Target="../media/image25.jpeg"/><Relationship Id="rId10" Type="http://schemas.openxmlformats.org/officeDocument/2006/relationships/image" Target="file:////var/folders/vf/jdd_6cqn31x972j8xnkw91200000gn/T/com.microsoft.Word/WebArchiveCopyPasteTempFiles/6cbb8645gw1f5wobigm5sj207m01wmx3.jpg" TargetMode="External"/><Relationship Id="rId4" Type="http://schemas.openxmlformats.org/officeDocument/2006/relationships/image" Target="file:////var/folders/vf/jdd_6cqn31x972j8xnkw91200000gn/T/com.microsoft.Word/WebArchiveCopyPasteTempFiles/6cbb8645gw1exxdsuugv1j20cl033jrj.jpg" TargetMode="External"/><Relationship Id="rId9" Type="http://schemas.openxmlformats.org/officeDocument/2006/relationships/image" Target="../media/image22.jpeg"/><Relationship Id="rId14" Type="http://schemas.openxmlformats.org/officeDocument/2006/relationships/image" Target="file:////var/folders/vf/jdd_6cqn31x972j8xnkw91200000gn/T/com.microsoft.Word/WebArchiveCopyPasteTempFiles/6cbb8645gw1f5wodgv934j201q020742.jp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file:////var/folders/vf/jdd_6cqn31x972j8xnkw91200000gn/T/com.microsoft.Word/WebArchiveCopyPasteTempFiles/6cbb8645gw1f5wp0mws5gj20zi086gn9.jpg" TargetMode="External"/><Relationship Id="rId18" Type="http://schemas.openxmlformats.org/officeDocument/2006/relationships/image" Target="../media/image11.jpeg"/><Relationship Id="rId3" Type="http://schemas.openxmlformats.org/officeDocument/2006/relationships/image" Target="file:////var/folders/vf/jdd_6cqn31x972j8xnkw91200000gn/T/com.microsoft.Word/WebArchiveCopyPasteTempFiles/6cbb8645gw1f5woa6hrx9j201c01ojr5.jpg" TargetMode="External"/><Relationship Id="rId21" Type="http://schemas.openxmlformats.org/officeDocument/2006/relationships/image" Target="file:////var/folders/vf/jdd_6cqn31x972j8xnkw91200000gn/T/com.microsoft.Word/WebArchiveCopyPasteTempFiles/6cbb8645gw1f5wpt4xg8tj212603q756.jpg" TargetMode="External"/><Relationship Id="rId7" Type="http://schemas.openxmlformats.org/officeDocument/2006/relationships/image" Target="file:////var/folders/vf/jdd_6cqn31x972j8xnkw91200000gn/T/com.microsoft.Word/WebArchiveCopyPasteTempFiles/6cbb8645gw1f5wowc2oi2j20qm02mjrs.jpg" TargetMode="External"/><Relationship Id="rId12" Type="http://schemas.openxmlformats.org/officeDocument/2006/relationships/image" Target="../media/image31.jpeg"/><Relationship Id="rId17" Type="http://schemas.openxmlformats.org/officeDocument/2006/relationships/image" Target="file:////var/folders/vf/jdd_6cqn31x972j8xnkw91200000gn/T/com.microsoft.Word/WebArchiveCopyPasteTempFiles/6cbb8645gw1f5wpyg370hj202i022t8i.jpg" TargetMode="External"/><Relationship Id="rId2" Type="http://schemas.openxmlformats.org/officeDocument/2006/relationships/image" Target="../media/image21.jpeg"/><Relationship Id="rId16" Type="http://schemas.openxmlformats.org/officeDocument/2006/relationships/image" Target="../media/image12.jpeg"/><Relationship Id="rId20"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28.jpeg"/><Relationship Id="rId11" Type="http://schemas.openxmlformats.org/officeDocument/2006/relationships/image" Target="file:////var/folders/vf/jdd_6cqn31x972j8xnkw91200000gn/T/com.microsoft.Word/WebArchiveCopyPasteTempFiles/6cbb8645gw1f5wofvax07j208u0283yg.jpg" TargetMode="External"/><Relationship Id="rId5" Type="http://schemas.openxmlformats.org/officeDocument/2006/relationships/image" Target="file:////var/folders/vf/jdd_6cqn31x972j8xnkw91200000gn/T/com.microsoft.Word/WebArchiveCopyPasteTempFiles/6cbb8645gw1f5woq5oeojj20pm05yt9a.jpg" TargetMode="External"/><Relationship Id="rId15" Type="http://schemas.openxmlformats.org/officeDocument/2006/relationships/image" Target="file:////var/folders/vf/jdd_6cqn31x972j8xnkw91200000gn/T/com.microsoft.Word/WebArchiveCopyPasteTempFiles/6cbb8645gw1f5wp2ahoblj20ug02adge.jpg" TargetMode="External"/><Relationship Id="rId10" Type="http://schemas.openxmlformats.org/officeDocument/2006/relationships/image" Target="../media/image30.jpeg"/><Relationship Id="rId19" Type="http://schemas.openxmlformats.org/officeDocument/2006/relationships/image" Target="file:////var/folders/vf/jdd_6cqn31x972j8xnkw91200000gn/T/com.microsoft.Word/WebArchiveCopyPasteTempFiles/6cbb8645gw1f5wps67xq7j201m01kmwx.jpg" TargetMode="External"/><Relationship Id="rId4" Type="http://schemas.openxmlformats.org/officeDocument/2006/relationships/image" Target="../media/image27.jpeg"/><Relationship Id="rId9" Type="http://schemas.openxmlformats.org/officeDocument/2006/relationships/image" Target="file:////var/folders/vf/jdd_6cqn31x972j8xnkw91200000gn/T/com.microsoft.Word/WebArchiveCopyPasteTempFiles/6cbb8645gw1f5woyikyp0j20fc03kgls.jpg" TargetMode="External"/><Relationship Id="rId14" Type="http://schemas.openxmlformats.org/officeDocument/2006/relationships/image" Target="../media/image32.jpeg"/></Relationships>
</file>

<file path=ppt/slides/_rels/slide9.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file:////var/folders/vf/jdd_6cqn31x972j8xnkw91200000gn/T/com.microsoft.Word/WebArchiveCopyPasteTempFiles/6cbb8645gw1f5wp2ahoblj20ug02adge.jpg" TargetMode="External"/><Relationship Id="rId18" Type="http://schemas.openxmlformats.org/officeDocument/2006/relationships/image" Target="../media/image42.jpeg"/><Relationship Id="rId3" Type="http://schemas.openxmlformats.org/officeDocument/2006/relationships/image" Target="file:////var/folders/vf/jdd_6cqn31x972j8xnkw91200000gn/T/com.microsoft.Word/WebArchiveCopyPasteTempFiles/6cbb8645gw1f5wpus333qj20bi02gmx5.jpg" TargetMode="External"/><Relationship Id="rId21" Type="http://schemas.openxmlformats.org/officeDocument/2006/relationships/image" Target="../media/image43.jpeg"/><Relationship Id="rId7" Type="http://schemas.openxmlformats.org/officeDocument/2006/relationships/image" Target="file:////var/folders/vf/jdd_6cqn31x972j8xnkw91200000gn/T/com.microsoft.Word/WebArchiveCopyPasteTempFiles/6cbb8645gw1f5wpxj61wjj20co02k0ss.jpg" TargetMode="External"/><Relationship Id="rId12" Type="http://schemas.openxmlformats.org/officeDocument/2006/relationships/image" Target="../media/image32.jpeg"/><Relationship Id="rId17" Type="http://schemas.openxmlformats.org/officeDocument/2006/relationships/image" Target="../media/image41.jpeg"/><Relationship Id="rId2" Type="http://schemas.openxmlformats.org/officeDocument/2006/relationships/image" Target="../media/image34.jpeg"/><Relationship Id="rId16" Type="http://schemas.openxmlformats.org/officeDocument/2006/relationships/image" Target="../media/image40.jpeg"/><Relationship Id="rId20"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36.jpeg"/><Relationship Id="rId11" Type="http://schemas.openxmlformats.org/officeDocument/2006/relationships/image" Target="file:////var/folders/vf/jdd_6cqn31x972j8xnkw91200000gn/T/com.microsoft.Word/WebArchiveCopyPasteTempFiles/6cbb8645gw1f5wpzj0m0zj20l2026t90.jpg" TargetMode="External"/><Relationship Id="rId5" Type="http://schemas.openxmlformats.org/officeDocument/2006/relationships/image" Target="file:////var/folders/vf/jdd_6cqn31x972j8xnkw91200000gn/T/com.microsoft.Word/WebArchiveCopyPasteTempFiles/6cbb8645gw1f5wpwixaknj20ne02kt93.jpg" TargetMode="External"/><Relationship Id="rId15" Type="http://schemas.openxmlformats.org/officeDocument/2006/relationships/image" Target="file:////var/folders/vf/jdd_6cqn31x972j8xnkw91200000gn/T/com.microsoft.Word/WebArchiveCopyPasteTempFiles/6cbb8645gw1f5wps67xq7j201m01kmwx.jpg" TargetMode="External"/><Relationship Id="rId10" Type="http://schemas.openxmlformats.org/officeDocument/2006/relationships/image" Target="../media/image38.jpeg"/><Relationship Id="rId19" Type="http://schemas.openxmlformats.org/officeDocument/2006/relationships/image" Target="file:////var/folders/vf/jdd_6cqn31x972j8xnkw91200000gn/T/com.microsoft.Word/WebArchiveCopyPasteTempFiles/6cbb8645gw1f5wq5cfqknj20je03qt92.jpg" TargetMode="External"/><Relationship Id="rId4" Type="http://schemas.openxmlformats.org/officeDocument/2006/relationships/image" Target="../media/image35.jpeg"/><Relationship Id="rId9" Type="http://schemas.openxmlformats.org/officeDocument/2006/relationships/image" Target="file:////var/folders/vf/jdd_6cqn31x972j8xnkw91200000gn/T/com.microsoft.Word/WebArchiveCopyPasteTempFiles/6cbb8645gw1f5wpyg370hj202i022t8i.jpg" TargetMode="External"/><Relationship Id="rId14" Type="http://schemas.openxmlformats.org/officeDocument/2006/relationships/image" Target="../media/image39.jpeg"/><Relationship Id="rId22" Type="http://schemas.openxmlformats.org/officeDocument/2006/relationships/image" Target="file:////var/folders/vf/jdd_6cqn31x972j8xnkw91200000gn/T/com.microsoft.Word/WebArchiveCopyPasteTempFiles/6cbb8645gw1f5wqcddww7j20q6042wf4.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7C5863A-863C-DC4D-B341-C3FD4A1696DE}"/>
              </a:ext>
            </a:extLst>
          </p:cNvPr>
          <p:cNvSpPr>
            <a:spLocks noGrp="1"/>
          </p:cNvSpPr>
          <p:nvPr>
            <p:ph type="subTitle" idx="1"/>
          </p:nvPr>
        </p:nvSpPr>
        <p:spPr/>
        <p:txBody>
          <a:bodyPr/>
          <a:lstStyle/>
          <a:p>
            <a:pPr algn="r"/>
            <a:r>
              <a:rPr kumimoji="1" lang="zh-CN" altLang="en-US" dirty="0">
                <a:latin typeface="Heiti SC Medium" pitchFamily="2" charset="-128"/>
                <a:ea typeface="Heiti SC Medium" pitchFamily="2" charset="-128"/>
              </a:rPr>
              <a:t>报告人：张佳敏</a:t>
            </a:r>
          </a:p>
        </p:txBody>
      </p:sp>
      <p:sp>
        <p:nvSpPr>
          <p:cNvPr id="5" name="文本框 4">
            <a:extLst>
              <a:ext uri="{FF2B5EF4-FFF2-40B4-BE49-F238E27FC236}">
                <a16:creationId xmlns:a16="http://schemas.microsoft.com/office/drawing/2014/main" id="{CE1FECDD-C346-BB4C-AD28-E04AB4C5D873}"/>
              </a:ext>
            </a:extLst>
          </p:cNvPr>
          <p:cNvSpPr txBox="1"/>
          <p:nvPr/>
        </p:nvSpPr>
        <p:spPr>
          <a:xfrm>
            <a:off x="2677885" y="2100943"/>
            <a:ext cx="6836229" cy="523220"/>
          </a:xfrm>
          <a:prstGeom prst="rect">
            <a:avLst/>
          </a:prstGeom>
          <a:noFill/>
        </p:spPr>
        <p:txBody>
          <a:bodyPr wrap="square" rtlCol="0">
            <a:spAutoFit/>
          </a:bodyPr>
          <a:lstStyle/>
          <a:p>
            <a:r>
              <a:rPr lang="zh-CN" altLang="en-US" sz="2800" dirty="0">
                <a:latin typeface="Heiti SC Medium" pitchFamily="2" charset="-128"/>
                <a:ea typeface="Heiti SC Medium" pitchFamily="2" charset="-128"/>
              </a:rPr>
              <a:t>学习报告：</a:t>
            </a:r>
            <a:r>
              <a:rPr lang="en-US" altLang="zh-CN" sz="2800" dirty="0">
                <a:latin typeface="Heiti SC Medium" pitchFamily="2" charset="-128"/>
                <a:ea typeface="Heiti SC Medium" pitchFamily="2" charset="-128"/>
              </a:rPr>
              <a:t>Word2Vec</a:t>
            </a:r>
            <a:r>
              <a:rPr lang="zh-CN" altLang="zh-CN" sz="2800" dirty="0">
                <a:latin typeface="Heiti SC Medium" pitchFamily="2" charset="-128"/>
                <a:ea typeface="Heiti SC Medium" pitchFamily="2" charset="-128"/>
              </a:rPr>
              <a:t>计算字符的相似性</a:t>
            </a:r>
            <a:endParaRPr kumimoji="1" lang="zh-CN" altLang="en-US" sz="2800" dirty="0">
              <a:latin typeface="Heiti SC Medium" pitchFamily="2" charset="-128"/>
              <a:ea typeface="Heiti SC Medium" pitchFamily="2" charset="-128"/>
            </a:endParaRPr>
          </a:p>
        </p:txBody>
      </p:sp>
    </p:spTree>
    <p:extLst>
      <p:ext uri="{BB962C8B-B14F-4D97-AF65-F5344CB8AC3E}">
        <p14:creationId xmlns:p14="http://schemas.microsoft.com/office/powerpoint/2010/main" val="368073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6463308"/>
          </a:xfrm>
          <a:prstGeom prst="rect">
            <a:avLst/>
          </a:prstGeom>
          <a:noFill/>
        </p:spPr>
        <p:txBody>
          <a:bodyPr wrap="square" rtlCol="0">
            <a:spAutoFit/>
          </a:bodyPr>
          <a:lstStyle/>
          <a:p>
            <a:pPr lvl="1"/>
            <a:r>
              <a:rPr lang="en-US" altLang="zh-CN" dirty="0">
                <a:latin typeface="Heiti SC Medium" pitchFamily="2" charset="-128"/>
                <a:ea typeface="Heiti SC Medium" pitchFamily="2" charset="-128"/>
              </a:rPr>
              <a:t>1.3 hierarchical </a:t>
            </a:r>
            <a:r>
              <a:rPr lang="en-US" altLang="zh-CN" dirty="0" err="1">
                <a:latin typeface="Heiti SC Medium" pitchFamily="2" charset="-128"/>
                <a:ea typeface="Heiti SC Medium" pitchFamily="2" charset="-128"/>
              </a:rPr>
              <a:t>softmax</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negative sampling</a:t>
            </a:r>
          </a:p>
          <a:p>
            <a:pPr lvl="1"/>
            <a:r>
              <a:rPr lang="en-US" altLang="zh-CN" dirty="0">
                <a:latin typeface="Heiti SC Medium" pitchFamily="2" charset="-128"/>
                <a:ea typeface="Heiti SC Medium" pitchFamily="2" charset="-128"/>
              </a:rPr>
              <a:t>	1.3.1 hierarchical </a:t>
            </a:r>
            <a:r>
              <a:rPr lang="en-US" altLang="zh-CN" dirty="0" err="1">
                <a:latin typeface="Heiti SC Medium" pitchFamily="2" charset="-128"/>
                <a:ea typeface="Heiti SC Medium" pitchFamily="2" charset="-128"/>
              </a:rPr>
              <a:t>softmax</a:t>
            </a:r>
            <a:endParaRPr lang="zh-CN" altLang="zh-CN"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	</a:t>
            </a:r>
            <a:r>
              <a:rPr lang="zh-CN" altLang="en-US" dirty="0">
                <a:latin typeface="Heiti SC Medium" pitchFamily="2" charset="-128"/>
                <a:ea typeface="Heiti SC Medium" pitchFamily="2" charset="-128"/>
              </a:rPr>
              <a:t>利用哈夫曼树将词表中的全部词作为叶子节点，词频作为节点的权，来构建</a:t>
            </a:r>
            <a:r>
              <a:rPr lang="en-US" altLang="zh-CN" dirty="0">
                <a:latin typeface="Heiti SC Medium" pitchFamily="2" charset="-128"/>
                <a:ea typeface="Heiti SC Medium" pitchFamily="2" charset="-128"/>
              </a:rPr>
              <a:t>Huffman</a:t>
            </a:r>
            <a:r>
              <a:rPr lang="zh-CN" altLang="en-US" dirty="0">
                <a:latin typeface="Heiti SC Medium" pitchFamily="2" charset="-128"/>
                <a:ea typeface="Heiti SC Medium" pitchFamily="2" charset="-128"/>
              </a:rPr>
              <a:t>树输出结果。如果叶子节点的权值越大，则将叶子节点放置在离根节点越近的位置。对于模型来说就是，词频越高的词是距离根节点越近的。</a:t>
            </a:r>
          </a:p>
          <a:p>
            <a:pPr lvl="1"/>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在分层的</a:t>
            </a:r>
            <a:r>
              <a:rPr lang="en-US" altLang="zh-CN" dirty="0">
                <a:latin typeface="Heiti SC Medium" pitchFamily="2" charset="-128"/>
                <a:ea typeface="Heiti SC Medium" pitchFamily="2" charset="-128"/>
              </a:rPr>
              <a:t>soft-max</a:t>
            </a:r>
            <a:r>
              <a:rPr lang="zh-CN" altLang="zh-CN" dirty="0">
                <a:latin typeface="Heiti SC Medium" pitchFamily="2" charset="-128"/>
                <a:ea typeface="Heiti SC Medium" pitchFamily="2" charset="-128"/>
              </a:rPr>
              <a:t>模型中，单词没有了输出向量的表示形式，取而代之的是，</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个非叶子节点中的每个节点都有一个输出向量 </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，这样定义一个单词成为输出单词的可能性的公式就可以表示为：</a:t>
            </a:r>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r>
              <a:rPr lang="en-US" altLang="zh-CN" baseline="52000" dirty="0">
                <a:latin typeface="Heiti SC Medium" pitchFamily="2" charset="-128"/>
                <a:ea typeface="Heiti SC Medium" pitchFamily="2" charset="-128"/>
              </a:rPr>
              <a:t>【5】</a:t>
            </a:r>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zh-CN" altLang="zh-CN" dirty="0">
              <a:latin typeface="Heiti SC Medium" pitchFamily="2" charset="-128"/>
              <a:ea typeface="Heiti SC Medium" pitchFamily="2" charset="-128"/>
            </a:endParaRPr>
          </a:p>
          <a:p>
            <a:pPr lvl="2"/>
            <a:endParaRPr lang="en-US" altLang="zh-CN" dirty="0">
              <a:latin typeface="Heiti SC Medium" pitchFamily="2" charset="-128"/>
              <a:ea typeface="Heiti SC Medium" pitchFamily="2" charset="-128"/>
            </a:endParaRPr>
          </a:p>
          <a:p>
            <a:pPr lvl="2"/>
            <a:r>
              <a:rPr lang="en-US" altLang="zh-CN" dirty="0">
                <a:latin typeface="Heiti SC Medium" pitchFamily="2" charset="-128"/>
                <a:ea typeface="Heiti SC Medium" pitchFamily="2" charset="-128"/>
              </a:rPr>
              <a:t>1.3.2 negative sampling</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把语料中一个词串的中心词替换为别的词，构造语料中不存在的词串作为负样本。</a:t>
            </a:r>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将优化目标变为</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最大化正样本的概率，同时最小化负样本的概率。</a:t>
            </a:r>
            <a:r>
              <a:rPr lang="en-US" altLang="zh-CN" sz="1400" baseline="52000" dirty="0">
                <a:latin typeface="Heiti SC Medium" pitchFamily="2" charset="-128"/>
                <a:ea typeface="Heiti SC Medium" pitchFamily="2" charset="-128"/>
              </a:rPr>
              <a:t> 【4】</a:t>
            </a:r>
            <a:endParaRPr lang="zh-CN" altLang="zh-CN" sz="1400"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en-US" altLang="zh-CN" dirty="0">
              <a:latin typeface="Heiti SC Medium" pitchFamily="2" charset="-128"/>
              <a:ea typeface="Heiti SC Medium" pitchFamily="2" charset="-128"/>
            </a:endParaRPr>
          </a:p>
          <a:p>
            <a:pPr lvl="1"/>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
        <p:nvSpPr>
          <p:cNvPr id="5" name="Rectangle 5">
            <a:extLst>
              <a:ext uri="{FF2B5EF4-FFF2-40B4-BE49-F238E27FC236}">
                <a16:creationId xmlns:a16="http://schemas.microsoft.com/office/drawing/2014/main" id="{5839E9BD-29C3-6C44-BE67-C3EF4191620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2" name="图片 37" descr="\large V-1">
            <a:extLst>
              <a:ext uri="{FF2B5EF4-FFF2-40B4-BE49-F238E27FC236}">
                <a16:creationId xmlns:a16="http://schemas.microsoft.com/office/drawing/2014/main" id="{F9E728CC-252A-B146-9158-3820778347A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412946" y="2593558"/>
            <a:ext cx="355600" cy="114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582E72BA-7BBD-8A42-8B58-CB10D56E4773}"/>
              </a:ext>
            </a:extLst>
          </p:cNvPr>
          <p:cNvSpPr>
            <a:spLocks noChangeArrowheads="1"/>
          </p:cNvSpPr>
          <p:nvPr/>
        </p:nvSpPr>
        <p:spPr bwMode="auto">
          <a:xfrm>
            <a:off x="4213412" y="2850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4" name="图片 36" descr="\large v_{n(w,j)}^{'}">
            <a:extLst>
              <a:ext uri="{FF2B5EF4-FFF2-40B4-BE49-F238E27FC236}">
                <a16:creationId xmlns:a16="http://schemas.microsoft.com/office/drawing/2014/main" id="{EA1EFF9F-FC40-304A-BE70-72E332817F3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213412" y="2850776"/>
            <a:ext cx="4572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D7A8C03C-3B10-1049-B555-205C6E712F05}"/>
              </a:ext>
            </a:extLst>
          </p:cNvPr>
          <p:cNvPicPr/>
          <p:nvPr/>
        </p:nvPicPr>
        <p:blipFill>
          <a:blip r:embed="rId6">
            <a:extLst>
              <a:ext uri="{28A0092B-C50C-407E-A947-70E740481C1C}">
                <a14:useLocalDpi xmlns:a14="http://schemas.microsoft.com/office/drawing/2010/main" val="0"/>
              </a:ext>
            </a:extLst>
          </a:blip>
          <a:stretch>
            <a:fillRect/>
          </a:stretch>
        </p:blipFill>
        <p:spPr>
          <a:xfrm>
            <a:off x="1595345" y="3187842"/>
            <a:ext cx="4052421" cy="527363"/>
          </a:xfrm>
          <a:prstGeom prst="rect">
            <a:avLst/>
          </a:prstGeom>
        </p:spPr>
      </p:pic>
      <p:sp>
        <p:nvSpPr>
          <p:cNvPr id="8" name="Rectangle 9">
            <a:extLst>
              <a:ext uri="{FF2B5EF4-FFF2-40B4-BE49-F238E27FC236}">
                <a16:creationId xmlns:a16="http://schemas.microsoft.com/office/drawing/2014/main" id="{960C395B-6230-914A-8D59-5FC40A12FC96}"/>
              </a:ext>
            </a:extLst>
          </p:cNvPr>
          <p:cNvSpPr>
            <a:spLocks noChangeArrowheads="1"/>
          </p:cNvSpPr>
          <p:nvPr/>
        </p:nvSpPr>
        <p:spPr bwMode="auto">
          <a:xfrm>
            <a:off x="6096000" y="35829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6" name="图片 32" descr="/var/folders/vf/jdd_6cqn31x972j8xnkw91200000gn/T/com.microsoft.Word/WebArchiveCopyPasteTempFiles/20181011111639967">
            <a:extLst>
              <a:ext uri="{FF2B5EF4-FFF2-40B4-BE49-F238E27FC236}">
                <a16:creationId xmlns:a16="http://schemas.microsoft.com/office/drawing/2014/main" id="{A12304E3-C5F4-4844-9FB5-9E8CF51CB42F}"/>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6096000" y="3296063"/>
            <a:ext cx="5270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1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1477328"/>
          </a:xfrm>
          <a:prstGeom prst="rect">
            <a:avLst/>
          </a:prstGeom>
          <a:noFill/>
        </p:spPr>
        <p:txBody>
          <a:bodyPr wrap="square" rtlCol="0">
            <a:spAutoFit/>
          </a:bodyPr>
          <a:lstStyle/>
          <a:p>
            <a:pPr lvl="0"/>
            <a:r>
              <a:rPr lang="en-US" altLang="zh-CN" dirty="0">
                <a:latin typeface="Heiti SC Medium" pitchFamily="2" charset="-128"/>
                <a:ea typeface="Heiti SC Medium" pitchFamily="2" charset="-128"/>
              </a:rPr>
              <a:t>2.</a:t>
            </a:r>
            <a:r>
              <a:rPr lang="zh-CN" altLang="zh-CN" dirty="0">
                <a:latin typeface="Heiti SC Medium" pitchFamily="2" charset="-128"/>
                <a:ea typeface="Heiti SC Medium" pitchFamily="2" charset="-128"/>
              </a:rPr>
              <a:t>理解</a:t>
            </a:r>
            <a:r>
              <a:rPr lang="en-US" altLang="zh-CN" dirty="0" err="1">
                <a:latin typeface="Heiti SC Medium" pitchFamily="2" charset="-128"/>
                <a:ea typeface="Heiti SC Medium" pitchFamily="2" charset="-128"/>
              </a:rPr>
              <a:t>fastText</a:t>
            </a:r>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word2vec</a:t>
            </a:r>
            <a:r>
              <a:rPr lang="zh-CN" altLang="zh-CN" dirty="0">
                <a:latin typeface="Heiti SC Medium" pitchFamily="2" charset="-128"/>
                <a:ea typeface="Heiti SC Medium" pitchFamily="2" charset="-128"/>
              </a:rPr>
              <a:t>将语料库中的每个单词当成原子并为每个单词生成一个向量。这忽略了单词内部的形态特征，</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为克服这方面的问题使用字符级别的</a:t>
            </a:r>
            <a:r>
              <a:rPr lang="en-US" altLang="zh-CN" dirty="0">
                <a:latin typeface="Heiti SC Medium" pitchFamily="2" charset="-128"/>
                <a:ea typeface="Heiti SC Medium" pitchFamily="2" charset="-128"/>
              </a:rPr>
              <a:t>n-grams</a:t>
            </a:r>
            <a:r>
              <a:rPr lang="zh-CN" altLang="zh-CN" dirty="0">
                <a:latin typeface="Heiti SC Medium" pitchFamily="2" charset="-128"/>
                <a:ea typeface="Heiti SC Medium" pitchFamily="2" charset="-128"/>
              </a:rPr>
              <a:t>（如</a:t>
            </a:r>
            <a:r>
              <a:rPr lang="en-US" altLang="zh-CN" dirty="0">
                <a:latin typeface="Heiti SC Medium" pitchFamily="2" charset="-128"/>
                <a:ea typeface="Heiti SC Medium" pitchFamily="2" charset="-128"/>
              </a:rPr>
              <a:t>n=3</a:t>
            </a:r>
            <a:r>
              <a:rPr lang="zh-CN" altLang="zh-CN" dirty="0">
                <a:latin typeface="Heiti SC Medium" pitchFamily="2" charset="-128"/>
                <a:ea typeface="Heiti SC Medium" pitchFamily="2" charset="-128"/>
              </a:rPr>
              <a:t>时，会将单词</a:t>
            </a:r>
            <a:r>
              <a:rPr lang="en-US" altLang="zh-CN" dirty="0">
                <a:latin typeface="Heiti SC Medium" pitchFamily="2" charset="-128"/>
                <a:ea typeface="Heiti SC Medium" pitchFamily="2" charset="-128"/>
              </a:rPr>
              <a:t>fruit</a:t>
            </a:r>
            <a:r>
              <a:rPr lang="zh-CN" altLang="zh-CN" dirty="0">
                <a:latin typeface="Heiti SC Medium" pitchFamily="2" charset="-128"/>
                <a:ea typeface="Heiti SC Medium" pitchFamily="2" charset="-128"/>
              </a:rPr>
              <a:t>分成</a:t>
            </a:r>
            <a:r>
              <a:rPr lang="en-US" altLang="zh-CN" dirty="0">
                <a:latin typeface="Heiti SC Medium" pitchFamily="2" charset="-128"/>
                <a:ea typeface="Heiti SC Medium" pitchFamily="2" charset="-128"/>
              </a:rPr>
              <a:t>5</a:t>
            </a:r>
            <a:r>
              <a:rPr lang="zh-CN" altLang="zh-CN" dirty="0">
                <a:latin typeface="Heiti SC Medium" pitchFamily="2" charset="-128"/>
                <a:ea typeface="Heiti SC Medium" pitchFamily="2" charset="-128"/>
              </a:rPr>
              <a:t>个</a:t>
            </a:r>
            <a:r>
              <a:rPr lang="en-US" altLang="zh-CN" dirty="0">
                <a:latin typeface="Heiti SC Medium" pitchFamily="2" charset="-128"/>
                <a:ea typeface="Heiti SC Medium" pitchFamily="2" charset="-128"/>
              </a:rPr>
              <a:t>trigram</a:t>
            </a:r>
            <a:r>
              <a:rPr lang="zh-CN" altLang="zh-CN" dirty="0">
                <a:latin typeface="Heiti SC Medium" pitchFamily="2" charset="-128"/>
                <a:ea typeface="Heiti SC Medium" pitchFamily="2" charset="-128"/>
              </a:rPr>
              <a:t>的向量</a:t>
            </a:r>
            <a:r>
              <a:rPr lang="en-US" altLang="zh-CN" dirty="0">
                <a:latin typeface="Heiti SC Medium" pitchFamily="2" charset="-128"/>
                <a:ea typeface="Heiti SC Medium" pitchFamily="2" charset="-128"/>
              </a:rPr>
              <a:t>“&lt;</a:t>
            </a:r>
            <a:r>
              <a:rPr lang="en-US" altLang="zh-CN" dirty="0" err="1">
                <a:latin typeface="Heiti SC Medium" pitchFamily="2" charset="-128"/>
                <a:ea typeface="Heiti SC Medium" pitchFamily="2" charset="-128"/>
              </a:rPr>
              <a:t>fr</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fru</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rui</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uit</a:t>
            </a:r>
            <a:r>
              <a:rPr lang="en-US" altLang="zh-CN" dirty="0">
                <a:latin typeface="Heiti SC Medium" pitchFamily="2" charset="-128"/>
                <a:ea typeface="Heiti SC Medium" pitchFamily="2" charset="-128"/>
              </a:rPr>
              <a:t>”, “it&gt;” </a:t>
            </a:r>
            <a:r>
              <a:rPr lang="zh-CN" altLang="zh-CN" dirty="0">
                <a:latin typeface="Heiti SC Medium" pitchFamily="2" charset="-128"/>
                <a:ea typeface="Heiti SC Medium" pitchFamily="2" charset="-128"/>
              </a:rPr>
              <a:t>来叠加表示</a:t>
            </a:r>
            <a:r>
              <a:rPr lang="en-US" altLang="zh-CN" dirty="0">
                <a:latin typeface="Heiti SC Medium" pitchFamily="2" charset="-128"/>
                <a:ea typeface="Heiti SC Medium" pitchFamily="2" charset="-128"/>
              </a:rPr>
              <a:t>“fruit”</a:t>
            </a:r>
            <a:r>
              <a:rPr lang="zh-CN" altLang="zh-CN" dirty="0">
                <a:latin typeface="Heiti SC Medium" pitchFamily="2" charset="-128"/>
                <a:ea typeface="Heiti SC Medium" pitchFamily="2" charset="-128"/>
              </a:rPr>
              <a:t>的单词向量。</a:t>
            </a:r>
          </a:p>
          <a:p>
            <a:pPr lvl="0"/>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pic>
        <p:nvPicPr>
          <p:cNvPr id="5" name="图片 4">
            <a:extLst>
              <a:ext uri="{FF2B5EF4-FFF2-40B4-BE49-F238E27FC236}">
                <a16:creationId xmlns:a16="http://schemas.microsoft.com/office/drawing/2014/main" id="{9A2DC36E-13B6-9847-9F2F-AC968D956E6E}"/>
              </a:ext>
            </a:extLst>
          </p:cNvPr>
          <p:cNvPicPr/>
          <p:nvPr/>
        </p:nvPicPr>
        <p:blipFill>
          <a:blip r:embed="rId2">
            <a:extLst>
              <a:ext uri="{28A0092B-C50C-407E-A947-70E740481C1C}">
                <a14:useLocalDpi xmlns:a14="http://schemas.microsoft.com/office/drawing/2010/main" val="0"/>
              </a:ext>
            </a:extLst>
          </a:blip>
          <a:stretch>
            <a:fillRect/>
          </a:stretch>
        </p:blipFill>
        <p:spPr>
          <a:xfrm>
            <a:off x="609599" y="2357788"/>
            <a:ext cx="4303059" cy="3139321"/>
          </a:xfrm>
          <a:prstGeom prst="rect">
            <a:avLst/>
          </a:prstGeom>
        </p:spPr>
      </p:pic>
      <p:sp>
        <p:nvSpPr>
          <p:cNvPr id="3" name="文本框 2">
            <a:extLst>
              <a:ext uri="{FF2B5EF4-FFF2-40B4-BE49-F238E27FC236}">
                <a16:creationId xmlns:a16="http://schemas.microsoft.com/office/drawing/2014/main" id="{5BCE6FD4-4BFD-6D42-B65E-AFDF5C718A24}"/>
              </a:ext>
            </a:extLst>
          </p:cNvPr>
          <p:cNvSpPr txBox="1"/>
          <p:nvPr/>
        </p:nvSpPr>
        <p:spPr>
          <a:xfrm>
            <a:off x="5377543" y="2357789"/>
            <a:ext cx="6079351" cy="3416320"/>
          </a:xfrm>
          <a:prstGeom prst="rect">
            <a:avLst/>
          </a:prstGeom>
          <a:noFill/>
        </p:spPr>
        <p:txBody>
          <a:bodyPr wrap="square" rtlCol="0">
            <a:spAutoFit/>
          </a:bodyPr>
          <a:lstStyle/>
          <a:p>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与</a:t>
            </a:r>
            <a:r>
              <a:rPr kumimoji="1" lang="en-US" altLang="zh-CN" dirty="0">
                <a:latin typeface="Heiti SC Medium" pitchFamily="2" charset="-128"/>
                <a:ea typeface="Heiti SC Medium" pitchFamily="2" charset="-128"/>
              </a:rPr>
              <a:t>CBOW</a:t>
            </a:r>
            <a:r>
              <a:rPr kumimoji="1" lang="zh-CN" altLang="en-US" dirty="0">
                <a:latin typeface="Heiti SC Medium" pitchFamily="2" charset="-128"/>
                <a:ea typeface="Heiti SC Medium" pitchFamily="2" charset="-128"/>
              </a:rPr>
              <a:t>相似的是</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模型也只有三层：输入层、隐含层、输出层。但不同的是，</a:t>
            </a:r>
            <a:r>
              <a:rPr kumimoji="1" lang="en-US" altLang="zh-CN" dirty="0">
                <a:latin typeface="Heiti SC Medium" pitchFamily="2" charset="-128"/>
                <a:ea typeface="Heiti SC Medium" pitchFamily="2" charset="-128"/>
              </a:rPr>
              <a:t>CBOW</a:t>
            </a:r>
            <a:r>
              <a:rPr kumimoji="1" lang="zh-CN" altLang="en-US" dirty="0">
                <a:latin typeface="Heiti SC Medium" pitchFamily="2" charset="-128"/>
                <a:ea typeface="Heiti SC Medium" pitchFamily="2" charset="-128"/>
              </a:rPr>
              <a:t>输入的是一个特征词的上下文，</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的输入是多个特征词及其</a:t>
            </a:r>
            <a:r>
              <a:rPr kumimoji="1" lang="en-US" altLang="zh-CN" dirty="0">
                <a:latin typeface="Heiti SC Medium" pitchFamily="2" charset="-128"/>
                <a:ea typeface="Heiti SC Medium" pitchFamily="2" charset="-128"/>
              </a:rPr>
              <a:t>n-gram</a:t>
            </a:r>
            <a:r>
              <a:rPr kumimoji="1" lang="zh-CN" altLang="en-US" dirty="0">
                <a:latin typeface="Heiti SC Medium" pitchFamily="2" charset="-128"/>
                <a:ea typeface="Heiti SC Medium" pitchFamily="2" charset="-128"/>
              </a:rPr>
              <a:t>特征，这些特征用来表示单个文档；</a:t>
            </a:r>
            <a:r>
              <a:rPr kumimoji="1" lang="en-US" altLang="zh-CN" dirty="0">
                <a:latin typeface="Heiti SC Medium" pitchFamily="2" charset="-128"/>
                <a:ea typeface="Heiti SC Medium" pitchFamily="2" charset="-128"/>
              </a:rPr>
              <a:t>CBOW</a:t>
            </a:r>
            <a:r>
              <a:rPr kumimoji="1" lang="zh-CN" altLang="en-US" dirty="0">
                <a:latin typeface="Heiti SC Medium" pitchFamily="2" charset="-128"/>
                <a:ea typeface="Heiti SC Medium" pitchFamily="2" charset="-128"/>
              </a:rPr>
              <a:t>的输入单词被</a:t>
            </a:r>
            <a:r>
              <a:rPr kumimoji="1" lang="en-US" altLang="zh-CN" dirty="0" err="1">
                <a:latin typeface="Heiti SC Medium" pitchFamily="2" charset="-128"/>
                <a:ea typeface="Heiti SC Medium" pitchFamily="2" charset="-128"/>
              </a:rPr>
              <a:t>onehot</a:t>
            </a:r>
            <a:r>
              <a:rPr kumimoji="1" lang="zh-CN" altLang="en-US" dirty="0">
                <a:latin typeface="Heiti SC Medium" pitchFamily="2" charset="-128"/>
                <a:ea typeface="Heiti SC Medium" pitchFamily="2" charset="-128"/>
              </a:rPr>
              <a:t>编码过，</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的输入特征是被</a:t>
            </a:r>
            <a:r>
              <a:rPr kumimoji="1" lang="en-US" altLang="zh-CN" dirty="0">
                <a:latin typeface="Heiti SC Medium" pitchFamily="2" charset="-128"/>
                <a:ea typeface="Heiti SC Medium" pitchFamily="2" charset="-128"/>
              </a:rPr>
              <a:t>embedding</a:t>
            </a:r>
            <a:r>
              <a:rPr kumimoji="1" lang="zh-CN" altLang="en-US" dirty="0">
                <a:latin typeface="Heiti SC Medium" pitchFamily="2" charset="-128"/>
                <a:ea typeface="Heiti SC Medium" pitchFamily="2" charset="-128"/>
              </a:rPr>
              <a:t>过；</a:t>
            </a:r>
            <a:r>
              <a:rPr kumimoji="1" lang="en-US" altLang="zh-CN" dirty="0">
                <a:latin typeface="Heiti SC Medium" pitchFamily="2" charset="-128"/>
                <a:ea typeface="Heiti SC Medium" pitchFamily="2" charset="-128"/>
              </a:rPr>
              <a:t>CBOW</a:t>
            </a:r>
            <a:r>
              <a:rPr kumimoji="1" lang="zh-CN" altLang="en-US" dirty="0">
                <a:latin typeface="Heiti SC Medium" pitchFamily="2" charset="-128"/>
                <a:ea typeface="Heiti SC Medium" pitchFamily="2" charset="-128"/>
              </a:rPr>
              <a:t>的输出是目标词汇，</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的输出是文档对应的类标。</a:t>
            </a:r>
          </a:p>
          <a:p>
            <a:r>
              <a:rPr kumimoji="1" lang="en-US" altLang="zh-CN" dirty="0">
                <a:latin typeface="Heiti SC Medium" pitchFamily="2" charset="-128"/>
                <a:ea typeface="Heiti SC Medium" pitchFamily="2" charset="-128"/>
              </a:rPr>
              <a:t>        </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的核心思想就是：将整篇文档的词及</a:t>
            </a:r>
            <a:r>
              <a:rPr kumimoji="1" lang="en-US" altLang="zh-CN" dirty="0">
                <a:latin typeface="Heiti SC Medium" pitchFamily="2" charset="-128"/>
                <a:ea typeface="Heiti SC Medium" pitchFamily="2" charset="-128"/>
              </a:rPr>
              <a:t>n-gram</a:t>
            </a:r>
            <a:r>
              <a:rPr kumimoji="1" lang="zh-CN" altLang="en-US" dirty="0">
                <a:latin typeface="Heiti SC Medium" pitchFamily="2" charset="-128"/>
                <a:ea typeface="Heiti SC Medium" pitchFamily="2" charset="-128"/>
              </a:rPr>
              <a:t>向量叠加平均得到文档向量，然后使用文档向量做分层</a:t>
            </a:r>
            <a:r>
              <a:rPr kumimoji="1" lang="en-US" altLang="zh-CN" dirty="0" err="1">
                <a:latin typeface="Heiti SC Medium" pitchFamily="2" charset="-128"/>
                <a:ea typeface="Heiti SC Medium" pitchFamily="2" charset="-128"/>
              </a:rPr>
              <a:t>softmax</a:t>
            </a:r>
            <a:r>
              <a:rPr kumimoji="1" lang="zh-CN" altLang="en-US" dirty="0">
                <a:latin typeface="Heiti SC Medium" pitchFamily="2" charset="-128"/>
                <a:ea typeface="Heiti SC Medium" pitchFamily="2" charset="-128"/>
              </a:rPr>
              <a:t>（分层</a:t>
            </a:r>
            <a:r>
              <a:rPr kumimoji="1" lang="en-US" altLang="zh-CN" dirty="0" err="1">
                <a:latin typeface="Heiti SC Medium" pitchFamily="2" charset="-128"/>
                <a:ea typeface="Heiti SC Medium" pitchFamily="2" charset="-128"/>
              </a:rPr>
              <a:t>softmax</a:t>
            </a:r>
            <a:r>
              <a:rPr kumimoji="1" lang="zh-CN" altLang="en-US" dirty="0">
                <a:latin typeface="Heiti SC Medium" pitchFamily="2" charset="-128"/>
                <a:ea typeface="Heiti SC Medium" pitchFamily="2" charset="-128"/>
              </a:rPr>
              <a:t>：利用类标的频数构造的霍夫曼树，将计算复杂度从</a:t>
            </a:r>
            <a:r>
              <a:rPr kumimoji="1" lang="en-US" altLang="zh-CN" dirty="0">
                <a:latin typeface="Heiti SC Medium" pitchFamily="2" charset="-128"/>
                <a:ea typeface="Heiti SC Medium" pitchFamily="2" charset="-128"/>
              </a:rPr>
              <a:t>|N|</a:t>
            </a:r>
            <a:r>
              <a:rPr kumimoji="1" lang="zh-CN" altLang="en-US" dirty="0">
                <a:latin typeface="Heiti SC Medium" pitchFamily="2" charset="-128"/>
                <a:ea typeface="Heiti SC Medium" pitchFamily="2" charset="-128"/>
              </a:rPr>
              <a:t>降低到</a:t>
            </a:r>
            <a:r>
              <a:rPr kumimoji="1" lang="en-US" altLang="zh-CN" dirty="0" err="1">
                <a:latin typeface="Heiti SC Medium" pitchFamily="2" charset="-128"/>
                <a:ea typeface="Heiti SC Medium" pitchFamily="2" charset="-128"/>
              </a:rPr>
              <a:t>log|N</a:t>
            </a:r>
            <a:r>
              <a:rPr kumimoji="1" lang="en-US" altLang="zh-CN" dirty="0">
                <a:latin typeface="Heiti SC Medium" pitchFamily="2" charset="-128"/>
                <a:ea typeface="Heiti SC Medium" pitchFamily="2" charset="-128"/>
              </a:rPr>
              <a:t>|</a:t>
            </a:r>
            <a:r>
              <a:rPr kumimoji="1" lang="zh-CN" altLang="en-US" dirty="0">
                <a:latin typeface="Heiti SC Medium" pitchFamily="2" charset="-128"/>
                <a:ea typeface="Heiti SC Medium" pitchFamily="2" charset="-128"/>
              </a:rPr>
              <a:t>）多分类。</a:t>
            </a:r>
          </a:p>
          <a:p>
            <a:endParaRPr kumimoji="1" lang="zh-CN" altLang="en-US" dirty="0">
              <a:latin typeface="Heiti SC Medium" pitchFamily="2" charset="-128"/>
              <a:ea typeface="Heiti SC Medium" pitchFamily="2" charset="-128"/>
            </a:endParaRPr>
          </a:p>
        </p:txBody>
      </p:sp>
    </p:spTree>
    <p:extLst>
      <p:ext uri="{BB962C8B-B14F-4D97-AF65-F5344CB8AC3E}">
        <p14:creationId xmlns:p14="http://schemas.microsoft.com/office/powerpoint/2010/main" val="107868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4524315"/>
          </a:xfrm>
          <a:prstGeom prst="rect">
            <a:avLst/>
          </a:prstGeom>
          <a:noFill/>
        </p:spPr>
        <p:txBody>
          <a:bodyPr wrap="square" rtlCol="0">
            <a:spAutoFit/>
          </a:bodyPr>
          <a:lstStyle/>
          <a:p>
            <a:r>
              <a:rPr lang="en-US" altLang="zh-CN" dirty="0">
                <a:latin typeface="Heiti SC Medium" pitchFamily="2" charset="-128"/>
                <a:ea typeface="Heiti SC Medium" pitchFamily="2" charset="-128"/>
              </a:rPr>
              <a:t>3.</a:t>
            </a:r>
            <a:r>
              <a:rPr lang="zh-CN" altLang="zh-CN" dirty="0">
                <a:latin typeface="Heiti SC Medium" pitchFamily="2" charset="-128"/>
                <a:ea typeface="Heiti SC Medium" pitchFamily="2" charset="-128"/>
              </a:rPr>
              <a:t>理解</a:t>
            </a:r>
            <a:r>
              <a:rPr lang="en-US" altLang="zh-CN" dirty="0" err="1">
                <a:latin typeface="Heiti SC Medium" pitchFamily="2" charset="-128"/>
                <a:ea typeface="Heiti SC Medium" pitchFamily="2" charset="-128"/>
              </a:rPr>
              <a:t>GloVe</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Word2Vec</a:t>
            </a:r>
            <a:r>
              <a:rPr lang="zh-CN" altLang="zh-CN" dirty="0">
                <a:latin typeface="Heiti SC Medium" pitchFamily="2" charset="-128"/>
                <a:ea typeface="Heiti SC Medium" pitchFamily="2" charset="-128"/>
              </a:rPr>
              <a:t>的输出是单词同时出现的概率分布，而</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相比单词同时出现的概率，输入的是单词同时出现的概率的比率，利用比率更好地区分单词。</a:t>
            </a:r>
          </a:p>
          <a:p>
            <a:r>
              <a:rPr lang="zh-CN" altLang="zh-CN" dirty="0">
                <a:latin typeface="Heiti SC Medium" pitchFamily="2" charset="-128"/>
                <a:ea typeface="Heiti SC Medium" pitchFamily="2" charset="-128"/>
              </a:rPr>
              <a:t>其核心思想是：通过对</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词</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词</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共现矩阵进行分解从而得到词表示的方法</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下面以冰、蒸汽气体、固体、水和时尚的关联性进行分析：</a:t>
            </a: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很明显，冰与固体相关，冰与蒸汽无关，可以期望</a:t>
            </a:r>
            <a:r>
              <a:rPr lang="en-US" altLang="zh-CN" dirty="0">
                <a:latin typeface="Heiti SC Medium" pitchFamily="2" charset="-128"/>
                <a:ea typeface="Heiti SC Medium" pitchFamily="2" charset="-128"/>
              </a:rPr>
              <a:t>P</a:t>
            </a:r>
            <a:r>
              <a:rPr lang="zh-CN" altLang="zh-CN" dirty="0">
                <a:latin typeface="Heiti SC Medium" pitchFamily="2" charset="-128"/>
                <a:ea typeface="Heiti SC Medium" pitchFamily="2" charset="-128"/>
              </a:rPr>
              <a:t>冰</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固体</a:t>
            </a:r>
            <a:r>
              <a:rPr lang="en-US" altLang="zh-CN" dirty="0">
                <a:latin typeface="Heiti SC Medium" pitchFamily="2" charset="-128"/>
                <a:ea typeface="Heiti SC Medium" pitchFamily="2" charset="-128"/>
              </a:rPr>
              <a:t>/P</a:t>
            </a:r>
            <a:r>
              <a:rPr lang="zh-CN" altLang="zh-CN" dirty="0">
                <a:latin typeface="Heiti SC Medium" pitchFamily="2" charset="-128"/>
                <a:ea typeface="Heiti SC Medium" pitchFamily="2" charset="-128"/>
              </a:rPr>
              <a:t>蒸汽</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固体较大，结果比率为</a:t>
            </a:r>
            <a:r>
              <a:rPr lang="en-US" altLang="zh-CN" dirty="0">
                <a:latin typeface="Heiti SC Medium" pitchFamily="2" charset="-128"/>
                <a:ea typeface="Heiti SC Medium" pitchFamily="2" charset="-128"/>
              </a:rPr>
              <a:t>8.9</a:t>
            </a:r>
            <a:r>
              <a:rPr lang="zh-CN" altLang="zh-CN" dirty="0">
                <a:latin typeface="Heiti SC Medium" pitchFamily="2" charset="-128"/>
                <a:ea typeface="Heiti SC Medium" pitchFamily="2" charset="-128"/>
              </a:rPr>
              <a:t>；而气体与冰无关，与蒸汽相关，故可以期望</a:t>
            </a:r>
            <a:r>
              <a:rPr lang="en-US" altLang="zh-CN" dirty="0">
                <a:latin typeface="Heiti SC Medium" pitchFamily="2" charset="-128"/>
                <a:ea typeface="Heiti SC Medium" pitchFamily="2" charset="-128"/>
              </a:rPr>
              <a:t>P</a:t>
            </a:r>
            <a:r>
              <a:rPr lang="zh-CN" altLang="zh-CN" dirty="0">
                <a:latin typeface="Heiti SC Medium" pitchFamily="2" charset="-128"/>
                <a:ea typeface="Heiti SC Medium" pitchFamily="2" charset="-128"/>
              </a:rPr>
              <a:t>冰</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气体</a:t>
            </a:r>
            <a:r>
              <a:rPr lang="en-US" altLang="zh-CN" dirty="0">
                <a:latin typeface="Heiti SC Medium" pitchFamily="2" charset="-128"/>
                <a:ea typeface="Heiti SC Medium" pitchFamily="2" charset="-128"/>
              </a:rPr>
              <a:t>/P</a:t>
            </a:r>
            <a:r>
              <a:rPr lang="zh-CN" altLang="zh-CN" dirty="0">
                <a:latin typeface="Heiti SC Medium" pitchFamily="2" charset="-128"/>
                <a:ea typeface="Heiti SC Medium" pitchFamily="2" charset="-128"/>
              </a:rPr>
              <a:t>蒸汽</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气体较小，结果比率为</a:t>
            </a:r>
            <a:r>
              <a:rPr lang="en-US" altLang="zh-CN" dirty="0">
                <a:latin typeface="Heiti SC Medium" pitchFamily="2" charset="-128"/>
                <a:ea typeface="Heiti SC Medium" pitchFamily="2" charset="-128"/>
              </a:rPr>
              <a:t>8.5*10</a:t>
            </a:r>
            <a:r>
              <a:rPr lang="en-US" altLang="zh-CN" baseline="30000" dirty="0">
                <a:latin typeface="Heiti SC Medium" pitchFamily="2" charset="-128"/>
                <a:ea typeface="Heiti SC Medium" pitchFamily="2" charset="-128"/>
              </a:rPr>
              <a:t>-2</a:t>
            </a:r>
            <a:r>
              <a:rPr lang="zh-CN" altLang="zh-CN" baseline="30000"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而水与蒸汽和相关性都很高，所以比率可以期待接近</a:t>
            </a:r>
            <a:r>
              <a:rPr lang="en-US" altLang="zh-CN" dirty="0">
                <a:latin typeface="Heiti SC Medium" pitchFamily="2" charset="-128"/>
                <a:ea typeface="Heiti SC Medium" pitchFamily="2" charset="-128"/>
              </a:rPr>
              <a:t>1</a:t>
            </a:r>
            <a:r>
              <a:rPr lang="zh-CN" altLang="zh-CN" dirty="0">
                <a:latin typeface="Heiti SC Medium" pitchFamily="2" charset="-128"/>
                <a:ea typeface="Heiti SC Medium" pitchFamily="2" charset="-128"/>
              </a:rPr>
              <a:t>，如表中数据分别为</a:t>
            </a:r>
            <a:r>
              <a:rPr lang="en-US" altLang="zh-CN" dirty="0">
                <a:latin typeface="Heiti SC Medium" pitchFamily="2" charset="-128"/>
                <a:ea typeface="Heiti SC Medium" pitchFamily="2" charset="-128"/>
              </a:rPr>
              <a:t>1.36</a:t>
            </a:r>
            <a:r>
              <a:rPr lang="zh-CN" altLang="zh-CN" dirty="0">
                <a:latin typeface="Heiti SC Medium" pitchFamily="2" charset="-128"/>
                <a:ea typeface="Heiti SC Medium" pitchFamily="2" charset="-128"/>
              </a:rPr>
              <a:t>与</a:t>
            </a:r>
            <a:r>
              <a:rPr lang="en-US" altLang="zh-CN" dirty="0">
                <a:latin typeface="Heiti SC Medium" pitchFamily="2" charset="-128"/>
                <a:ea typeface="Heiti SC Medium" pitchFamily="2" charset="-128"/>
              </a:rPr>
              <a:t>0.96.</a:t>
            </a:r>
            <a:endParaRPr lang="zh-CN" altLang="zh-CN"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pic>
        <p:nvPicPr>
          <p:cNvPr id="5" name="图片 4">
            <a:extLst>
              <a:ext uri="{FF2B5EF4-FFF2-40B4-BE49-F238E27FC236}">
                <a16:creationId xmlns:a16="http://schemas.microsoft.com/office/drawing/2014/main" id="{95CD7274-447B-914C-BF9D-FED35D80C654}"/>
              </a:ext>
            </a:extLst>
          </p:cNvPr>
          <p:cNvPicPr/>
          <p:nvPr/>
        </p:nvPicPr>
        <p:blipFill>
          <a:blip r:embed="rId2"/>
          <a:stretch>
            <a:fillRect/>
          </a:stretch>
        </p:blipFill>
        <p:spPr>
          <a:xfrm>
            <a:off x="1631575" y="2661714"/>
            <a:ext cx="6580094" cy="1534571"/>
          </a:xfrm>
          <a:prstGeom prst="rect">
            <a:avLst/>
          </a:prstGeom>
        </p:spPr>
      </p:pic>
    </p:spTree>
    <p:extLst>
      <p:ext uri="{BB962C8B-B14F-4D97-AF65-F5344CB8AC3E}">
        <p14:creationId xmlns:p14="http://schemas.microsoft.com/office/powerpoint/2010/main" val="364996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3970318"/>
          </a:xfrm>
          <a:prstGeom prst="rect">
            <a:avLst/>
          </a:prstGeom>
          <a:noFill/>
        </p:spPr>
        <p:txBody>
          <a:bodyPr wrap="square" rtlCol="0">
            <a:spAutoFit/>
          </a:bodyPr>
          <a:lstStyle/>
          <a:p>
            <a:pPr lvl="0"/>
            <a:r>
              <a:rPr lang="en-US" altLang="zh-CN" dirty="0">
                <a:latin typeface="Heiti SC Medium" pitchFamily="2" charset="-128"/>
                <a:ea typeface="Heiti SC Medium" pitchFamily="2" charset="-128"/>
              </a:rPr>
              <a:t>4.word2vec</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与</a:t>
            </a:r>
            <a:r>
              <a:rPr lang="en-US" altLang="zh-CN" dirty="0" err="1">
                <a:latin typeface="Heiti SC Medium" pitchFamily="2" charset="-128"/>
                <a:ea typeface="Heiti SC Medium" pitchFamily="2" charset="-128"/>
              </a:rPr>
              <a:t>GloVe</a:t>
            </a:r>
            <a:r>
              <a:rPr lang="zh-CN" altLang="zh-CN" dirty="0">
                <a:latin typeface="Heiti SC Medium" pitchFamily="2" charset="-128"/>
                <a:ea typeface="Heiti SC Medium" pitchFamily="2" charset="-128"/>
              </a:rPr>
              <a:t>的区别</a:t>
            </a:r>
            <a:endParaRPr lang="en-US" altLang="zh-CN"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1) word2vec</a:t>
            </a:r>
            <a:r>
              <a:rPr lang="zh-CN" altLang="zh-CN" dirty="0">
                <a:latin typeface="Heiti SC Medium" pitchFamily="2" charset="-128"/>
                <a:ea typeface="Heiti SC Medium" pitchFamily="2" charset="-128"/>
              </a:rPr>
              <a:t>是局部语料库训练的；而</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是基于全局语料的，</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也需要事先统计共现概率；</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可以被看作是更换了目标函数和权重函数的全局</a:t>
            </a:r>
            <a:r>
              <a:rPr lang="en-US" altLang="zh-CN" dirty="0">
                <a:latin typeface="Heiti SC Medium" pitchFamily="2" charset="-128"/>
                <a:ea typeface="Heiti SC Medium" pitchFamily="2" charset="-128"/>
              </a:rPr>
              <a:t>word2vec</a:t>
            </a:r>
            <a:r>
              <a:rPr lang="zh-CN" altLang="en-US" dirty="0">
                <a:latin typeface="Heiti SC Medium" pitchFamily="2" charset="-128"/>
                <a:ea typeface="Heiti SC Medium" pitchFamily="2" charset="-128"/>
              </a:rPr>
              <a:t>。</a:t>
            </a:r>
            <a:r>
              <a:rPr lang="en-US" altLang="zh-CN" sz="1400" baseline="52000" dirty="0">
                <a:latin typeface="Heiti SC Medium" pitchFamily="2" charset="-128"/>
                <a:ea typeface="Heiti SC Medium" pitchFamily="2" charset="-128"/>
              </a:rPr>
              <a:t> 【6】</a:t>
            </a:r>
            <a:endParaRPr lang="zh-CN" altLang="zh-CN" sz="1400"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2)word2vec</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的优化效率高，但是基于局部语料；</a:t>
            </a:r>
            <a:endParaRPr lang="zh-CN" altLang="zh-CN" sz="1400"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而基于全局语料</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结合了</a:t>
            </a:r>
            <a:r>
              <a:rPr lang="en-US" altLang="zh-CN" dirty="0">
                <a:latin typeface="Heiti SC Medium" pitchFamily="2" charset="-128"/>
                <a:ea typeface="Heiti SC Medium" pitchFamily="2" charset="-128"/>
              </a:rPr>
              <a:t>LSA</a:t>
            </a:r>
            <a:r>
              <a:rPr lang="zh-CN" altLang="zh-CN" dirty="0">
                <a:latin typeface="Heiti SC Medium" pitchFamily="2" charset="-128"/>
                <a:ea typeface="Heiti SC Medium" pitchFamily="2" charset="-128"/>
              </a:rPr>
              <a:t>【矩阵分解（</a:t>
            </a:r>
            <a:r>
              <a:rPr lang="en-US" altLang="zh-CN" dirty="0">
                <a:latin typeface="Heiti SC Medium" pitchFamily="2" charset="-128"/>
                <a:ea typeface="Heiti SC Medium" pitchFamily="2" charset="-128"/>
              </a:rPr>
              <a:t>LSA</a:t>
            </a:r>
            <a:r>
              <a:rPr lang="zh-CN" altLang="zh-CN" dirty="0">
                <a:latin typeface="Heiti SC Medium" pitchFamily="2" charset="-128"/>
                <a:ea typeface="Heiti SC Medium" pitchFamily="2" charset="-128"/>
              </a:rPr>
              <a:t>）：利用全局语料特征，但</a:t>
            </a:r>
            <a:r>
              <a:rPr lang="en-US" altLang="zh-CN" dirty="0">
                <a:latin typeface="Heiti SC Medium" pitchFamily="2" charset="-128"/>
                <a:ea typeface="Heiti SC Medium" pitchFamily="2" charset="-128"/>
              </a:rPr>
              <a:t>SVD</a:t>
            </a:r>
            <a:r>
              <a:rPr lang="zh-CN" altLang="zh-CN" dirty="0">
                <a:latin typeface="Heiti SC Medium" pitchFamily="2" charset="-128"/>
                <a:ea typeface="Heiti SC Medium" pitchFamily="2" charset="-128"/>
              </a:rPr>
              <a:t>求解计算复杂度大】和</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的优点；</a:t>
            </a:r>
            <a:endParaRPr lang="zh-CN" altLang="zh-CN" sz="1400"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3)word2vec</a:t>
            </a:r>
            <a:r>
              <a:rPr lang="zh-CN" altLang="zh-CN" dirty="0">
                <a:latin typeface="Heiti SC Medium" pitchFamily="2" charset="-128"/>
                <a:ea typeface="Heiti SC Medium" pitchFamily="2" charset="-128"/>
              </a:rPr>
              <a:t>和</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都可以无监督学习词向量，但是</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训练词向量时会考虑</a:t>
            </a:r>
            <a:r>
              <a:rPr lang="en-US" altLang="zh-CN" dirty="0" err="1">
                <a:latin typeface="Heiti SC Medium" pitchFamily="2" charset="-128"/>
                <a:ea typeface="Heiti SC Medium" pitchFamily="2" charset="-128"/>
              </a:rPr>
              <a:t>subword</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同时还可以进行有监督学习进行文本分类，结构与</a:t>
            </a:r>
            <a:r>
              <a:rPr lang="en-US" altLang="zh-CN" dirty="0">
                <a:latin typeface="Heiti SC Medium" pitchFamily="2" charset="-128"/>
                <a:ea typeface="Heiti SC Medium" pitchFamily="2" charset="-128"/>
              </a:rPr>
              <a:t>CBOW</a:t>
            </a:r>
            <a:r>
              <a:rPr lang="zh-CN" altLang="zh-CN" dirty="0">
                <a:latin typeface="Heiti SC Medium" pitchFamily="2" charset="-128"/>
                <a:ea typeface="Heiti SC Medium" pitchFamily="2" charset="-128"/>
              </a:rPr>
              <a:t>类似，但学习目标是人工标注的分类结果；此外，</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引入</a:t>
            </a:r>
            <a:r>
              <a:rPr lang="en-US" altLang="zh-CN" dirty="0">
                <a:latin typeface="Heiti SC Medium" pitchFamily="2" charset="-128"/>
                <a:ea typeface="Heiti SC Medium" pitchFamily="2" charset="-128"/>
              </a:rPr>
              <a:t>N-gram</a:t>
            </a:r>
            <a:r>
              <a:rPr lang="zh-CN" altLang="zh-CN" dirty="0">
                <a:latin typeface="Heiti SC Medium" pitchFamily="2" charset="-128"/>
                <a:ea typeface="Heiti SC Medium" pitchFamily="2" charset="-128"/>
              </a:rPr>
              <a:t>，考虑词序特征；还引入了</a:t>
            </a:r>
            <a:r>
              <a:rPr lang="en-US" altLang="zh-CN" dirty="0" err="1">
                <a:latin typeface="Heiti SC Medium" pitchFamily="2" charset="-128"/>
                <a:ea typeface="Heiti SC Medium" pitchFamily="2" charset="-128"/>
              </a:rPr>
              <a:t>subword</a:t>
            </a:r>
            <a:r>
              <a:rPr lang="zh-CN" altLang="zh-CN" dirty="0">
                <a:latin typeface="Heiti SC Medium" pitchFamily="2" charset="-128"/>
                <a:ea typeface="Heiti SC Medium" pitchFamily="2" charset="-128"/>
              </a:rPr>
              <a:t>来处理长词，处理未登陆词问题。</a:t>
            </a:r>
            <a:endParaRPr lang="zh-CN" altLang="zh-CN" sz="1400" dirty="0">
              <a:latin typeface="Heiti SC Medium" pitchFamily="2" charset="-128"/>
              <a:ea typeface="Heiti SC Medium" pitchFamily="2" charset="-128"/>
            </a:endParaRPr>
          </a:p>
          <a:p>
            <a:pPr lvl="1"/>
            <a:r>
              <a:rPr lang="en-US" altLang="zh-CN" dirty="0">
                <a:latin typeface="Heiti SC Medium" pitchFamily="2" charset="-128"/>
                <a:ea typeface="Heiti SC Medium" pitchFamily="2" charset="-128"/>
              </a:rPr>
              <a:t>4)word2vec</a:t>
            </a:r>
            <a:r>
              <a:rPr lang="zh-CN" altLang="zh-CN" dirty="0">
                <a:latin typeface="Heiti SC Medium" pitchFamily="2" charset="-128"/>
                <a:ea typeface="Heiti SC Medium" pitchFamily="2" charset="-128"/>
              </a:rPr>
              <a:t>是无监督学习，同样由于不需要人工标注；</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通常被认为是无监督学习，但实际上</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还是有</a:t>
            </a:r>
            <a:r>
              <a:rPr lang="en-US" altLang="zh-CN" dirty="0">
                <a:latin typeface="Heiti SC Medium" pitchFamily="2" charset="-128"/>
                <a:ea typeface="Heiti SC Medium" pitchFamily="2" charset="-128"/>
              </a:rPr>
              <a:t>label</a:t>
            </a:r>
            <a:r>
              <a:rPr lang="zh-CN" altLang="zh-CN" dirty="0">
                <a:latin typeface="Heiti SC Medium" pitchFamily="2" charset="-128"/>
                <a:ea typeface="Heiti SC Medium" pitchFamily="2" charset="-128"/>
              </a:rPr>
              <a:t>的，即共现次数</a:t>
            </a:r>
            <a:r>
              <a:rPr lang="en-US" altLang="zh-CN" dirty="0">
                <a:latin typeface="Heiti SC Medium" pitchFamily="2" charset="-128"/>
                <a:ea typeface="Heiti SC Medium" pitchFamily="2" charset="-128"/>
              </a:rPr>
              <a:t>log(X_{</a:t>
            </a:r>
            <a:r>
              <a:rPr lang="en-US" altLang="zh-CN" dirty="0" err="1">
                <a:latin typeface="Heiti SC Medium" pitchFamily="2" charset="-128"/>
                <a:ea typeface="Heiti SC Medium" pitchFamily="2" charset="-128"/>
              </a:rPr>
              <a:t>ij</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a:t>
            </a:r>
            <a:endParaRPr lang="zh-CN" altLang="zh-CN" sz="1400" dirty="0">
              <a:latin typeface="Heiti SC Medium" pitchFamily="2" charset="-128"/>
              <a:ea typeface="Heiti SC Medium" pitchFamily="2" charset="-128"/>
            </a:endParaRPr>
          </a:p>
          <a:p>
            <a:pPr lvl="0"/>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Tree>
    <p:extLst>
      <p:ext uri="{BB962C8B-B14F-4D97-AF65-F5344CB8AC3E}">
        <p14:creationId xmlns:p14="http://schemas.microsoft.com/office/powerpoint/2010/main" val="416447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C4FF87-F0C4-3F44-8DF0-B25A2ACA60C6}"/>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5632311"/>
          </a:xfrm>
          <a:prstGeom prst="rect">
            <a:avLst/>
          </a:prstGeom>
          <a:noFill/>
        </p:spPr>
        <p:txBody>
          <a:bodyPr wrap="square" rtlCol="0">
            <a:spAutoFit/>
          </a:bodyPr>
          <a:lstStyle/>
          <a:p>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1. </a:t>
            </a:r>
            <a:r>
              <a:rPr lang="zh-CN" altLang="zh-CN" dirty="0">
                <a:latin typeface="Heiti SC Medium" pitchFamily="2" charset="-128"/>
                <a:ea typeface="Heiti SC Medium" pitchFamily="2" charset="-128"/>
              </a:rPr>
              <a:t>建模思路</a:t>
            </a:r>
          </a:p>
          <a:p>
            <a:pPr marL="1257300" lvl="2" indent="-342900">
              <a:buFont typeface="+mj-lt"/>
              <a:buAutoNum type="arabicParenR"/>
            </a:pPr>
            <a:r>
              <a:rPr lang="zh-CN" altLang="zh-CN" kern="0" dirty="0">
                <a:latin typeface="Heiti SC Medium" pitchFamily="2" charset="-128"/>
                <a:ea typeface="Heiti SC Medium" pitchFamily="2" charset="-128"/>
                <a:cs typeface="宋体" panose="02010600030101010101" pitchFamily="2" charset="-122"/>
              </a:rPr>
              <a:t>首先下载完成的维基百科中文语料库需先将之转成</a:t>
            </a:r>
            <a:r>
              <a:rPr lang="en-US" altLang="zh-CN" kern="0" dirty="0">
                <a:latin typeface="Heiti SC Medium" pitchFamily="2" charset="-128"/>
                <a:ea typeface="Heiti SC Medium" pitchFamily="2" charset="-128"/>
                <a:cs typeface="宋体" panose="02010600030101010101" pitchFamily="2" charset="-122"/>
              </a:rPr>
              <a:t>text</a:t>
            </a:r>
            <a:r>
              <a:rPr lang="zh-CN" altLang="zh-CN" kern="0" dirty="0">
                <a:latin typeface="Heiti SC Medium" pitchFamily="2" charset="-128"/>
                <a:ea typeface="Heiti SC Medium" pitchFamily="2" charset="-128"/>
                <a:cs typeface="宋体" panose="02010600030101010101" pitchFamily="2" charset="-122"/>
              </a:rPr>
              <a:t>文件。</a:t>
            </a:r>
            <a:endParaRPr lang="zh-CN" altLang="zh-CN" sz="1400" kern="100" dirty="0">
              <a:latin typeface="Heiti SC Medium" pitchFamily="2" charset="-128"/>
              <a:ea typeface="Heiti SC Medium" pitchFamily="2" charset="-128"/>
              <a:cs typeface="Times New Roman" panose="02020603050405020304" pitchFamily="18" charset="0"/>
            </a:endParaRPr>
          </a:p>
          <a:p>
            <a:pPr marL="1257300" lvl="2" indent="-342900">
              <a:buFont typeface="+mj-lt"/>
              <a:buAutoNum type="arabicParenR"/>
            </a:pPr>
            <a:r>
              <a:rPr lang="zh-CN" altLang="zh-CN" kern="0" dirty="0">
                <a:latin typeface="Heiti SC Medium" pitchFamily="2" charset="-128"/>
                <a:ea typeface="Heiti SC Medium" pitchFamily="2" charset="-128"/>
                <a:cs typeface="宋体" panose="02010600030101010101" pitchFamily="2" charset="-122"/>
              </a:rPr>
              <a:t>其次中文语料库中的繁体字需转化成简体字</a:t>
            </a:r>
            <a:endParaRPr lang="zh-CN" altLang="zh-CN" sz="1400" kern="100" dirty="0">
              <a:latin typeface="Heiti SC Medium" pitchFamily="2" charset="-128"/>
              <a:ea typeface="Heiti SC Medium" pitchFamily="2" charset="-128"/>
              <a:cs typeface="Times New Roman" panose="02020603050405020304" pitchFamily="18" charset="0"/>
            </a:endParaRPr>
          </a:p>
          <a:p>
            <a:pPr marL="1257300" lvl="2" indent="-342900">
              <a:buFont typeface="+mj-lt"/>
              <a:buAutoNum type="arabicParenR"/>
            </a:pPr>
            <a:r>
              <a:rPr lang="zh-CN" altLang="zh-CN" kern="0" dirty="0">
                <a:latin typeface="Heiti SC Medium" pitchFamily="2" charset="-128"/>
                <a:ea typeface="Heiti SC Medium" pitchFamily="2" charset="-128"/>
                <a:cs typeface="宋体" panose="02010600030101010101" pitchFamily="2" charset="-122"/>
              </a:rPr>
              <a:t>使用</a:t>
            </a:r>
            <a:r>
              <a:rPr lang="en-US" altLang="zh-CN" kern="0" dirty="0">
                <a:latin typeface="Heiti SC Medium" pitchFamily="2" charset="-128"/>
                <a:ea typeface="Heiti SC Medium" pitchFamily="2" charset="-128"/>
                <a:cs typeface="宋体" panose="02010600030101010101" pitchFamily="2" charset="-122"/>
              </a:rPr>
              <a:t>word2vec</a:t>
            </a:r>
            <a:r>
              <a:rPr lang="zh-CN" altLang="zh-CN" kern="0" dirty="0">
                <a:latin typeface="Heiti SC Medium" pitchFamily="2" charset="-128"/>
                <a:ea typeface="Heiti SC Medium" pitchFamily="2" charset="-128"/>
                <a:cs typeface="宋体" panose="02010600030101010101" pitchFamily="2" charset="-122"/>
              </a:rPr>
              <a:t>模型将语料库中的中文句子用</a:t>
            </a:r>
            <a:r>
              <a:rPr lang="en-US" altLang="zh-CN" kern="0" dirty="0" err="1">
                <a:latin typeface="Heiti SC Medium" pitchFamily="2" charset="-128"/>
                <a:ea typeface="Heiti SC Medium" pitchFamily="2" charset="-128"/>
                <a:cs typeface="宋体" panose="02010600030101010101" pitchFamily="2" charset="-122"/>
              </a:rPr>
              <a:t>jieba</a:t>
            </a:r>
            <a:r>
              <a:rPr lang="zh-CN" altLang="zh-CN" kern="0" dirty="0">
                <a:latin typeface="Heiti SC Medium" pitchFamily="2" charset="-128"/>
                <a:ea typeface="Heiti SC Medium" pitchFamily="2" charset="-128"/>
                <a:cs typeface="宋体" panose="02010600030101010101" pitchFamily="2" charset="-122"/>
              </a:rPr>
              <a:t>中文分词去分词</a:t>
            </a:r>
            <a:endParaRPr lang="zh-CN" altLang="zh-CN" sz="1400" kern="100" dirty="0">
              <a:latin typeface="Heiti SC Medium" pitchFamily="2" charset="-128"/>
              <a:ea typeface="Heiti SC Medium" pitchFamily="2" charset="-128"/>
              <a:cs typeface="Times New Roman" panose="02020603050405020304" pitchFamily="18" charset="0"/>
            </a:endParaRPr>
          </a:p>
          <a:p>
            <a:pPr marL="1257300" lvl="2" indent="-342900">
              <a:buFont typeface="+mj-lt"/>
              <a:buAutoNum type="arabicParenR"/>
            </a:pPr>
            <a:r>
              <a:rPr lang="zh-CN" altLang="zh-CN" kern="0" dirty="0">
                <a:solidFill>
                  <a:srgbClr val="1A1A1A"/>
                </a:solidFill>
                <a:latin typeface="Heiti SC Medium" pitchFamily="2" charset="-128"/>
                <a:ea typeface="Heiti SC Medium" pitchFamily="2" charset="-128"/>
                <a:cs typeface="宋体" panose="02010600030101010101" pitchFamily="2" charset="-122"/>
              </a:rPr>
              <a:t>训练</a:t>
            </a:r>
            <a:r>
              <a:rPr lang="en-US" altLang="zh-CN" kern="0" dirty="0">
                <a:solidFill>
                  <a:srgbClr val="1A1A1A"/>
                </a:solidFill>
                <a:latin typeface="Heiti SC Medium" pitchFamily="2" charset="-128"/>
                <a:ea typeface="Heiti SC Medium" pitchFamily="2" charset="-128"/>
                <a:cs typeface="宋体" panose="02010600030101010101" pitchFamily="2" charset="-122"/>
              </a:rPr>
              <a:t>word2vec</a:t>
            </a:r>
            <a:r>
              <a:rPr lang="zh-CN" altLang="zh-CN" kern="0" dirty="0">
                <a:solidFill>
                  <a:srgbClr val="1A1A1A"/>
                </a:solidFill>
                <a:latin typeface="Heiti SC Medium" pitchFamily="2" charset="-128"/>
                <a:ea typeface="Heiti SC Medium" pitchFamily="2" charset="-128"/>
                <a:cs typeface="宋体" panose="02010600030101010101" pitchFamily="2" charset="-122"/>
              </a:rPr>
              <a:t>模型</a:t>
            </a:r>
            <a:endParaRPr lang="zh-CN" altLang="zh-CN" sz="1400" kern="100" dirty="0">
              <a:latin typeface="Heiti SC Medium" pitchFamily="2" charset="-128"/>
              <a:ea typeface="Heiti SC Medium" pitchFamily="2" charset="-128"/>
              <a:cs typeface="Times New Roman" panose="02020603050405020304" pitchFamily="18" charset="0"/>
            </a:endParaRPr>
          </a:p>
          <a:p>
            <a:pPr marL="1257300" lvl="2" indent="-342900">
              <a:buFont typeface="+mj-lt"/>
              <a:buAutoNum type="arabicParenR"/>
            </a:pPr>
            <a:r>
              <a:rPr lang="zh-CN" altLang="zh-CN" kern="0" dirty="0">
                <a:latin typeface="Heiti SC Medium" pitchFamily="2" charset="-128"/>
                <a:ea typeface="Heiti SC Medium" pitchFamily="2" charset="-128"/>
                <a:cs typeface="宋体" panose="02010600030101010101" pitchFamily="2" charset="-122"/>
              </a:rPr>
              <a:t>测试结果计算词之间的相似性。</a:t>
            </a:r>
            <a:endParaRPr lang="en-US" altLang="zh-CN" kern="0" dirty="0">
              <a:latin typeface="Heiti SC Medium" pitchFamily="2" charset="-128"/>
              <a:ea typeface="Heiti SC Medium" pitchFamily="2" charset="-128"/>
              <a:cs typeface="宋体" panose="02010600030101010101" pitchFamily="2" charset="-122"/>
            </a:endParaRPr>
          </a:p>
          <a:p>
            <a:r>
              <a:rPr lang="en-US" altLang="zh-CN" dirty="0">
                <a:latin typeface="Heiti SC Medium" pitchFamily="2" charset="-128"/>
                <a:ea typeface="Heiti SC Medium" pitchFamily="2" charset="-128"/>
              </a:rPr>
              <a:t>        2.</a:t>
            </a:r>
            <a:r>
              <a:rPr lang="zh-CN" altLang="zh-CN" dirty="0">
                <a:latin typeface="Heiti SC Medium" pitchFamily="2" charset="-128"/>
                <a:ea typeface="Heiti SC Medium" pitchFamily="2" charset="-128"/>
              </a:rPr>
              <a:t>实验结果报告</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环境：</a:t>
            </a:r>
            <a:r>
              <a:rPr lang="en-US" altLang="zh-CN" dirty="0">
                <a:latin typeface="Heiti SC Medium" pitchFamily="2" charset="-128"/>
                <a:ea typeface="Heiti SC Medium" pitchFamily="2" charset="-128"/>
              </a:rPr>
              <a:t>OSX</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实验相关信息：</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①</a:t>
            </a:r>
            <a:r>
              <a:rPr lang="zh-CN" altLang="zh-CN" dirty="0">
                <a:latin typeface="Heiti SC Medium" pitchFamily="2" charset="-128"/>
                <a:ea typeface="Heiti SC Medium" pitchFamily="2" charset="-128"/>
              </a:rPr>
              <a:t>语言与版本：</a:t>
            </a:r>
            <a:r>
              <a:rPr lang="en-US" altLang="zh-CN" dirty="0">
                <a:latin typeface="Heiti SC Medium" pitchFamily="2" charset="-128"/>
                <a:ea typeface="Heiti SC Medium" pitchFamily="2" charset="-128"/>
              </a:rPr>
              <a:t>Python2.7</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②</a:t>
            </a:r>
            <a:r>
              <a:rPr lang="zh-CN" altLang="zh-CN" dirty="0">
                <a:latin typeface="Heiti SC Medium" pitchFamily="2" charset="-128"/>
                <a:ea typeface="Heiti SC Medium" pitchFamily="2" charset="-128"/>
              </a:rPr>
              <a:t>深度学习框架与版本：</a:t>
            </a:r>
            <a:r>
              <a:rPr lang="en-US" altLang="zh-CN" dirty="0" err="1">
                <a:latin typeface="Heiti SC Medium" pitchFamily="2" charset="-128"/>
                <a:ea typeface="Heiti SC Medium" pitchFamily="2" charset="-128"/>
              </a:rPr>
              <a:t>tensorflow</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cpu</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版</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③</a:t>
            </a:r>
            <a:r>
              <a:rPr lang="zh-CN" altLang="zh-CN" dirty="0">
                <a:latin typeface="Heiti SC Medium" pitchFamily="2" charset="-128"/>
                <a:ea typeface="Heiti SC Medium" pitchFamily="2" charset="-128"/>
              </a:rPr>
              <a:t>深度学习模型：</a:t>
            </a:r>
            <a:r>
              <a:rPr lang="en-US" altLang="zh-CN" dirty="0">
                <a:latin typeface="Heiti SC Medium" pitchFamily="2" charset="-128"/>
                <a:ea typeface="Heiti SC Medium" pitchFamily="2" charset="-128"/>
              </a:rPr>
              <a:t>word2vec</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④ Python </a:t>
            </a:r>
            <a:r>
              <a:rPr lang="zh-CN" altLang="zh-CN" dirty="0">
                <a:latin typeface="Heiti SC Medium" pitchFamily="2" charset="-128"/>
                <a:ea typeface="Heiti SC Medium" pitchFamily="2" charset="-128"/>
              </a:rPr>
              <a:t>库：</a:t>
            </a:r>
            <a:r>
              <a:rPr lang="en-US" altLang="zh-CN" dirty="0" err="1">
                <a:latin typeface="Heiti SC Medium" pitchFamily="2" charset="-128"/>
                <a:ea typeface="Heiti SC Medium" pitchFamily="2" charset="-128"/>
              </a:rPr>
              <a:t>jieba</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tensorflow</a:t>
            </a:r>
            <a:r>
              <a:rPr lang="zh-CN" altLang="zh-CN" dirty="0">
                <a:latin typeface="Heiti SC Medium" pitchFamily="2" charset="-128"/>
                <a:ea typeface="Heiti SC Medium" pitchFamily="2" charset="-128"/>
              </a:rPr>
              <a:t>、</a:t>
            </a:r>
            <a:endParaRPr lang="zh-CN" altLang="zh-CN" sz="1400" dirty="0">
              <a:latin typeface="Heiti SC Medium" pitchFamily="2" charset="-128"/>
              <a:ea typeface="Heiti SC Medium" pitchFamily="2" charset="-128"/>
            </a:endParaRPr>
          </a:p>
          <a:p>
            <a:pPr marL="1257300" lvl="2" indent="-342900">
              <a:buFont typeface="+mj-ea"/>
              <a:buAutoNum type="circleNumDbPlain" startAt="5"/>
            </a:pPr>
            <a:r>
              <a:rPr lang="zh-CN" altLang="zh-CN" dirty="0">
                <a:latin typeface="Heiti SC Medium" pitchFamily="2" charset="-128"/>
                <a:ea typeface="Heiti SC Medium" pitchFamily="2" charset="-128"/>
              </a:rPr>
              <a:t>实验目的：</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a:t>
            </a:r>
            <a:r>
              <a:rPr lang="zh-CN" altLang="zh-CN" dirty="0">
                <a:latin typeface="Heiti SC Medium" pitchFamily="2" charset="-128"/>
                <a:ea typeface="Heiti SC Medium" pitchFamily="2" charset="-128"/>
              </a:rPr>
              <a:t>）利用</a:t>
            </a:r>
            <a:r>
              <a:rPr lang="en-US" altLang="zh-CN" dirty="0">
                <a:latin typeface="Heiti SC Medium" pitchFamily="2" charset="-128"/>
                <a:ea typeface="Heiti SC Medium" pitchFamily="2" charset="-128"/>
              </a:rPr>
              <a:t>word2vec </a:t>
            </a:r>
            <a:r>
              <a:rPr lang="zh-CN" altLang="zh-CN" dirty="0">
                <a:latin typeface="Heiti SC Medium" pitchFamily="2" charset="-128"/>
                <a:ea typeface="Heiti SC Medium" pitchFamily="2" charset="-128"/>
              </a:rPr>
              <a:t>模型来计算字符串的相似性</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b</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word2vec </a:t>
            </a:r>
            <a:r>
              <a:rPr lang="zh-CN" altLang="zh-CN" dirty="0">
                <a:latin typeface="Heiti SC Medium" pitchFamily="2" charset="-128"/>
                <a:ea typeface="Heiti SC Medium" pitchFamily="2" charset="-128"/>
              </a:rPr>
              <a:t>模型在实际数据中的效果如何</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⑥</a:t>
            </a:r>
            <a:r>
              <a:rPr lang="zh-CN" altLang="zh-CN" dirty="0">
                <a:latin typeface="Heiti SC Medium" pitchFamily="2" charset="-128"/>
                <a:ea typeface="Heiti SC Medium" pitchFamily="2" charset="-128"/>
              </a:rPr>
              <a:t>数据：</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内容：维基百科中文语料库</a:t>
            </a:r>
            <a:endParaRPr lang="zh-CN" altLang="zh-CN" sz="1400"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语言：中文</a:t>
            </a:r>
            <a:endParaRPr lang="zh-CN" altLang="zh-CN" sz="1400"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70489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3693319"/>
          </a:xfrm>
          <a:prstGeom prst="rect">
            <a:avLst/>
          </a:prstGeom>
          <a:noFill/>
        </p:spPr>
        <p:txBody>
          <a:bodyPr wrap="square" rtlCol="0">
            <a:spAutoFit/>
          </a:bodyPr>
          <a:lstStyle/>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⑦实验结果：</a:t>
            </a:r>
          </a:p>
          <a:p>
            <a:pPr lvl="0"/>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数据集大小：分词前：</a:t>
            </a:r>
            <a:r>
              <a:rPr lang="en-US" altLang="zh-CN" dirty="0">
                <a:latin typeface="Heiti SC Medium" pitchFamily="2" charset="-128"/>
                <a:ea typeface="Heiti SC Medium" pitchFamily="2" charset="-128"/>
              </a:rPr>
              <a:t>1.01G</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分词后：</a:t>
            </a:r>
            <a:r>
              <a:rPr lang="en-US" altLang="zh-CN" dirty="0">
                <a:latin typeface="Heiti SC Medium" pitchFamily="2" charset="-128"/>
                <a:ea typeface="Heiti SC Medium" pitchFamily="2" charset="-128"/>
              </a:rPr>
              <a:t>2.03G</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2</a:t>
            </a:r>
            <a:r>
              <a:rPr lang="zh-CN" altLang="zh-CN" dirty="0">
                <a:latin typeface="Heiti SC Medium" pitchFamily="2" charset="-128"/>
                <a:ea typeface="Heiti SC Medium" pitchFamily="2" charset="-128"/>
              </a:rPr>
              <a:t>、参数与结果</a:t>
            </a:r>
          </a:p>
          <a:p>
            <a:r>
              <a:rPr lang="en-US" altLang="zh-CN" dirty="0">
                <a:latin typeface="Heiti SC Medium" pitchFamily="2" charset="-128"/>
                <a:ea typeface="Heiti SC Medium" pitchFamily="2" charset="-128"/>
              </a:rPr>
              <a:t>	a</a:t>
            </a:r>
            <a:r>
              <a:rPr lang="zh-CN" altLang="zh-CN" dirty="0">
                <a:latin typeface="Heiti SC Medium" pitchFamily="2" charset="-128"/>
                <a:ea typeface="Heiti SC Medium" pitchFamily="2" charset="-128"/>
              </a:rPr>
              <a:t>） 参数：</a:t>
            </a:r>
          </a:p>
          <a:p>
            <a:r>
              <a:rPr lang="en-US" altLang="zh-CN" dirty="0">
                <a:latin typeface="Heiti SC Medium" pitchFamily="2" charset="-128"/>
                <a:ea typeface="Heiti SC Medium" pitchFamily="2" charset="-128"/>
              </a:rPr>
              <a:t>	size</a:t>
            </a:r>
            <a:r>
              <a:rPr lang="zh-CN" altLang="zh-CN" dirty="0">
                <a:latin typeface="Heiti SC Medium" pitchFamily="2" charset="-128"/>
                <a:ea typeface="Heiti SC Medium" pitchFamily="2" charset="-128"/>
              </a:rPr>
              <a:t>：是指特征向量的维度，默认为</a:t>
            </a:r>
            <a:r>
              <a:rPr lang="en-US" altLang="zh-CN" dirty="0">
                <a:latin typeface="Heiti SC Medium" pitchFamily="2" charset="-128"/>
                <a:ea typeface="Heiti SC Medium" pitchFamily="2" charset="-128"/>
              </a:rPr>
              <a:t>400</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window</a:t>
            </a:r>
            <a:r>
              <a:rPr lang="zh-CN" altLang="zh-CN" dirty="0">
                <a:latin typeface="Heiti SC Medium" pitchFamily="2" charset="-128"/>
                <a:ea typeface="Heiti SC Medium" pitchFamily="2" charset="-128"/>
              </a:rPr>
              <a:t>：窗口大小，表示当前词与预测词在一个句子中的最大距离是</a:t>
            </a:r>
            <a:r>
              <a:rPr lang="en-US" altLang="zh-CN" dirty="0">
                <a:latin typeface="Heiti SC Medium" pitchFamily="2" charset="-128"/>
                <a:ea typeface="Heiti SC Medium" pitchFamily="2" charset="-128"/>
              </a:rPr>
              <a:t>5</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min_count</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可以对字典做截断，词频少于</a:t>
            </a:r>
            <a:r>
              <a:rPr lang="en-US" altLang="zh-CN" dirty="0" err="1">
                <a:latin typeface="Heiti SC Medium" pitchFamily="2" charset="-128"/>
                <a:ea typeface="Heiti SC Medium" pitchFamily="2" charset="-128"/>
              </a:rPr>
              <a:t>min_count</a:t>
            </a:r>
            <a:r>
              <a:rPr lang="zh-CN" altLang="zh-CN" dirty="0">
                <a:latin typeface="Heiti SC Medium" pitchFamily="2" charset="-128"/>
                <a:ea typeface="Heiti SC Medium" pitchFamily="2" charset="-128"/>
              </a:rPr>
              <a:t>次数的单词会被丢弃掉</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默认值为</a:t>
            </a:r>
            <a:r>
              <a:rPr lang="en-US" altLang="zh-CN" dirty="0">
                <a:latin typeface="Heiti SC Medium" pitchFamily="2" charset="-128"/>
                <a:ea typeface="Heiti SC Medium" pitchFamily="2" charset="-128"/>
              </a:rPr>
              <a:t>5</a:t>
            </a:r>
            <a:r>
              <a:rPr lang="zh-CN" altLang="zh-CN" dirty="0">
                <a:latin typeface="Heiti SC Medium" pitchFamily="2" charset="-128"/>
                <a:ea typeface="Heiti SC Medium" pitchFamily="2" charset="-128"/>
              </a:rPr>
              <a:t>。</a:t>
            </a:r>
          </a:p>
          <a:p>
            <a:r>
              <a:rPr lang="en-US" altLang="zh-CN" dirty="0">
                <a:latin typeface="Heiti SC Medium" pitchFamily="2" charset="-128"/>
                <a:ea typeface="Heiti SC Medium" pitchFamily="2" charset="-128"/>
              </a:rPr>
              <a:t>	workers</a:t>
            </a:r>
            <a:r>
              <a:rPr lang="zh-CN" altLang="zh-CN" dirty="0">
                <a:latin typeface="Heiti SC Medium" pitchFamily="2" charset="-128"/>
                <a:ea typeface="Heiti SC Medium" pitchFamily="2" charset="-128"/>
              </a:rPr>
              <a:t>：用于控制训练的并行数为</a:t>
            </a:r>
            <a:r>
              <a:rPr lang="en-US" altLang="zh-CN" dirty="0">
                <a:latin typeface="Heiti SC Medium" pitchFamily="2" charset="-128"/>
                <a:ea typeface="Heiti SC Medium" pitchFamily="2" charset="-128"/>
              </a:rPr>
              <a:t>4</a:t>
            </a:r>
            <a:r>
              <a:rPr lang="zh-CN" altLang="zh-CN" dirty="0">
                <a:latin typeface="Heiti SC Medium" pitchFamily="2" charset="-128"/>
                <a:ea typeface="Heiti SC Medium" pitchFamily="2" charset="-128"/>
              </a:rPr>
              <a:t>。</a:t>
            </a:r>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p>
          <a:p>
            <a:r>
              <a:rPr lang="en-US" altLang="zh-CN" dirty="0">
                <a:latin typeface="Heiti SC Medium" pitchFamily="2" charset="-128"/>
                <a:ea typeface="Heiti SC Medium" pitchFamily="2" charset="-128"/>
              </a:rPr>
              <a:t>	</a:t>
            </a:r>
          </a:p>
          <a:p>
            <a:endParaRPr lang="en-US" altLang="zh-CN"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Tree>
    <p:extLst>
      <p:ext uri="{BB962C8B-B14F-4D97-AF65-F5344CB8AC3E}">
        <p14:creationId xmlns:p14="http://schemas.microsoft.com/office/powerpoint/2010/main" val="135484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599" y="772103"/>
            <a:ext cx="2592779" cy="7386638"/>
          </a:xfrm>
          <a:prstGeom prst="rect">
            <a:avLst/>
          </a:prstGeom>
          <a:noFill/>
        </p:spPr>
        <p:txBody>
          <a:bodyPr wrap="square" rtlCol="0">
            <a:spAutoFit/>
          </a:bodyPr>
          <a:lstStyle/>
          <a:p>
            <a:r>
              <a:rPr lang="zh-CN" altLang="zh-CN" dirty="0">
                <a:latin typeface="Arial" panose="020B0604020202020204" pitchFamily="34" charset="0"/>
                <a:ea typeface="Heiti SC Medium" pitchFamily="2" charset="-128"/>
                <a:cs typeface="Arial" panose="020B0604020202020204" pitchFamily="34" charset="0"/>
              </a:rPr>
              <a:t>结果： </a:t>
            </a:r>
            <a:endParaRPr lang="en-US" altLang="zh-CN" dirty="0">
              <a:latin typeface="Arial" panose="020B0604020202020204" pitchFamily="34" charset="0"/>
              <a:ea typeface="Heiti SC Medium" pitchFamily="2" charset="-128"/>
              <a:cs typeface="Arial" panose="020B0604020202020204" pitchFamily="34" charset="0"/>
            </a:endParaRPr>
          </a:p>
          <a:p>
            <a:r>
              <a:rPr lang="en-US" altLang="zh-CN" sz="1200" dirty="0">
                <a:latin typeface="Arial" panose="020B0604020202020204" pitchFamily="34" charset="0"/>
                <a:cs typeface="Arial" panose="020B0604020202020204" pitchFamily="34" charset="0"/>
              </a:rPr>
              <a:t>1.</a:t>
            </a:r>
          </a:p>
          <a:p>
            <a:r>
              <a:rPr lang="en-US" altLang="zh-CN" sz="1200" dirty="0">
                <a:latin typeface="Arial" panose="020B0604020202020204" pitchFamily="34" charset="0"/>
                <a:cs typeface="Arial" panose="020B0604020202020204" pitchFamily="34" charset="0"/>
              </a:rPr>
              <a:t>result=</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足球</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 (e[0],e[1])</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篮球 </a:t>
            </a:r>
            <a:r>
              <a:rPr lang="en-US" altLang="zh-CN" sz="1200" dirty="0">
                <a:latin typeface="Arial" panose="020B0604020202020204" pitchFamily="34" charset="0"/>
                <a:cs typeface="Arial" panose="020B0604020202020204" pitchFamily="34" charset="0"/>
              </a:rPr>
              <a:t>0.6781393885612488</a:t>
            </a:r>
          </a:p>
          <a:p>
            <a:r>
              <a:rPr lang="zh-CN" altLang="en-US" sz="1200" dirty="0">
                <a:latin typeface="Arial" panose="020B0604020202020204" pitchFamily="34" charset="0"/>
                <a:cs typeface="Arial" panose="020B0604020202020204" pitchFamily="34" charset="0"/>
              </a:rPr>
              <a:t>排球 </a:t>
            </a:r>
            <a:r>
              <a:rPr lang="en-US" altLang="zh-CN" sz="1200" dirty="0">
                <a:latin typeface="Arial" panose="020B0604020202020204" pitchFamily="34" charset="0"/>
                <a:cs typeface="Arial" panose="020B0604020202020204" pitchFamily="34" charset="0"/>
              </a:rPr>
              <a:t>0.6237753033638</a:t>
            </a:r>
          </a:p>
          <a:p>
            <a:r>
              <a:rPr lang="zh-CN" altLang="en-US" sz="1200" dirty="0">
                <a:latin typeface="Arial" panose="020B0604020202020204" pitchFamily="34" charset="0"/>
                <a:cs typeface="Arial" panose="020B0604020202020204" pitchFamily="34" charset="0"/>
              </a:rPr>
              <a:t>足球运动 </a:t>
            </a:r>
            <a:r>
              <a:rPr lang="en-US" altLang="zh-CN" sz="1200" dirty="0">
                <a:latin typeface="Arial" panose="020B0604020202020204" pitchFamily="34" charset="0"/>
                <a:cs typeface="Arial" panose="020B0604020202020204" pitchFamily="34" charset="0"/>
              </a:rPr>
              <a:t>0.594613254070282</a:t>
            </a:r>
          </a:p>
          <a:p>
            <a:r>
              <a:rPr lang="zh-CN" altLang="en-US" sz="1200" dirty="0">
                <a:latin typeface="Arial" panose="020B0604020202020204" pitchFamily="34" charset="0"/>
                <a:cs typeface="Arial" panose="020B0604020202020204" pitchFamily="34" charset="0"/>
              </a:rPr>
              <a:t>网球 </a:t>
            </a:r>
            <a:r>
              <a:rPr lang="en-US" altLang="zh-CN" sz="1200" dirty="0">
                <a:latin typeface="Arial" panose="020B0604020202020204" pitchFamily="34" charset="0"/>
                <a:cs typeface="Arial" panose="020B0604020202020204" pitchFamily="34" charset="0"/>
              </a:rPr>
              <a:t>0.575826108455658</a:t>
            </a:r>
          </a:p>
          <a:p>
            <a:r>
              <a:rPr lang="zh-CN" altLang="en-US" sz="1200" dirty="0">
                <a:latin typeface="Arial" panose="020B0604020202020204" pitchFamily="34" charset="0"/>
                <a:cs typeface="Arial" panose="020B0604020202020204" pitchFamily="34" charset="0"/>
              </a:rPr>
              <a:t>冰球 </a:t>
            </a:r>
            <a:r>
              <a:rPr lang="en-US" altLang="zh-CN" sz="1200" dirty="0">
                <a:latin typeface="Arial" panose="020B0604020202020204" pitchFamily="34" charset="0"/>
                <a:cs typeface="Arial" panose="020B0604020202020204" pitchFamily="34" charset="0"/>
              </a:rPr>
              <a:t>0.574726939201355</a:t>
            </a:r>
          </a:p>
          <a:p>
            <a:r>
              <a:rPr lang="zh-CN" altLang="en-US" sz="1200" dirty="0">
                <a:latin typeface="Arial" panose="020B0604020202020204" pitchFamily="34" charset="0"/>
                <a:cs typeface="Arial" panose="020B0604020202020204" pitchFamily="34" charset="0"/>
              </a:rPr>
              <a:t>足球联赛 </a:t>
            </a:r>
            <a:r>
              <a:rPr lang="en-US" altLang="zh-CN" sz="1200" dirty="0">
                <a:latin typeface="Arial" panose="020B0604020202020204" pitchFamily="34" charset="0"/>
                <a:cs typeface="Arial" panose="020B0604020202020204" pitchFamily="34" charset="0"/>
              </a:rPr>
              <a:t>0.5722798109054565</a:t>
            </a:r>
          </a:p>
          <a:p>
            <a:r>
              <a:rPr lang="zh-CN" altLang="en-US" sz="1200" dirty="0">
                <a:latin typeface="Arial" panose="020B0604020202020204" pitchFamily="34" charset="0"/>
                <a:cs typeface="Arial" panose="020B0604020202020204" pitchFamily="34" charset="0"/>
              </a:rPr>
              <a:t>足球队 </a:t>
            </a:r>
            <a:r>
              <a:rPr lang="en-US" altLang="zh-CN" sz="1200" dirty="0">
                <a:latin typeface="Arial" panose="020B0604020202020204" pitchFamily="34" charset="0"/>
                <a:cs typeface="Arial" panose="020B0604020202020204" pitchFamily="34" charset="0"/>
              </a:rPr>
              <a:t>0.568666934967041</a:t>
            </a:r>
          </a:p>
          <a:p>
            <a:r>
              <a:rPr lang="zh-CN" altLang="en-US" sz="1200" dirty="0">
                <a:latin typeface="Arial" panose="020B0604020202020204" pitchFamily="34" charset="0"/>
                <a:cs typeface="Arial" panose="020B0604020202020204" pitchFamily="34" charset="0"/>
              </a:rPr>
              <a:t>橄榄球 </a:t>
            </a:r>
            <a:r>
              <a:rPr lang="en-US" altLang="zh-CN" sz="1200" dirty="0">
                <a:latin typeface="Arial" panose="020B0604020202020204" pitchFamily="34" charset="0"/>
                <a:cs typeface="Arial" panose="020B0604020202020204" pitchFamily="34" charset="0"/>
              </a:rPr>
              <a:t>0.56837397813797</a:t>
            </a:r>
          </a:p>
          <a:p>
            <a:r>
              <a:rPr lang="zh-CN" altLang="en-US" sz="1200" dirty="0">
                <a:latin typeface="Arial" panose="020B0604020202020204" pitchFamily="34" charset="0"/>
                <a:cs typeface="Arial" panose="020B0604020202020204" pitchFamily="34" charset="0"/>
              </a:rPr>
              <a:t>国际足球 </a:t>
            </a:r>
            <a:r>
              <a:rPr lang="en-US" altLang="zh-CN" sz="1200" dirty="0">
                <a:latin typeface="Arial" panose="020B0604020202020204" pitchFamily="34" charset="0"/>
                <a:cs typeface="Arial" panose="020B0604020202020204" pitchFamily="34" charset="0"/>
              </a:rPr>
              <a:t>0.5650063753128052</a:t>
            </a:r>
          </a:p>
          <a:p>
            <a:r>
              <a:rPr lang="zh-CN" altLang="en-US" sz="1200" dirty="0">
                <a:latin typeface="Arial" panose="020B0604020202020204" pitchFamily="34" charset="0"/>
                <a:cs typeface="Arial" panose="020B0604020202020204" pitchFamily="34" charset="0"/>
              </a:rPr>
              <a:t>板球 </a:t>
            </a:r>
            <a:r>
              <a:rPr lang="en-US" altLang="zh-CN" sz="1200" dirty="0">
                <a:latin typeface="Arial" panose="020B0604020202020204" pitchFamily="34" charset="0"/>
                <a:cs typeface="Arial" panose="020B0604020202020204" pitchFamily="34" charset="0"/>
              </a:rPr>
              <a:t>0.5631556510925293</a:t>
            </a: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endParaRPr lang="en-US" altLang="zh-CN" dirty="0">
              <a:latin typeface="Arial" panose="020B0604020202020204" pitchFamily="34" charset="0"/>
              <a:ea typeface="Heiti SC Medium" pitchFamily="2" charset="-128"/>
              <a:cs typeface="Arial" panose="020B0604020202020204" pitchFamily="34" charset="0"/>
            </a:endParaRPr>
          </a:p>
          <a:p>
            <a:r>
              <a:rPr lang="en-US" altLang="zh-CN" dirty="0">
                <a:latin typeface="Arial" panose="020B0604020202020204" pitchFamily="34" charset="0"/>
                <a:ea typeface="Heiti SC Medium" pitchFamily="2" charset="-128"/>
                <a:cs typeface="Arial" panose="020B0604020202020204" pitchFamily="34" charset="0"/>
              </a:rPr>
              <a:t>	</a:t>
            </a:r>
            <a:endParaRPr lang="zh-CN" altLang="zh-CN" dirty="0">
              <a:latin typeface="Arial" panose="020B0604020202020204" pitchFamily="34" charset="0"/>
              <a:ea typeface="Heiti SC Medium" pitchFamily="2" charset="-128"/>
              <a:cs typeface="Arial" panose="020B0604020202020204" pitchFamily="34" charset="0"/>
            </a:endParaRPr>
          </a:p>
          <a:p>
            <a:r>
              <a:rPr lang="en-US" altLang="zh-CN" dirty="0">
                <a:latin typeface="Arial" panose="020B0604020202020204" pitchFamily="34" charset="0"/>
                <a:ea typeface="Heiti SC Medium" pitchFamily="2" charset="-128"/>
                <a:cs typeface="Arial" panose="020B0604020202020204" pitchFamily="34" charset="0"/>
              </a:rPr>
              <a:t> </a:t>
            </a:r>
            <a:endParaRPr lang="zh-CN" altLang="zh-CN" dirty="0">
              <a:latin typeface="Arial" panose="020B0604020202020204" pitchFamily="34" charset="0"/>
              <a:ea typeface="Heiti SC Medium" pitchFamily="2" charset="-128"/>
              <a:cs typeface="Arial" panose="020B0604020202020204" pitchFamily="34" charset="0"/>
            </a:endParaRPr>
          </a:p>
          <a:p>
            <a:r>
              <a:rPr lang="en-US" altLang="zh-CN" dirty="0">
                <a:latin typeface="Arial" panose="020B0604020202020204" pitchFamily="34" charset="0"/>
                <a:ea typeface="Heiti SC Medium" pitchFamily="2" charset="-128"/>
                <a:cs typeface="Arial" panose="020B0604020202020204" pitchFamily="34" charset="0"/>
              </a:rPr>
              <a:t>	</a:t>
            </a:r>
          </a:p>
          <a:p>
            <a:r>
              <a:rPr lang="en-US" altLang="zh-CN" dirty="0">
                <a:latin typeface="Arial" panose="020B0604020202020204" pitchFamily="34" charset="0"/>
                <a:ea typeface="Heiti SC Medium" pitchFamily="2" charset="-128"/>
                <a:cs typeface="Arial" panose="020B0604020202020204" pitchFamily="34" charset="0"/>
              </a:rPr>
              <a:t>	</a:t>
            </a:r>
          </a:p>
          <a:p>
            <a:endParaRPr lang="en-US" altLang="zh-CN" dirty="0">
              <a:latin typeface="Arial" panose="020B0604020202020204" pitchFamily="34" charset="0"/>
              <a:ea typeface="Heiti SC Medium" pitchFamily="2" charset="-128"/>
              <a:cs typeface="Arial" panose="020B0604020202020204" pitchFamily="34" charset="0"/>
            </a:endParaRPr>
          </a:p>
          <a:p>
            <a:endParaRPr lang="zh-CN" altLang="zh-CN" dirty="0">
              <a:latin typeface="Arial" panose="020B0604020202020204" pitchFamily="34" charset="0"/>
              <a:ea typeface="Heiti SC Medium" pitchFamily="2" charset="-128"/>
              <a:cs typeface="Arial" panose="020B0604020202020204" pitchFamily="34" charset="0"/>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
        <p:nvSpPr>
          <p:cNvPr id="2" name="文本框 1">
            <a:extLst>
              <a:ext uri="{FF2B5EF4-FFF2-40B4-BE49-F238E27FC236}">
                <a16:creationId xmlns:a16="http://schemas.microsoft.com/office/drawing/2014/main" id="{45B43CB1-4B23-CD46-BC97-F892A2E618B4}"/>
              </a:ext>
            </a:extLst>
          </p:cNvPr>
          <p:cNvSpPr txBox="1"/>
          <p:nvPr/>
        </p:nvSpPr>
        <p:spPr>
          <a:xfrm>
            <a:off x="3202379" y="1059010"/>
            <a:ext cx="3491346" cy="3231654"/>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2.</a:t>
            </a:r>
          </a:p>
          <a:p>
            <a:r>
              <a:rPr lang="en-US" altLang="zh-CN" sz="1200" dirty="0">
                <a:latin typeface="Arial" panose="020B0604020202020204" pitchFamily="34" charset="0"/>
                <a:cs typeface="Arial" panose="020B0604020202020204" pitchFamily="34" charset="0"/>
              </a:rPr>
              <a:t>result = </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篮球</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print(e[0], e[1])</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排球 </a:t>
            </a:r>
            <a:r>
              <a:rPr lang="en-US" altLang="zh-CN" sz="1200" dirty="0">
                <a:latin typeface="Arial" panose="020B0604020202020204" pitchFamily="34" charset="0"/>
                <a:cs typeface="Arial" panose="020B0604020202020204" pitchFamily="34" charset="0"/>
              </a:rPr>
              <a:t>0.7050507068634033</a:t>
            </a:r>
          </a:p>
          <a:p>
            <a:r>
              <a:rPr lang="zh-CN" altLang="en-US" sz="1200" dirty="0">
                <a:latin typeface="Arial" panose="020B0604020202020204" pitchFamily="34" charset="0"/>
                <a:cs typeface="Arial" panose="020B0604020202020204" pitchFamily="34" charset="0"/>
              </a:rPr>
              <a:t>足球 </a:t>
            </a:r>
            <a:r>
              <a:rPr lang="en-US" altLang="zh-CN" sz="1200" dirty="0">
                <a:latin typeface="Arial" panose="020B0604020202020204" pitchFamily="34" charset="0"/>
                <a:cs typeface="Arial" panose="020B0604020202020204" pitchFamily="34" charset="0"/>
              </a:rPr>
              <a:t>0.6781393885612488</a:t>
            </a:r>
          </a:p>
          <a:p>
            <a:r>
              <a:rPr lang="zh-CN" altLang="en-US" sz="1200" dirty="0">
                <a:latin typeface="Arial" panose="020B0604020202020204" pitchFamily="34" charset="0"/>
                <a:cs typeface="Arial" panose="020B0604020202020204" pitchFamily="34" charset="0"/>
              </a:rPr>
              <a:t>棒球 </a:t>
            </a:r>
            <a:r>
              <a:rPr lang="en-US" altLang="zh-CN" sz="1200" dirty="0">
                <a:latin typeface="Arial" panose="020B0604020202020204" pitchFamily="34" charset="0"/>
                <a:cs typeface="Arial" panose="020B0604020202020204" pitchFamily="34" charset="0"/>
              </a:rPr>
              <a:t>0.6633594036102295</a:t>
            </a:r>
          </a:p>
          <a:p>
            <a:r>
              <a:rPr lang="zh-CN" altLang="en-US" sz="1200" dirty="0">
                <a:latin typeface="Arial" panose="020B0604020202020204" pitchFamily="34" charset="0"/>
                <a:cs typeface="Arial" panose="020B0604020202020204" pitchFamily="34" charset="0"/>
              </a:rPr>
              <a:t>橄榄球 </a:t>
            </a:r>
            <a:r>
              <a:rPr lang="en-US" altLang="zh-CN" sz="1200" dirty="0">
                <a:latin typeface="Arial" panose="020B0604020202020204" pitchFamily="34" charset="0"/>
                <a:cs typeface="Arial" panose="020B0604020202020204" pitchFamily="34" charset="0"/>
              </a:rPr>
              <a:t>0.6621878743171692</a:t>
            </a:r>
          </a:p>
          <a:p>
            <a:r>
              <a:rPr lang="zh-CN" altLang="en-US" sz="1200" dirty="0">
                <a:latin typeface="Arial" panose="020B0604020202020204" pitchFamily="34" charset="0"/>
                <a:cs typeface="Arial" panose="020B0604020202020204" pitchFamily="34" charset="0"/>
              </a:rPr>
              <a:t>田径 </a:t>
            </a:r>
            <a:r>
              <a:rPr lang="en-US" altLang="zh-CN" sz="1200" dirty="0">
                <a:latin typeface="Arial" panose="020B0604020202020204" pitchFamily="34" charset="0"/>
                <a:cs typeface="Arial" panose="020B0604020202020204" pitchFamily="34" charset="0"/>
              </a:rPr>
              <a:t>0.6564801931381226</a:t>
            </a:r>
          </a:p>
          <a:p>
            <a:r>
              <a:rPr lang="zh-CN" altLang="en-US" sz="1200" dirty="0">
                <a:latin typeface="Arial" panose="020B0604020202020204" pitchFamily="34" charset="0"/>
                <a:cs typeface="Arial" panose="020B0604020202020204" pitchFamily="34" charset="0"/>
              </a:rPr>
              <a:t>美式足球 </a:t>
            </a:r>
            <a:r>
              <a:rPr lang="en-US" altLang="zh-CN" sz="1200" dirty="0">
                <a:latin typeface="Arial" panose="020B0604020202020204" pitchFamily="34" charset="0"/>
                <a:cs typeface="Arial" panose="020B0604020202020204" pitchFamily="34" charset="0"/>
              </a:rPr>
              <a:t>0.65080726146698</a:t>
            </a:r>
          </a:p>
          <a:p>
            <a:r>
              <a:rPr lang="zh-CN" altLang="en-US" sz="1200" dirty="0">
                <a:latin typeface="Arial" panose="020B0604020202020204" pitchFamily="34" charset="0"/>
                <a:cs typeface="Arial" panose="020B0604020202020204" pitchFamily="34" charset="0"/>
              </a:rPr>
              <a:t>网球 </a:t>
            </a:r>
            <a:r>
              <a:rPr lang="en-US" altLang="zh-CN" sz="1200" dirty="0">
                <a:latin typeface="Arial" panose="020B0604020202020204" pitchFamily="34" charset="0"/>
                <a:cs typeface="Arial" panose="020B0604020202020204" pitchFamily="34" charset="0"/>
              </a:rPr>
              <a:t>0.6412575840950012</a:t>
            </a:r>
          </a:p>
          <a:p>
            <a:r>
              <a:rPr lang="zh-CN" altLang="en-US" sz="1200" dirty="0">
                <a:latin typeface="Arial" panose="020B0604020202020204" pitchFamily="34" charset="0"/>
                <a:cs typeface="Arial" panose="020B0604020202020204" pitchFamily="34" charset="0"/>
              </a:rPr>
              <a:t>冰球 </a:t>
            </a:r>
            <a:r>
              <a:rPr lang="en-US" altLang="zh-CN" sz="1200" dirty="0">
                <a:latin typeface="Arial" panose="020B0604020202020204" pitchFamily="34" charset="0"/>
                <a:cs typeface="Arial" panose="020B0604020202020204" pitchFamily="34" charset="0"/>
              </a:rPr>
              <a:t>0.6136919260025024</a:t>
            </a:r>
          </a:p>
          <a:p>
            <a:r>
              <a:rPr lang="zh-CN" altLang="en-US" sz="1200" dirty="0">
                <a:latin typeface="Arial" panose="020B0604020202020204" pitchFamily="34" charset="0"/>
                <a:cs typeface="Arial" panose="020B0604020202020204" pitchFamily="34" charset="0"/>
              </a:rPr>
              <a:t>拳击 </a:t>
            </a:r>
            <a:r>
              <a:rPr lang="en-US" altLang="zh-CN" sz="1200" dirty="0">
                <a:latin typeface="Arial" panose="020B0604020202020204" pitchFamily="34" charset="0"/>
                <a:cs typeface="Arial" panose="020B0604020202020204" pitchFamily="34" charset="0"/>
              </a:rPr>
              <a:t>0.5870703458786011</a:t>
            </a:r>
          </a:p>
          <a:p>
            <a:r>
              <a:rPr lang="zh-CN" altLang="en-US" sz="1200" dirty="0">
                <a:latin typeface="Arial" panose="020B0604020202020204" pitchFamily="34" charset="0"/>
                <a:cs typeface="Arial" panose="020B0604020202020204" pitchFamily="34" charset="0"/>
              </a:rPr>
              <a:t>体操 </a:t>
            </a:r>
            <a:r>
              <a:rPr lang="en-US" altLang="zh-CN" sz="1200" dirty="0">
                <a:latin typeface="Arial" panose="020B0604020202020204" pitchFamily="34" charset="0"/>
                <a:cs typeface="Arial" panose="020B0604020202020204" pitchFamily="34" charset="0"/>
              </a:rPr>
              <a:t>0.584336519241333</a:t>
            </a:r>
          </a:p>
          <a:p>
            <a:endParaRPr kumimoji="1" lang="zh-CN" altLang="en-US" sz="1200"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CDBDD79D-54C6-F646-8D3C-5E5FC3CA7B6C}"/>
              </a:ext>
            </a:extLst>
          </p:cNvPr>
          <p:cNvSpPr txBox="1"/>
          <p:nvPr/>
        </p:nvSpPr>
        <p:spPr>
          <a:xfrm>
            <a:off x="6355277" y="1059010"/>
            <a:ext cx="2782785" cy="3046988"/>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3.</a:t>
            </a:r>
          </a:p>
          <a:p>
            <a:r>
              <a:rPr lang="en-US" altLang="zh-CN" sz="1200" dirty="0">
                <a:latin typeface="Arial" panose="020B0604020202020204" pitchFamily="34" charset="0"/>
                <a:cs typeface="Arial" panose="020B0604020202020204" pitchFamily="34" charset="0"/>
              </a:rPr>
              <a:t>result=</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衣服</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 (e[0],e[1])</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衣物 </a:t>
            </a:r>
            <a:r>
              <a:rPr lang="en-US" altLang="zh-CN" sz="1200" dirty="0">
                <a:latin typeface="Arial" panose="020B0604020202020204" pitchFamily="34" charset="0"/>
                <a:cs typeface="Arial" panose="020B0604020202020204" pitchFamily="34" charset="0"/>
              </a:rPr>
              <a:t>0.7515220642089844</a:t>
            </a:r>
          </a:p>
          <a:p>
            <a:r>
              <a:rPr lang="zh-CN" altLang="en-US" sz="1200" dirty="0">
                <a:latin typeface="Arial" panose="020B0604020202020204" pitchFamily="34" charset="0"/>
                <a:cs typeface="Arial" panose="020B0604020202020204" pitchFamily="34" charset="0"/>
              </a:rPr>
              <a:t>鞋子 </a:t>
            </a:r>
            <a:r>
              <a:rPr lang="en-US" altLang="zh-CN" sz="1200" dirty="0">
                <a:latin typeface="Arial" panose="020B0604020202020204" pitchFamily="34" charset="0"/>
                <a:cs typeface="Arial" panose="020B0604020202020204" pitchFamily="34" charset="0"/>
              </a:rPr>
              <a:t>0.7235809564590454</a:t>
            </a:r>
          </a:p>
          <a:p>
            <a:r>
              <a:rPr lang="zh-CN" altLang="en-US" sz="1200" dirty="0">
                <a:latin typeface="Arial" panose="020B0604020202020204" pitchFamily="34" charset="0"/>
                <a:cs typeface="Arial" panose="020B0604020202020204" pitchFamily="34" charset="0"/>
              </a:rPr>
              <a:t>裤子 </a:t>
            </a:r>
            <a:r>
              <a:rPr lang="en-US" altLang="zh-CN" sz="1200" dirty="0">
                <a:latin typeface="Arial" panose="020B0604020202020204" pitchFamily="34" charset="0"/>
                <a:cs typeface="Arial" panose="020B0604020202020204" pitchFamily="34" charset="0"/>
              </a:rPr>
              <a:t>0.6773763298988342</a:t>
            </a:r>
          </a:p>
          <a:p>
            <a:r>
              <a:rPr lang="zh-CN" altLang="en-US" sz="1200" dirty="0">
                <a:latin typeface="Arial" panose="020B0604020202020204" pitchFamily="34" charset="0"/>
                <a:cs typeface="Arial" panose="020B0604020202020204" pitchFamily="34" charset="0"/>
              </a:rPr>
              <a:t>大衣 </a:t>
            </a:r>
            <a:r>
              <a:rPr lang="en-US" altLang="zh-CN" sz="1200" dirty="0">
                <a:latin typeface="Arial" panose="020B0604020202020204" pitchFamily="34" charset="0"/>
                <a:cs typeface="Arial" panose="020B0604020202020204" pitchFamily="34" charset="0"/>
              </a:rPr>
              <a:t>0.6772207021713257</a:t>
            </a:r>
          </a:p>
          <a:p>
            <a:r>
              <a:rPr lang="zh-CN" altLang="en-US" sz="1200" dirty="0">
                <a:latin typeface="Arial" panose="020B0604020202020204" pitchFamily="34" charset="0"/>
                <a:cs typeface="Arial" panose="020B0604020202020204" pitchFamily="34" charset="0"/>
              </a:rPr>
              <a:t>裙子 </a:t>
            </a:r>
            <a:r>
              <a:rPr lang="en-US" altLang="zh-CN" sz="1200" dirty="0">
                <a:latin typeface="Arial" panose="020B0604020202020204" pitchFamily="34" charset="0"/>
                <a:cs typeface="Arial" panose="020B0604020202020204" pitchFamily="34" charset="0"/>
              </a:rPr>
              <a:t>0.6671760678291321</a:t>
            </a:r>
          </a:p>
          <a:p>
            <a:r>
              <a:rPr lang="zh-CN" altLang="en-US" sz="1200" dirty="0">
                <a:latin typeface="Arial" panose="020B0604020202020204" pitchFamily="34" charset="0"/>
                <a:cs typeface="Arial" panose="020B0604020202020204" pitchFamily="34" charset="0"/>
              </a:rPr>
              <a:t>内裤 </a:t>
            </a:r>
            <a:r>
              <a:rPr lang="en-US" altLang="zh-CN" sz="1200" dirty="0">
                <a:latin typeface="Arial" panose="020B0604020202020204" pitchFamily="34" charset="0"/>
                <a:cs typeface="Arial" panose="020B0604020202020204" pitchFamily="34" charset="0"/>
              </a:rPr>
              <a:t>0.6586356163024902</a:t>
            </a:r>
          </a:p>
          <a:p>
            <a:r>
              <a:rPr lang="zh-CN" altLang="en-US" sz="1200" dirty="0">
                <a:latin typeface="Arial" panose="020B0604020202020204" pitchFamily="34" charset="0"/>
                <a:cs typeface="Arial" panose="020B0604020202020204" pitchFamily="34" charset="0"/>
              </a:rPr>
              <a:t>衬衫 </a:t>
            </a:r>
            <a:r>
              <a:rPr lang="en-US" altLang="zh-CN" sz="1200" dirty="0">
                <a:latin typeface="Arial" panose="020B0604020202020204" pitchFamily="34" charset="0"/>
                <a:cs typeface="Arial" panose="020B0604020202020204" pitchFamily="34" charset="0"/>
              </a:rPr>
              <a:t>0.6583256125450134</a:t>
            </a:r>
          </a:p>
          <a:p>
            <a:r>
              <a:rPr lang="zh-CN" altLang="en-US" sz="1200" dirty="0">
                <a:latin typeface="Arial" panose="020B0604020202020204" pitchFamily="34" charset="0"/>
                <a:cs typeface="Arial" panose="020B0604020202020204" pitchFamily="34" charset="0"/>
              </a:rPr>
              <a:t>外套 </a:t>
            </a:r>
            <a:r>
              <a:rPr lang="en-US" altLang="zh-CN" sz="1200" dirty="0">
                <a:latin typeface="Arial" panose="020B0604020202020204" pitchFamily="34" charset="0"/>
                <a:cs typeface="Arial" panose="020B0604020202020204" pitchFamily="34" charset="0"/>
              </a:rPr>
              <a:t>0.6559962034225464</a:t>
            </a:r>
          </a:p>
          <a:p>
            <a:r>
              <a:rPr lang="zh-CN" altLang="en-US" sz="1200" dirty="0">
                <a:latin typeface="Arial" panose="020B0604020202020204" pitchFamily="34" charset="0"/>
                <a:cs typeface="Arial" panose="020B0604020202020204" pitchFamily="34" charset="0"/>
              </a:rPr>
              <a:t>上衣 </a:t>
            </a:r>
            <a:r>
              <a:rPr lang="en-US" altLang="zh-CN" sz="1200" dirty="0">
                <a:latin typeface="Arial" panose="020B0604020202020204" pitchFamily="34" charset="0"/>
                <a:cs typeface="Arial" panose="020B0604020202020204" pitchFamily="34" charset="0"/>
              </a:rPr>
              <a:t>0.6306866407394409</a:t>
            </a:r>
          </a:p>
          <a:p>
            <a:r>
              <a:rPr lang="zh-CN" altLang="en-US" sz="1200" dirty="0">
                <a:latin typeface="Arial" panose="020B0604020202020204" pitchFamily="34" charset="0"/>
                <a:cs typeface="Arial" panose="020B0604020202020204" pitchFamily="34" charset="0"/>
              </a:rPr>
              <a:t>西装 </a:t>
            </a:r>
            <a:r>
              <a:rPr lang="en-US" altLang="zh-CN" sz="1200" dirty="0">
                <a:latin typeface="Arial" panose="020B0604020202020204" pitchFamily="34" charset="0"/>
                <a:cs typeface="Arial" panose="020B0604020202020204" pitchFamily="34" charset="0"/>
              </a:rPr>
              <a:t>0.626092255115509</a:t>
            </a:r>
          </a:p>
        </p:txBody>
      </p:sp>
      <p:sp>
        <p:nvSpPr>
          <p:cNvPr id="9" name="文本框 8">
            <a:extLst>
              <a:ext uri="{FF2B5EF4-FFF2-40B4-BE49-F238E27FC236}">
                <a16:creationId xmlns:a16="http://schemas.microsoft.com/office/drawing/2014/main" id="{2D056F03-5DCD-EE49-877F-98FA436A08EA}"/>
              </a:ext>
            </a:extLst>
          </p:cNvPr>
          <p:cNvSpPr txBox="1"/>
          <p:nvPr/>
        </p:nvSpPr>
        <p:spPr>
          <a:xfrm>
            <a:off x="9207335" y="1059010"/>
            <a:ext cx="2695699" cy="3600986"/>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4.</a:t>
            </a:r>
          </a:p>
          <a:p>
            <a:r>
              <a:rPr lang="en-US" altLang="zh-CN" sz="1200" dirty="0">
                <a:latin typeface="Arial" panose="020B0604020202020204" pitchFamily="34" charset="0"/>
                <a:cs typeface="Arial" panose="020B0604020202020204" pitchFamily="34" charset="0"/>
              </a:rPr>
              <a:t>result=</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公安局</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 (e[0],e[1])</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公安分局 </a:t>
            </a:r>
            <a:r>
              <a:rPr lang="en-US" altLang="zh-CN" sz="1200" dirty="0">
                <a:latin typeface="Arial" panose="020B0604020202020204" pitchFamily="34" charset="0"/>
                <a:cs typeface="Arial" panose="020B0604020202020204" pitchFamily="34" charset="0"/>
              </a:rPr>
              <a:t>0.7091644406318665</a:t>
            </a:r>
          </a:p>
          <a:p>
            <a:r>
              <a:rPr lang="zh-CN" altLang="en-US" sz="1200" dirty="0">
                <a:latin typeface="Arial" panose="020B0604020202020204" pitchFamily="34" charset="0"/>
                <a:cs typeface="Arial" panose="020B0604020202020204" pitchFamily="34" charset="0"/>
              </a:rPr>
              <a:t>工商局 </a:t>
            </a:r>
            <a:r>
              <a:rPr lang="en-US" altLang="zh-CN" sz="1200" dirty="0">
                <a:latin typeface="Arial" panose="020B0604020202020204" pitchFamily="34" charset="0"/>
                <a:cs typeface="Arial" panose="020B0604020202020204" pitchFamily="34" charset="0"/>
              </a:rPr>
              <a:t>0.673599898815155</a:t>
            </a:r>
          </a:p>
          <a:p>
            <a:r>
              <a:rPr lang="zh-CN" altLang="en-US" sz="1200" dirty="0">
                <a:latin typeface="Arial" panose="020B0604020202020204" pitchFamily="34" charset="0"/>
                <a:cs typeface="Arial" panose="020B0604020202020204" pitchFamily="34" charset="0"/>
              </a:rPr>
              <a:t>人民检察院 </a:t>
            </a:r>
            <a:r>
              <a:rPr lang="en-US" altLang="zh-CN" sz="1200" dirty="0">
                <a:latin typeface="Arial" panose="020B0604020202020204" pitchFamily="34" charset="0"/>
                <a:cs typeface="Arial" panose="020B0604020202020204" pitchFamily="34" charset="0"/>
              </a:rPr>
              <a:t>0.6659702062606812</a:t>
            </a:r>
          </a:p>
          <a:p>
            <a:r>
              <a:rPr lang="zh-CN" altLang="en-US" sz="1200" dirty="0">
                <a:latin typeface="Arial" panose="020B0604020202020204" pitchFamily="34" charset="0"/>
                <a:cs typeface="Arial" panose="020B0604020202020204" pitchFamily="34" charset="0"/>
              </a:rPr>
              <a:t>纪委 </a:t>
            </a:r>
            <a:r>
              <a:rPr lang="en-US" altLang="zh-CN" sz="1200" dirty="0">
                <a:latin typeface="Arial" panose="020B0604020202020204" pitchFamily="34" charset="0"/>
                <a:cs typeface="Arial" panose="020B0604020202020204" pitchFamily="34" charset="0"/>
              </a:rPr>
              <a:t>0.6633497476577759</a:t>
            </a:r>
          </a:p>
          <a:p>
            <a:r>
              <a:rPr lang="zh-CN" altLang="en-US" sz="1200" dirty="0">
                <a:latin typeface="Arial" panose="020B0604020202020204" pitchFamily="34" charset="0"/>
                <a:cs typeface="Arial" panose="020B0604020202020204" pitchFamily="34" charset="0"/>
              </a:rPr>
              <a:t>检察院 </a:t>
            </a:r>
            <a:r>
              <a:rPr lang="en-US" altLang="zh-CN" sz="1200" dirty="0">
                <a:latin typeface="Arial" panose="020B0604020202020204" pitchFamily="34" charset="0"/>
                <a:cs typeface="Arial" panose="020B0604020202020204" pitchFamily="34" charset="0"/>
              </a:rPr>
              <a:t>0.662502110004425</a:t>
            </a:r>
          </a:p>
          <a:p>
            <a:r>
              <a:rPr lang="zh-CN" altLang="en-US" sz="1200" dirty="0">
                <a:latin typeface="Arial" panose="020B0604020202020204" pitchFamily="34" charset="0"/>
                <a:cs typeface="Arial" panose="020B0604020202020204" pitchFamily="34" charset="0"/>
              </a:rPr>
              <a:t>司法局 </a:t>
            </a:r>
            <a:r>
              <a:rPr lang="en-US" altLang="zh-CN" sz="1200" dirty="0">
                <a:latin typeface="Arial" panose="020B0604020202020204" pitchFamily="34" charset="0"/>
                <a:cs typeface="Arial" panose="020B0604020202020204" pitchFamily="34" charset="0"/>
              </a:rPr>
              <a:t>0.6622759699821472</a:t>
            </a:r>
          </a:p>
          <a:p>
            <a:r>
              <a:rPr lang="zh-CN" altLang="en-US" sz="1200" dirty="0">
                <a:latin typeface="Arial" panose="020B0604020202020204" pitchFamily="34" charset="0"/>
                <a:cs typeface="Arial" panose="020B0604020202020204" pitchFamily="34" charset="0"/>
              </a:rPr>
              <a:t>监察局 </a:t>
            </a:r>
            <a:r>
              <a:rPr lang="en-US" altLang="zh-CN" sz="1200" dirty="0">
                <a:latin typeface="Arial" panose="020B0604020202020204" pitchFamily="34" charset="0"/>
                <a:cs typeface="Arial" panose="020B0604020202020204" pitchFamily="34" charset="0"/>
              </a:rPr>
              <a:t>0.6481363773345947</a:t>
            </a:r>
          </a:p>
          <a:p>
            <a:r>
              <a:rPr lang="zh-CN" altLang="en-US" sz="1200" dirty="0">
                <a:latin typeface="Arial" panose="020B0604020202020204" pitchFamily="34" charset="0"/>
                <a:cs typeface="Arial" panose="020B0604020202020204" pitchFamily="34" charset="0"/>
              </a:rPr>
              <a:t>公安厅 </a:t>
            </a:r>
            <a:r>
              <a:rPr lang="en-US" altLang="zh-CN" sz="1200" dirty="0">
                <a:latin typeface="Arial" panose="020B0604020202020204" pitchFamily="34" charset="0"/>
                <a:cs typeface="Arial" panose="020B0604020202020204" pitchFamily="34" charset="0"/>
              </a:rPr>
              <a:t>0.6463093161582947</a:t>
            </a:r>
          </a:p>
          <a:p>
            <a:r>
              <a:rPr lang="zh-CN" altLang="en-US" sz="1200" dirty="0">
                <a:latin typeface="Arial" panose="020B0604020202020204" pitchFamily="34" charset="0"/>
                <a:cs typeface="Arial" panose="020B0604020202020204" pitchFamily="34" charset="0"/>
              </a:rPr>
              <a:t>公安机关 </a:t>
            </a:r>
            <a:r>
              <a:rPr lang="en-US" altLang="zh-CN" sz="1200" dirty="0">
                <a:latin typeface="Arial" panose="020B0604020202020204" pitchFamily="34" charset="0"/>
                <a:cs typeface="Arial" panose="020B0604020202020204" pitchFamily="34" charset="0"/>
              </a:rPr>
              <a:t>0.6369418501853943</a:t>
            </a:r>
          </a:p>
          <a:p>
            <a:r>
              <a:rPr lang="zh-CN" altLang="en-US" sz="1200" dirty="0">
                <a:latin typeface="Arial" panose="020B0604020202020204" pitchFamily="34" charset="0"/>
                <a:cs typeface="Arial" panose="020B0604020202020204" pitchFamily="34" charset="0"/>
              </a:rPr>
              <a:t>地税局 </a:t>
            </a:r>
            <a:r>
              <a:rPr lang="en-US" altLang="zh-CN" sz="1200" dirty="0">
                <a:latin typeface="Arial" panose="020B0604020202020204" pitchFamily="34" charset="0"/>
                <a:cs typeface="Arial" panose="020B0604020202020204" pitchFamily="34" charset="0"/>
              </a:rPr>
              <a:t>0.6321642398834229</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endParaRPr kumimoji="1" lang="zh-CN" altLang="en-US" sz="1200"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79660367-8839-4A4A-83F2-38CC4CED759C}"/>
              </a:ext>
            </a:extLst>
          </p:cNvPr>
          <p:cNvSpPr txBox="1"/>
          <p:nvPr/>
        </p:nvSpPr>
        <p:spPr>
          <a:xfrm>
            <a:off x="4708565" y="4090830"/>
            <a:ext cx="3154877" cy="3416320"/>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5.</a:t>
            </a:r>
          </a:p>
          <a:p>
            <a:r>
              <a:rPr lang="en-US" altLang="zh-CN" sz="1200" dirty="0">
                <a:latin typeface="Arial" panose="020B0604020202020204" pitchFamily="34" charset="0"/>
                <a:cs typeface="Arial" panose="020B0604020202020204" pitchFamily="34" charset="0"/>
              </a:rPr>
              <a:t>result=</a:t>
            </a:r>
            <a:r>
              <a:rPr lang="en-US" altLang="zh-CN" sz="1200" dirty="0" err="1">
                <a:latin typeface="Arial" panose="020B0604020202020204" pitchFamily="34" charset="0"/>
                <a:cs typeface="Arial" panose="020B0604020202020204" pitchFamily="34" charset="0"/>
              </a:rPr>
              <a:t>model.most_similar</a:t>
            </a:r>
            <a:r>
              <a:rPr lang="en-US" altLang="zh-CN" sz="1200" dirty="0">
                <a:latin typeface="Arial" panose="020B0604020202020204" pitchFamily="34" charset="0"/>
                <a:cs typeface="Arial" panose="020B0604020202020204" pitchFamily="34" charset="0"/>
              </a:rPr>
              <a:t>(u'</a:t>
            </a:r>
            <a:r>
              <a:rPr lang="zh-CN" altLang="en-US" sz="1200" dirty="0">
                <a:latin typeface="Arial" panose="020B0604020202020204" pitchFamily="34" charset="0"/>
                <a:cs typeface="Arial" panose="020B0604020202020204" pitchFamily="34" charset="0"/>
              </a:rPr>
              <a:t>东南大学</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for e in result:</a:t>
            </a:r>
          </a:p>
          <a:p>
            <a:r>
              <a:rPr lang="en-US" altLang="zh-CN" sz="1200" dirty="0">
                <a:latin typeface="Arial" panose="020B0604020202020204" pitchFamily="34" charset="0"/>
                <a:cs typeface="Arial" panose="020B0604020202020204" pitchFamily="34" charset="0"/>
              </a:rPr>
              <a:t>    print (e[0],e[1])</a:t>
            </a:r>
          </a:p>
          <a:p>
            <a:endParaRPr lang="en-US" altLang="zh-CN" sz="1200" dirty="0">
              <a:latin typeface="Arial" panose="020B0604020202020204" pitchFamily="34" charset="0"/>
              <a:cs typeface="Arial" panose="020B0604020202020204" pitchFamily="34" charset="0"/>
            </a:endParaRPr>
          </a:p>
          <a:p>
            <a:r>
              <a:rPr lang="zh-CN" altLang="en-US" sz="1200" dirty="0">
                <a:latin typeface="Arial" panose="020B0604020202020204" pitchFamily="34" charset="0"/>
                <a:cs typeface="Arial" panose="020B0604020202020204" pitchFamily="34" charset="0"/>
              </a:rPr>
              <a:t>四川大学 </a:t>
            </a:r>
            <a:r>
              <a:rPr lang="en-US" altLang="zh-CN" sz="1200" dirty="0">
                <a:latin typeface="Arial" panose="020B0604020202020204" pitchFamily="34" charset="0"/>
                <a:cs typeface="Arial" panose="020B0604020202020204" pitchFamily="34" charset="0"/>
              </a:rPr>
              <a:t>0.7747868299484253</a:t>
            </a:r>
          </a:p>
          <a:p>
            <a:r>
              <a:rPr lang="zh-CN" altLang="en-US" sz="1200" dirty="0">
                <a:latin typeface="Arial" panose="020B0604020202020204" pitchFamily="34" charset="0"/>
                <a:cs typeface="Arial" panose="020B0604020202020204" pitchFamily="34" charset="0"/>
              </a:rPr>
              <a:t>湖南大学 </a:t>
            </a:r>
            <a:r>
              <a:rPr lang="en-US" altLang="zh-CN" sz="1200" dirty="0">
                <a:latin typeface="Arial" panose="020B0604020202020204" pitchFamily="34" charset="0"/>
                <a:cs typeface="Arial" panose="020B0604020202020204" pitchFamily="34" charset="0"/>
              </a:rPr>
              <a:t>0.7742465734481812</a:t>
            </a:r>
          </a:p>
          <a:p>
            <a:r>
              <a:rPr lang="zh-CN" altLang="en-US" sz="1200" dirty="0">
                <a:latin typeface="Arial" panose="020B0604020202020204" pitchFamily="34" charset="0"/>
                <a:cs typeface="Arial" panose="020B0604020202020204" pitchFamily="34" charset="0"/>
              </a:rPr>
              <a:t>安徽大学 </a:t>
            </a:r>
            <a:r>
              <a:rPr lang="en-US" altLang="zh-CN" sz="1200" dirty="0">
                <a:latin typeface="Arial" panose="020B0604020202020204" pitchFamily="34" charset="0"/>
                <a:cs typeface="Arial" panose="020B0604020202020204" pitchFamily="34" charset="0"/>
              </a:rPr>
              <a:t>0.7736625671386719</a:t>
            </a:r>
          </a:p>
          <a:p>
            <a:r>
              <a:rPr lang="zh-CN" altLang="en-US" sz="1200" dirty="0">
                <a:latin typeface="Arial" panose="020B0604020202020204" pitchFamily="34" charset="0"/>
                <a:cs typeface="Arial" panose="020B0604020202020204" pitchFamily="34" charset="0"/>
              </a:rPr>
              <a:t>同济大学 </a:t>
            </a:r>
            <a:r>
              <a:rPr lang="en-US" altLang="zh-CN" sz="1200" dirty="0">
                <a:latin typeface="Arial" panose="020B0604020202020204" pitchFamily="34" charset="0"/>
                <a:cs typeface="Arial" panose="020B0604020202020204" pitchFamily="34" charset="0"/>
              </a:rPr>
              <a:t>0.7720203995704651</a:t>
            </a:r>
          </a:p>
          <a:p>
            <a:r>
              <a:rPr lang="zh-CN" altLang="en-US" sz="1200" dirty="0">
                <a:latin typeface="Arial" panose="020B0604020202020204" pitchFamily="34" charset="0"/>
                <a:cs typeface="Arial" panose="020B0604020202020204" pitchFamily="34" charset="0"/>
              </a:rPr>
              <a:t>青岛大学 </a:t>
            </a:r>
            <a:r>
              <a:rPr lang="en-US" altLang="zh-CN" sz="1200" dirty="0">
                <a:latin typeface="Arial" panose="020B0604020202020204" pitchFamily="34" charset="0"/>
                <a:cs typeface="Arial" panose="020B0604020202020204" pitchFamily="34" charset="0"/>
              </a:rPr>
              <a:t>0.7570658922195435</a:t>
            </a:r>
          </a:p>
          <a:p>
            <a:r>
              <a:rPr lang="zh-CN" altLang="en-US" sz="1200" dirty="0">
                <a:latin typeface="Arial" panose="020B0604020202020204" pitchFamily="34" charset="0"/>
                <a:cs typeface="Arial" panose="020B0604020202020204" pitchFamily="34" charset="0"/>
              </a:rPr>
              <a:t>山东大学 </a:t>
            </a:r>
            <a:r>
              <a:rPr lang="en-US" altLang="zh-CN" sz="1200" dirty="0">
                <a:latin typeface="Arial" panose="020B0604020202020204" pitchFamily="34" charset="0"/>
                <a:cs typeface="Arial" panose="020B0604020202020204" pitchFamily="34" charset="0"/>
              </a:rPr>
              <a:t>0.7554430961608887</a:t>
            </a:r>
          </a:p>
          <a:p>
            <a:r>
              <a:rPr lang="zh-CN" altLang="en-US" sz="1200" dirty="0">
                <a:latin typeface="Arial" panose="020B0604020202020204" pitchFamily="34" charset="0"/>
                <a:cs typeface="Arial" panose="020B0604020202020204" pitchFamily="34" charset="0"/>
              </a:rPr>
              <a:t>上海医学院 </a:t>
            </a:r>
            <a:r>
              <a:rPr lang="en-US" altLang="zh-CN" sz="1200" dirty="0">
                <a:latin typeface="Arial" panose="020B0604020202020204" pitchFamily="34" charset="0"/>
                <a:cs typeface="Arial" panose="020B0604020202020204" pitchFamily="34" charset="0"/>
              </a:rPr>
              <a:t>0.7466195821762085</a:t>
            </a:r>
          </a:p>
          <a:p>
            <a:r>
              <a:rPr lang="zh-CN" altLang="en-US" sz="1200" dirty="0">
                <a:latin typeface="Arial" panose="020B0604020202020204" pitchFamily="34" charset="0"/>
                <a:cs typeface="Arial" panose="020B0604020202020204" pitchFamily="34" charset="0"/>
              </a:rPr>
              <a:t>山西大学 </a:t>
            </a:r>
            <a:r>
              <a:rPr lang="en-US" altLang="zh-CN" sz="1200" dirty="0">
                <a:latin typeface="Arial" panose="020B0604020202020204" pitchFamily="34" charset="0"/>
                <a:cs typeface="Arial" panose="020B0604020202020204" pitchFamily="34" charset="0"/>
              </a:rPr>
              <a:t>0.7409477233886719</a:t>
            </a:r>
          </a:p>
          <a:p>
            <a:r>
              <a:rPr lang="zh-CN" altLang="en-US" sz="1200" dirty="0">
                <a:latin typeface="Arial" panose="020B0604020202020204" pitchFamily="34" charset="0"/>
                <a:cs typeface="Arial" panose="020B0604020202020204" pitchFamily="34" charset="0"/>
              </a:rPr>
              <a:t>暨南大学 </a:t>
            </a:r>
            <a:r>
              <a:rPr lang="en-US" altLang="zh-CN" sz="1200" dirty="0">
                <a:latin typeface="Arial" panose="020B0604020202020204" pitchFamily="34" charset="0"/>
                <a:cs typeface="Arial" panose="020B0604020202020204" pitchFamily="34" charset="0"/>
              </a:rPr>
              <a:t>0.7361172437667847</a:t>
            </a:r>
          </a:p>
          <a:p>
            <a:r>
              <a:rPr lang="zh-CN" altLang="en-US" sz="1200" dirty="0">
                <a:latin typeface="Arial" panose="020B0604020202020204" pitchFamily="34" charset="0"/>
                <a:cs typeface="Arial" panose="020B0604020202020204" pitchFamily="34" charset="0"/>
              </a:rPr>
              <a:t>贵州大学 </a:t>
            </a:r>
            <a:r>
              <a:rPr lang="en-US" altLang="zh-CN" sz="1200" dirty="0">
                <a:latin typeface="Arial" panose="020B0604020202020204" pitchFamily="34" charset="0"/>
                <a:cs typeface="Arial" panose="020B0604020202020204" pitchFamily="34" charset="0"/>
              </a:rPr>
              <a:t>0.7348909378051758</a:t>
            </a:r>
          </a:p>
          <a:p>
            <a:br>
              <a:rPr lang="en-US" altLang="zh-CN" sz="1200" dirty="0">
                <a:latin typeface="Arial" panose="020B0604020202020204" pitchFamily="34" charset="0"/>
                <a:cs typeface="Arial" panose="020B0604020202020204" pitchFamily="34" charset="0"/>
              </a:rPr>
            </a:br>
            <a:endParaRPr lang="en-US" altLang="zh-CN" sz="1200" dirty="0">
              <a:latin typeface="Arial" panose="020B0604020202020204" pitchFamily="34" charset="0"/>
              <a:cs typeface="Arial" panose="020B0604020202020204" pitchFamily="34" charset="0"/>
            </a:endParaRPr>
          </a:p>
          <a:p>
            <a:endParaRPr kumimoji="1"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20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772103"/>
            <a:ext cx="4532416" cy="9910405"/>
          </a:xfrm>
          <a:prstGeom prst="rect">
            <a:avLst/>
          </a:prstGeom>
          <a:noFill/>
        </p:spPr>
        <p:txBody>
          <a:bodyPr wrap="square" rtlCol="0">
            <a:spAutoFit/>
          </a:bodyPr>
          <a:lstStyle/>
          <a:p>
            <a:r>
              <a:rPr lang="zh-CN" altLang="zh-CN" dirty="0">
                <a:latin typeface="Heiti SC Medium" pitchFamily="2" charset="-128"/>
                <a:ea typeface="Heiti SC Medium" pitchFamily="2" charset="-128"/>
              </a:rPr>
              <a:t>结果： </a:t>
            </a:r>
            <a:endParaRPr lang="en-US" altLang="zh-CN" dirty="0">
              <a:latin typeface="Heiti SC Medium" pitchFamily="2" charset="-128"/>
              <a:ea typeface="Heiti SC Medium" pitchFamily="2" charset="-128"/>
            </a:endParaRPr>
          </a:p>
          <a:p>
            <a:r>
              <a:rPr lang="en-US" altLang="zh-CN" sz="1600" dirty="0">
                <a:latin typeface="Arial" panose="020B0604020202020204" pitchFamily="34" charset="0"/>
                <a:cs typeface="Arial" panose="020B0604020202020204" pitchFamily="34" charset="0"/>
              </a:rPr>
              <a:t>6.</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list_sim1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计算机</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自动化</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print(list_sim1)</a:t>
            </a:r>
          </a:p>
          <a:p>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0.2645834</a:t>
            </a:r>
          </a:p>
          <a:p>
            <a:br>
              <a:rPr lang="en-US" altLang="zh-CN" sz="1600" dirty="0">
                <a:latin typeface="Arial" panose="020B0604020202020204" pitchFamily="34" charset="0"/>
                <a:cs typeface="Arial" panose="020B0604020202020204" pitchFamily="34" charset="0"/>
              </a:rPr>
            </a:b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7.</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list_sim2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女人</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男人</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 list_sim2)</a:t>
            </a:r>
          </a:p>
          <a:p>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0.8442641</a:t>
            </a:r>
          </a:p>
          <a:p>
            <a:br>
              <a:rPr lang="en-US" altLang="zh-CN" sz="1600" dirty="0">
                <a:latin typeface="Arial" panose="020B0604020202020204" pitchFamily="34" charset="0"/>
                <a:cs typeface="Arial" panose="020B0604020202020204" pitchFamily="34" charset="0"/>
              </a:rPr>
            </a:b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8.</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list_sim3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老师</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教师</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print(list_sim3)</a:t>
            </a:r>
          </a:p>
          <a:p>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0.66255045</a:t>
            </a:r>
          </a:p>
          <a:p>
            <a:br>
              <a:rPr lang="en-US" altLang="zh-CN" sz="1600" dirty="0">
                <a:latin typeface="Arial" panose="020B0604020202020204" pitchFamily="34" charset="0"/>
                <a:cs typeface="Arial" panose="020B0604020202020204" pitchFamily="34" charset="0"/>
              </a:rPr>
            </a:b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9.list_sim4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教室</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自习室</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print(list_sim4)</a:t>
            </a:r>
          </a:p>
          <a:p>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0.64425904</a:t>
            </a: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p>
          <a:p>
            <a:r>
              <a:rPr lang="en-US" altLang="zh-CN" dirty="0">
                <a:latin typeface="Heiti SC Medium" pitchFamily="2" charset="-128"/>
                <a:ea typeface="Heiti SC Medium" pitchFamily="2" charset="-128"/>
              </a:rPr>
              <a:t>	</a:t>
            </a:r>
          </a:p>
          <a:p>
            <a:endParaRPr lang="en-US" altLang="zh-CN"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
        <p:nvSpPr>
          <p:cNvPr id="5" name="文本框 4">
            <a:extLst>
              <a:ext uri="{FF2B5EF4-FFF2-40B4-BE49-F238E27FC236}">
                <a16:creationId xmlns:a16="http://schemas.microsoft.com/office/drawing/2014/main" id="{7A3F8C1A-1DA8-8543-962F-C70A0A573AE0}"/>
              </a:ext>
            </a:extLst>
          </p:cNvPr>
          <p:cNvSpPr txBox="1"/>
          <p:nvPr/>
        </p:nvSpPr>
        <p:spPr>
          <a:xfrm>
            <a:off x="5421087" y="1009610"/>
            <a:ext cx="5498275" cy="6740307"/>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10.</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 = [u'</a:t>
            </a:r>
            <a:r>
              <a:rPr lang="zh-CN" altLang="en-US" sz="1600" dirty="0">
                <a:latin typeface="Arial" panose="020B0604020202020204" pitchFamily="34" charset="0"/>
                <a:cs typeface="Arial" panose="020B0604020202020204" pitchFamily="34" charset="0"/>
              </a:rPr>
              <a:t>男孩</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女孩</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鞋子</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大叔</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a:t>
            </a:r>
            <a:r>
              <a:rPr lang="en-US" altLang="zh-CN" sz="1600" dirty="0" err="1">
                <a:latin typeface="Arial" panose="020B0604020202020204" pitchFamily="34" charset="0"/>
                <a:cs typeface="Arial" panose="020B0604020202020204" pitchFamily="34" charset="0"/>
              </a:rPr>
              <a:t>model.doesnt_match</a:t>
            </a:r>
            <a:r>
              <a:rPr lang="en-US" altLang="zh-CN" sz="1600" dirty="0">
                <a:latin typeface="Arial" panose="020B0604020202020204" pitchFamily="34" charset="0"/>
                <a:cs typeface="Arial" panose="020B0604020202020204" pitchFamily="34" charset="0"/>
              </a:rPr>
              <a:t>(list))</a:t>
            </a:r>
          </a:p>
          <a:p>
            <a:endParaRPr lang="en-US" altLang="zh-CN" sz="1600" dirty="0">
              <a:latin typeface="Arial" panose="020B0604020202020204" pitchFamily="34" charset="0"/>
              <a:cs typeface="Arial" panose="020B0604020202020204" pitchFamily="34" charset="0"/>
            </a:endParaRPr>
          </a:p>
          <a:p>
            <a:r>
              <a:rPr lang="zh-CN" altLang="en-US" sz="1600" dirty="0">
                <a:latin typeface="Arial" panose="020B0604020202020204" pitchFamily="34" charset="0"/>
                <a:cs typeface="Arial" panose="020B0604020202020204" pitchFamily="34" charset="0"/>
              </a:rPr>
              <a:t>鞋子</a:t>
            </a:r>
          </a:p>
          <a:p>
            <a:br>
              <a:rPr lang="zh-CN" altLang="en-US" sz="1600" dirty="0">
                <a:latin typeface="Arial" panose="020B0604020202020204" pitchFamily="34" charset="0"/>
                <a:cs typeface="Arial" panose="020B0604020202020204" pitchFamily="34" charset="0"/>
              </a:rPr>
            </a:b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11.</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 = [u'</a:t>
            </a:r>
            <a:r>
              <a:rPr lang="zh-CN" altLang="en-US" sz="1600" dirty="0">
                <a:latin typeface="Arial" panose="020B0604020202020204" pitchFamily="34" charset="0"/>
                <a:cs typeface="Arial" panose="020B0604020202020204" pitchFamily="34" charset="0"/>
              </a:rPr>
              <a:t>数学书</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语文书</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物理书</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电脑</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 </a:t>
            </a:r>
            <a:r>
              <a:rPr lang="en-US" altLang="zh-CN" sz="1600" dirty="0" err="1">
                <a:latin typeface="Arial" panose="020B0604020202020204" pitchFamily="34" charset="0"/>
                <a:cs typeface="Arial" panose="020B0604020202020204" pitchFamily="34" charset="0"/>
              </a:rPr>
              <a:t>model.doesnt_match</a:t>
            </a:r>
            <a:r>
              <a:rPr lang="en-US" altLang="zh-CN" sz="1600" dirty="0">
                <a:latin typeface="Arial" panose="020B0604020202020204" pitchFamily="34" charset="0"/>
                <a:cs typeface="Arial" panose="020B0604020202020204" pitchFamily="34" charset="0"/>
              </a:rPr>
              <a:t>(list))</a:t>
            </a:r>
          </a:p>
          <a:p>
            <a:endParaRPr lang="en-US" altLang="zh-CN" sz="1600" dirty="0">
              <a:latin typeface="Arial" panose="020B0604020202020204" pitchFamily="34" charset="0"/>
              <a:cs typeface="Arial" panose="020B0604020202020204" pitchFamily="34" charset="0"/>
            </a:endParaRPr>
          </a:p>
          <a:p>
            <a:r>
              <a:rPr lang="zh-CN" altLang="en-US" sz="1600" dirty="0">
                <a:latin typeface="Arial" panose="020B0604020202020204" pitchFamily="34" charset="0"/>
                <a:cs typeface="Arial" panose="020B0604020202020204" pitchFamily="34" charset="0"/>
              </a:rPr>
              <a:t>电脑</a:t>
            </a:r>
          </a:p>
          <a:p>
            <a:br>
              <a:rPr lang="zh-CN" altLang="en-US" sz="1600" dirty="0">
                <a:latin typeface="Arial" panose="020B0604020202020204" pitchFamily="34" charset="0"/>
                <a:cs typeface="Arial" panose="020B0604020202020204" pitchFamily="34" charset="0"/>
              </a:rPr>
            </a:b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12.</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 = [u'</a:t>
            </a:r>
            <a:r>
              <a:rPr lang="zh-CN" altLang="en-US" sz="1600" dirty="0">
                <a:latin typeface="Arial" panose="020B0604020202020204" pitchFamily="34" charset="0"/>
                <a:cs typeface="Arial" panose="020B0604020202020204" pitchFamily="34" charset="0"/>
              </a:rPr>
              <a:t>父亲</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母亲</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爷爷</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鞋子</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 </a:t>
            </a:r>
            <a:r>
              <a:rPr lang="en-US" altLang="zh-CN" sz="1600" dirty="0" err="1">
                <a:latin typeface="Arial" panose="020B0604020202020204" pitchFamily="34" charset="0"/>
                <a:cs typeface="Arial" panose="020B0604020202020204" pitchFamily="34" charset="0"/>
              </a:rPr>
              <a:t>model.doesnt_match</a:t>
            </a:r>
            <a:r>
              <a:rPr lang="en-US" altLang="zh-CN" sz="1600" dirty="0">
                <a:latin typeface="Arial" panose="020B0604020202020204" pitchFamily="34" charset="0"/>
                <a:cs typeface="Arial" panose="020B0604020202020204" pitchFamily="34" charset="0"/>
              </a:rPr>
              <a:t>(list))</a:t>
            </a:r>
          </a:p>
          <a:p>
            <a:endParaRPr lang="en-US" altLang="zh-CN" sz="1600" dirty="0">
              <a:latin typeface="Arial" panose="020B0604020202020204" pitchFamily="34" charset="0"/>
              <a:cs typeface="Arial" panose="020B0604020202020204" pitchFamily="34" charset="0"/>
            </a:endParaRPr>
          </a:p>
          <a:p>
            <a:r>
              <a:rPr lang="zh-CN" altLang="en-US" sz="1600" dirty="0">
                <a:latin typeface="Arial" panose="020B0604020202020204" pitchFamily="34" charset="0"/>
                <a:cs typeface="Arial" panose="020B0604020202020204" pitchFamily="34" charset="0"/>
              </a:rPr>
              <a:t>鞋子</a:t>
            </a:r>
          </a:p>
          <a:p>
            <a:br>
              <a:rPr lang="zh-CN" altLang="en-US" sz="1600" dirty="0">
                <a:latin typeface="Arial" panose="020B0604020202020204" pitchFamily="34" charset="0"/>
                <a:cs typeface="Arial" panose="020B0604020202020204" pitchFamily="34" charset="0"/>
              </a:rPr>
            </a:b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13.</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 = [u'</a:t>
            </a:r>
            <a:r>
              <a:rPr lang="zh-CN" altLang="en-US" sz="1600" dirty="0">
                <a:latin typeface="Arial" panose="020B0604020202020204" pitchFamily="34" charset="0"/>
                <a:cs typeface="Arial" panose="020B0604020202020204" pitchFamily="34" charset="0"/>
              </a:rPr>
              <a:t>鞋子</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袜子</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衣服</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zh-CN" altLang="en-US" sz="1600" dirty="0">
                <a:latin typeface="Arial" panose="020B0604020202020204" pitchFamily="34" charset="0"/>
                <a:cs typeface="Arial" panose="020B0604020202020204" pitchFamily="34" charset="0"/>
              </a:rPr>
              <a:t>书本</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print( </a:t>
            </a:r>
            <a:r>
              <a:rPr lang="en-US" altLang="zh-CN" sz="1600" dirty="0" err="1">
                <a:latin typeface="Arial" panose="020B0604020202020204" pitchFamily="34" charset="0"/>
                <a:cs typeface="Arial" panose="020B0604020202020204" pitchFamily="34" charset="0"/>
              </a:rPr>
              <a:t>model.doesnt_match</a:t>
            </a:r>
            <a:r>
              <a:rPr lang="en-US" altLang="zh-CN" sz="1600" dirty="0">
                <a:latin typeface="Arial" panose="020B0604020202020204" pitchFamily="34" charset="0"/>
                <a:cs typeface="Arial" panose="020B0604020202020204" pitchFamily="34" charset="0"/>
              </a:rPr>
              <a:t>(list))</a:t>
            </a:r>
          </a:p>
          <a:p>
            <a:endParaRPr lang="en-US" altLang="zh-CN" sz="1600" dirty="0">
              <a:latin typeface="Arial" panose="020B0604020202020204" pitchFamily="34" charset="0"/>
              <a:cs typeface="Arial" panose="020B0604020202020204" pitchFamily="34" charset="0"/>
            </a:endParaRPr>
          </a:p>
          <a:p>
            <a:r>
              <a:rPr lang="zh-CN" altLang="en-US" sz="1600" dirty="0">
                <a:latin typeface="Arial" panose="020B0604020202020204" pitchFamily="34" charset="0"/>
                <a:cs typeface="Arial" panose="020B0604020202020204" pitchFamily="34" charset="0"/>
              </a:rPr>
              <a:t>书本</a:t>
            </a:r>
          </a:p>
          <a:p>
            <a:br>
              <a:rPr lang="zh-CN" altLang="en-US" sz="1600" dirty="0"/>
            </a:br>
            <a:endParaRPr lang="zh-CN" altLang="en-US" sz="1600" dirty="0"/>
          </a:p>
          <a:p>
            <a:br>
              <a:rPr lang="zh-CN" altLang="en-US" sz="1600" dirty="0"/>
            </a:br>
            <a:endParaRPr lang="zh-CN" altLang="en-US" sz="1600" dirty="0"/>
          </a:p>
          <a:p>
            <a:endParaRPr kumimoji="1" lang="zh-CN" altLang="en-US" sz="1600" dirty="0"/>
          </a:p>
        </p:txBody>
      </p:sp>
    </p:spTree>
    <p:extLst>
      <p:ext uri="{BB962C8B-B14F-4D97-AF65-F5344CB8AC3E}">
        <p14:creationId xmlns:p14="http://schemas.microsoft.com/office/powerpoint/2010/main" val="430958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772103"/>
            <a:ext cx="8558151" cy="7232749"/>
          </a:xfrm>
          <a:prstGeom prst="rect">
            <a:avLst/>
          </a:prstGeom>
          <a:noFill/>
        </p:spPr>
        <p:txBody>
          <a:bodyPr wrap="square" rtlCol="0">
            <a:spAutoFit/>
          </a:bodyPr>
          <a:lstStyle/>
          <a:p>
            <a:r>
              <a:rPr lang="zh-CN" altLang="zh-CN" sz="1600" dirty="0">
                <a:latin typeface="Heiti SC Medium" pitchFamily="2" charset="-128"/>
                <a:ea typeface="Heiti SC Medium" pitchFamily="2" charset="-128"/>
              </a:rPr>
              <a:t>结果： </a:t>
            </a:r>
            <a:endParaRPr lang="en-US" altLang="zh-CN" sz="1600" dirty="0">
              <a:latin typeface="Heiti SC Medium" pitchFamily="2" charset="-128"/>
              <a:ea typeface="Heiti SC Medium" pitchFamily="2" charset="-128"/>
            </a:endParaRPr>
          </a:p>
          <a:p>
            <a:r>
              <a:rPr lang="en-US" altLang="zh-CN" sz="1600" dirty="0"/>
              <a:t>14.</a:t>
            </a:r>
          </a:p>
          <a:p>
            <a:r>
              <a:rPr lang="en-US" altLang="zh-CN" sz="1600" dirty="0">
                <a:latin typeface="Arial" panose="020B0604020202020204" pitchFamily="34" charset="0"/>
                <a:cs typeface="Arial" panose="020B0604020202020204" pitchFamily="34" charset="0"/>
              </a:rPr>
              <a:t>list1 = [u'</a:t>
            </a:r>
            <a:r>
              <a:rPr lang="zh-CN" altLang="en-US" sz="1600" dirty="0">
                <a:latin typeface="Arial" panose="020B0604020202020204" pitchFamily="34" charset="0"/>
                <a:cs typeface="Arial" panose="020B0604020202020204" pitchFamily="34" charset="0"/>
              </a:rPr>
              <a:t>我</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身体</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很</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累</a:t>
            </a:r>
            <a:r>
              <a:rPr lang="en-US" altLang="zh-CN" sz="1600" dirty="0">
                <a:latin typeface="Arial" panose="020B0604020202020204" pitchFamily="34" charset="0"/>
                <a:cs typeface="Arial" panose="020B0604020202020204" pitchFamily="34" charset="0"/>
              </a:rPr>
              <a:t>']</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list2 = [u'</a:t>
            </a:r>
            <a:r>
              <a:rPr lang="zh-CN" altLang="en-US" sz="1600" dirty="0">
                <a:latin typeface="Arial" panose="020B0604020202020204" pitchFamily="34" charset="0"/>
                <a:cs typeface="Arial" panose="020B0604020202020204" pitchFamily="34" charset="0"/>
              </a:rPr>
              <a:t>今天</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外面</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下雨</a:t>
            </a:r>
            <a:r>
              <a:rPr lang="en-US" altLang="zh-CN" sz="1600" dirty="0">
                <a:latin typeface="Arial" panose="020B0604020202020204" pitchFamily="34" charset="0"/>
                <a:cs typeface="Arial" panose="020B0604020202020204" pitchFamily="34" charset="0"/>
              </a:rPr>
              <a:t>']</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list3 = [u'</a:t>
            </a:r>
            <a:r>
              <a:rPr lang="zh-CN" altLang="en-US" sz="1600" dirty="0">
                <a:latin typeface="Arial" panose="020B0604020202020204" pitchFamily="34" charset="0"/>
                <a:cs typeface="Arial" panose="020B0604020202020204" pitchFamily="34" charset="0"/>
              </a:rPr>
              <a:t>我</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今天</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去</a:t>
            </a:r>
            <a:r>
              <a:rPr lang="en-US" altLang="zh-CN" sz="1600" dirty="0">
                <a:latin typeface="Arial" panose="020B0604020202020204" pitchFamily="34" charset="0"/>
                <a:cs typeface="Arial" panose="020B0604020202020204" pitchFamily="34" charset="0"/>
              </a:rPr>
              <a:t>', u'</a:t>
            </a:r>
            <a:r>
              <a:rPr lang="zh-CN" altLang="en-US" sz="1600" dirty="0">
                <a:latin typeface="Arial" panose="020B0604020202020204" pitchFamily="34" charset="0"/>
                <a:cs typeface="Arial" panose="020B0604020202020204" pitchFamily="34" charset="0"/>
              </a:rPr>
              <a:t>健身</a:t>
            </a:r>
            <a:r>
              <a:rPr lang="en-US" altLang="zh-CN" sz="1600" dirty="0">
                <a:latin typeface="Arial" panose="020B0604020202020204" pitchFamily="34" charset="0"/>
                <a:cs typeface="Arial" panose="020B0604020202020204" pitchFamily="34" charset="0"/>
              </a:rPr>
              <a:t>']</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list_sim1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(list1, list2)</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print(list1, '</a:t>
            </a:r>
            <a:r>
              <a:rPr lang="zh-CN" altLang="en-US" sz="1600" dirty="0">
                <a:latin typeface="Arial" panose="020B0604020202020204" pitchFamily="34" charset="0"/>
                <a:cs typeface="Arial" panose="020B0604020202020204" pitchFamily="34" charset="0"/>
              </a:rPr>
              <a:t>与</a:t>
            </a:r>
            <a:r>
              <a:rPr lang="en-US" altLang="zh-CN" sz="1600" dirty="0">
                <a:latin typeface="Arial" panose="020B0604020202020204" pitchFamily="34" charset="0"/>
                <a:cs typeface="Arial" panose="020B0604020202020204" pitchFamily="34" charset="0"/>
              </a:rPr>
              <a:t>', list2, '</a:t>
            </a:r>
            <a:r>
              <a:rPr lang="zh-CN" altLang="en-US" sz="1600" dirty="0">
                <a:latin typeface="Arial" panose="020B0604020202020204" pitchFamily="34" charset="0"/>
                <a:cs typeface="Arial" panose="020B0604020202020204" pitchFamily="34" charset="0"/>
              </a:rPr>
              <a:t>的相似度为</a:t>
            </a:r>
            <a:r>
              <a:rPr lang="en-US" altLang="zh-CN" sz="1600" dirty="0">
                <a:latin typeface="Arial" panose="020B0604020202020204" pitchFamily="34" charset="0"/>
                <a:cs typeface="Arial" panose="020B0604020202020204" pitchFamily="34" charset="0"/>
              </a:rPr>
              <a:t>', list_sim1)</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list_sim2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(list1, list3)</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print(list1, '</a:t>
            </a:r>
            <a:r>
              <a:rPr lang="zh-CN" altLang="en-US" sz="1600" dirty="0">
                <a:latin typeface="Arial" panose="020B0604020202020204" pitchFamily="34" charset="0"/>
                <a:cs typeface="Arial" panose="020B0604020202020204" pitchFamily="34" charset="0"/>
              </a:rPr>
              <a:t>与</a:t>
            </a:r>
            <a:r>
              <a:rPr lang="en-US" altLang="zh-CN" sz="1600" dirty="0">
                <a:latin typeface="Arial" panose="020B0604020202020204" pitchFamily="34" charset="0"/>
                <a:cs typeface="Arial" panose="020B0604020202020204" pitchFamily="34" charset="0"/>
              </a:rPr>
              <a:t>', list3, '</a:t>
            </a:r>
            <a:r>
              <a:rPr lang="zh-CN" altLang="en-US" sz="1600" dirty="0">
                <a:latin typeface="Arial" panose="020B0604020202020204" pitchFamily="34" charset="0"/>
                <a:cs typeface="Arial" panose="020B0604020202020204" pitchFamily="34" charset="0"/>
              </a:rPr>
              <a:t>的相似度为</a:t>
            </a:r>
            <a:r>
              <a:rPr lang="en-US" altLang="zh-CN" sz="1600" dirty="0">
                <a:latin typeface="Arial" panose="020B0604020202020204" pitchFamily="34" charset="0"/>
                <a:cs typeface="Arial" panose="020B0604020202020204" pitchFamily="34" charset="0"/>
              </a:rPr>
              <a:t>', list_sim2)</a:t>
            </a:r>
            <a:br>
              <a:rPr lang="en-US" altLang="zh-CN" sz="1600" dirty="0">
                <a:latin typeface="Arial" panose="020B0604020202020204" pitchFamily="34" charset="0"/>
                <a:cs typeface="Arial" panose="020B0604020202020204" pitchFamily="34" charset="0"/>
              </a:rPr>
            </a:b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list_sim3 = </a:t>
            </a:r>
            <a:r>
              <a:rPr lang="en-US" altLang="zh-CN" sz="1600" dirty="0" err="1">
                <a:latin typeface="Arial" panose="020B0604020202020204" pitchFamily="34" charset="0"/>
                <a:cs typeface="Arial" panose="020B0604020202020204" pitchFamily="34" charset="0"/>
              </a:rPr>
              <a:t>model.n_similarity</a:t>
            </a:r>
            <a:r>
              <a:rPr lang="en-US" altLang="zh-CN" sz="1600" dirty="0">
                <a:latin typeface="Arial" panose="020B0604020202020204" pitchFamily="34" charset="0"/>
                <a:cs typeface="Arial" panose="020B0604020202020204" pitchFamily="34" charset="0"/>
              </a:rPr>
              <a:t>(list2, list3)</a:t>
            </a:r>
            <a:br>
              <a:rPr lang="en-US" altLang="zh-CN" sz="1600"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rPr>
              <a:t>print(list2, '</a:t>
            </a:r>
            <a:r>
              <a:rPr lang="zh-CN" altLang="en-US" sz="1600" dirty="0">
                <a:latin typeface="Arial" panose="020B0604020202020204" pitchFamily="34" charset="0"/>
                <a:cs typeface="Arial" panose="020B0604020202020204" pitchFamily="34" charset="0"/>
              </a:rPr>
              <a:t>与</a:t>
            </a:r>
            <a:r>
              <a:rPr lang="en-US" altLang="zh-CN" sz="1600" dirty="0">
                <a:latin typeface="Arial" panose="020B0604020202020204" pitchFamily="34" charset="0"/>
                <a:cs typeface="Arial" panose="020B0604020202020204" pitchFamily="34" charset="0"/>
              </a:rPr>
              <a:t>', list3, '</a:t>
            </a:r>
            <a:r>
              <a:rPr lang="zh-CN" altLang="en-US" sz="1600" dirty="0">
                <a:latin typeface="Arial" panose="020B0604020202020204" pitchFamily="34" charset="0"/>
                <a:cs typeface="Arial" panose="020B0604020202020204" pitchFamily="34" charset="0"/>
              </a:rPr>
              <a:t>的相似度为</a:t>
            </a:r>
            <a:r>
              <a:rPr lang="en-US" altLang="zh-CN" sz="1600" dirty="0">
                <a:latin typeface="Arial" panose="020B0604020202020204" pitchFamily="34" charset="0"/>
                <a:cs typeface="Arial" panose="020B0604020202020204" pitchFamily="34" charset="0"/>
              </a:rPr>
              <a:t>', list_sim3)</a:t>
            </a:r>
            <a:endParaRPr lang="en-US" altLang="zh-CN" sz="1600" dirty="0">
              <a:latin typeface="Arial" panose="020B0604020202020204" pitchFamily="34" charset="0"/>
              <a:ea typeface="Heiti SC Medium" pitchFamily="2" charset="-128"/>
              <a:cs typeface="Arial" panose="020B0604020202020204" pitchFamily="34" charset="0"/>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我</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身体</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很</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累</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与 </a:t>
            </a:r>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今天</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外面</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下雨</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的相似度为 </a:t>
            </a:r>
            <a:r>
              <a:rPr lang="en-US" altLang="zh-CN" sz="1600" dirty="0">
                <a:latin typeface="Heiti SC Medium" pitchFamily="2" charset="-128"/>
                <a:ea typeface="Heiti SC Medium" pitchFamily="2" charset="-128"/>
              </a:rPr>
              <a:t>0.42340317</a:t>
            </a:r>
          </a:p>
          <a:p>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我</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身体</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很</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累</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与 </a:t>
            </a:r>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我</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今天</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去</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健身</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的相似度为 </a:t>
            </a:r>
            <a:r>
              <a:rPr lang="en-US" altLang="zh-CN" sz="1600" dirty="0">
                <a:latin typeface="Heiti SC Medium" pitchFamily="2" charset="-128"/>
                <a:ea typeface="Heiti SC Medium" pitchFamily="2" charset="-128"/>
              </a:rPr>
              <a:t>0.635749</a:t>
            </a:r>
          </a:p>
          <a:p>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今天</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外面</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下雨</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与 </a:t>
            </a:r>
            <a:r>
              <a:rPr lang="en-US" altLang="zh-CN" sz="1600" dirty="0">
                <a:latin typeface="Heiti SC Medium" pitchFamily="2" charset="-128"/>
                <a:ea typeface="Heiti SC Medium" pitchFamily="2" charset="-128"/>
              </a:rPr>
              <a:t>['</a:t>
            </a:r>
            <a:r>
              <a:rPr lang="zh-CN" altLang="en-US" sz="1600" dirty="0">
                <a:latin typeface="Heiti SC Medium" pitchFamily="2" charset="-128"/>
                <a:ea typeface="Heiti SC Medium" pitchFamily="2" charset="-128"/>
              </a:rPr>
              <a:t>我</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今天</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去</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健身</a:t>
            </a:r>
            <a:r>
              <a:rPr lang="en-US" altLang="zh-CN" sz="1600" dirty="0">
                <a:latin typeface="Heiti SC Medium" pitchFamily="2" charset="-128"/>
                <a:ea typeface="Heiti SC Medium" pitchFamily="2" charset="-128"/>
              </a:rPr>
              <a:t>'] </a:t>
            </a:r>
            <a:r>
              <a:rPr lang="zh-CN" altLang="en-US" sz="1600" dirty="0">
                <a:latin typeface="Heiti SC Medium" pitchFamily="2" charset="-128"/>
                <a:ea typeface="Heiti SC Medium" pitchFamily="2" charset="-128"/>
              </a:rPr>
              <a:t>的相似度为 </a:t>
            </a:r>
            <a:r>
              <a:rPr lang="en-US" altLang="zh-CN" sz="1600" dirty="0">
                <a:latin typeface="Heiti SC Medium" pitchFamily="2" charset="-128"/>
                <a:ea typeface="Heiti SC Medium" pitchFamily="2" charset="-128"/>
              </a:rPr>
              <a:t>0.5982767</a:t>
            </a: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endParaRPr lang="en-US" altLang="zh-CN" sz="1600" dirty="0">
              <a:latin typeface="Heiti SC Medium" pitchFamily="2" charset="-128"/>
              <a:ea typeface="Heiti SC Medium" pitchFamily="2" charset="-128"/>
            </a:endParaRPr>
          </a:p>
          <a:p>
            <a:r>
              <a:rPr lang="en-US" altLang="zh-CN" sz="1600" dirty="0">
                <a:latin typeface="Heiti SC Medium" pitchFamily="2" charset="-128"/>
                <a:ea typeface="Heiti SC Medium" pitchFamily="2" charset="-128"/>
              </a:rPr>
              <a:t>	</a:t>
            </a:r>
            <a:endParaRPr lang="zh-CN" altLang="zh-CN" sz="1600" dirty="0">
              <a:latin typeface="Heiti SC Medium" pitchFamily="2" charset="-128"/>
              <a:ea typeface="Heiti SC Medium" pitchFamily="2" charset="-128"/>
            </a:endParaRPr>
          </a:p>
          <a:p>
            <a:r>
              <a:rPr lang="en-US" altLang="zh-CN" sz="1600" dirty="0">
                <a:latin typeface="Heiti SC Medium" pitchFamily="2" charset="-128"/>
                <a:ea typeface="Heiti SC Medium" pitchFamily="2" charset="-128"/>
              </a:rPr>
              <a:t> </a:t>
            </a:r>
            <a:endParaRPr lang="zh-CN" altLang="zh-CN" sz="1600" dirty="0">
              <a:latin typeface="Heiti SC Medium" pitchFamily="2" charset="-128"/>
              <a:ea typeface="Heiti SC Medium" pitchFamily="2" charset="-128"/>
            </a:endParaRPr>
          </a:p>
          <a:p>
            <a:r>
              <a:rPr lang="en-US" altLang="zh-CN" sz="1600" dirty="0">
                <a:latin typeface="Heiti SC Medium" pitchFamily="2" charset="-128"/>
                <a:ea typeface="Heiti SC Medium" pitchFamily="2" charset="-128"/>
              </a:rPr>
              <a:t>	</a:t>
            </a:r>
          </a:p>
          <a:p>
            <a:r>
              <a:rPr lang="en-US" altLang="zh-CN" sz="1600" dirty="0">
                <a:latin typeface="Heiti SC Medium" pitchFamily="2" charset="-128"/>
                <a:ea typeface="Heiti SC Medium" pitchFamily="2" charset="-128"/>
              </a:rPr>
              <a:t>	</a:t>
            </a:r>
          </a:p>
          <a:p>
            <a:endParaRPr lang="en-US" altLang="zh-CN" sz="1600" dirty="0">
              <a:latin typeface="Heiti SC Medium" pitchFamily="2" charset="-128"/>
              <a:ea typeface="Heiti SC Medium" pitchFamily="2" charset="-128"/>
            </a:endParaRPr>
          </a:p>
          <a:p>
            <a:endParaRPr lang="zh-CN" altLang="zh-CN" sz="1600"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Tree>
    <p:extLst>
      <p:ext uri="{BB962C8B-B14F-4D97-AF65-F5344CB8AC3E}">
        <p14:creationId xmlns:p14="http://schemas.microsoft.com/office/powerpoint/2010/main" val="192346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4247317"/>
          </a:xfrm>
          <a:prstGeom prst="rect">
            <a:avLst/>
          </a:prstGeom>
          <a:noFill/>
        </p:spPr>
        <p:txBody>
          <a:bodyPr wrap="square" rtlCol="0">
            <a:spAutoFit/>
          </a:bodyPr>
          <a:lstStyle/>
          <a:p>
            <a:r>
              <a:rPr lang="zh-CN" altLang="zh-CN" dirty="0">
                <a:latin typeface="Heiti SC Medium" pitchFamily="2" charset="-128"/>
                <a:ea typeface="Heiti SC Medium" pitchFamily="2" charset="-128"/>
              </a:rPr>
              <a:t>结果： </a:t>
            </a:r>
            <a:endParaRPr lang="en-US" altLang="zh-CN" dirty="0">
              <a:latin typeface="Heiti SC Medium" pitchFamily="2" charset="-128"/>
              <a:ea typeface="Heiti SC Medium" pitchFamily="2" charset="-128"/>
            </a:endParaRPr>
          </a:p>
          <a:p>
            <a:pPr>
              <a:lnSpc>
                <a:spcPct val="150000"/>
              </a:lnSpc>
            </a:pPr>
            <a:r>
              <a:rPr lang="zh-CN" altLang="en-US" dirty="0">
                <a:latin typeface="Heiti SC Medium" pitchFamily="2" charset="-128"/>
                <a:ea typeface="Heiti SC Medium" pitchFamily="2" charset="-128"/>
              </a:rPr>
              <a:t>        实验</a:t>
            </a:r>
            <a:r>
              <a:rPr lang="en-US" altLang="zh-CN" dirty="0">
                <a:latin typeface="Heiti SC Medium" pitchFamily="2" charset="-128"/>
                <a:ea typeface="Heiti SC Medium" pitchFamily="2" charset="-128"/>
              </a:rPr>
              <a:t>1-5</a:t>
            </a:r>
            <a:r>
              <a:rPr lang="zh-CN" altLang="en-US" dirty="0">
                <a:latin typeface="Heiti SC Medium" pitchFamily="2" charset="-128"/>
                <a:ea typeface="Heiti SC Medium" pitchFamily="2" charset="-128"/>
              </a:rPr>
              <a:t>分别计算足球、篮球、衣服、公安局和东南大学对应的最相似词语以及相似度，从实验结果来看，所得出的实验结果还是接近现实情况的；实验</a:t>
            </a:r>
            <a:r>
              <a:rPr lang="en-US" altLang="zh-CN" dirty="0">
                <a:latin typeface="Heiti SC Medium" pitchFamily="2" charset="-128"/>
                <a:ea typeface="Heiti SC Medium" pitchFamily="2" charset="-128"/>
              </a:rPr>
              <a:t>6-9</a:t>
            </a:r>
            <a:r>
              <a:rPr lang="zh-CN" altLang="en-US" dirty="0">
                <a:latin typeface="Heiti SC Medium" pitchFamily="2" charset="-128"/>
                <a:ea typeface="Heiti SC Medium" pitchFamily="2" charset="-128"/>
              </a:rPr>
              <a:t>计算两个词语的相似性，对应的出来的相似度也几近符合现实情况；实验</a:t>
            </a:r>
            <a:r>
              <a:rPr lang="en-US" altLang="zh-CN" dirty="0">
                <a:latin typeface="Heiti SC Medium" pitchFamily="2" charset="-128"/>
                <a:ea typeface="Heiti SC Medium" pitchFamily="2" charset="-128"/>
              </a:rPr>
              <a:t>10-13</a:t>
            </a:r>
            <a:r>
              <a:rPr lang="zh-CN" altLang="en-US" dirty="0">
                <a:latin typeface="Heiti SC Medium" pitchFamily="2" charset="-128"/>
                <a:ea typeface="Heiti SC Medium" pitchFamily="2" charset="-128"/>
              </a:rPr>
              <a:t>是找出几个词之前不是一类的词，从所得出的结果来看，四组实验分别找出了词组中的鞋子、电脑、鞋子、书本是不属于对应的类别的；实验</a:t>
            </a:r>
            <a:r>
              <a:rPr lang="en-US" altLang="zh-CN" dirty="0">
                <a:latin typeface="Heiti SC Medium" pitchFamily="2" charset="-128"/>
                <a:ea typeface="Heiti SC Medium" pitchFamily="2" charset="-128"/>
              </a:rPr>
              <a:t>14</a:t>
            </a:r>
            <a:r>
              <a:rPr lang="zh-CN" altLang="en-US" dirty="0">
                <a:latin typeface="Heiti SC Medium" pitchFamily="2" charset="-128"/>
                <a:ea typeface="Heiti SC Medium" pitchFamily="2" charset="-128"/>
              </a:rPr>
              <a:t>是比较句子之间的相似性，结果得出我今天去健身和我今天很累相似度较高。</a:t>
            </a:r>
            <a:endParaRPr lang="en-US" altLang="zh-CN" dirty="0">
              <a:latin typeface="Heiti SC Medium" pitchFamily="2" charset="-128"/>
              <a:ea typeface="Heiti SC Medium" pitchFamily="2" charset="-128"/>
            </a:endParaRPr>
          </a:p>
          <a:p>
            <a:pPr>
              <a:lnSpc>
                <a:spcPct val="150000"/>
              </a:lnSpc>
            </a:pPr>
            <a:r>
              <a:rPr lang="zh-CN" altLang="en-US" dirty="0">
                <a:latin typeface="Heiti SC Medium" pitchFamily="2" charset="-128"/>
                <a:ea typeface="Heiti SC Medium" pitchFamily="2" charset="-128"/>
              </a:rPr>
              <a:t>        有的实验结果符合现实情况，有的结果却差强人意，除了和语料库的规模有关，还和分词器的效果有一定关联。总体而言，选用维基百科的中文语料库进行实验，总体的结果还是比较良好的，不过训练模型所花的时间较长，需要进一步找寻如何花更少时间的情况下训练更大规模语料库的方法。</a:t>
            </a:r>
            <a:r>
              <a:rPr lang="en-US" altLang="zh-CN" dirty="0">
                <a:latin typeface="Heiti SC Medium" pitchFamily="2" charset="-128"/>
                <a:ea typeface="Heiti SC Medium" pitchFamily="2" charset="-128"/>
              </a:rPr>
              <a:t>	</a:t>
            </a:r>
          </a:p>
          <a:p>
            <a:endParaRPr lang="en-US" altLang="zh-CN"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1281F140-800E-EB43-BB30-60B8584A4470}"/>
              </a:ext>
            </a:extLst>
          </p:cNvPr>
          <p:cNvSpPr txBox="1"/>
          <p:nvPr/>
        </p:nvSpPr>
        <p:spPr>
          <a:xfrm>
            <a:off x="609600" y="402771"/>
            <a:ext cx="9535886" cy="369332"/>
          </a:xfrm>
          <a:prstGeom prst="rect">
            <a:avLst/>
          </a:prstGeom>
          <a:noFill/>
        </p:spPr>
        <p:txBody>
          <a:bodyPr wrap="square" rtlCol="0">
            <a:spAutoFit/>
          </a:bodyPr>
          <a:lstStyle/>
          <a:p>
            <a:pPr marL="400050" lvl="0" indent="-400050">
              <a:buFont typeface="+mj-ea"/>
              <a:buAutoNum type="ea1JpnChsDbPeriod" startAt="3"/>
            </a:pP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建模思路与实验结果报告</a:t>
            </a:r>
          </a:p>
        </p:txBody>
      </p:sp>
    </p:spTree>
    <p:extLst>
      <p:ext uri="{BB962C8B-B14F-4D97-AF65-F5344CB8AC3E}">
        <p14:creationId xmlns:p14="http://schemas.microsoft.com/office/powerpoint/2010/main" val="41855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515F8-CCE6-9C42-8AE7-3AC0DEAB89B8}"/>
              </a:ext>
            </a:extLst>
          </p:cNvPr>
          <p:cNvSpPr>
            <a:spLocks noGrp="1"/>
          </p:cNvSpPr>
          <p:nvPr>
            <p:ph type="title"/>
          </p:nvPr>
        </p:nvSpPr>
        <p:spPr/>
        <p:txBody>
          <a:bodyPr/>
          <a:lstStyle/>
          <a:p>
            <a:r>
              <a:rPr kumimoji="1" lang="zh-CN" altLang="en-US" dirty="0">
                <a:latin typeface="Heiti SC Medium" pitchFamily="2" charset="-128"/>
                <a:ea typeface="Heiti SC Medium" pitchFamily="2" charset="-128"/>
              </a:rPr>
              <a:t>目录</a:t>
            </a:r>
          </a:p>
        </p:txBody>
      </p:sp>
      <p:sp>
        <p:nvSpPr>
          <p:cNvPr id="3" name="内容占位符 2">
            <a:extLst>
              <a:ext uri="{FF2B5EF4-FFF2-40B4-BE49-F238E27FC236}">
                <a16:creationId xmlns:a16="http://schemas.microsoft.com/office/drawing/2014/main" id="{18E539ED-2AB1-5A4C-8143-F3A010235CF6}"/>
              </a:ext>
            </a:extLst>
          </p:cNvPr>
          <p:cNvSpPr>
            <a:spLocks noGrp="1"/>
          </p:cNvSpPr>
          <p:nvPr>
            <p:ph idx="1"/>
          </p:nvPr>
        </p:nvSpPr>
        <p:spPr/>
        <p:txBody>
          <a:bodyPr>
            <a:normAutofit/>
          </a:bodyPr>
          <a:lstStyle/>
          <a:p>
            <a:pPr marL="571500" indent="-571500">
              <a:buFont typeface="+mj-ea"/>
              <a:buAutoNum type="ea1JpnChsDbPeriod"/>
            </a:pPr>
            <a:r>
              <a:rPr lang="zh-CN" altLang="zh-CN" sz="2400" dirty="0">
                <a:latin typeface="Heiti SC Medium" pitchFamily="2" charset="-128"/>
                <a:ea typeface="Heiti SC Medium" pitchFamily="2" charset="-128"/>
              </a:rPr>
              <a:t>动机</a:t>
            </a:r>
            <a:endParaRPr lang="en-US" altLang="zh-CN" sz="2400" dirty="0">
              <a:latin typeface="Heiti SC Medium" pitchFamily="2" charset="-128"/>
              <a:ea typeface="Heiti SC Medium" pitchFamily="2" charset="-128"/>
            </a:endParaRPr>
          </a:p>
          <a:p>
            <a:pPr marL="571500" indent="-571500">
              <a:buFont typeface="+mj-ea"/>
              <a:buAutoNum type="ea1JpnChsDbPeriod"/>
            </a:pPr>
            <a:r>
              <a:rPr lang="en-US" altLang="zh-CN" sz="2400" dirty="0">
                <a:latin typeface="Heiti SC Medium" pitchFamily="2" charset="-128"/>
                <a:ea typeface="Heiti SC Medium" pitchFamily="2" charset="-128"/>
                <a:cs typeface="Arial" panose="020B0604020202020204" pitchFamily="34" charset="0"/>
              </a:rPr>
              <a:t>Word2Vec</a:t>
            </a:r>
            <a:r>
              <a:rPr lang="zh-CN" altLang="zh-CN" sz="2400" dirty="0">
                <a:latin typeface="Heiti SC Medium" pitchFamily="2" charset="-128"/>
                <a:ea typeface="Heiti SC Medium" pitchFamily="2" charset="-128"/>
                <a:cs typeface="Arial" panose="020B0604020202020204" pitchFamily="34" charset="0"/>
              </a:rPr>
              <a:t>、</a:t>
            </a:r>
            <a:r>
              <a:rPr lang="en-US" altLang="zh-CN" sz="2400" dirty="0" err="1">
                <a:latin typeface="Heiti SC Medium" pitchFamily="2" charset="-128"/>
                <a:ea typeface="Heiti SC Medium" pitchFamily="2" charset="-128"/>
                <a:cs typeface="Arial" panose="020B0604020202020204" pitchFamily="34" charset="0"/>
              </a:rPr>
              <a:t>fastText</a:t>
            </a:r>
            <a:r>
              <a:rPr lang="zh-CN" altLang="zh-CN" sz="2400" dirty="0">
                <a:latin typeface="Heiti SC Medium" pitchFamily="2" charset="-128"/>
                <a:ea typeface="Heiti SC Medium" pitchFamily="2" charset="-128"/>
                <a:cs typeface="Arial" panose="020B0604020202020204" pitchFamily="34" charset="0"/>
              </a:rPr>
              <a:t>、</a:t>
            </a:r>
            <a:r>
              <a:rPr lang="en-US" altLang="zh-CN" sz="2400" dirty="0" err="1">
                <a:latin typeface="Heiti SC Medium" pitchFamily="2" charset="-128"/>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endParaRPr lang="en-US" altLang="zh-CN" sz="2400" dirty="0">
              <a:latin typeface="Heiti SC Medium" pitchFamily="2" charset="-128"/>
              <a:ea typeface="Heiti SC Medium" pitchFamily="2" charset="-128"/>
            </a:endParaRPr>
          </a:p>
          <a:p>
            <a:pPr marL="914400" lvl="1" indent="-457200">
              <a:buFont typeface="+mj-lt"/>
              <a:buAutoNum type="arabicPeriod"/>
            </a:pPr>
            <a:r>
              <a:rPr lang="zh-CN" altLang="zh-CN" sz="2000" dirty="0">
                <a:latin typeface="Heiti SC Medium" pitchFamily="2" charset="-128"/>
                <a:ea typeface="Heiti SC Medium" pitchFamily="2" charset="-128"/>
              </a:rPr>
              <a:t>理解</a:t>
            </a:r>
            <a:r>
              <a:rPr lang="en-US" altLang="zh-CN" sz="2000" dirty="0">
                <a:latin typeface="Heiti SC Medium" pitchFamily="2" charset="-128"/>
                <a:ea typeface="Heiti SC Medium" pitchFamily="2" charset="-128"/>
              </a:rPr>
              <a:t>Word2Vec</a:t>
            </a:r>
            <a:endParaRPr lang="zh-CN" altLang="zh-CN" sz="2000" dirty="0">
              <a:latin typeface="Heiti SC Medium" pitchFamily="2" charset="-128"/>
              <a:ea typeface="Heiti SC Medium" pitchFamily="2" charset="-128"/>
            </a:endParaRPr>
          </a:p>
          <a:p>
            <a:pPr marL="914400" lvl="1" indent="-457200">
              <a:buFont typeface="+mj-lt"/>
              <a:buAutoNum type="arabicPeriod"/>
            </a:pPr>
            <a:r>
              <a:rPr lang="zh-CN" altLang="zh-CN" sz="2000" dirty="0">
                <a:latin typeface="Heiti SC Medium" pitchFamily="2" charset="-128"/>
                <a:ea typeface="Heiti SC Medium" pitchFamily="2" charset="-128"/>
              </a:rPr>
              <a:t>理解</a:t>
            </a:r>
            <a:r>
              <a:rPr lang="en-US" altLang="zh-CN" sz="2000" dirty="0" err="1">
                <a:latin typeface="Heiti SC Medium" pitchFamily="2" charset="-128"/>
                <a:ea typeface="Heiti SC Medium" pitchFamily="2" charset="-128"/>
              </a:rPr>
              <a:t>fastText</a:t>
            </a:r>
            <a:endParaRPr lang="zh-CN" altLang="zh-CN" sz="2000" dirty="0">
              <a:latin typeface="Heiti SC Medium" pitchFamily="2" charset="-128"/>
              <a:ea typeface="Heiti SC Medium" pitchFamily="2" charset="-128"/>
            </a:endParaRPr>
          </a:p>
          <a:p>
            <a:pPr marL="914400" lvl="1" indent="-457200">
              <a:buFont typeface="+mj-lt"/>
              <a:buAutoNum type="arabicPeriod"/>
            </a:pPr>
            <a:r>
              <a:rPr lang="zh-CN" altLang="zh-CN" sz="2000" dirty="0">
                <a:latin typeface="Heiti SC Medium" pitchFamily="2" charset="-128"/>
                <a:ea typeface="Heiti SC Medium" pitchFamily="2" charset="-128"/>
              </a:rPr>
              <a:t>理解</a:t>
            </a:r>
            <a:r>
              <a:rPr lang="en-US" altLang="zh-CN" sz="2000" dirty="0" err="1">
                <a:latin typeface="Heiti SC Medium" pitchFamily="2" charset="-128"/>
                <a:ea typeface="Heiti SC Medium" pitchFamily="2" charset="-128"/>
              </a:rPr>
              <a:t>GloVe</a:t>
            </a:r>
            <a:endParaRPr lang="zh-CN" altLang="zh-CN" sz="2000" dirty="0">
              <a:latin typeface="Heiti SC Medium" pitchFamily="2" charset="-128"/>
              <a:ea typeface="Heiti SC Medium" pitchFamily="2" charset="-128"/>
            </a:endParaRPr>
          </a:p>
          <a:p>
            <a:pPr marL="914400" lvl="1" indent="-457200">
              <a:buFont typeface="+mj-lt"/>
              <a:buAutoNum type="arabicPeriod"/>
            </a:pPr>
            <a:r>
              <a:rPr lang="en-US" altLang="zh-CN" sz="2000" dirty="0">
                <a:latin typeface="Heiti SC Medium" pitchFamily="2" charset="-128"/>
                <a:ea typeface="Heiti SC Medium" pitchFamily="2" charset="-128"/>
              </a:rPr>
              <a:t>word2vec</a:t>
            </a:r>
            <a:r>
              <a:rPr lang="zh-CN" altLang="zh-CN" sz="2000" dirty="0">
                <a:latin typeface="Heiti SC Medium" pitchFamily="2" charset="-128"/>
                <a:ea typeface="Heiti SC Medium" pitchFamily="2" charset="-128"/>
              </a:rPr>
              <a:t>、</a:t>
            </a:r>
            <a:r>
              <a:rPr lang="en-US" altLang="zh-CN" sz="2000" dirty="0" err="1">
                <a:latin typeface="Heiti SC Medium" pitchFamily="2" charset="-128"/>
                <a:ea typeface="Heiti SC Medium" pitchFamily="2" charset="-128"/>
              </a:rPr>
              <a:t>fastText</a:t>
            </a:r>
            <a:r>
              <a:rPr lang="zh-CN" altLang="zh-CN" sz="2000" dirty="0">
                <a:latin typeface="Heiti SC Medium" pitchFamily="2" charset="-128"/>
                <a:ea typeface="Heiti SC Medium" pitchFamily="2" charset="-128"/>
              </a:rPr>
              <a:t>与</a:t>
            </a:r>
            <a:r>
              <a:rPr lang="en-US" altLang="zh-CN" sz="2000" dirty="0" err="1">
                <a:latin typeface="Heiti SC Medium" pitchFamily="2" charset="-128"/>
                <a:ea typeface="Heiti SC Medium" pitchFamily="2" charset="-128"/>
              </a:rPr>
              <a:t>GloVe</a:t>
            </a:r>
            <a:r>
              <a:rPr lang="zh-CN" altLang="zh-CN" sz="2000" dirty="0">
                <a:latin typeface="Heiti SC Medium" pitchFamily="2" charset="-128"/>
                <a:ea typeface="Heiti SC Medium" pitchFamily="2" charset="-128"/>
              </a:rPr>
              <a:t>的区别</a:t>
            </a:r>
          </a:p>
          <a:p>
            <a:pPr marL="571500" indent="-571500">
              <a:buFont typeface="+mj-ea"/>
              <a:buAutoNum type="ea1JpnChsDbPeriod"/>
            </a:pPr>
            <a:r>
              <a:rPr lang="en-US" altLang="zh-CN" sz="2400" dirty="0">
                <a:latin typeface="Heiti SC Medium" pitchFamily="2" charset="-128"/>
                <a:ea typeface="Heiti SC Medium" pitchFamily="2" charset="-128"/>
              </a:rPr>
              <a:t>Word2Vec</a:t>
            </a:r>
            <a:r>
              <a:rPr lang="zh-CN" altLang="zh-CN" sz="2400" dirty="0">
                <a:latin typeface="Heiti SC Medium" pitchFamily="2" charset="-128"/>
                <a:ea typeface="Heiti SC Medium" pitchFamily="2" charset="-128"/>
              </a:rPr>
              <a:t>建模思路与实验结果报告</a:t>
            </a:r>
          </a:p>
          <a:p>
            <a:pPr marL="914400" lvl="1" indent="-457200">
              <a:buFont typeface="+mj-lt"/>
              <a:buAutoNum type="arabicPeriod"/>
            </a:pPr>
            <a:r>
              <a:rPr lang="zh-CN" altLang="zh-CN" sz="2000" dirty="0">
                <a:latin typeface="Heiti SC Medium" pitchFamily="2" charset="-128"/>
                <a:ea typeface="Heiti SC Medium" pitchFamily="2" charset="-128"/>
              </a:rPr>
              <a:t>建模思路</a:t>
            </a:r>
          </a:p>
          <a:p>
            <a:pPr marL="914400" lvl="1" indent="-457200">
              <a:buFont typeface="+mj-lt"/>
              <a:buAutoNum type="arabicPeriod"/>
            </a:pPr>
            <a:r>
              <a:rPr lang="zh-CN" altLang="zh-CN" sz="2000" dirty="0">
                <a:latin typeface="Heiti SC Medium" pitchFamily="2" charset="-128"/>
                <a:ea typeface="Heiti SC Medium" pitchFamily="2" charset="-128"/>
              </a:rPr>
              <a:t>实验结果报告</a:t>
            </a:r>
            <a:endParaRPr lang="en-US" altLang="zh-CN" sz="2000" dirty="0">
              <a:latin typeface="Heiti SC Medium" pitchFamily="2" charset="-128"/>
              <a:ea typeface="Heiti SC Medium" pitchFamily="2" charset="-128"/>
            </a:endParaRPr>
          </a:p>
          <a:p>
            <a:pPr marL="571500" lvl="0" indent="-571500">
              <a:buFont typeface="+mj-ea"/>
              <a:buAutoNum type="ea1JpnChsDbPeriod"/>
            </a:pPr>
            <a:r>
              <a:rPr lang="zh-CN" altLang="en-US" sz="2400" dirty="0">
                <a:solidFill>
                  <a:prstClr val="black"/>
                </a:solidFill>
                <a:latin typeface="Heiti SC Medium" pitchFamily="2" charset="-128"/>
                <a:ea typeface="Heiti SC Medium" pitchFamily="2" charset="-128"/>
              </a:rPr>
              <a:t>学习总结</a:t>
            </a:r>
            <a:endParaRPr lang="en-US" altLang="zh-CN" sz="2000" dirty="0">
              <a:solidFill>
                <a:prstClr val="black"/>
              </a:solidFill>
              <a:latin typeface="Heiti SC Medium" pitchFamily="2" charset="-128"/>
              <a:ea typeface="Heiti SC Medium" pitchFamily="2" charset="-128"/>
            </a:endParaRPr>
          </a:p>
          <a:p>
            <a:pPr marL="571500" lvl="0" indent="-571500">
              <a:buFont typeface="+mj-ea"/>
              <a:buAutoNum type="ea1JpnChsDbPeriod"/>
            </a:pPr>
            <a:r>
              <a:rPr lang="zh-CN" altLang="en-US" sz="2400" dirty="0">
                <a:solidFill>
                  <a:prstClr val="black"/>
                </a:solidFill>
                <a:latin typeface="Heiti SC Medium" pitchFamily="2" charset="-128"/>
                <a:ea typeface="Heiti SC Medium" pitchFamily="2" charset="-128"/>
              </a:rPr>
              <a:t>参考文献</a:t>
            </a:r>
            <a:endParaRPr lang="zh-CN" altLang="zh-CN" sz="2400" dirty="0">
              <a:solidFill>
                <a:prstClr val="black"/>
              </a:solidFill>
              <a:latin typeface="Heiti SC Medium" pitchFamily="2" charset="-128"/>
              <a:ea typeface="Heiti SC Medium" pitchFamily="2" charset="-128"/>
            </a:endParaRPr>
          </a:p>
        </p:txBody>
      </p:sp>
    </p:spTree>
    <p:extLst>
      <p:ext uri="{BB962C8B-B14F-4D97-AF65-F5344CB8AC3E}">
        <p14:creationId xmlns:p14="http://schemas.microsoft.com/office/powerpoint/2010/main" val="144846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759BF-B372-9546-ABFF-B5AA81A8054E}"/>
              </a:ext>
            </a:extLst>
          </p:cNvPr>
          <p:cNvSpPr>
            <a:spLocks noGrp="1"/>
          </p:cNvSpPr>
          <p:nvPr>
            <p:ph type="title"/>
          </p:nvPr>
        </p:nvSpPr>
        <p:spPr/>
        <p:txBody>
          <a:bodyPr>
            <a:normAutofit fontScale="90000"/>
          </a:bodyPr>
          <a:lstStyle/>
          <a:p>
            <a:pPr marL="571500" lvl="0" indent="-571500">
              <a:spcBef>
                <a:spcPts val="1000"/>
              </a:spcBef>
            </a:pPr>
            <a:r>
              <a:rPr lang="zh-CN" altLang="en-US" sz="2700" dirty="0">
                <a:solidFill>
                  <a:prstClr val="black"/>
                </a:solidFill>
                <a:latin typeface="Heiti SC Medium" pitchFamily="2" charset="-128"/>
                <a:ea typeface="Heiti SC Medium" pitchFamily="2" charset="-128"/>
                <a:cs typeface="+mn-cs"/>
              </a:rPr>
              <a:t>四</a:t>
            </a:r>
            <a:r>
              <a:rPr lang="en-US" altLang="zh-CN" sz="2700" dirty="0">
                <a:solidFill>
                  <a:prstClr val="black"/>
                </a:solidFill>
                <a:latin typeface="Heiti SC Medium" pitchFamily="2" charset="-128"/>
                <a:ea typeface="Heiti SC Medium" pitchFamily="2" charset="-128"/>
                <a:cs typeface="+mn-cs"/>
              </a:rPr>
              <a:t>.</a:t>
            </a:r>
            <a:r>
              <a:rPr lang="zh-CN" altLang="en-US" sz="2700" dirty="0">
                <a:solidFill>
                  <a:prstClr val="black"/>
                </a:solidFill>
                <a:latin typeface="Heiti SC Medium" pitchFamily="2" charset="-128"/>
                <a:ea typeface="Heiti SC Medium" pitchFamily="2" charset="-128"/>
                <a:cs typeface="+mn-cs"/>
              </a:rPr>
              <a:t>学习总结</a:t>
            </a:r>
            <a:br>
              <a:rPr lang="en-US" altLang="zh-CN" sz="2400" dirty="0">
                <a:solidFill>
                  <a:prstClr val="black"/>
                </a:solidFill>
                <a:latin typeface="Heiti SC Medium" pitchFamily="2" charset="-128"/>
                <a:ea typeface="Heiti SC Medium" pitchFamily="2" charset="-128"/>
                <a:cs typeface="+mn-cs"/>
              </a:rPr>
            </a:br>
            <a:br>
              <a:rPr lang="en-US" altLang="zh-CN" sz="2400" dirty="0">
                <a:solidFill>
                  <a:prstClr val="black"/>
                </a:solidFill>
                <a:latin typeface="Heiti SC Medium" pitchFamily="2" charset="-128"/>
                <a:ea typeface="Heiti SC Medium" pitchFamily="2" charset="-128"/>
                <a:cs typeface="+mn-cs"/>
              </a:rPr>
            </a:br>
            <a:br>
              <a:rPr lang="zh-CN" altLang="zh-CN" sz="2400" dirty="0">
                <a:solidFill>
                  <a:prstClr val="black"/>
                </a:solidFill>
                <a:latin typeface="Heiti SC Medium" pitchFamily="2" charset="-128"/>
                <a:ea typeface="Heiti SC Medium" pitchFamily="2" charset="-128"/>
                <a:cs typeface="+mn-cs"/>
              </a:rPr>
            </a:br>
            <a:endParaRPr kumimoji="1" lang="zh-CN" altLang="en-US" sz="2400" dirty="0"/>
          </a:p>
        </p:txBody>
      </p:sp>
      <p:sp>
        <p:nvSpPr>
          <p:cNvPr id="4" name="文本框 3">
            <a:extLst>
              <a:ext uri="{FF2B5EF4-FFF2-40B4-BE49-F238E27FC236}">
                <a16:creationId xmlns:a16="http://schemas.microsoft.com/office/drawing/2014/main" id="{63614750-2153-544C-AF09-0DF22ECE2043}"/>
              </a:ext>
            </a:extLst>
          </p:cNvPr>
          <p:cNvSpPr txBox="1"/>
          <p:nvPr/>
        </p:nvSpPr>
        <p:spPr>
          <a:xfrm>
            <a:off x="847164" y="1027906"/>
            <a:ext cx="10506636" cy="4597734"/>
          </a:xfrm>
          <a:prstGeom prst="rect">
            <a:avLst/>
          </a:prstGeom>
          <a:noFill/>
        </p:spPr>
        <p:txBody>
          <a:bodyPr wrap="square" rtlCol="0">
            <a:spAutoFit/>
          </a:bodyPr>
          <a:lstStyle/>
          <a:p>
            <a:pPr>
              <a:lnSpc>
                <a:spcPct val="150000"/>
              </a:lnSpc>
            </a:pPr>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在整个学习利用</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计算字符相似性的过程当中，我是从查阅文献开始，先对</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进行了解，再通过视频和一些网上资料自己安装</a:t>
            </a:r>
            <a:r>
              <a:rPr kumimoji="1" lang="en-US" altLang="zh-CN" dirty="0" err="1">
                <a:latin typeface="Heiti SC Medium" pitchFamily="2" charset="-128"/>
                <a:ea typeface="Heiti SC Medium" pitchFamily="2" charset="-128"/>
              </a:rPr>
              <a:t>gensim</a:t>
            </a:r>
            <a:r>
              <a:rPr kumimoji="1" lang="zh-CN" altLang="en-US" dirty="0">
                <a:latin typeface="Heiti SC Medium" pitchFamily="2" charset="-128"/>
                <a:ea typeface="Heiti SC Medium" pitchFamily="2" charset="-128"/>
              </a:rPr>
              <a:t>，将下载的语料库进行处理与转化，最后训练模型得出实验结果的。</a:t>
            </a:r>
            <a:endParaRPr kumimoji="1" lang="en-US" altLang="zh-CN" dirty="0">
              <a:latin typeface="Heiti SC Medium" pitchFamily="2" charset="-128"/>
              <a:ea typeface="Heiti SC Medium" pitchFamily="2" charset="-128"/>
            </a:endParaRPr>
          </a:p>
          <a:p>
            <a:pPr>
              <a:lnSpc>
                <a:spcPct val="150000"/>
              </a:lnSpc>
            </a:pPr>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在已经得到实验结果的情况下，再进行对</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更深层次的了解，通过阅读</a:t>
            </a:r>
            <a:r>
              <a:rPr kumimoji="1" lang="en-US" altLang="zh-CN" dirty="0">
                <a:latin typeface="Heiti SC Medium" pitchFamily="2" charset="-128"/>
                <a:ea typeface="Heiti SC Medium" pitchFamily="2" charset="-128"/>
              </a:rPr>
              <a:t>Xin Rong</a:t>
            </a:r>
            <a:r>
              <a:rPr kumimoji="1" lang="zh-CN" altLang="en-US" dirty="0">
                <a:latin typeface="Heiti SC Medium" pitchFamily="2" charset="-128"/>
                <a:ea typeface="Heiti SC Medium" pitchFamily="2" charset="-128"/>
              </a:rPr>
              <a:t>的</a:t>
            </a:r>
            <a:r>
              <a:rPr kumimoji="1" lang="en-US" altLang="zh-CN" dirty="0">
                <a:latin typeface="Heiti SC Medium" pitchFamily="2" charset="-128"/>
                <a:ea typeface="Heiti SC Medium" pitchFamily="2" charset="-128"/>
              </a:rPr>
              <a:t>《word2vec Parameter Learning Explained 》</a:t>
            </a:r>
            <a:r>
              <a:rPr kumimoji="1" lang="zh-CN" altLang="en-US" dirty="0">
                <a:latin typeface="Heiti SC Medium" pitchFamily="2" charset="-128"/>
                <a:ea typeface="Heiti SC Medium" pitchFamily="2" charset="-128"/>
              </a:rPr>
              <a:t>和其他的文献以及视频了解到</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的两种模型，根据老师的要求再追源</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之前的向量模型。在对</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有一定的情况下再去学习</a:t>
            </a:r>
            <a:r>
              <a:rPr kumimoji="1" lang="en-US" altLang="zh-CN" dirty="0" err="1">
                <a:latin typeface="Heiti SC Medium" pitchFamily="2" charset="-128"/>
                <a:ea typeface="Heiti SC Medium" pitchFamily="2" charset="-128"/>
              </a:rPr>
              <a:t>fastText</a:t>
            </a:r>
            <a:r>
              <a:rPr kumimoji="1" lang="zh-CN" altLang="en-US" dirty="0">
                <a:latin typeface="Heiti SC Medium" pitchFamily="2" charset="-128"/>
                <a:ea typeface="Heiti SC Medium" pitchFamily="2" charset="-128"/>
              </a:rPr>
              <a:t>、</a:t>
            </a:r>
            <a:r>
              <a:rPr kumimoji="1" lang="en-US" altLang="zh-CN" dirty="0" err="1">
                <a:latin typeface="Heiti SC Medium" pitchFamily="2" charset="-128"/>
                <a:ea typeface="Heiti SC Medium" pitchFamily="2" charset="-128"/>
              </a:rPr>
              <a:t>GloVe</a:t>
            </a:r>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两种文本表示方法，查询资料学习三者的区别。</a:t>
            </a:r>
            <a:r>
              <a:rPr kumimoji="1" lang="en-US" altLang="zh-CN" dirty="0">
                <a:latin typeface="Heiti SC Medium" pitchFamily="2" charset="-128"/>
                <a:ea typeface="Heiti SC Medium" pitchFamily="2" charset="-128"/>
              </a:rPr>
              <a:t>	</a:t>
            </a:r>
          </a:p>
          <a:p>
            <a:pPr>
              <a:lnSpc>
                <a:spcPct val="150000"/>
              </a:lnSpc>
            </a:pPr>
            <a:r>
              <a:rPr kumimoji="1" lang="en-US" altLang="zh-CN" dirty="0">
                <a:latin typeface="Heiti SC Medium" pitchFamily="2" charset="-128"/>
                <a:ea typeface="Heiti SC Medium" pitchFamily="2" charset="-128"/>
              </a:rPr>
              <a:t>	</a:t>
            </a:r>
            <a:r>
              <a:rPr kumimoji="1" lang="zh-CN" altLang="en-US" dirty="0">
                <a:latin typeface="Heiti SC Medium" pitchFamily="2" charset="-128"/>
                <a:ea typeface="Heiti SC Medium" pitchFamily="2" charset="-128"/>
              </a:rPr>
              <a:t>在整个实验过程中，语料库的规模也一定程度的影响了实验的结果，选用规模更大的语料库会进一步改善实验结果方便得出更明显的结果，我会在接下来的时间进一步查询资料学习</a:t>
            </a:r>
            <a:r>
              <a:rPr kumimoji="1" lang="en-US" altLang="zh-CN" dirty="0">
                <a:latin typeface="Heiti SC Medium" pitchFamily="2" charset="-128"/>
                <a:ea typeface="Heiti SC Medium" pitchFamily="2" charset="-128"/>
              </a:rPr>
              <a:t>word2vec</a:t>
            </a:r>
            <a:r>
              <a:rPr kumimoji="1" lang="zh-CN" altLang="en-US" dirty="0">
                <a:latin typeface="Heiti SC Medium" pitchFamily="2" charset="-128"/>
                <a:ea typeface="Heiti SC Medium" pitchFamily="2" charset="-128"/>
              </a:rPr>
              <a:t>是否存在更好的训练模型的方法以及得出更准确的实验结论的方法。</a:t>
            </a:r>
            <a:endParaRPr kumimoji="1" lang="en-US" altLang="zh-CN" dirty="0">
              <a:latin typeface="Heiti SC Medium" pitchFamily="2" charset="-128"/>
              <a:ea typeface="Heiti SC Medium" pitchFamily="2" charset="-128"/>
            </a:endParaRPr>
          </a:p>
          <a:p>
            <a:pPr>
              <a:lnSpc>
                <a:spcPct val="150000"/>
              </a:lnSpc>
            </a:pPr>
            <a:r>
              <a:rPr kumimoji="1" lang="en-US" altLang="zh-CN" dirty="0">
                <a:latin typeface="Heiti SC Medium" pitchFamily="2" charset="-128"/>
                <a:ea typeface="Heiti SC Medium" pitchFamily="2" charset="-128"/>
              </a:rPr>
              <a:t>	</a:t>
            </a:r>
          </a:p>
        </p:txBody>
      </p:sp>
    </p:spTree>
    <p:extLst>
      <p:ext uri="{BB962C8B-B14F-4D97-AF65-F5344CB8AC3E}">
        <p14:creationId xmlns:p14="http://schemas.microsoft.com/office/powerpoint/2010/main" val="320709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AD326D-53B8-7742-8C09-DE337D6C87C2}"/>
              </a:ext>
            </a:extLst>
          </p:cNvPr>
          <p:cNvSpPr>
            <a:spLocks noGrp="1"/>
          </p:cNvSpPr>
          <p:nvPr>
            <p:ph idx="1"/>
          </p:nvPr>
        </p:nvSpPr>
        <p:spPr/>
        <p:txBody>
          <a:bodyPr>
            <a:normAutofit/>
          </a:bodyPr>
          <a:lstStyle/>
          <a:p>
            <a:pPr>
              <a:buFont typeface="+mj-lt"/>
              <a:buAutoNum type="arabicPeriod"/>
            </a:pPr>
            <a:r>
              <a:rPr lang="en-US" altLang="zh-CN" sz="1600" dirty="0">
                <a:latin typeface="Arial" panose="020B0604020202020204" pitchFamily="34" charset="0"/>
                <a:cs typeface="Arial" panose="020B0604020202020204" pitchFamily="34" charset="0"/>
              </a:rPr>
              <a:t>Quoc Le </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and Tomas </a:t>
            </a:r>
            <a:r>
              <a:rPr lang="en-US" altLang="zh-CN" sz="1600" dirty="0" err="1">
                <a:latin typeface="Arial" panose="020B0604020202020204" pitchFamily="34" charset="0"/>
                <a:cs typeface="Arial" panose="020B0604020202020204" pitchFamily="34" charset="0"/>
              </a:rPr>
              <a:t>Mikolov</a:t>
            </a:r>
            <a:r>
              <a:rPr lang="en-US" altLang="zh-CN" sz="1600" dirty="0">
                <a:latin typeface="Arial" panose="020B0604020202020204" pitchFamily="34" charset="0"/>
                <a:cs typeface="Arial" panose="020B0604020202020204" pitchFamily="34" charset="0"/>
              </a:rPr>
              <a:t> .  Distributed Representations of Sentences and Documents.(2013)</a:t>
            </a:r>
          </a:p>
          <a:p>
            <a:pPr>
              <a:buFont typeface="+mj-lt"/>
              <a:buAutoNum type="arabicPeriod"/>
            </a:pPr>
            <a:r>
              <a:rPr lang="en-US" altLang="zh-CN" sz="1600" dirty="0">
                <a:latin typeface="Arial" panose="020B0604020202020204" pitchFamily="34" charset="0"/>
                <a:cs typeface="Arial" panose="020B0604020202020204" pitchFamily="34" charset="0"/>
              </a:rPr>
              <a:t>Xin Rong . word2vec Parameter Learning Explained (2014)</a:t>
            </a:r>
          </a:p>
          <a:p>
            <a:pPr>
              <a:buFont typeface="+mj-lt"/>
              <a:buAutoNum type="arabicPeriod"/>
            </a:pPr>
            <a:r>
              <a:rPr lang="en-US" altLang="zh-CN" sz="1600" dirty="0">
                <a:latin typeface="Arial" panose="020B0604020202020204" pitchFamily="34" charset="0"/>
                <a:cs typeface="Arial" panose="020B0604020202020204" pitchFamily="34" charset="0"/>
              </a:rPr>
              <a:t>Tomas </a:t>
            </a:r>
            <a:r>
              <a:rPr lang="en-US" altLang="zh-CN" sz="1600" dirty="0" err="1">
                <a:latin typeface="Arial" panose="020B0604020202020204" pitchFamily="34" charset="0"/>
                <a:cs typeface="Arial" panose="020B0604020202020204" pitchFamily="34" charset="0"/>
              </a:rPr>
              <a:t>Mikolov</a:t>
            </a:r>
            <a:r>
              <a:rPr lang="en-US" altLang="zh-CN" sz="1600" dirty="0">
                <a:latin typeface="Arial" panose="020B0604020202020204" pitchFamily="34" charset="0"/>
                <a:cs typeface="Arial" panose="020B0604020202020204" pitchFamily="34" charset="0"/>
              </a:rPr>
              <a:t>, Kai Chen,  Greg </a:t>
            </a:r>
            <a:r>
              <a:rPr lang="en-US" altLang="zh-CN" sz="1600" dirty="0" err="1">
                <a:latin typeface="Arial" panose="020B0604020202020204" pitchFamily="34" charset="0"/>
                <a:cs typeface="Arial" panose="020B0604020202020204" pitchFamily="34" charset="0"/>
              </a:rPr>
              <a:t>Corrado</a:t>
            </a:r>
            <a:r>
              <a:rPr lang="en-US" altLang="zh-CN" sz="1600" dirty="0">
                <a:latin typeface="Arial" panose="020B0604020202020204" pitchFamily="34" charset="0"/>
                <a:cs typeface="Arial" panose="020B0604020202020204" pitchFamily="34" charset="0"/>
              </a:rPr>
              <a:t> and Jeffrey Dean.  Efficient Estimation of Word Representations in Vector Space (2013)</a:t>
            </a:r>
          </a:p>
          <a:p>
            <a:pPr>
              <a:buFont typeface="+mj-lt"/>
              <a:buAutoNum type="arabicPeriod"/>
            </a:pPr>
            <a:r>
              <a:rPr lang="en-US" altLang="zh-CN" sz="1600" dirty="0">
                <a:latin typeface="Arial" panose="020B0604020202020204" pitchFamily="34" charset="0"/>
                <a:cs typeface="Arial" panose="020B0604020202020204" pitchFamily="34" charset="0"/>
              </a:rPr>
              <a:t>Yoav Goldberg and Omer Levy . word2vec Explained- Deriving </a:t>
            </a:r>
            <a:r>
              <a:rPr lang="en-US" altLang="zh-CN" sz="1600" dirty="0" err="1">
                <a:latin typeface="Arial" panose="020B0604020202020204" pitchFamily="34" charset="0"/>
                <a:cs typeface="Arial" panose="020B0604020202020204" pitchFamily="34" charset="0"/>
              </a:rPr>
              <a:t>Mikolov</a:t>
            </a:r>
            <a:r>
              <a:rPr lang="en-US" altLang="zh-CN" sz="1600" dirty="0">
                <a:latin typeface="Arial" panose="020B0604020202020204" pitchFamily="34" charset="0"/>
                <a:cs typeface="Arial" panose="020B0604020202020204" pitchFamily="34" charset="0"/>
              </a:rPr>
              <a:t> et al.’s Negative-Sampling Word-Embedding Method. (2014)</a:t>
            </a:r>
          </a:p>
          <a:p>
            <a:pPr>
              <a:buFont typeface="+mj-lt"/>
              <a:buAutoNum type="arabicPeriod"/>
            </a:pPr>
            <a:r>
              <a:rPr lang="en-US" altLang="zh-CN" sz="1600" dirty="0">
                <a:latin typeface="Arial" panose="020B0604020202020204" pitchFamily="34" charset="0"/>
                <a:cs typeface="Arial" panose="020B0604020202020204" pitchFamily="34" charset="0"/>
              </a:rPr>
              <a:t>CS 224D: Deep Learning for NLP1 </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Lecture Notes: Part I (2016)</a:t>
            </a:r>
          </a:p>
          <a:p>
            <a:pPr>
              <a:buFont typeface="+mj-lt"/>
              <a:buAutoNum type="arabicPeriod"/>
            </a:pPr>
            <a:r>
              <a:rPr lang="en-US" altLang="zh-CN" sz="1600" dirty="0">
                <a:latin typeface="Arial" panose="020B0604020202020204" pitchFamily="34" charset="0"/>
                <a:cs typeface="Arial" panose="020B0604020202020204" pitchFamily="34" charset="0"/>
              </a:rPr>
              <a:t>Omer Levy ,Yoav Goldberg and </a:t>
            </a:r>
            <a:r>
              <a:rPr lang="en-US" altLang="zh-CN" sz="1600" dirty="0" err="1">
                <a:latin typeface="Arial" panose="020B0604020202020204" pitchFamily="34" charset="0"/>
                <a:cs typeface="Arial" panose="020B0604020202020204" pitchFamily="34" charset="0"/>
              </a:rPr>
              <a:t>Ido</a:t>
            </a:r>
            <a:r>
              <a:rPr lang="en-US" altLang="zh-CN" sz="1600" dirty="0">
                <a:latin typeface="Arial" panose="020B0604020202020204" pitchFamily="34" charset="0"/>
                <a:cs typeface="Arial" panose="020B0604020202020204" pitchFamily="34" charset="0"/>
              </a:rPr>
              <a:t> Dagan . Improving Distributional Similarity with Lessons Learned from Word Embeddings (2014)</a:t>
            </a:r>
          </a:p>
          <a:p>
            <a:pPr marL="0" indent="0">
              <a:buNone/>
            </a:pPr>
            <a:br>
              <a:rPr lang="en-US" altLang="zh-CN" sz="1600" dirty="0">
                <a:latin typeface="Arial" panose="020B0604020202020204" pitchFamily="34" charset="0"/>
                <a:cs typeface="Arial" panose="020B0604020202020204" pitchFamily="34" charset="0"/>
              </a:rPr>
            </a:br>
            <a:endParaRPr lang="en-US" altLang="zh-CN" sz="1600" dirty="0">
              <a:latin typeface="Arial" panose="020B0604020202020204" pitchFamily="34" charset="0"/>
              <a:cs typeface="Arial" panose="020B0604020202020204" pitchFamily="34" charset="0"/>
            </a:endParaRPr>
          </a:p>
          <a:p>
            <a:pPr>
              <a:buFont typeface="+mj-lt"/>
              <a:buAutoNum type="arabicPeriod"/>
            </a:pPr>
            <a:endParaRPr lang="en-US" altLang="zh-CN" sz="1600" dirty="0">
              <a:latin typeface="Arial" panose="020B0604020202020204" pitchFamily="34" charset="0"/>
              <a:cs typeface="Arial" panose="020B0604020202020204" pitchFamily="34" charset="0"/>
            </a:endParaRPr>
          </a:p>
          <a:p>
            <a:endParaRPr lang="en-US" altLang="zh-CN" sz="1600" dirty="0">
              <a:latin typeface="Arial" panose="020B0604020202020204" pitchFamily="34" charset="0"/>
              <a:cs typeface="Arial" panose="020B0604020202020204" pitchFamily="34" charset="0"/>
            </a:endParaRPr>
          </a:p>
          <a:p>
            <a:endParaRPr kumimoji="1" lang="zh-CN" altLang="en-US" sz="1600" dirty="0">
              <a:latin typeface="Arial" panose="020B0604020202020204" pitchFamily="34" charset="0"/>
              <a:cs typeface="Arial" panose="020B0604020202020204" pitchFamily="34" charset="0"/>
            </a:endParaRPr>
          </a:p>
        </p:txBody>
      </p:sp>
      <p:sp>
        <p:nvSpPr>
          <p:cNvPr id="4" name="标题 3">
            <a:extLst>
              <a:ext uri="{FF2B5EF4-FFF2-40B4-BE49-F238E27FC236}">
                <a16:creationId xmlns:a16="http://schemas.microsoft.com/office/drawing/2014/main" id="{479D4A77-6CF9-8C42-89C6-8268D96199CA}"/>
              </a:ext>
            </a:extLst>
          </p:cNvPr>
          <p:cNvSpPr txBox="1">
            <a:spLocks noGrp="1"/>
          </p:cNvSpPr>
          <p:nvPr>
            <p:ph type="title"/>
          </p:nvPr>
        </p:nvSpPr>
        <p:spPr>
          <a:xfrm>
            <a:off x="838200" y="649341"/>
            <a:ext cx="10515600" cy="757130"/>
          </a:xfrm>
          <a:prstGeom prst="rect">
            <a:avLst/>
          </a:prstGeom>
          <a:noFill/>
        </p:spPr>
        <p:txBody>
          <a:bodyPr wrap="square" rtlCol="0">
            <a:spAutoFit/>
          </a:bodyPr>
          <a:lstStyle/>
          <a:p>
            <a:pPr marL="514350" indent="-514350">
              <a:buFont typeface="+mj-ea"/>
              <a:buAutoNum type="ea1JpnChsDbPeriod" startAt="5"/>
            </a:pPr>
            <a:r>
              <a:rPr lang="zh-CN" altLang="en-US" sz="2400" dirty="0">
                <a:latin typeface="Heiti SC Medium" pitchFamily="2" charset="-128"/>
                <a:ea typeface="Heiti SC Medium" pitchFamily="2" charset="-128"/>
              </a:rPr>
              <a:t>参考文献</a:t>
            </a:r>
            <a:endParaRPr lang="en-US" altLang="zh-CN" sz="2400" dirty="0">
              <a:latin typeface="Heiti SC Medium" pitchFamily="2" charset="-128"/>
              <a:ea typeface="Heiti SC Medium" pitchFamily="2" charset="-128"/>
            </a:endParaRPr>
          </a:p>
          <a:p>
            <a:endParaRPr kumimoji="1" lang="zh-CN" altLang="en-US" sz="2400" dirty="0">
              <a:latin typeface="Heiti SC Medium" pitchFamily="2" charset="-128"/>
              <a:ea typeface="Heiti SC Medium" pitchFamily="2" charset="-128"/>
            </a:endParaRPr>
          </a:p>
        </p:txBody>
      </p:sp>
    </p:spTree>
    <p:extLst>
      <p:ext uri="{BB962C8B-B14F-4D97-AF65-F5344CB8AC3E}">
        <p14:creationId xmlns:p14="http://schemas.microsoft.com/office/powerpoint/2010/main" val="1048136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C4FF87-F0C4-3F44-8DF0-B25A2ACA60C6}"/>
              </a:ext>
            </a:extLst>
          </p:cNvPr>
          <p:cNvSpPr txBox="1"/>
          <p:nvPr/>
        </p:nvSpPr>
        <p:spPr>
          <a:xfrm>
            <a:off x="609600" y="402771"/>
            <a:ext cx="9535886" cy="830997"/>
          </a:xfrm>
          <a:prstGeom prst="rect">
            <a:avLst/>
          </a:prstGeom>
          <a:noFill/>
        </p:spPr>
        <p:txBody>
          <a:bodyPr wrap="square" rtlCol="0">
            <a:spAutoFit/>
          </a:bodyPr>
          <a:lstStyle/>
          <a:p>
            <a:pPr marL="514350" indent="-514350">
              <a:buFont typeface="+mj-ea"/>
              <a:buAutoNum type="ea1JpnChsDbPeriod"/>
            </a:pPr>
            <a:r>
              <a:rPr lang="zh-CN" altLang="zh-CN" sz="2400" dirty="0">
                <a:latin typeface="Heiti SC Medium" pitchFamily="2" charset="-128"/>
                <a:ea typeface="Heiti SC Medium" pitchFamily="2" charset="-128"/>
              </a:rPr>
              <a:t>动机</a:t>
            </a:r>
            <a:endParaRPr lang="en-US" altLang="zh-CN" sz="2400" dirty="0">
              <a:latin typeface="Heiti SC Medium" pitchFamily="2" charset="-128"/>
              <a:ea typeface="Heiti SC Medium" pitchFamily="2" charset="-128"/>
            </a:endParaRPr>
          </a:p>
          <a:p>
            <a:endParaRPr kumimoji="1" lang="zh-CN" altLang="en-US" sz="2400" dirty="0">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4801314"/>
          </a:xfrm>
          <a:prstGeom prst="rect">
            <a:avLst/>
          </a:prstGeom>
          <a:noFill/>
        </p:spPr>
        <p:txBody>
          <a:bodyPr wrap="square" rtlCol="0">
            <a:spAutoFit/>
          </a:bodyPr>
          <a:lstStyle/>
          <a:p>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在我理解，</a:t>
            </a:r>
            <a:r>
              <a:rPr lang="en-US" altLang="zh-CN" dirty="0">
                <a:latin typeface="Heiti SC Medium" pitchFamily="2" charset="-128"/>
                <a:ea typeface="Heiti SC Medium" pitchFamily="2" charset="-128"/>
              </a:rPr>
              <a:t>NLP</a:t>
            </a:r>
            <a:r>
              <a:rPr lang="zh-CN" altLang="zh-CN" dirty="0">
                <a:latin typeface="Heiti SC Medium" pitchFamily="2" charset="-128"/>
                <a:ea typeface="Heiti SC Medium" pitchFamily="2" charset="-128"/>
              </a:rPr>
              <a:t>（自然语言处理）的首要问题就是寻找合适的文本表示方法，而近年以来</a:t>
            </a:r>
            <a:r>
              <a:rPr lang="en-US" altLang="zh-CN" dirty="0">
                <a:latin typeface="Heiti SC Medium" pitchFamily="2" charset="-128"/>
                <a:ea typeface="Heiti SC Medium" pitchFamily="2" charset="-128"/>
              </a:rPr>
              <a:t>Word</a:t>
            </a:r>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Embedding</a:t>
            </a:r>
            <a:r>
              <a:rPr lang="zh-CN" altLang="zh-CN" dirty="0">
                <a:latin typeface="Heiti SC Medium" pitchFamily="2" charset="-128"/>
                <a:ea typeface="Heiti SC Medium" pitchFamily="2" charset="-128"/>
              </a:rPr>
              <a:t>（词嵌入）成为越来越流行的文本表示方法，并在各种各样的</a:t>
            </a:r>
            <a:r>
              <a:rPr lang="en-US" altLang="zh-CN" dirty="0">
                <a:latin typeface="Heiti SC Medium" pitchFamily="2" charset="-128"/>
                <a:ea typeface="Heiti SC Medium" pitchFamily="2" charset="-128"/>
              </a:rPr>
              <a:t>NLP</a:t>
            </a:r>
            <a:r>
              <a:rPr lang="zh-CN" altLang="zh-CN" dirty="0">
                <a:latin typeface="Heiti SC Medium" pitchFamily="2" charset="-128"/>
                <a:ea typeface="Heiti SC Medium" pitchFamily="2" charset="-128"/>
              </a:rPr>
              <a:t>任务中得到了广泛的应用。（注：词嵌入通过无监督方式学习单词的向量表示）</a:t>
            </a:r>
          </a:p>
          <a:p>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向量空间模型在早期模型中的应用场景是索引、搜索（主要指文档索引与获取），索引和搜索更多会关注词和权重。计算权重有很多方法，最常用的是基于词频的方法。具体而言，单词的权重由三个因素决定：</a:t>
            </a:r>
          </a:p>
          <a:p>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	1.</a:t>
            </a:r>
            <a:r>
              <a:rPr lang="zh-CN" altLang="zh-CN" dirty="0">
                <a:latin typeface="Heiti SC Medium" pitchFamily="2" charset="-128"/>
                <a:ea typeface="Heiti SC Medium" pitchFamily="2" charset="-128"/>
              </a:rPr>
              <a:t>词频（</a:t>
            </a:r>
            <a:r>
              <a:rPr lang="en-US" altLang="zh-CN" dirty="0">
                <a:latin typeface="Heiti SC Medium" pitchFamily="2" charset="-128"/>
                <a:ea typeface="Heiti SC Medium" pitchFamily="2" charset="-128"/>
              </a:rPr>
              <a:t>Term Frequency</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TF</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	2.</a:t>
            </a:r>
            <a:r>
              <a:rPr lang="zh-CN" altLang="zh-CN" dirty="0">
                <a:latin typeface="Heiti SC Medium" pitchFamily="2" charset="-128"/>
                <a:ea typeface="Heiti SC Medium" pitchFamily="2" charset="-128"/>
              </a:rPr>
              <a:t>逆向文档频率（</a:t>
            </a:r>
            <a:r>
              <a:rPr lang="en-US" altLang="zh-CN" dirty="0">
                <a:latin typeface="Heiti SC Medium" pitchFamily="2" charset="-128"/>
                <a:ea typeface="Heiti SC Medium" pitchFamily="2" charset="-128"/>
              </a:rPr>
              <a:t>Inverse Document Frequency</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IDF</a:t>
            </a:r>
            <a:r>
              <a:rPr lang="zh-CN" altLang="zh-CN" dirty="0">
                <a:latin typeface="Heiti SC Medium" pitchFamily="2" charset="-128"/>
                <a:ea typeface="Heiti SC Medium" pitchFamily="2" charset="-128"/>
              </a:rPr>
              <a:t>）</a:t>
            </a:r>
          </a:p>
          <a:p>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	3.</a:t>
            </a:r>
            <a:r>
              <a:rPr lang="zh-CN" altLang="zh-CN" dirty="0">
                <a:latin typeface="Heiti SC Medium" pitchFamily="2" charset="-128"/>
                <a:ea typeface="Heiti SC Medium" pitchFamily="2" charset="-128"/>
              </a:rPr>
              <a:t>长度正则化</a:t>
            </a:r>
          </a:p>
          <a:p>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但是早期模型根据这三个因素分析文档的相关性得出的结果是并不准确的，不过</a:t>
            </a:r>
            <a:r>
              <a:rPr lang="en-US" altLang="zh-CN" dirty="0">
                <a:latin typeface="Heiti SC Medium" pitchFamily="2" charset="-128"/>
                <a:ea typeface="Heiti SC Medium" pitchFamily="2" charset="-128"/>
              </a:rPr>
              <a:t>Salton</a:t>
            </a:r>
            <a:r>
              <a:rPr lang="zh-CN" altLang="zh-CN" dirty="0">
                <a:latin typeface="Heiti SC Medium" pitchFamily="2" charset="-128"/>
                <a:ea typeface="Heiti SC Medium" pitchFamily="2" charset="-128"/>
              </a:rPr>
              <a:t>等提出基于文档的向量空间模型除了可以优化文档的索引和获取，更重要的是通过计算文档向量的接近程度（使用余弦相似度）来衡量两个文档的相似度。之后，相似度可以用于文本分类、推荐相似文本等任务。早期模型主要是基于频率（词频和逆向文档频率）构建。与之类似，若基于和其他单词同时出现的频率，我们可以构建基于单词的向量空间模型。不过词向量的维度对应于整个语料库的词汇量通常维度高达上万，甚至百万。处理这样的高维向量无疑是一项巨大的挑战。如很多资料所讲，这也正是词向量空间模型的主要缺陷。为了降低词向量的维度，我们需要词嵌入（</a:t>
            </a:r>
            <a:r>
              <a:rPr lang="en-US" altLang="zh-CN" dirty="0">
                <a:latin typeface="Heiti SC Medium" pitchFamily="2" charset="-128"/>
                <a:ea typeface="Heiti SC Medium" pitchFamily="2" charset="-128"/>
              </a:rPr>
              <a:t>Word Embedding</a:t>
            </a:r>
            <a:r>
              <a:rPr lang="zh-CN" altLang="zh-CN" dirty="0">
                <a:latin typeface="Heiti SC Medium" pitchFamily="2" charset="-128"/>
                <a:ea typeface="Heiti SC Medium" pitchFamily="2" charset="-128"/>
              </a:rPr>
              <a:t>）（注：词嵌入是指用某个模型来学习这些联系，然后用这个模型来表示单词。）</a:t>
            </a:r>
            <a:r>
              <a:rPr lang="en-US" altLang="zh-CN" sz="1200" baseline="52000" dirty="0">
                <a:latin typeface="Heiti SC Medium" pitchFamily="2" charset="-128"/>
                <a:ea typeface="Heiti SC Medium" pitchFamily="2" charset="-128"/>
              </a:rPr>
              <a:t>【1】</a:t>
            </a:r>
            <a:endParaRPr lang="zh-CN" altLang="zh-CN" sz="1200" baseline="52000"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到词嵌入这里，文本表示基于词向量的固定表征有以下三种：</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a:t>
            </a:r>
            <a:r>
              <a:rPr lang="en-US" altLang="zh-CN" dirty="0" err="1">
                <a:latin typeface="Heiti SC Medium" pitchFamily="2" charset="-128"/>
                <a:ea typeface="Heiti SC Medium" pitchFamily="2" charset="-128"/>
              </a:rPr>
              <a:t>fastText</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glove</a:t>
            </a:r>
            <a:r>
              <a:rPr lang="zh-CN" altLang="zh-CN" dirty="0">
                <a:latin typeface="Heiti SC Medium" pitchFamily="2" charset="-128"/>
                <a:ea typeface="Heiti SC Medium" pitchFamily="2" charset="-128"/>
              </a:rPr>
              <a:t>。接下来继续对这三者本身进行理解并进行区别对比。</a:t>
            </a:r>
          </a:p>
        </p:txBody>
      </p:sp>
    </p:spTree>
    <p:extLst>
      <p:ext uri="{BB962C8B-B14F-4D97-AF65-F5344CB8AC3E}">
        <p14:creationId xmlns:p14="http://schemas.microsoft.com/office/powerpoint/2010/main" val="97804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C4FF87-F0C4-3F44-8DF0-B25A2ACA60C6}"/>
              </a:ext>
            </a:extLst>
          </p:cNvPr>
          <p:cNvSpPr txBox="1"/>
          <p:nvPr/>
        </p:nvSpPr>
        <p:spPr>
          <a:xfrm>
            <a:off x="609600" y="402771"/>
            <a:ext cx="9535886" cy="830997"/>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a:p>
            <a:endParaRPr kumimoji="1" lang="zh-CN" altLang="en-US" sz="2400" dirty="0">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3416320"/>
          </a:xfrm>
          <a:prstGeom prst="rect">
            <a:avLst/>
          </a:prstGeom>
          <a:noFill/>
        </p:spPr>
        <p:txBody>
          <a:bodyPr wrap="square" rtlCol="0">
            <a:spAutoFit/>
          </a:bodyPr>
          <a:lstStyle/>
          <a:p>
            <a:pPr lvl="0"/>
            <a:r>
              <a:rPr lang="en-US" altLang="zh-CN" dirty="0">
                <a:latin typeface="Heiti SC Medium" pitchFamily="2" charset="-128"/>
                <a:ea typeface="Heiti SC Medium" pitchFamily="2" charset="-128"/>
              </a:rPr>
              <a:t>1.</a:t>
            </a:r>
            <a:r>
              <a:rPr lang="zh-CN" altLang="zh-CN" dirty="0">
                <a:latin typeface="Heiti SC Medium" pitchFamily="2" charset="-128"/>
                <a:ea typeface="Heiti SC Medium" pitchFamily="2" charset="-128"/>
              </a:rPr>
              <a:t>理解</a:t>
            </a:r>
            <a:r>
              <a:rPr lang="en-US" altLang="zh-CN" dirty="0">
                <a:latin typeface="Heiti SC Medium" pitchFamily="2" charset="-128"/>
                <a:ea typeface="Heiti SC Medium" pitchFamily="2" charset="-128"/>
              </a:rPr>
              <a:t>Word2Vec</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在动机第一小节当中，已经提到为降低词向量的维度，需要词嵌入，</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是其中一种降低维度的方法。</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简单的说：</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是用一个一层的神经网络</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即</a:t>
            </a:r>
            <a:r>
              <a:rPr lang="en-US" altLang="zh-CN" dirty="0">
                <a:latin typeface="Heiti SC Medium" pitchFamily="2" charset="-128"/>
                <a:ea typeface="Heiti SC Medium" pitchFamily="2" charset="-128"/>
              </a:rPr>
              <a:t>CBOW)</a:t>
            </a:r>
            <a:r>
              <a:rPr lang="zh-CN" altLang="zh-CN" dirty="0">
                <a:latin typeface="Heiti SC Medium" pitchFamily="2" charset="-128"/>
                <a:ea typeface="Heiti SC Medium" pitchFamily="2" charset="-128"/>
              </a:rPr>
              <a:t>把</a:t>
            </a:r>
            <a:r>
              <a:rPr lang="en-US" altLang="zh-CN" dirty="0">
                <a:latin typeface="Heiti SC Medium" pitchFamily="2" charset="-128"/>
                <a:ea typeface="Heiti SC Medium" pitchFamily="2" charset="-128"/>
              </a:rPr>
              <a:t>one-hot</a:t>
            </a:r>
            <a:r>
              <a:rPr lang="zh-CN" altLang="zh-CN" dirty="0">
                <a:latin typeface="Heiti SC Medium" pitchFamily="2" charset="-128"/>
                <a:ea typeface="Heiti SC Medium" pitchFamily="2" charset="-128"/>
              </a:rPr>
              <a:t>形式的稀疏词向量映射称为一个</a:t>
            </a:r>
            <a:r>
              <a:rPr lang="en-US" altLang="zh-CN" dirty="0">
                <a:latin typeface="Heiti SC Medium" pitchFamily="2" charset="-128"/>
                <a:ea typeface="Heiti SC Medium" pitchFamily="2" charset="-128"/>
              </a:rPr>
              <a:t>n</a:t>
            </a:r>
            <a:r>
              <a:rPr lang="zh-CN" altLang="zh-CN" dirty="0">
                <a:latin typeface="Heiti SC Medium" pitchFamily="2" charset="-128"/>
                <a:ea typeface="Heiti SC Medium" pitchFamily="2" charset="-128"/>
              </a:rPr>
              <a:t>维</a:t>
            </a:r>
            <a:r>
              <a:rPr lang="en-US" altLang="zh-CN" dirty="0">
                <a:latin typeface="Heiti SC Medium" pitchFamily="2" charset="-128"/>
                <a:ea typeface="Heiti SC Medium" pitchFamily="2" charset="-128"/>
              </a:rPr>
              <a:t>(n</a:t>
            </a:r>
            <a:r>
              <a:rPr lang="zh-CN" altLang="zh-CN" dirty="0">
                <a:latin typeface="Heiti SC Medium" pitchFamily="2" charset="-128"/>
                <a:ea typeface="Heiti SC Medium" pitchFamily="2" charset="-128"/>
              </a:rPr>
              <a:t>一般为几百</a:t>
            </a:r>
            <a:r>
              <a:rPr lang="en-US" altLang="zh-CN" dirty="0">
                <a:latin typeface="Heiti SC Medium" pitchFamily="2" charset="-128"/>
                <a:ea typeface="Heiti SC Medium" pitchFamily="2" charset="-128"/>
              </a:rPr>
              <a:t>)</a:t>
            </a:r>
            <a:r>
              <a:rPr lang="zh-CN" altLang="zh-CN" dirty="0">
                <a:latin typeface="Heiti SC Medium" pitchFamily="2" charset="-128"/>
                <a:ea typeface="Heiti SC Medium" pitchFamily="2" charset="-128"/>
              </a:rPr>
              <a:t>的稠密向量的过程。为了加快模型训练速度，</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还支持两种优化方法：</a:t>
            </a:r>
            <a:r>
              <a:rPr lang="en-US" altLang="zh-CN" dirty="0">
                <a:latin typeface="Heiti SC Medium" pitchFamily="2" charset="-128"/>
                <a:ea typeface="Heiti SC Medium" pitchFamily="2" charset="-128"/>
              </a:rPr>
              <a:t>hierarchical </a:t>
            </a:r>
            <a:r>
              <a:rPr lang="en-US" altLang="zh-CN" dirty="0" err="1">
                <a:latin typeface="Heiti SC Medium" pitchFamily="2" charset="-128"/>
                <a:ea typeface="Heiti SC Medium" pitchFamily="2" charset="-128"/>
              </a:rPr>
              <a:t>softmax</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negative sampling</a:t>
            </a:r>
            <a:r>
              <a:rPr lang="zh-CN" altLang="zh-CN" dirty="0">
                <a:latin typeface="Heiti SC Medium" pitchFamily="2" charset="-128"/>
                <a:ea typeface="Heiti SC Medium" pitchFamily="2" charset="-128"/>
              </a:rPr>
              <a:t>。</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具体来说</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a:t>
            </a:r>
            <a:r>
              <a:rPr lang="en-US" altLang="zh-CN" dirty="0">
                <a:latin typeface="Heiti SC Medium" pitchFamily="2" charset="-128"/>
                <a:ea typeface="Heiti SC Medium" pitchFamily="2" charset="-128"/>
              </a:rPr>
              <a:t>f(x)-&gt;y</a:t>
            </a:r>
            <a:endParaRPr lang="zh-CN" altLang="zh-CN" dirty="0">
              <a:latin typeface="Heiti SC Medium" pitchFamily="2" charset="-128"/>
              <a:ea typeface="Heiti SC Medium" pitchFamily="2" charset="-128"/>
            </a:endParaRP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在</a:t>
            </a:r>
            <a:r>
              <a:rPr lang="en-US" altLang="zh-CN" dirty="0">
                <a:latin typeface="Heiti SC Medium" pitchFamily="2" charset="-128"/>
                <a:ea typeface="Heiti SC Medium" pitchFamily="2" charset="-128"/>
              </a:rPr>
              <a:t>NLP</a:t>
            </a:r>
            <a:r>
              <a:rPr lang="zh-CN" altLang="zh-CN" dirty="0">
                <a:latin typeface="Heiti SC Medium" pitchFamily="2" charset="-128"/>
                <a:ea typeface="Heiti SC Medium" pitchFamily="2" charset="-128"/>
              </a:rPr>
              <a:t>中，把</a:t>
            </a:r>
            <a:r>
              <a:rPr lang="en-US" altLang="zh-CN" dirty="0">
                <a:latin typeface="Heiti SC Medium" pitchFamily="2" charset="-128"/>
                <a:ea typeface="Heiti SC Medium" pitchFamily="2" charset="-128"/>
              </a:rPr>
              <a:t> x </a:t>
            </a:r>
            <a:r>
              <a:rPr lang="zh-CN" altLang="zh-CN" dirty="0">
                <a:latin typeface="Heiti SC Medium" pitchFamily="2" charset="-128"/>
                <a:ea typeface="Heiti SC Medium" pitchFamily="2" charset="-128"/>
              </a:rPr>
              <a:t>看做一个句子里的一个词语，</a:t>
            </a:r>
            <a:r>
              <a:rPr lang="en-US" altLang="zh-CN" dirty="0">
                <a:latin typeface="Heiti SC Medium" pitchFamily="2" charset="-128"/>
                <a:ea typeface="Heiti SC Medium" pitchFamily="2" charset="-128"/>
              </a:rPr>
              <a:t>y </a:t>
            </a:r>
            <a:r>
              <a:rPr lang="zh-CN" altLang="zh-CN" dirty="0">
                <a:latin typeface="Heiti SC Medium" pitchFamily="2" charset="-128"/>
                <a:ea typeface="Heiti SC Medium" pitchFamily="2" charset="-128"/>
              </a:rPr>
              <a:t>是这个词语的上下文词语，那么这里的</a:t>
            </a:r>
            <a:r>
              <a:rPr lang="en-US" altLang="zh-CN" dirty="0">
                <a:latin typeface="Heiti SC Medium" pitchFamily="2" charset="-128"/>
                <a:ea typeface="Heiti SC Medium" pitchFamily="2" charset="-128"/>
              </a:rPr>
              <a:t> f</a:t>
            </a:r>
            <a:r>
              <a:rPr lang="zh-CN" altLang="zh-CN" dirty="0">
                <a:latin typeface="Heiti SC Medium" pitchFamily="2" charset="-128"/>
                <a:ea typeface="Heiti SC Medium" pitchFamily="2" charset="-128"/>
              </a:rPr>
              <a:t>，便是</a:t>
            </a:r>
            <a:r>
              <a:rPr lang="en-US" altLang="zh-CN" dirty="0">
                <a:latin typeface="Heiti SC Medium" pitchFamily="2" charset="-128"/>
                <a:ea typeface="Heiti SC Medium" pitchFamily="2" charset="-128"/>
              </a:rPr>
              <a:t> NLP </a:t>
            </a:r>
            <a:r>
              <a:rPr lang="zh-CN" altLang="zh-CN" dirty="0">
                <a:latin typeface="Heiti SC Medium" pitchFamily="2" charset="-128"/>
                <a:ea typeface="Heiti SC Medium" pitchFamily="2" charset="-128"/>
              </a:rPr>
              <a:t>中经常出现的『语言模型』（</a:t>
            </a:r>
            <a:r>
              <a:rPr lang="en-US" altLang="zh-CN" dirty="0">
                <a:latin typeface="Heiti SC Medium" pitchFamily="2" charset="-128"/>
                <a:ea typeface="Heiti SC Medium" pitchFamily="2" charset="-128"/>
              </a:rPr>
              <a:t>language model</a:t>
            </a:r>
            <a:r>
              <a:rPr lang="zh-CN" altLang="zh-CN" dirty="0">
                <a:latin typeface="Heiti SC Medium" pitchFamily="2" charset="-128"/>
                <a:ea typeface="Heiti SC Medium" pitchFamily="2" charset="-128"/>
              </a:rPr>
              <a:t>），这个模型的目的，就是判断</a:t>
            </a:r>
            <a:r>
              <a:rPr lang="en-US" altLang="zh-CN" dirty="0">
                <a:latin typeface="Heiti SC Medium" pitchFamily="2" charset="-128"/>
                <a:ea typeface="Heiti SC Medium" pitchFamily="2" charset="-128"/>
              </a:rPr>
              <a:t> (</a:t>
            </a:r>
            <a:r>
              <a:rPr lang="en-US" altLang="zh-CN" dirty="0" err="1">
                <a:latin typeface="Heiti SC Medium" pitchFamily="2" charset="-128"/>
                <a:ea typeface="Heiti SC Medium" pitchFamily="2" charset="-128"/>
              </a:rPr>
              <a:t>x,y</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这个样本，是否符合自然语言的法则。</a:t>
            </a:r>
          </a:p>
          <a:p>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这里提到的语言模型，在</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中，有两种模型分别是</a:t>
            </a:r>
            <a:r>
              <a:rPr lang="en-US" altLang="zh-CN" dirty="0">
                <a:latin typeface="Heiti SC Medium" pitchFamily="2" charset="-128"/>
                <a:ea typeface="Heiti SC Medium" pitchFamily="2" charset="-128"/>
              </a:rPr>
              <a:t>Skip-gram </a:t>
            </a:r>
            <a:r>
              <a:rPr lang="zh-CN" altLang="zh-CN"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 CBOW </a:t>
            </a:r>
            <a:r>
              <a:rPr lang="zh-CN" altLang="zh-CN" dirty="0">
                <a:latin typeface="Heiti SC Medium" pitchFamily="2" charset="-128"/>
                <a:ea typeface="Heiti SC Medium" pitchFamily="2" charset="-128"/>
              </a:rPr>
              <a:t>模型。</a:t>
            </a:r>
            <a:r>
              <a:rPr lang="en-US" altLang="zh-CN" baseline="52000" dirty="0">
                <a:latin typeface="Heiti SC Medium" pitchFamily="2" charset="-128"/>
                <a:ea typeface="Heiti SC Medium" pitchFamily="2" charset="-128"/>
              </a:rPr>
              <a:t> 【3】</a:t>
            </a:r>
            <a:endParaRPr lang="zh-CN" altLang="zh-CN" dirty="0">
              <a:latin typeface="Heiti SC Medium" pitchFamily="2" charset="-128"/>
              <a:ea typeface="Heiti SC Medium" pitchFamily="2" charset="-128"/>
            </a:endParaRPr>
          </a:p>
          <a:p>
            <a:pPr lvl="0"/>
            <a:endParaRPr lang="zh-CN" altLang="zh-CN" dirty="0">
              <a:latin typeface="Heiti SC Medium" pitchFamily="2" charset="-128"/>
              <a:ea typeface="Heiti SC Medium" pitchFamily="2" charset="-128"/>
            </a:endParaRPr>
          </a:p>
        </p:txBody>
      </p:sp>
      <p:pic>
        <p:nvPicPr>
          <p:cNvPr id="4" name="图片 3">
            <a:extLst>
              <a:ext uri="{FF2B5EF4-FFF2-40B4-BE49-F238E27FC236}">
                <a16:creationId xmlns:a16="http://schemas.microsoft.com/office/drawing/2014/main" id="{C4371AEE-BC76-6A4A-8B57-CCE2BB5DB25A}"/>
              </a:ext>
              <a:ext uri="{C183D7F6-B498-43B3-948B-1728B52AA6E4}">
                <adec:decorative xmlns:adec="http://schemas.microsoft.com/office/drawing/2017/decorative" val="0"/>
              </a:ext>
            </a:extLst>
          </p:cNvPr>
          <p:cNvPicPr/>
          <p:nvPr/>
        </p:nvPicPr>
        <p:blipFill>
          <a:blip r:embed="rId2">
            <a:extLst>
              <a:ext uri="{28A0092B-C50C-407E-A947-70E740481C1C}">
                <a14:useLocalDpi xmlns:a14="http://schemas.microsoft.com/office/drawing/2010/main" val="0"/>
              </a:ext>
            </a:extLst>
          </a:blip>
          <a:stretch>
            <a:fillRect/>
          </a:stretch>
        </p:blipFill>
        <p:spPr>
          <a:xfrm>
            <a:off x="1567543" y="4189185"/>
            <a:ext cx="3810000" cy="2159000"/>
          </a:xfrm>
          <a:prstGeom prst="rect">
            <a:avLst/>
          </a:prstGeom>
        </p:spPr>
      </p:pic>
      <p:sp>
        <p:nvSpPr>
          <p:cNvPr id="2" name="文本框 1">
            <a:extLst>
              <a:ext uri="{FF2B5EF4-FFF2-40B4-BE49-F238E27FC236}">
                <a16:creationId xmlns:a16="http://schemas.microsoft.com/office/drawing/2014/main" id="{FAA2A03D-3539-9044-A7D4-ECBD09940640}"/>
              </a:ext>
            </a:extLst>
          </p:cNvPr>
          <p:cNvSpPr txBox="1"/>
          <p:nvPr/>
        </p:nvSpPr>
        <p:spPr>
          <a:xfrm>
            <a:off x="1475014" y="6455229"/>
            <a:ext cx="3995057" cy="276999"/>
          </a:xfrm>
          <a:prstGeom prst="rect">
            <a:avLst/>
          </a:prstGeom>
          <a:noFill/>
        </p:spPr>
        <p:txBody>
          <a:bodyPr wrap="square" rtlCol="0">
            <a:spAutoFit/>
          </a:bodyPr>
          <a:lstStyle/>
          <a:p>
            <a:r>
              <a:rPr kumimoji="1" lang="en-US" altLang="zh-CN" sz="1200" dirty="0"/>
              <a:t>『word2vec Parameter Learning Explained』--Xin Rong</a:t>
            </a:r>
            <a:endParaRPr kumimoji="1" lang="zh-CN" altLang="en-US" sz="1200" dirty="0"/>
          </a:p>
        </p:txBody>
      </p:sp>
      <p:pic>
        <p:nvPicPr>
          <p:cNvPr id="1027" name="图片 15">
            <a:extLst>
              <a:ext uri="{FF2B5EF4-FFF2-40B4-BE49-F238E27FC236}">
                <a16:creationId xmlns:a16="http://schemas.microsoft.com/office/drawing/2014/main" id="{46DFA3F9-3EE7-3548-B36A-EDCF593E8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166" y="5159682"/>
            <a:ext cx="838234" cy="3785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39" descr="X_{k'}=0(k'\not\equiv k)">
            <a:extLst>
              <a:ext uri="{FF2B5EF4-FFF2-40B4-BE49-F238E27FC236}">
                <a16:creationId xmlns:a16="http://schemas.microsoft.com/office/drawing/2014/main" id="{081FFA7A-53DB-394F-9425-9188D8ECB22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939537" y="6128648"/>
            <a:ext cx="824604" cy="234941"/>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5" descr="\large \large h=x^{T}W=W_{(k,\cdot )}x_{k}=V_{w_{I}}^{T}">
            <a:extLst>
              <a:ext uri="{FF2B5EF4-FFF2-40B4-BE49-F238E27FC236}">
                <a16:creationId xmlns:a16="http://schemas.microsoft.com/office/drawing/2014/main" id="{069C56BB-7F45-C047-B28E-C2407D82FF8F}"/>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571878" y="6435762"/>
            <a:ext cx="1586602" cy="2876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FD8792F-4599-4F45-A0D6-C6BCDBFA6013}"/>
              </a:ext>
            </a:extLst>
          </p:cNvPr>
          <p:cNvSpPr>
            <a:spLocks noChangeArrowheads="1"/>
          </p:cNvSpPr>
          <p:nvPr/>
        </p:nvSpPr>
        <p:spPr bwMode="auto">
          <a:xfrm>
            <a:off x="5649686" y="4204546"/>
            <a:ext cx="654231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在</a:t>
            </a:r>
            <a:r>
              <a:rPr lang="zh-CN" altLang="en-US" sz="1600" dirty="0">
                <a:latin typeface="Heiti SC Medium" pitchFamily="2" charset="-128"/>
                <a:ea typeface="Heiti SC Medium" pitchFamily="2" charset="-128"/>
                <a:cs typeface="宋体" panose="02010600030101010101" pitchFamily="2" charset="-122"/>
              </a:rPr>
              <a:t>左</a:t>
            </a:r>
            <a:r>
              <a:rPr kumimoji="0" lang="zh-CN"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图中，Inputlayer输入层输入的是对应上下文的one-hot encoder（独热编码：输入层输入的V维向量在用独热编码过后将本词index位置标为1，其余位置置为0），通过隐层的线性激活函数，输出层输出与输入单词同时出现的单词的概率分布</a:t>
            </a:r>
            <a:endPar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输入层和输出层之间的权重可以由</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V* N</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的矩阵</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W</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表示</a:t>
            </a:r>
            <a:endPar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endParaRPr>
          </a:p>
        </p:txBody>
      </p:sp>
      <p:sp>
        <p:nvSpPr>
          <p:cNvPr id="8" name="Rectangle 5">
            <a:extLst>
              <a:ext uri="{FF2B5EF4-FFF2-40B4-BE49-F238E27FC236}">
                <a16:creationId xmlns:a16="http://schemas.microsoft.com/office/drawing/2014/main" id="{5D8E1FF3-22C7-6F42-8770-EADD33AFEE42}"/>
              </a:ext>
            </a:extLst>
          </p:cNvPr>
          <p:cNvSpPr>
            <a:spLocks noChangeArrowheads="1"/>
          </p:cNvSpPr>
          <p:nvPr/>
        </p:nvSpPr>
        <p:spPr bwMode="auto">
          <a:xfrm>
            <a:off x="5649686" y="5571481"/>
            <a:ext cx="6542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Heiti SC Medium" pitchFamily="2" charset="-128"/>
                <a:ea typeface="Heiti SC Medium" pitchFamily="2" charset="-128"/>
                <a:cs typeface="宋体" panose="02010600030101010101" pitchFamily="2" charset="-122"/>
              </a:rPr>
              <a:t>     </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其中</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W</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矩阵的每一行代表的是一个与输入层相关的单词的</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N</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维向量表示形式 </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V_{w}</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。那么假设我们给定了一个输入单词，其单词向量的第</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k</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个元素</a:t>
            </a:r>
            <a:r>
              <a:rPr kumimoji="0" lang="en-US" altLang="zh-CN"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X_{k}=1</a:t>
            </a:r>
            <a:r>
              <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cs typeface="宋体" panose="02010600030101010101" pitchFamily="2" charset="-122"/>
              </a:rPr>
              <a:t>，其余</a:t>
            </a:r>
            <a:endParaRPr kumimoji="0" lang="zh-CN" altLang="en-US" sz="1600" b="0" i="0" u="none" strike="noStrike" cap="none" normalizeH="0" baseline="0" dirty="0">
              <a:ln>
                <a:noFill/>
              </a:ln>
              <a:solidFill>
                <a:schemeClr val="tx1"/>
              </a:solidFill>
              <a:effectLst/>
              <a:latin typeface="Heiti SC Medium" pitchFamily="2" charset="-128"/>
              <a:ea typeface="Heiti SC Medium" pitchFamily="2" charset="-128"/>
            </a:endParaRPr>
          </a:p>
        </p:txBody>
      </p:sp>
      <p:sp>
        <p:nvSpPr>
          <p:cNvPr id="9" name="Rectangle 6">
            <a:extLst>
              <a:ext uri="{FF2B5EF4-FFF2-40B4-BE49-F238E27FC236}">
                <a16:creationId xmlns:a16="http://schemas.microsoft.com/office/drawing/2014/main" id="{26CE753D-965E-5C41-A4D7-D08E5C8233B0}"/>
              </a:ext>
            </a:extLst>
          </p:cNvPr>
          <p:cNvSpPr>
            <a:spLocks noChangeArrowheads="1"/>
          </p:cNvSpPr>
          <p:nvPr/>
        </p:nvSpPr>
        <p:spPr bwMode="auto">
          <a:xfrm>
            <a:off x="5649686" y="6388364"/>
            <a:ext cx="65423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宋体" panose="02010600030101010101" pitchFamily="2" charset="-122"/>
              </a:rPr>
              <a:t>，则有：</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408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C4FF87-F0C4-3F44-8DF0-B25A2ACA60C6}"/>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369332"/>
          </a:xfrm>
          <a:prstGeom prst="rect">
            <a:avLst/>
          </a:prstGeom>
          <a:noFill/>
        </p:spPr>
        <p:txBody>
          <a:bodyPr wrap="square" rtlCol="0">
            <a:spAutoFit/>
          </a:bodyPr>
          <a:lstStyle/>
          <a:p>
            <a:pPr lvl="1"/>
            <a:r>
              <a:rPr lang="en-US" altLang="zh-CN" dirty="0">
                <a:latin typeface="Heiti SC Medium" pitchFamily="2" charset="-128"/>
                <a:ea typeface="Heiti SC Medium" pitchFamily="2" charset="-128"/>
              </a:rPr>
              <a:t>1.1</a:t>
            </a:r>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Skip-gram</a:t>
            </a:r>
            <a:r>
              <a:rPr lang="zh-CN" altLang="zh-CN" dirty="0">
                <a:latin typeface="Heiti SC Medium" pitchFamily="2" charset="-128"/>
                <a:ea typeface="Heiti SC Medium" pitchFamily="2" charset="-128"/>
              </a:rPr>
              <a:t>模型（输入特定的一个词对应的词向量，输出特定词对应的上下文词对应的向量）</a:t>
            </a:r>
            <a:endParaRPr lang="zh-CN" altLang="zh-CN" sz="1400" baseline="52000" dirty="0">
              <a:latin typeface="Heiti SC Medium" pitchFamily="2" charset="-128"/>
              <a:ea typeface="Heiti SC Medium" pitchFamily="2" charset="-128"/>
            </a:endParaRPr>
          </a:p>
        </p:txBody>
      </p:sp>
      <p:pic>
        <p:nvPicPr>
          <p:cNvPr id="4" name="图片 3">
            <a:extLst>
              <a:ext uri="{FF2B5EF4-FFF2-40B4-BE49-F238E27FC236}">
                <a16:creationId xmlns:a16="http://schemas.microsoft.com/office/drawing/2014/main" id="{BB84A8A2-F0B0-444A-BE07-65BC7BBD1F0C}"/>
              </a:ext>
            </a:extLst>
          </p:cNvPr>
          <p:cNvPicPr/>
          <p:nvPr/>
        </p:nvPicPr>
        <p:blipFill>
          <a:blip r:embed="rId2">
            <a:extLst>
              <a:ext uri="{28A0092B-C50C-407E-A947-70E740481C1C}">
                <a14:useLocalDpi xmlns:a14="http://schemas.microsoft.com/office/drawing/2010/main" val="0"/>
              </a:ext>
            </a:extLst>
          </a:blip>
          <a:stretch>
            <a:fillRect/>
          </a:stretch>
        </p:blipFill>
        <p:spPr>
          <a:xfrm>
            <a:off x="1220152" y="1447017"/>
            <a:ext cx="3635375" cy="3319145"/>
          </a:xfrm>
          <a:prstGeom prst="rect">
            <a:avLst/>
          </a:prstGeom>
        </p:spPr>
      </p:pic>
      <p:sp>
        <p:nvSpPr>
          <p:cNvPr id="2" name="文本框 1">
            <a:extLst>
              <a:ext uri="{FF2B5EF4-FFF2-40B4-BE49-F238E27FC236}">
                <a16:creationId xmlns:a16="http://schemas.microsoft.com/office/drawing/2014/main" id="{6533D84F-4793-3848-A5A0-C08B77BE932F}"/>
              </a:ext>
            </a:extLst>
          </p:cNvPr>
          <p:cNvSpPr txBox="1"/>
          <p:nvPr/>
        </p:nvSpPr>
        <p:spPr>
          <a:xfrm>
            <a:off x="970279" y="4904661"/>
            <a:ext cx="4135120" cy="461665"/>
          </a:xfrm>
          <a:prstGeom prst="rect">
            <a:avLst/>
          </a:prstGeom>
          <a:noFill/>
        </p:spPr>
        <p:txBody>
          <a:bodyPr wrap="square" rtlCol="0">
            <a:spAutoFit/>
          </a:bodyPr>
          <a:lstStyle/>
          <a:p>
            <a:r>
              <a:rPr lang="zh-CN" altLang="zh-CN"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word2vec Parameter Learning Explained</a:t>
            </a:r>
            <a:r>
              <a:rPr lang="zh-CN" altLang="zh-CN"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--Xin Rong</a:t>
            </a:r>
            <a:endParaRPr lang="zh-CN" altLang="zh-CN" sz="1200" dirty="0">
              <a:latin typeface="Arial" panose="020B0604020202020204" pitchFamily="34" charset="0"/>
              <a:cs typeface="Arial" panose="020B0604020202020204" pitchFamily="34" charset="0"/>
            </a:endParaRPr>
          </a:p>
          <a:p>
            <a:endParaRPr kumimoji="1" lang="zh-CN" altLang="en-US" sz="12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01EF8EB5-6099-224E-BA7F-16E8B7294734}"/>
              </a:ext>
            </a:extLst>
          </p:cNvPr>
          <p:cNvSpPr txBox="1"/>
          <p:nvPr/>
        </p:nvSpPr>
        <p:spPr>
          <a:xfrm>
            <a:off x="5377543" y="1695450"/>
            <a:ext cx="6376307" cy="5355312"/>
          </a:xfrm>
          <a:prstGeom prst="rect">
            <a:avLst/>
          </a:prstGeom>
          <a:noFill/>
        </p:spPr>
        <p:txBody>
          <a:bodyPr wrap="square" rtlCol="0">
            <a:spAutoFit/>
          </a:bodyPr>
          <a:lstStyle/>
          <a:p>
            <a:r>
              <a:rPr lang="zh-CN" altLang="zh-CN" dirty="0"/>
              <a:t>若</a:t>
            </a:r>
            <a:r>
              <a:rPr lang="en-US" altLang="zh-CN" dirty="0"/>
              <a:t>u</a:t>
            </a:r>
            <a:r>
              <a:rPr lang="zh-CN" altLang="zh-CN" dirty="0"/>
              <a:t>表示</a:t>
            </a:r>
            <a:r>
              <a:rPr lang="en-US" altLang="zh-CN" dirty="0"/>
              <a:t>w</a:t>
            </a:r>
            <a:r>
              <a:rPr lang="zh-CN" altLang="zh-CN" dirty="0"/>
              <a:t>的上下文中的一个词语，语言模型的概率函数可以写作： </a:t>
            </a:r>
            <a:endParaRPr lang="en-US" altLang="zh-CN" dirty="0"/>
          </a:p>
          <a:p>
            <a:r>
              <a:rPr lang="zh-CN" altLang="zh-CN" dirty="0"/>
              <a:t>在</a:t>
            </a:r>
            <a:r>
              <a:rPr lang="en-US" altLang="zh-CN" dirty="0"/>
              <a:t>Hierarchical </a:t>
            </a:r>
            <a:r>
              <a:rPr lang="en-US" altLang="zh-CN" dirty="0" err="1"/>
              <a:t>Softmax</a:t>
            </a:r>
            <a:r>
              <a:rPr lang="zh-CN" altLang="zh-CN" dirty="0"/>
              <a:t>思想下，每个</a:t>
            </a:r>
            <a:r>
              <a:rPr lang="en-US" altLang="zh-CN" dirty="0"/>
              <a:t>u</a:t>
            </a:r>
            <a:r>
              <a:rPr lang="zh-CN" altLang="zh-CN" dirty="0"/>
              <a:t>都可以编码为一条</a:t>
            </a:r>
            <a:r>
              <a:rPr lang="en-US" altLang="zh-CN" dirty="0"/>
              <a:t>01</a:t>
            </a:r>
            <a:r>
              <a:rPr lang="zh-CN" altLang="zh-CN" dirty="0"/>
              <a:t>路径：</a:t>
            </a:r>
            <a:endParaRPr lang="en-US" altLang="zh-CN" dirty="0"/>
          </a:p>
          <a:p>
            <a:endParaRPr lang="en-US" altLang="zh-CN" dirty="0"/>
          </a:p>
          <a:p>
            <a:r>
              <a:rPr lang="zh-CN" altLang="zh-CN" dirty="0"/>
              <a:t>每一项都是如下简写：</a:t>
            </a:r>
            <a:endParaRPr lang="en-US" altLang="zh-CN" dirty="0"/>
          </a:p>
          <a:p>
            <a:endParaRPr lang="en-US" altLang="zh-CN" dirty="0"/>
          </a:p>
          <a:p>
            <a:endParaRPr lang="en-US" altLang="zh-CN" dirty="0"/>
          </a:p>
          <a:p>
            <a:r>
              <a:rPr lang="zh-CN" altLang="zh-CN" dirty="0"/>
              <a:t>把它们写到一起，得到目标函数：</a:t>
            </a:r>
            <a:endParaRPr lang="en-US" altLang="zh-CN" dirty="0"/>
          </a:p>
          <a:p>
            <a:endParaRPr lang="en-US" altLang="zh-CN" dirty="0"/>
          </a:p>
          <a:p>
            <a:endParaRPr lang="en-US" altLang="zh-CN" dirty="0"/>
          </a:p>
          <a:p>
            <a:endParaRPr lang="en-US" altLang="zh-CN" dirty="0"/>
          </a:p>
          <a:p>
            <a:r>
              <a:rPr lang="zh-CN" altLang="zh-CN" dirty="0"/>
              <a:t>将每一项简记为：</a:t>
            </a:r>
            <a:endParaRPr lang="en-US" altLang="zh-CN" dirty="0"/>
          </a:p>
          <a:p>
            <a:endParaRPr lang="en-US" altLang="zh-CN" dirty="0"/>
          </a:p>
          <a:p>
            <a:endParaRPr lang="en-US" altLang="zh-CN" dirty="0"/>
          </a:p>
          <a:p>
            <a:r>
              <a:rPr lang="zh-CN" altLang="en-US" dirty="0"/>
              <a:t>给定训练实例（一个词</a:t>
            </a:r>
            <a:r>
              <a:rPr lang="en-US" altLang="zh-CN" dirty="0"/>
              <a:t>w</a:t>
            </a:r>
            <a:r>
              <a:rPr lang="zh-CN" altLang="en-US" dirty="0"/>
              <a:t>和它的上下文</a:t>
            </a:r>
            <a:r>
              <a:rPr lang="en-US" altLang="zh-CN" dirty="0"/>
              <a:t>{u}</a:t>
            </a:r>
            <a:r>
              <a:rPr lang="zh-CN" altLang="en-US" dirty="0"/>
              <a:t>），</a:t>
            </a:r>
            <a:r>
              <a:rPr lang="en-US" altLang="zh-CN" dirty="0"/>
              <a:t>u</a:t>
            </a:r>
            <a:r>
              <a:rPr lang="zh-CN" altLang="en-US" dirty="0"/>
              <a:t>也是固定的。只有两个变量和 和         </a:t>
            </a:r>
            <a:r>
              <a:rPr lang="zh-CN" altLang="zh-CN" dirty="0"/>
              <a:t>，对其求偏导数： </a:t>
            </a:r>
            <a:r>
              <a:rPr lang="en-US" altLang="zh-CN" baseline="52000" dirty="0">
                <a:latin typeface="Heiti SC Medium" pitchFamily="2" charset="-128"/>
                <a:ea typeface="Heiti SC Medium" pitchFamily="2" charset="-128"/>
              </a:rPr>
              <a:t>【2】</a:t>
            </a:r>
            <a:endParaRPr lang="zh-CN" altLang="zh-CN" dirty="0"/>
          </a:p>
          <a:p>
            <a:endParaRPr lang="zh-CN" altLang="zh-CN" dirty="0"/>
          </a:p>
          <a:p>
            <a:endParaRPr lang="zh-CN" altLang="zh-CN" dirty="0"/>
          </a:p>
        </p:txBody>
      </p:sp>
      <p:sp>
        <p:nvSpPr>
          <p:cNvPr id="10" name="Rectangle 5">
            <a:extLst>
              <a:ext uri="{FF2B5EF4-FFF2-40B4-BE49-F238E27FC236}">
                <a16:creationId xmlns:a16="http://schemas.microsoft.com/office/drawing/2014/main" id="{98531EA0-6D81-BB43-963A-E8A517CC2E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2" name="图片 128" descr="屏幕快照 2016-07-17 上午11.42.19.png">
            <a:extLst>
              <a:ext uri="{FF2B5EF4-FFF2-40B4-BE49-F238E27FC236}">
                <a16:creationId xmlns:a16="http://schemas.microsoft.com/office/drawing/2014/main" id="{35F91D89-0FCC-B045-8C5D-EC1DFBFB398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113779" y="2018615"/>
            <a:ext cx="2120900" cy="30523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
            <a:extLst>
              <a:ext uri="{FF2B5EF4-FFF2-40B4-BE49-F238E27FC236}">
                <a16:creationId xmlns:a16="http://schemas.microsoft.com/office/drawing/2014/main" id="{8B7773CA-90CA-1A43-B53F-745106FA8F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图片 131" descr="屏幕快照 2016-07-17 上午11.45.43.png">
            <a:extLst>
              <a:ext uri="{FF2B5EF4-FFF2-40B4-BE49-F238E27FC236}">
                <a16:creationId xmlns:a16="http://schemas.microsoft.com/office/drawing/2014/main" id="{ED8404EC-9612-0740-83D1-84DE433C0B08}"/>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962650" y="2547789"/>
            <a:ext cx="2019300" cy="5588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id="{E2253FCE-219E-B349-AED3-06FB2C7B29D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6" name="图片 133" descr="屏幕快照 2016-07-17 上午11.47.23.png">
            <a:extLst>
              <a:ext uri="{FF2B5EF4-FFF2-40B4-BE49-F238E27FC236}">
                <a16:creationId xmlns:a16="http://schemas.microsoft.com/office/drawing/2014/main" id="{A9469181-F82E-204C-A812-DD26159E9237}"/>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5466079" y="3432562"/>
            <a:ext cx="4025900" cy="3683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1">
            <a:extLst>
              <a:ext uri="{FF2B5EF4-FFF2-40B4-BE49-F238E27FC236}">
                <a16:creationId xmlns:a16="http://schemas.microsoft.com/office/drawing/2014/main" id="{4F194D07-D7DA-D846-AD43-CDB1C798EEDA}"/>
              </a:ext>
            </a:extLst>
          </p:cNvPr>
          <p:cNvSpPr>
            <a:spLocks noChangeArrowheads="1"/>
          </p:cNvSpPr>
          <p:nvPr/>
        </p:nvSpPr>
        <p:spPr bwMode="auto">
          <a:xfrm>
            <a:off x="5494018" y="42408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8" name="图片 135" descr="屏幕快照 2016-07-17 下午1.38.22.png">
            <a:extLst>
              <a:ext uri="{FF2B5EF4-FFF2-40B4-BE49-F238E27FC236}">
                <a16:creationId xmlns:a16="http://schemas.microsoft.com/office/drawing/2014/main" id="{563FB069-6EDB-5647-8336-B11896CAE950}"/>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5494018" y="4240880"/>
            <a:ext cx="3937000" cy="7874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80F1C02-86BD-594B-84D6-46C44248A4C1}"/>
              </a:ext>
            </a:extLst>
          </p:cNvPr>
          <p:cNvSpPr>
            <a:spLocks noChangeArrowheads="1"/>
          </p:cNvSpPr>
          <p:nvPr/>
        </p:nvSpPr>
        <p:spPr bwMode="auto">
          <a:xfrm>
            <a:off x="5433786" y="53663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60" name="图片 137" descr="屏幕快照 2016-07-17 下午1.40.34.png">
            <a:extLst>
              <a:ext uri="{FF2B5EF4-FFF2-40B4-BE49-F238E27FC236}">
                <a16:creationId xmlns:a16="http://schemas.microsoft.com/office/drawing/2014/main" id="{11338B11-623D-5E4D-B0F5-C9DDD3EA43C4}"/>
              </a:ext>
            </a:extLst>
          </p:cNvPr>
          <p:cNvPicPr>
            <a:picLocks noChangeAspect="1" noChangeArrowheads="1"/>
          </p:cNvPicPr>
          <p:nvPr/>
        </p:nvPicPr>
        <p:blipFill>
          <a:blip r:embed="rId11" r:link="rId12">
            <a:extLst>
              <a:ext uri="{28A0092B-C50C-407E-A947-70E740481C1C}">
                <a14:useLocalDpi xmlns:a14="http://schemas.microsoft.com/office/drawing/2010/main" val="0"/>
              </a:ext>
            </a:extLst>
          </a:blip>
          <a:srcRect/>
          <a:stretch>
            <a:fillRect/>
          </a:stretch>
        </p:blipFill>
        <p:spPr bwMode="auto">
          <a:xfrm>
            <a:off x="5433786" y="5366326"/>
            <a:ext cx="4711700" cy="2921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8">
            <a:extLst>
              <a:ext uri="{FF2B5EF4-FFF2-40B4-BE49-F238E27FC236}">
                <a16:creationId xmlns:a16="http://schemas.microsoft.com/office/drawing/2014/main" id="{EBF30505-CE16-D041-9406-92EA3974A320}"/>
              </a:ext>
            </a:extLst>
          </p:cNvPr>
          <p:cNvSpPr>
            <a:spLocks noChangeArrowheads="1"/>
          </p:cNvSpPr>
          <p:nvPr/>
        </p:nvSpPr>
        <p:spPr bwMode="auto">
          <a:xfrm>
            <a:off x="6838950" y="6153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65" name="图片 141" descr="屏幕快照 2016-07-17 上午10.52.10.png">
            <a:extLst>
              <a:ext uri="{FF2B5EF4-FFF2-40B4-BE49-F238E27FC236}">
                <a16:creationId xmlns:a16="http://schemas.microsoft.com/office/drawing/2014/main" id="{98D9DCB8-4AB8-0448-99BE-9586C489240F}"/>
              </a:ext>
            </a:extLst>
          </p:cNvPr>
          <p:cNvPicPr>
            <a:picLocks noChangeAspect="1" noChangeArrowheads="1"/>
          </p:cNvPicPr>
          <p:nvPr/>
        </p:nvPicPr>
        <p:blipFill>
          <a:blip r:embed="rId13" r:link="rId14">
            <a:extLst>
              <a:ext uri="{28A0092B-C50C-407E-A947-70E740481C1C}">
                <a14:useLocalDpi xmlns:a14="http://schemas.microsoft.com/office/drawing/2010/main" val="0"/>
              </a:ext>
            </a:extLst>
          </a:blip>
          <a:srcRect/>
          <a:stretch>
            <a:fillRect/>
          </a:stretch>
        </p:blipFill>
        <p:spPr bwMode="auto">
          <a:xfrm>
            <a:off x="6838950" y="6153725"/>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0">
            <a:extLst>
              <a:ext uri="{FF2B5EF4-FFF2-40B4-BE49-F238E27FC236}">
                <a16:creationId xmlns:a16="http://schemas.microsoft.com/office/drawing/2014/main" id="{B8E23D91-195D-3A48-81BC-CE12DE436A54}"/>
              </a:ext>
            </a:extLst>
          </p:cNvPr>
          <p:cNvSpPr>
            <a:spLocks noChangeArrowheads="1"/>
          </p:cNvSpPr>
          <p:nvPr/>
        </p:nvSpPr>
        <p:spPr bwMode="auto">
          <a:xfrm>
            <a:off x="7403194" y="61361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67" name="图片 140" descr="屏幕快照 2016-07-17 上午10.58.10.png">
            <a:extLst>
              <a:ext uri="{FF2B5EF4-FFF2-40B4-BE49-F238E27FC236}">
                <a16:creationId xmlns:a16="http://schemas.microsoft.com/office/drawing/2014/main" id="{CD63355A-8A64-F049-AC2F-D504DBAFCFF1}"/>
              </a:ext>
            </a:extLst>
          </p:cNvPr>
          <p:cNvPicPr>
            <a:picLocks noChangeAspect="1" noChangeArrowheads="1"/>
          </p:cNvPicPr>
          <p:nvPr/>
        </p:nvPicPr>
        <p:blipFill>
          <a:blip r:embed="rId15" r:link="rId16">
            <a:extLst>
              <a:ext uri="{28A0092B-C50C-407E-A947-70E740481C1C}">
                <a14:useLocalDpi xmlns:a14="http://schemas.microsoft.com/office/drawing/2010/main" val="0"/>
              </a:ext>
            </a:extLst>
          </a:blip>
          <a:srcRect/>
          <a:stretch>
            <a:fillRect/>
          </a:stretch>
        </p:blipFill>
        <p:spPr bwMode="auto">
          <a:xfrm>
            <a:off x="7403194" y="6136172"/>
            <a:ext cx="431800" cy="3556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2">
            <a:extLst>
              <a:ext uri="{FF2B5EF4-FFF2-40B4-BE49-F238E27FC236}">
                <a16:creationId xmlns:a16="http://schemas.microsoft.com/office/drawing/2014/main" id="{ABB84DFC-6B0C-FB4A-B55A-676C9D9A6EC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69" name="图片 143" descr="屏幕快照 2016-07-17 下午1.47.40.png">
            <a:extLst>
              <a:ext uri="{FF2B5EF4-FFF2-40B4-BE49-F238E27FC236}">
                <a16:creationId xmlns:a16="http://schemas.microsoft.com/office/drawing/2014/main" id="{DE80CC69-2943-9445-B7DC-44B0FCF76B99}"/>
              </a:ext>
            </a:extLst>
          </p:cNvPr>
          <p:cNvPicPr>
            <a:picLocks noChangeAspect="1" noChangeArrowheads="1"/>
          </p:cNvPicPr>
          <p:nvPr/>
        </p:nvPicPr>
        <p:blipFill>
          <a:blip r:embed="rId17" r:link="rId18">
            <a:extLst>
              <a:ext uri="{28A0092B-C50C-407E-A947-70E740481C1C}">
                <a14:useLocalDpi xmlns:a14="http://schemas.microsoft.com/office/drawing/2010/main" val="0"/>
              </a:ext>
            </a:extLst>
          </a:blip>
          <a:srcRect/>
          <a:stretch>
            <a:fillRect/>
          </a:stretch>
        </p:blipFill>
        <p:spPr bwMode="auto">
          <a:xfrm>
            <a:off x="6178550" y="6433125"/>
            <a:ext cx="660400" cy="3683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4">
            <a:extLst>
              <a:ext uri="{FF2B5EF4-FFF2-40B4-BE49-F238E27FC236}">
                <a16:creationId xmlns:a16="http://schemas.microsoft.com/office/drawing/2014/main" id="{6C7044B5-088F-2C47-B9D8-BC6FA2EC0BE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71" name="图片 145" descr="屏幕快照 2016-07-17 下午1.47.16.png">
            <a:extLst>
              <a:ext uri="{FF2B5EF4-FFF2-40B4-BE49-F238E27FC236}">
                <a16:creationId xmlns:a16="http://schemas.microsoft.com/office/drawing/2014/main" id="{FC1093D6-61DF-7A46-A634-28FB36E81B66}"/>
              </a:ext>
            </a:extLst>
          </p:cNvPr>
          <p:cNvPicPr>
            <a:picLocks noChangeAspect="1" noChangeArrowheads="1"/>
          </p:cNvPicPr>
          <p:nvPr/>
        </p:nvPicPr>
        <p:blipFill>
          <a:blip r:embed="rId19" r:link="rId20">
            <a:extLst>
              <a:ext uri="{28A0092B-C50C-407E-A947-70E740481C1C}">
                <a14:useLocalDpi xmlns:a14="http://schemas.microsoft.com/office/drawing/2010/main" val="0"/>
              </a:ext>
            </a:extLst>
          </a:blip>
          <a:srcRect/>
          <a:stretch>
            <a:fillRect/>
          </a:stretch>
        </p:blipFill>
        <p:spPr bwMode="auto">
          <a:xfrm>
            <a:off x="6824979" y="6509324"/>
            <a:ext cx="2819400" cy="31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24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5262979"/>
          </a:xfrm>
          <a:prstGeom prst="rect">
            <a:avLst/>
          </a:prstGeom>
          <a:noFill/>
        </p:spPr>
        <p:txBody>
          <a:bodyPr wrap="square" rtlCol="0">
            <a:spAutoFit/>
          </a:bodyPr>
          <a:lstStyle/>
          <a:p>
            <a:r>
              <a:rPr lang="zh-CN" altLang="zh-CN" sz="2400" dirty="0">
                <a:latin typeface="Heiti SC Medium" pitchFamily="2" charset="-128"/>
                <a:ea typeface="Heiti SC Medium" pitchFamily="2" charset="-128"/>
              </a:rPr>
              <a:t>得到</a:t>
            </a:r>
            <a:r>
              <a:rPr lang="zh-CN" altLang="en-US" sz="2400" dirty="0">
                <a:latin typeface="Heiti SC Medium" pitchFamily="2" charset="-128"/>
                <a:ea typeface="Heiti SC Medium" pitchFamily="2" charset="-128"/>
              </a:rPr>
              <a:t>         的更新表达式：</a:t>
            </a:r>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r>
              <a:rPr lang="zh-CN" altLang="zh-CN" sz="2400" dirty="0">
                <a:latin typeface="Heiti SC Medium" pitchFamily="2" charset="-128"/>
                <a:ea typeface="Heiti SC Medium" pitchFamily="2" charset="-128"/>
              </a:rPr>
              <a:t>同理利用对称性得到对</a:t>
            </a:r>
            <a:r>
              <a:rPr lang="zh-CN" altLang="en-US" sz="2400" dirty="0">
                <a:latin typeface="Heiti SC Medium" pitchFamily="2" charset="-128"/>
                <a:ea typeface="Heiti SC Medium" pitchFamily="2" charset="-128"/>
              </a:rPr>
              <a:t>        的偏导数：</a:t>
            </a:r>
            <a:endParaRPr lang="en-US" altLang="zh-CN" sz="2400" dirty="0">
              <a:latin typeface="Heiti SC Medium" pitchFamily="2" charset="-128"/>
              <a:ea typeface="Heiti SC Medium" pitchFamily="2" charset="-128"/>
            </a:endParaRPr>
          </a:p>
          <a:p>
            <a:r>
              <a:rPr lang="zh-CN" altLang="en-US" sz="2400" dirty="0">
                <a:latin typeface="Heiti SC Medium" pitchFamily="2" charset="-128"/>
                <a:ea typeface="Heiti SC Medium" pitchFamily="2" charset="-128"/>
              </a:rPr>
              <a:t> </a:t>
            </a:r>
            <a:r>
              <a:rPr lang="zh-CN" altLang="zh-CN"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r>
              <a:rPr lang="zh-CN" altLang="zh-CN" sz="2400" dirty="0">
                <a:latin typeface="Heiti SC Medium" pitchFamily="2" charset="-128"/>
                <a:ea typeface="Heiti SC Medium" pitchFamily="2" charset="-128"/>
              </a:rPr>
              <a:t>于是得到</a:t>
            </a:r>
            <a:r>
              <a:rPr lang="zh-CN" altLang="en-US" sz="2400" dirty="0">
                <a:latin typeface="Heiti SC Medium" pitchFamily="2" charset="-128"/>
                <a:ea typeface="Heiti SC Medium" pitchFamily="2" charset="-128"/>
              </a:rPr>
              <a:t>       </a:t>
            </a:r>
            <a:r>
              <a:rPr lang="zh-CN" altLang="zh-CN" sz="2400" dirty="0">
                <a:latin typeface="Heiti SC Medium" pitchFamily="2" charset="-128"/>
                <a:ea typeface="Heiti SC Medium" pitchFamily="2" charset="-128"/>
              </a:rPr>
              <a:t>的更新表达式： </a:t>
            </a:r>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endParaRPr lang="en-US" altLang="zh-CN" sz="2400" dirty="0">
              <a:latin typeface="Heiti SC Medium" pitchFamily="2" charset="-128"/>
              <a:ea typeface="Heiti SC Medium" pitchFamily="2" charset="-128"/>
            </a:endParaRPr>
          </a:p>
          <a:p>
            <a:r>
              <a:rPr lang="zh-CN" altLang="en-US" sz="2400" dirty="0">
                <a:latin typeface="Heiti SC Medium" pitchFamily="2" charset="-128"/>
                <a:ea typeface="Heiti SC Medium" pitchFamily="2" charset="-128"/>
              </a:rPr>
              <a:t> </a:t>
            </a:r>
            <a:r>
              <a:rPr lang="zh-CN" altLang="zh-CN" sz="2400" dirty="0">
                <a:latin typeface="Heiti SC Medium" pitchFamily="2" charset="-128"/>
                <a:ea typeface="Heiti SC Medium" pitchFamily="2" charset="-128"/>
              </a:rPr>
              <a:t> </a:t>
            </a:r>
          </a:p>
        </p:txBody>
      </p:sp>
      <p:sp>
        <p:nvSpPr>
          <p:cNvPr id="3" name="Rectangle 2">
            <a:extLst>
              <a:ext uri="{FF2B5EF4-FFF2-40B4-BE49-F238E27FC236}">
                <a16:creationId xmlns:a16="http://schemas.microsoft.com/office/drawing/2014/main" id="{1FDCF0B5-42F7-2043-A94B-96D75D94FBE1}"/>
              </a:ext>
            </a:extLst>
          </p:cNvPr>
          <p:cNvSpPr>
            <a:spLocks noChangeArrowheads="1"/>
          </p:cNvSpPr>
          <p:nvPr/>
        </p:nvSpPr>
        <p:spPr bwMode="auto">
          <a:xfrm>
            <a:off x="1238250" y="10914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图片 147" descr="屏幕快照 2016-07-17 上午10.58.10.png">
            <a:extLst>
              <a:ext uri="{FF2B5EF4-FFF2-40B4-BE49-F238E27FC236}">
                <a16:creationId xmlns:a16="http://schemas.microsoft.com/office/drawing/2014/main" id="{0CA488BB-8443-664E-9031-96696ABC2C8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04950" y="1129516"/>
            <a:ext cx="488950" cy="4026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13B4D28-52D7-4A4B-AF84-ECE8790705FA}"/>
              </a:ext>
            </a:extLst>
          </p:cNvPr>
          <p:cNvSpPr>
            <a:spLocks noChangeArrowheads="1"/>
          </p:cNvSpPr>
          <p:nvPr/>
        </p:nvSpPr>
        <p:spPr bwMode="auto">
          <a:xfrm>
            <a:off x="3486150" y="10279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5" name="图片 149" descr="屏幕快照 2016-07-17 下午1.49.16.png">
            <a:extLst>
              <a:ext uri="{FF2B5EF4-FFF2-40B4-BE49-F238E27FC236}">
                <a16:creationId xmlns:a16="http://schemas.microsoft.com/office/drawing/2014/main" id="{32214F37-9CFC-2142-9519-8115639D0272}"/>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993900" y="1631579"/>
            <a:ext cx="4368800" cy="419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05F21ED-E8D0-A242-8E9C-ABE89800B7B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80" name="图片 151" descr="屏幕快照 2016-07-17 上午10.52.10.png">
            <a:extLst>
              <a:ext uri="{FF2B5EF4-FFF2-40B4-BE49-F238E27FC236}">
                <a16:creationId xmlns:a16="http://schemas.microsoft.com/office/drawing/2014/main" id="{2B6858F3-15C7-D848-B5A1-11011D1CA3AB}"/>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993900" y="3685973"/>
            <a:ext cx="406400" cy="38873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1">
            <a:extLst>
              <a:ext uri="{FF2B5EF4-FFF2-40B4-BE49-F238E27FC236}">
                <a16:creationId xmlns:a16="http://schemas.microsoft.com/office/drawing/2014/main" id="{C0600778-CA07-A04C-93DC-D4D9C5DCD075}"/>
              </a:ext>
            </a:extLst>
          </p:cNvPr>
          <p:cNvSpPr>
            <a:spLocks noChangeArrowheads="1"/>
          </p:cNvSpPr>
          <p:nvPr/>
        </p:nvSpPr>
        <p:spPr bwMode="auto">
          <a:xfrm>
            <a:off x="4851400" y="13454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82" name="图片 152" descr="屏幕快照 2016-07-17 下午1.50.19.png">
            <a:extLst>
              <a:ext uri="{FF2B5EF4-FFF2-40B4-BE49-F238E27FC236}">
                <a16:creationId xmlns:a16="http://schemas.microsoft.com/office/drawing/2014/main" id="{E4413631-493B-F34C-86BB-1BD52D9C921A}"/>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1911349" y="2792501"/>
            <a:ext cx="4773343" cy="709551"/>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51" descr="屏幕快照 2016-07-17 上午10.52.10.png">
            <a:extLst>
              <a:ext uri="{FF2B5EF4-FFF2-40B4-BE49-F238E27FC236}">
                <a16:creationId xmlns:a16="http://schemas.microsoft.com/office/drawing/2014/main" id="{F156913F-45C2-8847-8117-53B830DF0836}"/>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790950" y="2190927"/>
            <a:ext cx="520700" cy="49806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3">
            <a:extLst>
              <a:ext uri="{FF2B5EF4-FFF2-40B4-BE49-F238E27FC236}">
                <a16:creationId xmlns:a16="http://schemas.microsoft.com/office/drawing/2014/main" id="{F63FFD4E-FA58-E146-BA5A-01D4AA576416}"/>
              </a:ext>
            </a:extLst>
          </p:cNvPr>
          <p:cNvSpPr>
            <a:spLocks noChangeArrowheads="1"/>
          </p:cNvSpPr>
          <p:nvPr/>
        </p:nvSpPr>
        <p:spPr bwMode="auto">
          <a:xfrm>
            <a:off x="3733800" y="18743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84" name="图片 156" descr="屏幕快照 2016-07-17 下午1.51.20.png">
            <a:extLst>
              <a:ext uri="{FF2B5EF4-FFF2-40B4-BE49-F238E27FC236}">
                <a16:creationId xmlns:a16="http://schemas.microsoft.com/office/drawing/2014/main" id="{0239BE8F-9377-9043-B67B-66BA0E765C0A}"/>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2070100" y="4316679"/>
            <a:ext cx="4025900" cy="909742"/>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9969AB40-28D1-2A46-99B3-4C02D417D992}"/>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Tree>
    <p:extLst>
      <p:ext uri="{BB962C8B-B14F-4D97-AF65-F5344CB8AC3E}">
        <p14:creationId xmlns:p14="http://schemas.microsoft.com/office/powerpoint/2010/main" val="186670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5355312"/>
          </a:xfrm>
          <a:prstGeom prst="rect">
            <a:avLst/>
          </a:prstGeom>
          <a:noFill/>
        </p:spPr>
        <p:txBody>
          <a:bodyPr wrap="square" rtlCol="0">
            <a:spAutoFit/>
          </a:bodyPr>
          <a:lstStyle/>
          <a:p>
            <a:r>
              <a:rPr lang="zh-CN" altLang="en-US" dirty="0">
                <a:latin typeface="Heiti SC Medium" pitchFamily="2" charset="-128"/>
                <a:ea typeface="Heiti SC Medium" pitchFamily="2" charset="-128"/>
              </a:rPr>
              <a:t>       </a:t>
            </a:r>
            <a:r>
              <a:rPr lang="en-US" altLang="zh-CN" dirty="0">
                <a:latin typeface="Heiti SC Medium" pitchFamily="2" charset="-128"/>
                <a:ea typeface="Heiti SC Medium" pitchFamily="2" charset="-128"/>
              </a:rPr>
              <a:t>1.2  CBOW </a:t>
            </a:r>
            <a:r>
              <a:rPr lang="zh-CN" altLang="en-US" dirty="0">
                <a:latin typeface="Heiti SC Medium" pitchFamily="2" charset="-128"/>
                <a:ea typeface="Heiti SC Medium" pitchFamily="2" charset="-128"/>
              </a:rPr>
              <a:t>模型（</a:t>
            </a:r>
            <a:r>
              <a:rPr lang="en-US" altLang="zh-CN" dirty="0">
                <a:latin typeface="Heiti SC Medium" pitchFamily="2" charset="-128"/>
                <a:ea typeface="Heiti SC Medium" pitchFamily="2" charset="-128"/>
              </a:rPr>
              <a:t>Continuous Bag-of-Words:</a:t>
            </a:r>
            <a:r>
              <a:rPr lang="zh-CN" altLang="en-US" dirty="0">
                <a:latin typeface="Heiti SC Medium" pitchFamily="2" charset="-128"/>
                <a:ea typeface="Heiti SC Medium" pitchFamily="2" charset="-128"/>
              </a:rPr>
              <a:t>通过一个特征词的上下文相关的词所对应的词向量，输出这个特定的一个词对应的词向量）</a:t>
            </a:r>
            <a:r>
              <a:rPr lang="en-US" altLang="zh-CN" baseline="52000" dirty="0">
                <a:latin typeface="Heiti SC Medium" pitchFamily="2" charset="-128"/>
                <a:ea typeface="Heiti SC Medium" pitchFamily="2" charset="-128"/>
              </a:rPr>
              <a:t>【2】</a:t>
            </a:r>
            <a:endParaRPr lang="zh-CN" altLang="zh-CN" baseline="52000"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zh-CN" altLang="en-US" dirty="0">
              <a:latin typeface="Heiti SC Medium" pitchFamily="2" charset="-128"/>
              <a:ea typeface="Heiti SC Medium" pitchFamily="2" charset="-128"/>
            </a:endParaRPr>
          </a:p>
          <a:p>
            <a:endParaRPr lang="zh-CN" altLang="zh-CN" dirty="0">
              <a:latin typeface="Heiti SC Medium" pitchFamily="2" charset="-128"/>
              <a:ea typeface="Heiti SC Medium" pitchFamily="2" charset="-128"/>
            </a:endParaRPr>
          </a:p>
        </p:txBody>
      </p:sp>
      <p:pic>
        <p:nvPicPr>
          <p:cNvPr id="4" name="图片 3">
            <a:extLst>
              <a:ext uri="{FF2B5EF4-FFF2-40B4-BE49-F238E27FC236}">
                <a16:creationId xmlns:a16="http://schemas.microsoft.com/office/drawing/2014/main" id="{6FA1801A-3919-7D48-AA51-2C32C9DB1618}"/>
              </a:ext>
            </a:extLst>
          </p:cNvPr>
          <p:cNvPicPr/>
          <p:nvPr/>
        </p:nvPicPr>
        <p:blipFill>
          <a:blip r:embed="rId2">
            <a:extLst>
              <a:ext uri="{28A0092B-C50C-407E-A947-70E740481C1C}">
                <a14:useLocalDpi xmlns:a14="http://schemas.microsoft.com/office/drawing/2010/main" val="0"/>
              </a:ext>
            </a:extLst>
          </a:blip>
          <a:stretch>
            <a:fillRect/>
          </a:stretch>
        </p:blipFill>
        <p:spPr>
          <a:xfrm>
            <a:off x="857918" y="2053898"/>
            <a:ext cx="3289300" cy="4102100"/>
          </a:xfrm>
          <a:prstGeom prst="rect">
            <a:avLst/>
          </a:prstGeom>
        </p:spPr>
      </p:pic>
      <p:sp>
        <p:nvSpPr>
          <p:cNvPr id="2" name="文本框 1">
            <a:extLst>
              <a:ext uri="{FF2B5EF4-FFF2-40B4-BE49-F238E27FC236}">
                <a16:creationId xmlns:a16="http://schemas.microsoft.com/office/drawing/2014/main" id="{AD46C6DB-658E-1D40-B930-19303ECFB228}"/>
              </a:ext>
            </a:extLst>
          </p:cNvPr>
          <p:cNvSpPr txBox="1"/>
          <p:nvPr/>
        </p:nvSpPr>
        <p:spPr>
          <a:xfrm>
            <a:off x="609600" y="6336631"/>
            <a:ext cx="4122822" cy="276999"/>
          </a:xfrm>
          <a:prstGeom prst="rect">
            <a:avLst/>
          </a:prstGeom>
          <a:noFill/>
        </p:spPr>
        <p:txBody>
          <a:bodyPr wrap="square" rtlCol="0">
            <a:spAutoFit/>
          </a:bodyPr>
          <a:lstStyle/>
          <a:p>
            <a:r>
              <a:rPr lang="zh-CN" altLang="zh-CN"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word2vec Parameter Learning Explained</a:t>
            </a:r>
            <a:r>
              <a:rPr lang="zh-CN" altLang="zh-CN"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--Xin Rong</a:t>
            </a:r>
            <a:r>
              <a:rPr lang="zh-CN" altLang="zh-CN" sz="1200" dirty="0">
                <a:latin typeface="Arial" panose="020B0604020202020204" pitchFamily="34" charset="0"/>
                <a:cs typeface="Arial" panose="020B0604020202020204" pitchFamily="34" charset="0"/>
              </a:rPr>
              <a:t> </a:t>
            </a:r>
            <a:endParaRPr kumimoji="1" lang="zh-CN" altLang="en-US" sz="1200"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3CF3614C-8ED6-9F44-8CAA-F82920D08AE7}"/>
              </a:ext>
            </a:extLst>
          </p:cNvPr>
          <p:cNvSpPr txBox="1"/>
          <p:nvPr/>
        </p:nvSpPr>
        <p:spPr>
          <a:xfrm>
            <a:off x="5021179" y="1844842"/>
            <a:ext cx="6304547" cy="5909310"/>
          </a:xfrm>
          <a:prstGeom prst="rect">
            <a:avLst/>
          </a:prstGeom>
          <a:noFill/>
        </p:spPr>
        <p:txBody>
          <a:bodyPr wrap="square" rtlCol="0">
            <a:spAutoFit/>
          </a:bodyPr>
          <a:lstStyle/>
          <a:p>
            <a:r>
              <a:rPr lang="zh-CN" altLang="zh-CN" dirty="0">
                <a:latin typeface="Heiti SC Medium" pitchFamily="2" charset="-128"/>
                <a:ea typeface="Heiti SC Medium" pitchFamily="2" charset="-128"/>
              </a:rPr>
              <a:t>对于神经网络模型多分类，最朴素的做法是</a:t>
            </a:r>
            <a:r>
              <a:rPr lang="en-US" altLang="zh-CN" dirty="0" err="1">
                <a:latin typeface="Heiti SC Medium" pitchFamily="2" charset="-128"/>
                <a:ea typeface="Heiti SC Medium" pitchFamily="2" charset="-128"/>
              </a:rPr>
              <a:t>softmax</a:t>
            </a:r>
            <a:r>
              <a:rPr lang="zh-CN" altLang="zh-CN" dirty="0">
                <a:latin typeface="Heiti SC Medium" pitchFamily="2" charset="-128"/>
                <a:ea typeface="Heiti SC Medium" pitchFamily="2" charset="-128"/>
              </a:rPr>
              <a:t>回归：</a:t>
            </a: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利用</a:t>
            </a:r>
            <a:r>
              <a:rPr lang="en-US" altLang="zh-CN" dirty="0">
                <a:latin typeface="Heiti SC Medium" pitchFamily="2" charset="-128"/>
                <a:ea typeface="Heiti SC Medium" pitchFamily="2" charset="-128"/>
              </a:rPr>
              <a:t>Hierarchical </a:t>
            </a:r>
            <a:r>
              <a:rPr lang="en-US" altLang="zh-CN" dirty="0" err="1">
                <a:latin typeface="Heiti SC Medium" pitchFamily="2" charset="-128"/>
                <a:ea typeface="Heiti SC Medium" pitchFamily="2" charset="-128"/>
              </a:rPr>
              <a:t>Softmax</a:t>
            </a:r>
            <a:r>
              <a:rPr lang="zh-CN" altLang="zh-CN" dirty="0">
                <a:latin typeface="Heiti SC Medium" pitchFamily="2" charset="-128"/>
                <a:ea typeface="Heiti SC Medium" pitchFamily="2" charset="-128"/>
              </a:rPr>
              <a:t>进行加速：</a:t>
            </a:r>
          </a:p>
          <a:p>
            <a:r>
              <a:rPr lang="zh-CN" altLang="zh-CN" dirty="0">
                <a:latin typeface="Heiti SC Medium" pitchFamily="2" charset="-128"/>
                <a:ea typeface="Heiti SC Medium" pitchFamily="2" charset="-128"/>
              </a:rPr>
              <a:t>引入一些符号：</a:t>
            </a:r>
          </a:p>
          <a:p>
            <a:r>
              <a:rPr lang="en-US" altLang="zh-CN" dirty="0">
                <a:latin typeface="Heiti SC Medium" pitchFamily="2" charset="-128"/>
                <a:ea typeface="Heiti SC Medium" pitchFamily="2" charset="-128"/>
              </a:rPr>
              <a:t>1.     </a:t>
            </a:r>
            <a:r>
              <a:rPr lang="zh-CN" altLang="zh-CN" dirty="0">
                <a:latin typeface="Heiti SC Medium" pitchFamily="2" charset="-128"/>
                <a:ea typeface="Heiti SC Medium" pitchFamily="2" charset="-128"/>
              </a:rPr>
              <a:t>从根结点出发到达</a:t>
            </a:r>
            <a:r>
              <a:rPr lang="en-US" altLang="zh-CN" dirty="0">
                <a:latin typeface="Heiti SC Medium" pitchFamily="2" charset="-128"/>
                <a:ea typeface="Heiti SC Medium" pitchFamily="2" charset="-128"/>
              </a:rPr>
              <a:t>w</a:t>
            </a:r>
            <a:r>
              <a:rPr lang="zh-CN" altLang="zh-CN" dirty="0">
                <a:latin typeface="Heiti SC Medium" pitchFamily="2" charset="-128"/>
                <a:ea typeface="Heiti SC Medium" pitchFamily="2" charset="-128"/>
              </a:rPr>
              <a:t>对应叶子结点的路径</a:t>
            </a:r>
            <a:r>
              <a:rPr lang="en-US" altLang="zh-CN" dirty="0">
                <a:latin typeface="Heiti SC Medium" pitchFamily="2" charset="-128"/>
                <a:ea typeface="Heiti SC Medium" pitchFamily="2" charset="-128"/>
              </a:rPr>
              <a:t>.</a:t>
            </a:r>
            <a:endParaRPr lang="zh-CN" altLang="zh-CN" dirty="0">
              <a:latin typeface="Heiti SC Medium" pitchFamily="2" charset="-128"/>
              <a:ea typeface="Heiti SC Medium" pitchFamily="2" charset="-128"/>
            </a:endParaRPr>
          </a:p>
          <a:p>
            <a:r>
              <a:rPr kumimoji="1" lang="en-US" altLang="zh-CN" dirty="0">
                <a:latin typeface="Heiti SC Medium" pitchFamily="2" charset="-128"/>
                <a:ea typeface="Heiti SC Medium" pitchFamily="2" charset="-128"/>
              </a:rPr>
              <a:t>2.      </a:t>
            </a:r>
            <a:r>
              <a:rPr kumimoji="1" lang="zh-CN" altLang="en-US" dirty="0">
                <a:latin typeface="Heiti SC Medium" pitchFamily="2" charset="-128"/>
                <a:ea typeface="Heiti SC Medium" pitchFamily="2" charset="-128"/>
              </a:rPr>
              <a:t>路径中包含结点的个数 </a:t>
            </a:r>
            <a:endParaRPr kumimoji="1" lang="en-US" altLang="zh-CN" dirty="0">
              <a:latin typeface="Heiti SC Medium" pitchFamily="2" charset="-128"/>
              <a:ea typeface="Heiti SC Medium" pitchFamily="2" charset="-128"/>
            </a:endParaRPr>
          </a:p>
          <a:p>
            <a:r>
              <a:rPr kumimoji="1" lang="en-US" altLang="zh-CN" dirty="0">
                <a:latin typeface="Heiti SC Medium" pitchFamily="2" charset="-128"/>
                <a:ea typeface="Heiti SC Medium" pitchFamily="2" charset="-128"/>
              </a:rPr>
              <a:t>3.                        </a:t>
            </a:r>
            <a:r>
              <a:rPr lang="zh-CN" altLang="zh-CN" dirty="0">
                <a:latin typeface="Heiti SC Medium" pitchFamily="2" charset="-128"/>
                <a:ea typeface="Heiti SC Medium" pitchFamily="2" charset="-128"/>
              </a:rPr>
              <a:t>路径中</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的各个节点 </a:t>
            </a:r>
            <a:endParaRPr kumimoji="1" lang="en-US" altLang="zh-CN" dirty="0">
              <a:latin typeface="Heiti SC Medium" pitchFamily="2" charset="-128"/>
              <a:ea typeface="Heiti SC Medium" pitchFamily="2" charset="-128"/>
            </a:endParaRPr>
          </a:p>
          <a:p>
            <a:r>
              <a:rPr kumimoji="1" lang="en-US" altLang="zh-CN" dirty="0">
                <a:latin typeface="Heiti SC Medium" pitchFamily="2" charset="-128"/>
                <a:ea typeface="Heiti SC Medium" pitchFamily="2" charset="-128"/>
              </a:rPr>
              <a:t>4.                                 </a:t>
            </a:r>
            <a:r>
              <a:rPr lang="zh-CN" altLang="zh-CN" dirty="0">
                <a:latin typeface="Heiti SC Medium" pitchFamily="2" charset="-128"/>
                <a:ea typeface="Heiti SC Medium" pitchFamily="2" charset="-128"/>
              </a:rPr>
              <a:t>词</a:t>
            </a:r>
            <a:r>
              <a:rPr lang="en-US" altLang="zh-CN" dirty="0">
                <a:latin typeface="Heiti SC Medium" pitchFamily="2" charset="-128"/>
                <a:ea typeface="Heiti SC Medium" pitchFamily="2" charset="-128"/>
              </a:rPr>
              <a:t>w</a:t>
            </a:r>
            <a:r>
              <a:rPr lang="zh-CN" altLang="zh-CN" dirty="0">
                <a:latin typeface="Heiti SC Medium" pitchFamily="2" charset="-128"/>
                <a:ea typeface="Heiti SC Medium" pitchFamily="2" charset="-128"/>
              </a:rPr>
              <a:t>的编码，</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表示</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路径第</a:t>
            </a:r>
            <a:r>
              <a:rPr lang="en-US" altLang="zh-CN" dirty="0">
                <a:latin typeface="Heiti SC Medium" pitchFamily="2" charset="-128"/>
                <a:ea typeface="Heiti SC Medium" pitchFamily="2" charset="-128"/>
              </a:rPr>
              <a:t>j</a:t>
            </a:r>
            <a:r>
              <a:rPr lang="zh-CN" altLang="zh-CN" dirty="0">
                <a:latin typeface="Heiti SC Medium" pitchFamily="2" charset="-128"/>
                <a:ea typeface="Heiti SC Medium" pitchFamily="2" charset="-128"/>
              </a:rPr>
              <a:t>个节点对应的编码（根节点无编码）</a:t>
            </a:r>
            <a:endParaRPr kumimoji="1" lang="en-US" altLang="zh-CN" dirty="0">
              <a:latin typeface="Heiti SC Medium" pitchFamily="2" charset="-128"/>
              <a:ea typeface="Heiti SC Medium" pitchFamily="2" charset="-128"/>
            </a:endParaRPr>
          </a:p>
          <a:p>
            <a:r>
              <a:rPr kumimoji="1" lang="en-US" altLang="zh-CN" dirty="0">
                <a:latin typeface="Heiti SC Medium" pitchFamily="2" charset="-128"/>
                <a:ea typeface="Heiti SC Medium" pitchFamily="2" charset="-128"/>
              </a:rPr>
              <a:t>5.                                   </a:t>
            </a:r>
            <a:r>
              <a:rPr lang="zh-CN" altLang="zh-CN" dirty="0">
                <a:latin typeface="Heiti SC Medium" pitchFamily="2" charset="-128"/>
                <a:ea typeface="Heiti SC Medium" pitchFamily="2" charset="-128"/>
              </a:rPr>
              <a:t>路径中</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非叶节点对应的参数向量</a:t>
            </a:r>
          </a:p>
          <a:p>
            <a:r>
              <a:rPr lang="zh-CN" altLang="zh-CN" dirty="0">
                <a:latin typeface="Heiti SC Medium" pitchFamily="2" charset="-128"/>
                <a:ea typeface="Heiti SC Medium" pitchFamily="2" charset="-128"/>
              </a:rPr>
              <a:t>于是可以给出</a:t>
            </a:r>
            <a:r>
              <a:rPr lang="en-US" altLang="zh-CN" dirty="0">
                <a:latin typeface="Heiti SC Medium" pitchFamily="2" charset="-128"/>
                <a:ea typeface="Heiti SC Medium" pitchFamily="2" charset="-128"/>
              </a:rPr>
              <a:t>w</a:t>
            </a:r>
            <a:r>
              <a:rPr lang="zh-CN" altLang="zh-CN" dirty="0">
                <a:latin typeface="Heiti SC Medium" pitchFamily="2" charset="-128"/>
                <a:ea typeface="Heiti SC Medium" pitchFamily="2" charset="-128"/>
              </a:rPr>
              <a:t>的条件概率：</a:t>
            </a:r>
            <a:r>
              <a:rPr lang="en-US" altLang="zh-CN" baseline="52000" dirty="0">
                <a:latin typeface="Heiti SC Medium" pitchFamily="2" charset="-128"/>
                <a:ea typeface="Heiti SC Medium" pitchFamily="2" charset="-128"/>
              </a:rPr>
              <a:t> </a:t>
            </a:r>
            <a:r>
              <a:rPr lang="zh-CN" altLang="en-US" baseline="52000" dirty="0">
                <a:latin typeface="Heiti SC Medium" pitchFamily="2" charset="-128"/>
                <a:ea typeface="Heiti SC Medium" pitchFamily="2" charset="-128"/>
              </a:rPr>
              <a:t>                                                              </a:t>
            </a:r>
            <a:r>
              <a:rPr lang="en-US" altLang="zh-CN" baseline="52000" dirty="0">
                <a:latin typeface="Heiti SC Medium" pitchFamily="2" charset="-128"/>
                <a:ea typeface="Heiti SC Medium" pitchFamily="2" charset="-128"/>
              </a:rPr>
              <a:t>【2】</a:t>
            </a:r>
            <a:endParaRPr lang="zh-CN"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zh-CN" altLang="en-US" dirty="0">
              <a:latin typeface="Heiti SC Medium" pitchFamily="2" charset="-128"/>
              <a:ea typeface="Heiti SC Medium" pitchFamily="2" charset="-128"/>
            </a:endParaRPr>
          </a:p>
        </p:txBody>
      </p:sp>
      <p:sp>
        <p:nvSpPr>
          <p:cNvPr id="5" name="Rectangle 2">
            <a:extLst>
              <a:ext uri="{FF2B5EF4-FFF2-40B4-BE49-F238E27FC236}">
                <a16:creationId xmlns:a16="http://schemas.microsoft.com/office/drawing/2014/main" id="{F925DD75-39BC-FC4B-B333-2EACCB9369A4}"/>
              </a:ext>
            </a:extLst>
          </p:cNvPr>
          <p:cNvSpPr>
            <a:spLocks noChangeArrowheads="1"/>
          </p:cNvSpPr>
          <p:nvPr/>
        </p:nvSpPr>
        <p:spPr bwMode="auto">
          <a:xfrm>
            <a:off x="5213684" y="238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41" descr="神经网络依存句法分析29.png">
            <a:extLst>
              <a:ext uri="{FF2B5EF4-FFF2-40B4-BE49-F238E27FC236}">
                <a16:creationId xmlns:a16="http://schemas.microsoft.com/office/drawing/2014/main" id="{7016393C-311C-DE4D-B28C-EA49AE141A3D}"/>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213684" y="2387600"/>
            <a:ext cx="4241800" cy="1041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2E02F2DD-7B2C-F544-BF83-065CAE7DEC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图片 55" descr="屏幕快照 2016-07-17 上午9.59.45.png">
            <a:extLst>
              <a:ext uri="{FF2B5EF4-FFF2-40B4-BE49-F238E27FC236}">
                <a16:creationId xmlns:a16="http://schemas.microsoft.com/office/drawing/2014/main" id="{2980C5FA-DA82-8442-9A05-10E4B95F1AB4}"/>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290631" y="4366984"/>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D6CE0C51-DEB2-AA49-AAC9-FF568E0A6B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1" name="图片 57" descr="屏幕快照 2016-07-17 上午10.00.06.png">
            <a:extLst>
              <a:ext uri="{FF2B5EF4-FFF2-40B4-BE49-F238E27FC236}">
                <a16:creationId xmlns:a16="http://schemas.microsoft.com/office/drawing/2014/main" id="{B2B6340C-097E-3344-A18F-0328BA97B32F}"/>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5360857" y="4597001"/>
            <a:ext cx="228600" cy="279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92E7807F-0CBC-6442-BBDB-85D7B92D23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5" name="图片 53" descr="屏幕快照 2016-07-17 上午10.01.17.png">
            <a:extLst>
              <a:ext uri="{FF2B5EF4-FFF2-40B4-BE49-F238E27FC236}">
                <a16:creationId xmlns:a16="http://schemas.microsoft.com/office/drawing/2014/main" id="{DED6628D-6A26-AF4D-8CF9-8721B37F7008}"/>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5449300" y="4920067"/>
            <a:ext cx="1130300" cy="2794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2">
            <a:extLst>
              <a:ext uri="{FF2B5EF4-FFF2-40B4-BE49-F238E27FC236}">
                <a16:creationId xmlns:a16="http://schemas.microsoft.com/office/drawing/2014/main" id="{8BEEB584-71D2-0944-906E-F0E94AB3E2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7" name="图片 59" descr="屏幕快照 2016-07-17 上午9.59.45.png">
            <a:extLst>
              <a:ext uri="{FF2B5EF4-FFF2-40B4-BE49-F238E27FC236}">
                <a16:creationId xmlns:a16="http://schemas.microsoft.com/office/drawing/2014/main" id="{8C5DEE9E-FC41-134D-BCE0-F5F888B3DA81}"/>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7453561" y="4920067"/>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359991F-B50A-7C49-9410-3268D4AC90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9" name="图片 60" descr="屏幕快照 2016-07-17 上午10.02.33.png">
            <a:extLst>
              <a:ext uri="{FF2B5EF4-FFF2-40B4-BE49-F238E27FC236}">
                <a16:creationId xmlns:a16="http://schemas.microsoft.com/office/drawing/2014/main" id="{CD0C76C5-B6FA-7A4A-B118-B480EE96F685}"/>
              </a:ext>
            </a:extLst>
          </p:cNvPr>
          <p:cNvPicPr>
            <a:picLocks noChangeAspect="1" noChangeArrowheads="1"/>
          </p:cNvPicPr>
          <p:nvPr/>
        </p:nvPicPr>
        <p:blipFill>
          <a:blip r:embed="rId11" r:link="rId12">
            <a:extLst>
              <a:ext uri="{28A0092B-C50C-407E-A947-70E740481C1C}">
                <a14:useLocalDpi xmlns:a14="http://schemas.microsoft.com/office/drawing/2010/main" val="0"/>
              </a:ext>
            </a:extLst>
          </a:blip>
          <a:srcRect/>
          <a:stretch>
            <a:fillRect/>
          </a:stretch>
        </p:blipFill>
        <p:spPr bwMode="auto">
          <a:xfrm>
            <a:off x="5360857" y="5165919"/>
            <a:ext cx="1727200" cy="279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6">
            <a:extLst>
              <a:ext uri="{FF2B5EF4-FFF2-40B4-BE49-F238E27FC236}">
                <a16:creationId xmlns:a16="http://schemas.microsoft.com/office/drawing/2014/main" id="{8F1A79CA-806B-6547-AF44-4298E1BD91CA}"/>
              </a:ext>
            </a:extLst>
          </p:cNvPr>
          <p:cNvSpPr>
            <a:spLocks noChangeArrowheads="1"/>
          </p:cNvSpPr>
          <p:nvPr/>
        </p:nvSpPr>
        <p:spPr bwMode="auto">
          <a:xfrm>
            <a:off x="8492032" y="5178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11" name="图片 62" descr="屏幕快照 2016-07-17 上午10.03.27.png">
            <a:extLst>
              <a:ext uri="{FF2B5EF4-FFF2-40B4-BE49-F238E27FC236}">
                <a16:creationId xmlns:a16="http://schemas.microsoft.com/office/drawing/2014/main" id="{05BD7258-C99C-6F4B-90F6-5DE086C693B1}"/>
              </a:ext>
            </a:extLst>
          </p:cNvPr>
          <p:cNvPicPr>
            <a:picLocks noChangeAspect="1" noChangeArrowheads="1"/>
          </p:cNvPicPr>
          <p:nvPr/>
        </p:nvPicPr>
        <p:blipFill>
          <a:blip r:embed="rId13" r:link="rId14">
            <a:extLst>
              <a:ext uri="{28A0092B-C50C-407E-A947-70E740481C1C}">
                <a14:useLocalDpi xmlns:a14="http://schemas.microsoft.com/office/drawing/2010/main" val="0"/>
              </a:ext>
            </a:extLst>
          </a:blip>
          <a:srcRect/>
          <a:stretch>
            <a:fillRect/>
          </a:stretch>
        </p:blipFill>
        <p:spPr bwMode="auto">
          <a:xfrm>
            <a:off x="8492032" y="5178202"/>
            <a:ext cx="241300" cy="279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8">
            <a:extLst>
              <a:ext uri="{FF2B5EF4-FFF2-40B4-BE49-F238E27FC236}">
                <a16:creationId xmlns:a16="http://schemas.microsoft.com/office/drawing/2014/main" id="{97B0F546-5267-CB4B-B4D7-5F7A7DFBC76D}"/>
              </a:ext>
            </a:extLst>
          </p:cNvPr>
          <p:cNvSpPr>
            <a:spLocks noChangeArrowheads="1"/>
          </p:cNvSpPr>
          <p:nvPr/>
        </p:nvSpPr>
        <p:spPr bwMode="auto">
          <a:xfrm>
            <a:off x="9243593" y="5178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13" name="图片 64" descr="屏幕快照 2016-07-17 上午9.59.45.png">
            <a:extLst>
              <a:ext uri="{FF2B5EF4-FFF2-40B4-BE49-F238E27FC236}">
                <a16:creationId xmlns:a16="http://schemas.microsoft.com/office/drawing/2014/main" id="{8CC1B051-3EA6-554D-ADAE-B77CED32200C}"/>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9243593" y="5178202"/>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0">
            <a:extLst>
              <a:ext uri="{FF2B5EF4-FFF2-40B4-BE49-F238E27FC236}">
                <a16:creationId xmlns:a16="http://schemas.microsoft.com/office/drawing/2014/main" id="{FEA9CC54-6739-9741-B504-3096F76AE95E}"/>
              </a:ext>
            </a:extLst>
          </p:cNvPr>
          <p:cNvSpPr>
            <a:spLocks noChangeArrowheads="1"/>
          </p:cNvSpPr>
          <p:nvPr/>
        </p:nvSpPr>
        <p:spPr bwMode="auto">
          <a:xfrm>
            <a:off x="5360857" y="56746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15" name="图片 66" descr="屏幕快照 2016-07-17 上午10.04.18.png">
            <a:extLst>
              <a:ext uri="{FF2B5EF4-FFF2-40B4-BE49-F238E27FC236}">
                <a16:creationId xmlns:a16="http://schemas.microsoft.com/office/drawing/2014/main" id="{3B1AFED2-86F0-504E-8A23-C9D2FBA7DCAE}"/>
              </a:ext>
            </a:extLst>
          </p:cNvPr>
          <p:cNvPicPr>
            <a:picLocks noChangeAspect="1" noChangeArrowheads="1"/>
          </p:cNvPicPr>
          <p:nvPr/>
        </p:nvPicPr>
        <p:blipFill>
          <a:blip r:embed="rId15" r:link="rId16">
            <a:extLst>
              <a:ext uri="{28A0092B-C50C-407E-A947-70E740481C1C}">
                <a14:useLocalDpi xmlns:a14="http://schemas.microsoft.com/office/drawing/2010/main" val="0"/>
              </a:ext>
            </a:extLst>
          </a:blip>
          <a:srcRect/>
          <a:stretch>
            <a:fillRect/>
          </a:stretch>
        </p:blipFill>
        <p:spPr bwMode="auto">
          <a:xfrm>
            <a:off x="5382122" y="5738480"/>
            <a:ext cx="1778000" cy="279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2">
            <a:extLst>
              <a:ext uri="{FF2B5EF4-FFF2-40B4-BE49-F238E27FC236}">
                <a16:creationId xmlns:a16="http://schemas.microsoft.com/office/drawing/2014/main" id="{81E1B7B9-6FBA-A843-8900-437FA567BF83}"/>
              </a:ext>
            </a:extLst>
          </p:cNvPr>
          <p:cNvSpPr>
            <a:spLocks noChangeArrowheads="1"/>
          </p:cNvSpPr>
          <p:nvPr/>
        </p:nvSpPr>
        <p:spPr bwMode="auto">
          <a:xfrm>
            <a:off x="711868" y="292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4">
            <a:extLst>
              <a:ext uri="{FF2B5EF4-FFF2-40B4-BE49-F238E27FC236}">
                <a16:creationId xmlns:a16="http://schemas.microsoft.com/office/drawing/2014/main" id="{80C6CA9D-61A1-EB44-86E8-617CE272781A}"/>
              </a:ext>
            </a:extLst>
          </p:cNvPr>
          <p:cNvSpPr>
            <a:spLocks noChangeArrowheads="1"/>
          </p:cNvSpPr>
          <p:nvPr/>
        </p:nvSpPr>
        <p:spPr bwMode="auto">
          <a:xfrm>
            <a:off x="5606383" y="62542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19" name="图片 70" descr="屏幕快照 2016-07-17 上午10.07.18.png">
            <a:extLst>
              <a:ext uri="{FF2B5EF4-FFF2-40B4-BE49-F238E27FC236}">
                <a16:creationId xmlns:a16="http://schemas.microsoft.com/office/drawing/2014/main" id="{68AA3EE3-2122-8147-BC8A-A51759B6D96F}"/>
              </a:ext>
            </a:extLst>
          </p:cNvPr>
          <p:cNvPicPr>
            <a:picLocks noChangeAspect="1" noChangeArrowheads="1"/>
          </p:cNvPicPr>
          <p:nvPr/>
        </p:nvPicPr>
        <p:blipFill>
          <a:blip r:embed="rId17" r:link="rId18">
            <a:extLst>
              <a:ext uri="{28A0092B-C50C-407E-A947-70E740481C1C}">
                <a14:useLocalDpi xmlns:a14="http://schemas.microsoft.com/office/drawing/2010/main" val="0"/>
              </a:ext>
            </a:extLst>
          </a:blip>
          <a:srcRect/>
          <a:stretch>
            <a:fillRect/>
          </a:stretch>
        </p:blipFill>
        <p:spPr bwMode="auto">
          <a:xfrm>
            <a:off x="5606383" y="6254256"/>
            <a:ext cx="2235200" cy="444500"/>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2576E4EF-D4E4-0144-92B0-6B055DD5B0BE}"/>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Tree>
    <p:extLst>
      <p:ext uri="{BB962C8B-B14F-4D97-AF65-F5344CB8AC3E}">
        <p14:creationId xmlns:p14="http://schemas.microsoft.com/office/powerpoint/2010/main" val="421381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6186309"/>
          </a:xfrm>
          <a:prstGeom prst="rect">
            <a:avLst/>
          </a:prstGeom>
          <a:noFill/>
        </p:spPr>
        <p:txBody>
          <a:bodyPr wrap="square" rtlCol="0">
            <a:spAutoFit/>
          </a:bodyPr>
          <a:lstStyle/>
          <a:p>
            <a:r>
              <a:rPr lang="zh-CN" altLang="zh-CN" dirty="0">
                <a:latin typeface="Heiti SC Medium" pitchFamily="2" charset="-128"/>
                <a:ea typeface="Heiti SC Medium" pitchFamily="2" charset="-128"/>
              </a:rPr>
              <a:t>这是个简单明了的式子，从根节点到叶节点经过了 </a:t>
            </a:r>
            <a:r>
              <a:rPr lang="en-US" altLang="zh-CN" dirty="0">
                <a:latin typeface="Heiti SC Medium" pitchFamily="2" charset="-128"/>
                <a:ea typeface="Heiti SC Medium" pitchFamily="2" charset="-128"/>
              </a:rPr>
              <a:t>      -1</a:t>
            </a:r>
            <a:r>
              <a:rPr lang="zh-CN" altLang="zh-CN" dirty="0">
                <a:latin typeface="Heiti SC Medium" pitchFamily="2" charset="-128"/>
                <a:ea typeface="Heiti SC Medium" pitchFamily="2" charset="-128"/>
              </a:rPr>
              <a:t>个节点，编码从下标</a:t>
            </a:r>
            <a:r>
              <a:rPr lang="en-US" altLang="zh-CN" dirty="0">
                <a:latin typeface="Heiti SC Medium" pitchFamily="2" charset="-128"/>
                <a:ea typeface="Heiti SC Medium" pitchFamily="2" charset="-128"/>
              </a:rPr>
              <a:t>2</a:t>
            </a:r>
            <a:r>
              <a:rPr lang="zh-CN" altLang="zh-CN" dirty="0">
                <a:latin typeface="Heiti SC Medium" pitchFamily="2" charset="-128"/>
                <a:ea typeface="Heiti SC Medium" pitchFamily="2" charset="-128"/>
              </a:rPr>
              <a:t>开始（根节点无编码），对应的参数向量下标从</a:t>
            </a:r>
            <a:r>
              <a:rPr lang="en-US" altLang="zh-CN" dirty="0">
                <a:latin typeface="Heiti SC Medium" pitchFamily="2" charset="-128"/>
                <a:ea typeface="Heiti SC Medium" pitchFamily="2" charset="-128"/>
              </a:rPr>
              <a:t>1</a:t>
            </a:r>
            <a:r>
              <a:rPr lang="zh-CN" altLang="zh-CN" dirty="0">
                <a:latin typeface="Heiti SC Medium" pitchFamily="2" charset="-128"/>
                <a:ea typeface="Heiti SC Medium" pitchFamily="2" charset="-128"/>
              </a:rPr>
              <a:t>开始（根节点为</a:t>
            </a:r>
            <a:r>
              <a:rPr lang="en-US" altLang="zh-CN" dirty="0">
                <a:latin typeface="Heiti SC Medium" pitchFamily="2" charset="-128"/>
                <a:ea typeface="Heiti SC Medium" pitchFamily="2" charset="-128"/>
              </a:rPr>
              <a:t>1</a:t>
            </a:r>
            <a:r>
              <a:rPr lang="zh-CN" altLang="zh-CN" dirty="0">
                <a:latin typeface="Heiti SC Medium" pitchFamily="2" charset="-128"/>
                <a:ea typeface="Heiti SC Medium" pitchFamily="2" charset="-128"/>
              </a:rPr>
              <a:t>）。</a:t>
            </a:r>
          </a:p>
          <a:p>
            <a:r>
              <a:rPr lang="zh-CN" altLang="zh-CN" dirty="0">
                <a:latin typeface="Heiti SC Medium" pitchFamily="2" charset="-128"/>
                <a:ea typeface="Heiti SC Medium" pitchFamily="2" charset="-128"/>
              </a:rPr>
              <a:t>其中，每一项是一个逻辑斯谛回归：</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考虑到</a:t>
            </a:r>
            <a:r>
              <a:rPr lang="en-US" altLang="zh-CN" dirty="0">
                <a:latin typeface="Heiti SC Medium" pitchFamily="2" charset="-128"/>
                <a:ea typeface="Heiti SC Medium" pitchFamily="2" charset="-128"/>
              </a:rPr>
              <a:t>d</a:t>
            </a:r>
            <a:r>
              <a:rPr lang="zh-CN" altLang="en-US" dirty="0">
                <a:latin typeface="Heiti SC Medium" pitchFamily="2" charset="-128"/>
                <a:ea typeface="Heiti SC Medium" pitchFamily="2" charset="-128"/>
              </a:rPr>
              <a:t>只有</a:t>
            </a:r>
            <a:r>
              <a:rPr lang="en-US" altLang="zh-CN" dirty="0">
                <a:latin typeface="Heiti SC Medium" pitchFamily="2" charset="-128"/>
                <a:ea typeface="Heiti SC Medium" pitchFamily="2" charset="-128"/>
              </a:rPr>
              <a:t>0</a:t>
            </a:r>
            <a:r>
              <a:rPr lang="zh-CN" altLang="en-US"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1</a:t>
            </a:r>
            <a:r>
              <a:rPr lang="zh-CN" altLang="en-US" dirty="0">
                <a:latin typeface="Heiti SC Medium" pitchFamily="2" charset="-128"/>
                <a:ea typeface="Heiti SC Medium" pitchFamily="2" charset="-128"/>
              </a:rPr>
              <a:t>两种取值，我们可以用指数形式方便地将其写到一起：</a:t>
            </a:r>
          </a:p>
          <a:p>
            <a:endParaRPr lang="zh-CN"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对目标函数取对数似然：</a:t>
            </a:r>
            <a:endParaRPr lang="en-US" altLang="zh-CN" dirty="0">
              <a:latin typeface="Heiti SC Medium" pitchFamily="2" charset="-128"/>
              <a:ea typeface="Heiti SC Medium" pitchFamily="2" charset="-128"/>
            </a:endParaRPr>
          </a:p>
          <a:p>
            <a:endParaRPr lang="zh-CN" altLang="en-US" dirty="0">
              <a:latin typeface="Heiti SC Medium" pitchFamily="2" charset="-128"/>
              <a:ea typeface="Heiti SC Medium" pitchFamily="2" charset="-128"/>
            </a:endParaRPr>
          </a:p>
          <a:p>
            <a:r>
              <a:rPr lang="zh-CN" altLang="zh-CN" dirty="0"/>
              <a:t>将</a:t>
            </a:r>
            <a:r>
              <a:rPr lang="en-US" altLang="zh-CN" dirty="0"/>
              <a:t>                           </a:t>
            </a:r>
            <a:r>
              <a:rPr lang="zh-CN" altLang="zh-CN" dirty="0"/>
              <a:t>代入上式，有</a:t>
            </a: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t>把每一项简记为：</a:t>
            </a:r>
            <a:endParaRPr lang="en-US" altLang="zh-CN" dirty="0"/>
          </a:p>
          <a:p>
            <a:endParaRPr lang="en-US" altLang="zh-CN" dirty="0"/>
          </a:p>
          <a:p>
            <a:r>
              <a:rPr lang="zh-CN" altLang="zh-CN" dirty="0"/>
              <a:t>每一项有两个参数，一个是每个节点的参数向量</a:t>
            </a:r>
            <a:r>
              <a:rPr lang="en-US" altLang="zh-CN" dirty="0"/>
              <a:t>          </a:t>
            </a:r>
            <a:r>
              <a:rPr lang="zh-CN" altLang="zh-CN" dirty="0"/>
              <a:t>，另一个是输出层的输入  </a:t>
            </a:r>
            <a:r>
              <a:rPr lang="en-US" altLang="zh-CN" dirty="0"/>
              <a:t>    </a:t>
            </a:r>
            <a:r>
              <a:rPr lang="zh-CN" altLang="zh-CN" dirty="0"/>
              <a:t>，我们分别对其求偏导数： </a:t>
            </a:r>
            <a:endParaRPr lang="en-US" altLang="zh-CN" dirty="0"/>
          </a:p>
          <a:p>
            <a:endParaRPr lang="en-US" altLang="zh-CN" dirty="0"/>
          </a:p>
          <a:p>
            <a:r>
              <a:rPr lang="zh-CN" altLang="zh-CN" dirty="0"/>
              <a:t> </a:t>
            </a:r>
            <a:endParaRPr lang="zh-CN" altLang="zh-CN" dirty="0">
              <a:latin typeface="Heiti SC Medium" pitchFamily="2" charset="-128"/>
              <a:ea typeface="Heiti SC Medium" pitchFamily="2" charset="-128"/>
            </a:endParaRPr>
          </a:p>
        </p:txBody>
      </p:sp>
      <p:sp>
        <p:nvSpPr>
          <p:cNvPr id="5" name="文本框 4">
            <a:extLst>
              <a:ext uri="{FF2B5EF4-FFF2-40B4-BE49-F238E27FC236}">
                <a16:creationId xmlns:a16="http://schemas.microsoft.com/office/drawing/2014/main" id="{DC5960A8-644A-8347-B861-1AEC7065B204}"/>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
        <p:nvSpPr>
          <p:cNvPr id="9" name="Rectangle 5">
            <a:extLst>
              <a:ext uri="{FF2B5EF4-FFF2-40B4-BE49-F238E27FC236}">
                <a16:creationId xmlns:a16="http://schemas.microsoft.com/office/drawing/2014/main" id="{2C7FA12F-B1E2-964D-AA41-B31A3D5A2E8E}"/>
              </a:ext>
            </a:extLst>
          </p:cNvPr>
          <p:cNvSpPr>
            <a:spLocks noChangeArrowheads="1"/>
          </p:cNvSpPr>
          <p:nvPr/>
        </p:nvSpPr>
        <p:spPr bwMode="auto">
          <a:xfrm>
            <a:off x="5792756" y="10963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24" name="图片 72" descr="屏幕快照 2016-07-17 上午10.00.06.png">
            <a:extLst>
              <a:ext uri="{FF2B5EF4-FFF2-40B4-BE49-F238E27FC236}">
                <a16:creationId xmlns:a16="http://schemas.microsoft.com/office/drawing/2014/main" id="{9B122B87-A283-2842-AC99-0B3A47B72B3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792756" y="1096346"/>
            <a:ext cx="228600" cy="279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a:extLst>
              <a:ext uri="{FF2B5EF4-FFF2-40B4-BE49-F238E27FC236}">
                <a16:creationId xmlns:a16="http://schemas.microsoft.com/office/drawing/2014/main" id="{61FDE308-50B8-5E4E-BFFC-7D720725E7CF}"/>
              </a:ext>
            </a:extLst>
          </p:cNvPr>
          <p:cNvSpPr>
            <a:spLocks noChangeArrowheads="1"/>
          </p:cNvSpPr>
          <p:nvPr/>
        </p:nvSpPr>
        <p:spPr bwMode="auto">
          <a:xfrm>
            <a:off x="1772816" y="2084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6" name="图片 74" descr="屏幕快照 2016-07-17 上午10.15.37.png">
            <a:extLst>
              <a:ext uri="{FF2B5EF4-FFF2-40B4-BE49-F238E27FC236}">
                <a16:creationId xmlns:a16="http://schemas.microsoft.com/office/drawing/2014/main" id="{22C789F5-3922-554F-A274-20DE7D101D3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119675" y="2084863"/>
            <a:ext cx="3505200" cy="812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1523079E-E3F4-2142-BFF0-2AC6D6BA3F8F}"/>
              </a:ext>
            </a:extLst>
          </p:cNvPr>
          <p:cNvSpPr>
            <a:spLocks noChangeArrowheads="1"/>
          </p:cNvSpPr>
          <p:nvPr/>
        </p:nvSpPr>
        <p:spPr bwMode="auto">
          <a:xfrm>
            <a:off x="933061" y="35432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8" name="图片 76" descr="屏幕快照 2016-07-17 上午10.21.31.png">
            <a:extLst>
              <a:ext uri="{FF2B5EF4-FFF2-40B4-BE49-F238E27FC236}">
                <a16:creationId xmlns:a16="http://schemas.microsoft.com/office/drawing/2014/main" id="{DA9D1DC5-1857-124A-88DD-B4F22DAA75E8}"/>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933061" y="3543256"/>
            <a:ext cx="3810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9551B6F3-C8B9-594E-AD0F-CF19565FBD12}"/>
              </a:ext>
            </a:extLst>
          </p:cNvPr>
          <p:cNvSpPr>
            <a:spLocks noChangeArrowheads="1"/>
          </p:cNvSpPr>
          <p:nvPr/>
        </p:nvSpPr>
        <p:spPr bwMode="auto">
          <a:xfrm>
            <a:off x="3379756" y="3923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0" name="图片 78" descr="屏幕快照 2016-07-17 上午10.23.25.png">
            <a:extLst>
              <a:ext uri="{FF2B5EF4-FFF2-40B4-BE49-F238E27FC236}">
                <a16:creationId xmlns:a16="http://schemas.microsoft.com/office/drawing/2014/main" id="{15A8F1C2-7F54-8742-85F3-3B2561CAE0B0}"/>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3379756" y="3923502"/>
            <a:ext cx="2413000" cy="5588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3">
            <a:extLst>
              <a:ext uri="{FF2B5EF4-FFF2-40B4-BE49-F238E27FC236}">
                <a16:creationId xmlns:a16="http://schemas.microsoft.com/office/drawing/2014/main" id="{F499475D-1C85-C74C-BD63-7D55449EC3F9}"/>
              </a:ext>
            </a:extLst>
          </p:cNvPr>
          <p:cNvSpPr>
            <a:spLocks noChangeArrowheads="1"/>
          </p:cNvSpPr>
          <p:nvPr/>
        </p:nvSpPr>
        <p:spPr bwMode="auto">
          <a:xfrm>
            <a:off x="1195745" y="44640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2" name="图片 80" descr="屏幕快照 2016-07-17 上午10.05.33.png">
            <a:extLst>
              <a:ext uri="{FF2B5EF4-FFF2-40B4-BE49-F238E27FC236}">
                <a16:creationId xmlns:a16="http://schemas.microsoft.com/office/drawing/2014/main" id="{668E91EA-09FF-6840-B0DA-1539CC2825C5}"/>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1195745" y="4687991"/>
            <a:ext cx="1282700"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5">
            <a:extLst>
              <a:ext uri="{FF2B5EF4-FFF2-40B4-BE49-F238E27FC236}">
                <a16:creationId xmlns:a16="http://schemas.microsoft.com/office/drawing/2014/main" id="{1B5B6382-CE4A-9A46-9FD7-C94A20F7060E}"/>
              </a:ext>
            </a:extLst>
          </p:cNvPr>
          <p:cNvSpPr>
            <a:spLocks noChangeArrowheads="1"/>
          </p:cNvSpPr>
          <p:nvPr/>
        </p:nvSpPr>
        <p:spPr bwMode="auto">
          <a:xfrm>
            <a:off x="4624875" y="45352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4" name="图片 82" descr="屏幕快照 2016-07-17 上午10.25.37.png">
            <a:extLst>
              <a:ext uri="{FF2B5EF4-FFF2-40B4-BE49-F238E27FC236}">
                <a16:creationId xmlns:a16="http://schemas.microsoft.com/office/drawing/2014/main" id="{D698297B-320D-7545-8128-7097BFE65002}"/>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4624875" y="4535268"/>
            <a:ext cx="3937000" cy="9017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7">
            <a:extLst>
              <a:ext uri="{FF2B5EF4-FFF2-40B4-BE49-F238E27FC236}">
                <a16:creationId xmlns:a16="http://schemas.microsoft.com/office/drawing/2014/main" id="{2C566EAF-DEF9-9E48-94B0-D8444D65DB6C}"/>
              </a:ext>
            </a:extLst>
          </p:cNvPr>
          <p:cNvSpPr>
            <a:spLocks noChangeArrowheads="1"/>
          </p:cNvSpPr>
          <p:nvPr/>
        </p:nvSpPr>
        <p:spPr bwMode="auto">
          <a:xfrm>
            <a:off x="2478445" y="5466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6" name="图片 84" descr="屏幕快照 2016-07-17 上午10.27.15.png">
            <a:extLst>
              <a:ext uri="{FF2B5EF4-FFF2-40B4-BE49-F238E27FC236}">
                <a16:creationId xmlns:a16="http://schemas.microsoft.com/office/drawing/2014/main" id="{304D0DB5-271A-FF44-91AE-769108B16948}"/>
              </a:ext>
            </a:extLst>
          </p:cNvPr>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2478445" y="5466775"/>
            <a:ext cx="4800600" cy="3683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9">
            <a:extLst>
              <a:ext uri="{FF2B5EF4-FFF2-40B4-BE49-F238E27FC236}">
                <a16:creationId xmlns:a16="http://schemas.microsoft.com/office/drawing/2014/main" id="{F16C55B7-F19C-9A48-A87E-33030F5E8F4F}"/>
              </a:ext>
            </a:extLst>
          </p:cNvPr>
          <p:cNvSpPr>
            <a:spLocks noChangeArrowheads="1"/>
          </p:cNvSpPr>
          <p:nvPr/>
        </p:nvSpPr>
        <p:spPr bwMode="auto">
          <a:xfrm>
            <a:off x="763945" y="6287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8" name="图片 86" descr="屏幕快照 2016-07-17 上午10.58.10.png">
            <a:extLst>
              <a:ext uri="{FF2B5EF4-FFF2-40B4-BE49-F238E27FC236}">
                <a16:creationId xmlns:a16="http://schemas.microsoft.com/office/drawing/2014/main" id="{DD4AB5BB-DBA3-E249-8277-25D5D55AEEC7}"/>
              </a:ext>
            </a:extLst>
          </p:cNvPr>
          <p:cNvPicPr>
            <a:picLocks noChangeAspect="1" noChangeArrowheads="1"/>
          </p:cNvPicPr>
          <p:nvPr/>
        </p:nvPicPr>
        <p:blipFill>
          <a:blip r:embed="rId16" r:link="rId17">
            <a:extLst>
              <a:ext uri="{28A0092B-C50C-407E-A947-70E740481C1C}">
                <a14:useLocalDpi xmlns:a14="http://schemas.microsoft.com/office/drawing/2010/main" val="0"/>
              </a:ext>
            </a:extLst>
          </a:blip>
          <a:srcRect/>
          <a:stretch>
            <a:fillRect/>
          </a:stretch>
        </p:blipFill>
        <p:spPr bwMode="auto">
          <a:xfrm>
            <a:off x="5552233" y="6023426"/>
            <a:ext cx="431800" cy="355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1">
            <a:extLst>
              <a:ext uri="{FF2B5EF4-FFF2-40B4-BE49-F238E27FC236}">
                <a16:creationId xmlns:a16="http://schemas.microsoft.com/office/drawing/2014/main" id="{3EE74A0F-D898-B94C-B95E-147F15E9D2C4}"/>
              </a:ext>
            </a:extLst>
          </p:cNvPr>
          <p:cNvSpPr>
            <a:spLocks noChangeArrowheads="1"/>
          </p:cNvSpPr>
          <p:nvPr/>
        </p:nvSpPr>
        <p:spPr bwMode="auto">
          <a:xfrm>
            <a:off x="8637166" y="60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40" name="图片 87" descr="屏幕快照 2016-07-17 上午10.52.10.png">
            <a:extLst>
              <a:ext uri="{FF2B5EF4-FFF2-40B4-BE49-F238E27FC236}">
                <a16:creationId xmlns:a16="http://schemas.microsoft.com/office/drawing/2014/main" id="{D48103C0-2377-194A-8320-7B517F0BFF0C}"/>
              </a:ext>
            </a:extLst>
          </p:cNvPr>
          <p:cNvPicPr>
            <a:picLocks noChangeAspect="1" noChangeArrowheads="1"/>
          </p:cNvPicPr>
          <p:nvPr/>
        </p:nvPicPr>
        <p:blipFill>
          <a:blip r:embed="rId18" r:link="rId19">
            <a:extLst>
              <a:ext uri="{28A0092B-C50C-407E-A947-70E740481C1C}">
                <a14:useLocalDpi xmlns:a14="http://schemas.microsoft.com/office/drawing/2010/main" val="0"/>
              </a:ext>
            </a:extLst>
          </a:blip>
          <a:srcRect/>
          <a:stretch>
            <a:fillRect/>
          </a:stretch>
        </p:blipFill>
        <p:spPr bwMode="auto">
          <a:xfrm>
            <a:off x="8637166" y="6023426"/>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3">
            <a:extLst>
              <a:ext uri="{FF2B5EF4-FFF2-40B4-BE49-F238E27FC236}">
                <a16:creationId xmlns:a16="http://schemas.microsoft.com/office/drawing/2014/main" id="{0A5D989B-D4B1-FA4A-8373-C6D27A277602}"/>
              </a:ext>
            </a:extLst>
          </p:cNvPr>
          <p:cNvSpPr>
            <a:spLocks noChangeArrowheads="1"/>
          </p:cNvSpPr>
          <p:nvPr/>
        </p:nvSpPr>
        <p:spPr bwMode="auto">
          <a:xfrm>
            <a:off x="1195745" y="63667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42" name="图片 90" descr="屏幕快照 2016-07-17 上午10.52.59.png">
            <a:extLst>
              <a:ext uri="{FF2B5EF4-FFF2-40B4-BE49-F238E27FC236}">
                <a16:creationId xmlns:a16="http://schemas.microsoft.com/office/drawing/2014/main" id="{FAFA26E1-081D-EA41-8A2E-644BDB42A0F6}"/>
              </a:ext>
            </a:extLst>
          </p:cNvPr>
          <p:cNvPicPr>
            <a:picLocks noChangeAspect="1" noChangeArrowheads="1"/>
          </p:cNvPicPr>
          <p:nvPr/>
        </p:nvPicPr>
        <p:blipFill>
          <a:blip r:embed="rId20" r:link="rId21">
            <a:extLst>
              <a:ext uri="{28A0092B-C50C-407E-A947-70E740481C1C}">
                <a14:useLocalDpi xmlns:a14="http://schemas.microsoft.com/office/drawing/2010/main" val="0"/>
              </a:ext>
            </a:extLst>
          </a:blip>
          <a:srcRect/>
          <a:stretch>
            <a:fillRect/>
          </a:stretch>
        </p:blipFill>
        <p:spPr bwMode="auto">
          <a:xfrm>
            <a:off x="1195745" y="6366719"/>
            <a:ext cx="4648200" cy="44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31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0FE4D55-745E-9B48-A7A2-BEFB6C68FED6}"/>
              </a:ext>
            </a:extLst>
          </p:cNvPr>
          <p:cNvSpPr txBox="1"/>
          <p:nvPr/>
        </p:nvSpPr>
        <p:spPr>
          <a:xfrm>
            <a:off x="609600" y="1077685"/>
            <a:ext cx="10972800" cy="5909310"/>
          </a:xfrm>
          <a:prstGeom prst="rect">
            <a:avLst/>
          </a:prstGeom>
          <a:noFill/>
        </p:spPr>
        <p:txBody>
          <a:bodyPr wrap="square" rtlCol="0">
            <a:spAutoFit/>
          </a:bodyPr>
          <a:lstStyle/>
          <a:p>
            <a:r>
              <a:rPr lang="zh-CN" altLang="zh-CN" dirty="0">
                <a:latin typeface="Heiti SC Medium" pitchFamily="2" charset="-128"/>
                <a:ea typeface="Heiti SC Medium" pitchFamily="2" charset="-128"/>
              </a:rPr>
              <a:t>而</a:t>
            </a:r>
            <a:r>
              <a:rPr lang="en-US" altLang="zh-CN" dirty="0">
                <a:latin typeface="Heiti SC Medium" pitchFamily="2" charset="-128"/>
                <a:ea typeface="Heiti SC Medium" pitchFamily="2" charset="-128"/>
              </a:rPr>
              <a:t>sigmoid</a:t>
            </a:r>
            <a:r>
              <a:rPr lang="zh-CN" altLang="zh-CN" dirty="0">
                <a:latin typeface="Heiti SC Medium" pitchFamily="2" charset="-128"/>
                <a:ea typeface="Heiti SC Medium" pitchFamily="2" charset="-128"/>
              </a:rPr>
              <a:t>函数的导数有个很棒的形式：</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代入上上式得到：</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合并同类项得到：</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于是</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的更新表达式就得到了： </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再来</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的偏导数，注意到 </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中</a:t>
            </a:r>
            <a:r>
              <a:rPr lang="en-US" altLang="zh-CN" dirty="0">
                <a:latin typeface="Heiti SC Medium" pitchFamily="2" charset="-128"/>
                <a:ea typeface="Heiti SC Medium" pitchFamily="2" charset="-128"/>
              </a:rPr>
              <a:t>      </a:t>
            </a:r>
            <a:r>
              <a:rPr lang="zh-CN" altLang="zh-CN" dirty="0">
                <a:latin typeface="Heiti SC Medium" pitchFamily="2" charset="-128"/>
                <a:ea typeface="Heiti SC Medium" pitchFamily="2" charset="-128"/>
              </a:rPr>
              <a:t>和</a:t>
            </a:r>
            <a:r>
              <a:rPr lang="en-US" altLang="zh-CN" dirty="0">
                <a:latin typeface="Heiti SC Medium" pitchFamily="2" charset="-128"/>
                <a:ea typeface="Heiti SC Medium" pitchFamily="2" charset="-128"/>
              </a:rPr>
              <a:t>      </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是对称的，所有直接将</a:t>
            </a:r>
            <a:r>
              <a:rPr lang="en-US" altLang="zh-CN" dirty="0">
                <a:latin typeface="Heiti SC Medium" pitchFamily="2" charset="-128"/>
                <a:ea typeface="Heiti SC Medium" pitchFamily="2" charset="-128"/>
              </a:rPr>
              <a:t>     </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的偏导数中的</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替换为</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 ，得到</a:t>
            </a:r>
            <a:r>
              <a:rPr lang="zh-CN" altLang="en-US" dirty="0">
                <a:latin typeface="Heiti SC Medium" pitchFamily="2" charset="-128"/>
                <a:ea typeface="Heiti SC Medium" pitchFamily="2" charset="-128"/>
              </a:rPr>
              <a:t>关于     </a:t>
            </a:r>
            <a:r>
              <a:rPr lang="zh-CN" altLang="zh-CN" dirty="0">
                <a:latin typeface="Heiti SC Medium" pitchFamily="2" charset="-128"/>
                <a:ea typeface="Heiti SC Medium" pitchFamily="2" charset="-128"/>
              </a:rPr>
              <a:t>的偏导数：</a:t>
            </a:r>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 </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于是</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的更新表达式也得到了。 </a:t>
            </a:r>
            <a:endParaRPr lang="en-US" altLang="zh-CN" dirty="0">
              <a:latin typeface="Heiti SC Medium" pitchFamily="2" charset="-128"/>
              <a:ea typeface="Heiti SC Medium" pitchFamily="2" charset="-128"/>
            </a:endParaRPr>
          </a:p>
          <a:p>
            <a:r>
              <a:rPr lang="zh-CN" altLang="zh-CN" dirty="0">
                <a:latin typeface="Heiti SC Medium" pitchFamily="2" charset="-128"/>
                <a:ea typeface="Heiti SC Medium" pitchFamily="2" charset="-128"/>
              </a:rPr>
              <a:t>不过</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是上下文的词向量的和，不是上下文单个词的词向量。怎么把这个更新量应用到单个词的词向量上去呢？</a:t>
            </a:r>
            <a:r>
              <a:rPr lang="en-US" altLang="zh-CN" dirty="0">
                <a:latin typeface="Heiti SC Medium" pitchFamily="2" charset="-128"/>
                <a:ea typeface="Heiti SC Medium" pitchFamily="2" charset="-128"/>
              </a:rPr>
              <a:t>word2vec</a:t>
            </a:r>
            <a:r>
              <a:rPr lang="zh-CN" altLang="zh-CN" dirty="0">
                <a:latin typeface="Heiti SC Medium" pitchFamily="2" charset="-128"/>
                <a:ea typeface="Heiti SC Medium" pitchFamily="2" charset="-128"/>
              </a:rPr>
              <a:t>采取的是直接将</a:t>
            </a:r>
            <a:r>
              <a:rPr lang="zh-CN" altLang="en-US" dirty="0">
                <a:latin typeface="Heiti SC Medium" pitchFamily="2" charset="-128"/>
                <a:ea typeface="Heiti SC Medium" pitchFamily="2" charset="-128"/>
              </a:rPr>
              <a:t>       </a:t>
            </a:r>
            <a:r>
              <a:rPr lang="zh-CN" altLang="zh-CN" dirty="0">
                <a:latin typeface="Heiti SC Medium" pitchFamily="2" charset="-128"/>
                <a:ea typeface="Heiti SC Medium" pitchFamily="2" charset="-128"/>
              </a:rPr>
              <a:t>的更新量整个应用到每个单词的词向量上去： </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b="1"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p:txBody>
      </p:sp>
      <p:sp>
        <p:nvSpPr>
          <p:cNvPr id="4" name="文本框 3">
            <a:extLst>
              <a:ext uri="{FF2B5EF4-FFF2-40B4-BE49-F238E27FC236}">
                <a16:creationId xmlns:a16="http://schemas.microsoft.com/office/drawing/2014/main" id="{C7CFF8A1-3640-0C41-92A4-760C6DA5CA9D}"/>
              </a:ext>
            </a:extLst>
          </p:cNvPr>
          <p:cNvSpPr txBox="1"/>
          <p:nvPr/>
        </p:nvSpPr>
        <p:spPr>
          <a:xfrm>
            <a:off x="609600" y="402771"/>
            <a:ext cx="9535886" cy="461665"/>
          </a:xfrm>
          <a:prstGeom prst="rect">
            <a:avLst/>
          </a:prstGeom>
          <a:noFill/>
        </p:spPr>
        <p:txBody>
          <a:bodyPr wrap="square" rtlCol="0">
            <a:spAutoFit/>
          </a:bodyPr>
          <a:lstStyle/>
          <a:p>
            <a:pPr marL="514350" indent="-514350">
              <a:buFont typeface="+mj-ea"/>
              <a:buAutoNum type="ea1JpnChsDbPeriod" startAt="2"/>
            </a:pPr>
            <a:r>
              <a:rPr lang="en-US" altLang="zh-CN" sz="2400" dirty="0">
                <a:latin typeface="Arial" panose="020B0604020202020204" pitchFamily="34" charset="0"/>
                <a:ea typeface="Heiti SC Medium" pitchFamily="2" charset="-128"/>
                <a:cs typeface="Arial" panose="020B0604020202020204" pitchFamily="34" charset="0"/>
              </a:rPr>
              <a:t>Word2Vec</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fastText</a:t>
            </a:r>
            <a:r>
              <a:rPr lang="zh-CN" altLang="zh-CN" sz="2400" dirty="0">
                <a:latin typeface="Arial" panose="020B0604020202020204" pitchFamily="34" charset="0"/>
                <a:ea typeface="Heiti SC Medium" pitchFamily="2" charset="-128"/>
                <a:cs typeface="Arial" panose="020B0604020202020204" pitchFamily="34" charset="0"/>
              </a:rPr>
              <a:t>、</a:t>
            </a:r>
            <a:r>
              <a:rPr lang="en-US" altLang="zh-CN" sz="2400" dirty="0" err="1">
                <a:latin typeface="Arial" panose="020B0604020202020204" pitchFamily="34" charset="0"/>
                <a:ea typeface="Heiti SC Medium" pitchFamily="2" charset="-128"/>
                <a:cs typeface="Arial" panose="020B0604020202020204" pitchFamily="34" charset="0"/>
              </a:rPr>
              <a:t>GloVe</a:t>
            </a:r>
            <a:r>
              <a:rPr lang="zh-CN" altLang="zh-CN" sz="2400" dirty="0">
                <a:latin typeface="Heiti SC Medium" pitchFamily="2" charset="-128"/>
                <a:ea typeface="Heiti SC Medium" pitchFamily="2" charset="-128"/>
              </a:rPr>
              <a:t>理解与区别</a:t>
            </a:r>
            <a:r>
              <a:rPr lang="zh-CN" altLang="en-US" sz="2400" dirty="0">
                <a:latin typeface="Heiti SC Medium" pitchFamily="2" charset="-128"/>
                <a:ea typeface="Heiti SC Medium" pitchFamily="2" charset="-128"/>
              </a:rPr>
              <a:t> </a:t>
            </a:r>
            <a:endParaRPr lang="en-US" altLang="zh-CN" sz="2400" dirty="0">
              <a:latin typeface="Heiti SC Medium" pitchFamily="2" charset="-128"/>
              <a:ea typeface="Heiti SC Medium" pitchFamily="2" charset="-128"/>
            </a:endParaRPr>
          </a:p>
        </p:txBody>
      </p:sp>
      <p:sp>
        <p:nvSpPr>
          <p:cNvPr id="3" name="Rectangle 2">
            <a:extLst>
              <a:ext uri="{FF2B5EF4-FFF2-40B4-BE49-F238E27FC236}">
                <a16:creationId xmlns:a16="http://schemas.microsoft.com/office/drawing/2014/main" id="{7477F389-E135-124B-BC05-B3C7F0943742}"/>
              </a:ext>
            </a:extLst>
          </p:cNvPr>
          <p:cNvSpPr>
            <a:spLocks noChangeArrowheads="1"/>
          </p:cNvSpPr>
          <p:nvPr/>
        </p:nvSpPr>
        <p:spPr bwMode="auto">
          <a:xfrm>
            <a:off x="4889241" y="10787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92" descr="屏幕快照 2016-07-17 上午10.54.30.png">
            <a:extLst>
              <a:ext uri="{FF2B5EF4-FFF2-40B4-BE49-F238E27FC236}">
                <a16:creationId xmlns:a16="http://schemas.microsoft.com/office/drawing/2014/main" id="{CC994DBD-D268-5846-8200-3F2E0E0B735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889241" y="1078717"/>
            <a:ext cx="1727200" cy="368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E361C6-C91F-C645-A0C1-41E892FC99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7" name="图片 94" descr="屏幕快照 2016-07-17 上午10.56.15.png">
            <a:extLst>
              <a:ext uri="{FF2B5EF4-FFF2-40B4-BE49-F238E27FC236}">
                <a16:creationId xmlns:a16="http://schemas.microsoft.com/office/drawing/2014/main" id="{18961486-011D-9F4C-8CB1-DED25649739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724539" y="1621346"/>
            <a:ext cx="3238500" cy="355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CE659FE8-A194-DC44-94CA-2F24747520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9" name="图片 96" descr="屏幕快照 2016-07-17 上午10.57.17.png">
            <a:extLst>
              <a:ext uri="{FF2B5EF4-FFF2-40B4-BE49-F238E27FC236}">
                <a16:creationId xmlns:a16="http://schemas.microsoft.com/office/drawing/2014/main" id="{09049AA0-DE0A-DF41-9804-54F98E061748}"/>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911152" y="2199413"/>
            <a:ext cx="1714500" cy="3556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
            <a:extLst>
              <a:ext uri="{FF2B5EF4-FFF2-40B4-BE49-F238E27FC236}">
                <a16:creationId xmlns:a16="http://schemas.microsoft.com/office/drawing/2014/main" id="{7E01D369-DC9C-1C43-8AB3-1D9C627856DC}"/>
              </a:ext>
            </a:extLst>
          </p:cNvPr>
          <p:cNvSpPr>
            <a:spLocks noChangeArrowheads="1"/>
          </p:cNvSpPr>
          <p:nvPr/>
        </p:nvSpPr>
        <p:spPr bwMode="auto">
          <a:xfrm>
            <a:off x="1235693" y="27593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51" name="图片 98" descr="屏幕快照 2016-07-17 上午10.58.10.png">
            <a:extLst>
              <a:ext uri="{FF2B5EF4-FFF2-40B4-BE49-F238E27FC236}">
                <a16:creationId xmlns:a16="http://schemas.microsoft.com/office/drawing/2014/main" id="{BF1260B4-CE51-1F4C-BE9A-BC30DD28D508}"/>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1235693" y="2759354"/>
            <a:ext cx="304800" cy="254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6911646-F0E9-7245-8B21-74EC79A979FF}"/>
              </a:ext>
            </a:extLst>
          </p:cNvPr>
          <p:cNvSpPr>
            <a:spLocks noChangeArrowheads="1"/>
          </p:cNvSpPr>
          <p:nvPr/>
        </p:nvSpPr>
        <p:spPr bwMode="auto">
          <a:xfrm>
            <a:off x="4625652" y="27143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53" name="图片 100" descr="屏幕快照 2016-07-17 上午10.59.08.png">
            <a:extLst>
              <a:ext uri="{FF2B5EF4-FFF2-40B4-BE49-F238E27FC236}">
                <a16:creationId xmlns:a16="http://schemas.microsoft.com/office/drawing/2014/main" id="{157035E2-1593-404F-8FD3-0E6893C08E17}"/>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4625652" y="2714329"/>
            <a:ext cx="3225800" cy="342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52231BC-E771-D340-9C98-FD7559D4757E}"/>
              </a:ext>
            </a:extLst>
          </p:cNvPr>
          <p:cNvSpPr>
            <a:spLocks noChangeArrowheads="1"/>
          </p:cNvSpPr>
          <p:nvPr/>
        </p:nvSpPr>
        <p:spPr bwMode="auto">
          <a:xfrm>
            <a:off x="1221372" y="30572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6">
            <a:extLst>
              <a:ext uri="{FF2B5EF4-FFF2-40B4-BE49-F238E27FC236}">
                <a16:creationId xmlns:a16="http://schemas.microsoft.com/office/drawing/2014/main" id="{A4FA6767-D32F-8346-BEAB-C8A2A30827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59" name="图片 115" descr="屏幕快照 2016-07-17 上午10.27.15.png">
            <a:extLst>
              <a:ext uri="{FF2B5EF4-FFF2-40B4-BE49-F238E27FC236}">
                <a16:creationId xmlns:a16="http://schemas.microsoft.com/office/drawing/2014/main" id="{002BBFEF-8EBA-5D4F-B172-B23A0498A512}"/>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3632589" y="3318938"/>
            <a:ext cx="4660900" cy="355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8">
            <a:extLst>
              <a:ext uri="{FF2B5EF4-FFF2-40B4-BE49-F238E27FC236}">
                <a16:creationId xmlns:a16="http://schemas.microsoft.com/office/drawing/2014/main" id="{D27D50E2-FAE1-A445-B2CE-E47BDE2C51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1" name="图片 116" descr="屏幕快照 2016-07-17 上午10.52.10.png">
            <a:extLst>
              <a:ext uri="{FF2B5EF4-FFF2-40B4-BE49-F238E27FC236}">
                <a16:creationId xmlns:a16="http://schemas.microsoft.com/office/drawing/2014/main" id="{BCC6E429-61B8-A94A-895A-44AA291E9FC4}"/>
              </a:ext>
            </a:extLst>
          </p:cNvPr>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1117119" y="3336578"/>
            <a:ext cx="285008" cy="26308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0">
            <a:extLst>
              <a:ext uri="{FF2B5EF4-FFF2-40B4-BE49-F238E27FC236}">
                <a16:creationId xmlns:a16="http://schemas.microsoft.com/office/drawing/2014/main" id="{46E3AAA0-8AD2-6040-A0DF-30892C6E27D0}"/>
              </a:ext>
            </a:extLst>
          </p:cNvPr>
          <p:cNvSpPr>
            <a:spLocks noChangeArrowheads="1"/>
          </p:cNvSpPr>
          <p:nvPr/>
        </p:nvSpPr>
        <p:spPr bwMode="auto">
          <a:xfrm>
            <a:off x="998545" y="39827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3" name="图片 114" descr="屏幕快照 2016-07-17 上午10.52.10.png">
            <a:extLst>
              <a:ext uri="{FF2B5EF4-FFF2-40B4-BE49-F238E27FC236}">
                <a16:creationId xmlns:a16="http://schemas.microsoft.com/office/drawing/2014/main" id="{656C8A7F-066F-F948-97BD-C37278E54D8E}"/>
              </a:ext>
            </a:extLst>
          </p:cNvPr>
          <p:cNvPicPr>
            <a:picLocks noChangeAspect="1" noChangeArrowheads="1"/>
          </p:cNvPicPr>
          <p:nvPr/>
        </p:nvPicPr>
        <p:blipFill>
          <a:blip r:embed="rId16" r:link="rId15">
            <a:extLst>
              <a:ext uri="{28A0092B-C50C-407E-A947-70E740481C1C}">
                <a14:useLocalDpi xmlns:a14="http://schemas.microsoft.com/office/drawing/2010/main" val="0"/>
              </a:ext>
            </a:extLst>
          </a:blip>
          <a:srcRect/>
          <a:stretch>
            <a:fillRect/>
          </a:stretch>
        </p:blipFill>
        <p:spPr bwMode="auto">
          <a:xfrm>
            <a:off x="998545" y="3885318"/>
            <a:ext cx="237148" cy="23714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2">
            <a:extLst>
              <a:ext uri="{FF2B5EF4-FFF2-40B4-BE49-F238E27FC236}">
                <a16:creationId xmlns:a16="http://schemas.microsoft.com/office/drawing/2014/main" id="{4E91C4DC-9DCD-C041-A957-E7FFB5F90C77}"/>
              </a:ext>
            </a:extLst>
          </p:cNvPr>
          <p:cNvSpPr>
            <a:spLocks noChangeArrowheads="1"/>
          </p:cNvSpPr>
          <p:nvPr/>
        </p:nvSpPr>
        <p:spPr bwMode="auto">
          <a:xfrm>
            <a:off x="1637517" y="39827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5" name="图片 113" descr="屏幕快照 2016-07-17 上午10.58.10.png">
            <a:extLst>
              <a:ext uri="{FF2B5EF4-FFF2-40B4-BE49-F238E27FC236}">
                <a16:creationId xmlns:a16="http://schemas.microsoft.com/office/drawing/2014/main" id="{72003136-6D3F-3741-B8FF-658FDBECFE74}"/>
              </a:ext>
            </a:extLst>
          </p:cNvPr>
          <p:cNvPicPr>
            <a:picLocks noChangeAspect="1" noChangeArrowheads="1"/>
          </p:cNvPicPr>
          <p:nvPr/>
        </p:nvPicPr>
        <p:blipFill>
          <a:blip r:embed="rId17" r:link="rId9">
            <a:extLst>
              <a:ext uri="{28A0092B-C50C-407E-A947-70E740481C1C}">
                <a14:useLocalDpi xmlns:a14="http://schemas.microsoft.com/office/drawing/2010/main" val="0"/>
              </a:ext>
            </a:extLst>
          </a:blip>
          <a:srcRect/>
          <a:stretch>
            <a:fillRect/>
          </a:stretch>
        </p:blipFill>
        <p:spPr bwMode="auto">
          <a:xfrm>
            <a:off x="1540493" y="3885318"/>
            <a:ext cx="382556" cy="310827"/>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113" descr="屏幕快照 2016-07-17 上午10.58.10.png">
            <a:extLst>
              <a:ext uri="{FF2B5EF4-FFF2-40B4-BE49-F238E27FC236}">
                <a16:creationId xmlns:a16="http://schemas.microsoft.com/office/drawing/2014/main" id="{0E9F75FE-A2CC-6045-B1DD-14191375F7C0}"/>
              </a:ext>
            </a:extLst>
          </p:cNvPr>
          <p:cNvPicPr>
            <a:picLocks noChangeAspect="1" noChangeArrowheads="1"/>
          </p:cNvPicPr>
          <p:nvPr/>
        </p:nvPicPr>
        <p:blipFill>
          <a:blip r:embed="rId17" r:link="rId9">
            <a:extLst>
              <a:ext uri="{28A0092B-C50C-407E-A947-70E740481C1C}">
                <a14:useLocalDpi xmlns:a14="http://schemas.microsoft.com/office/drawing/2010/main" val="0"/>
              </a:ext>
            </a:extLst>
          </a:blip>
          <a:srcRect/>
          <a:stretch>
            <a:fillRect/>
          </a:stretch>
        </p:blipFill>
        <p:spPr bwMode="auto">
          <a:xfrm>
            <a:off x="4215282" y="3864500"/>
            <a:ext cx="382556" cy="310827"/>
          </a:xfrm>
          <a:prstGeom prst="rect">
            <a:avLst/>
          </a:prstGeom>
          <a:noFill/>
          <a:extLst>
            <a:ext uri="{909E8E84-426E-40DD-AFC4-6F175D3DCCD1}">
              <a14:hiddenFill xmlns:a14="http://schemas.microsoft.com/office/drawing/2010/main">
                <a:solidFill>
                  <a:srgbClr val="FFFFFF"/>
                </a:solidFill>
              </a14:hiddenFill>
            </a:ext>
          </a:extLst>
        </p:spPr>
      </p:pic>
      <p:pic>
        <p:nvPicPr>
          <p:cNvPr id="32" name="图片 113" descr="屏幕快照 2016-07-17 上午10.58.10.png">
            <a:extLst>
              <a:ext uri="{FF2B5EF4-FFF2-40B4-BE49-F238E27FC236}">
                <a16:creationId xmlns:a16="http://schemas.microsoft.com/office/drawing/2014/main" id="{5209E551-8933-AA44-ACC9-AC65F667BEA8}"/>
              </a:ext>
            </a:extLst>
          </p:cNvPr>
          <p:cNvPicPr>
            <a:picLocks noChangeAspect="1" noChangeArrowheads="1"/>
          </p:cNvPicPr>
          <p:nvPr/>
        </p:nvPicPr>
        <p:blipFill>
          <a:blip r:embed="rId17" r:link="rId9">
            <a:extLst>
              <a:ext uri="{28A0092B-C50C-407E-A947-70E740481C1C}">
                <a14:useLocalDpi xmlns:a14="http://schemas.microsoft.com/office/drawing/2010/main" val="0"/>
              </a:ext>
            </a:extLst>
          </a:blip>
          <a:srcRect/>
          <a:stretch>
            <a:fillRect/>
          </a:stretch>
        </p:blipFill>
        <p:spPr bwMode="auto">
          <a:xfrm>
            <a:off x="6207761" y="3864499"/>
            <a:ext cx="382556" cy="310827"/>
          </a:xfrm>
          <a:prstGeom prst="rect">
            <a:avLst/>
          </a:prstGeom>
          <a:noFill/>
          <a:extLst>
            <a:ext uri="{909E8E84-426E-40DD-AFC4-6F175D3DCCD1}">
              <a14:hiddenFill xmlns:a14="http://schemas.microsoft.com/office/drawing/2010/main">
                <a:solidFill>
                  <a:srgbClr val="FFFFFF"/>
                </a:solidFill>
              </a14:hiddenFill>
            </a:ext>
          </a:extLst>
        </p:spPr>
      </p:pic>
      <p:pic>
        <p:nvPicPr>
          <p:cNvPr id="33" name="图片 114" descr="屏幕快照 2016-07-17 上午10.52.10.png">
            <a:extLst>
              <a:ext uri="{FF2B5EF4-FFF2-40B4-BE49-F238E27FC236}">
                <a16:creationId xmlns:a16="http://schemas.microsoft.com/office/drawing/2014/main" id="{3FFE2F1E-4B07-9C48-AA31-BF51F8D6DF88}"/>
              </a:ext>
            </a:extLst>
          </p:cNvPr>
          <p:cNvPicPr>
            <a:picLocks noChangeAspect="1" noChangeArrowheads="1"/>
          </p:cNvPicPr>
          <p:nvPr/>
        </p:nvPicPr>
        <p:blipFill>
          <a:blip r:embed="rId16" r:link="rId15">
            <a:extLst>
              <a:ext uri="{28A0092B-C50C-407E-A947-70E740481C1C}">
                <a14:useLocalDpi xmlns:a14="http://schemas.microsoft.com/office/drawing/2010/main" val="0"/>
              </a:ext>
            </a:extLst>
          </a:blip>
          <a:srcRect/>
          <a:stretch>
            <a:fillRect/>
          </a:stretch>
        </p:blipFill>
        <p:spPr bwMode="auto">
          <a:xfrm>
            <a:off x="7353119" y="3898407"/>
            <a:ext cx="237148" cy="237148"/>
          </a:xfrm>
          <a:prstGeom prst="rect">
            <a:avLst/>
          </a:prstGeom>
          <a:noFill/>
          <a:extLst>
            <a:ext uri="{909E8E84-426E-40DD-AFC4-6F175D3DCCD1}">
              <a14:hiddenFill xmlns:a14="http://schemas.microsoft.com/office/drawing/2010/main">
                <a:solidFill>
                  <a:srgbClr val="FFFFFF"/>
                </a:solidFill>
              </a14:hiddenFill>
            </a:ext>
          </a:extLst>
        </p:spPr>
      </p:pic>
      <p:pic>
        <p:nvPicPr>
          <p:cNvPr id="34" name="图片 114" descr="屏幕快照 2016-07-17 上午10.52.10.png">
            <a:extLst>
              <a:ext uri="{FF2B5EF4-FFF2-40B4-BE49-F238E27FC236}">
                <a16:creationId xmlns:a16="http://schemas.microsoft.com/office/drawing/2014/main" id="{1BD7FB11-F5C4-FA4F-B884-D9CDE1BCCE96}"/>
              </a:ext>
            </a:extLst>
          </p:cNvPr>
          <p:cNvPicPr>
            <a:picLocks noChangeAspect="1" noChangeArrowheads="1"/>
          </p:cNvPicPr>
          <p:nvPr/>
        </p:nvPicPr>
        <p:blipFill>
          <a:blip r:embed="rId16" r:link="rId15">
            <a:extLst>
              <a:ext uri="{28A0092B-C50C-407E-A947-70E740481C1C}">
                <a14:useLocalDpi xmlns:a14="http://schemas.microsoft.com/office/drawing/2010/main" val="0"/>
              </a:ext>
            </a:extLst>
          </a:blip>
          <a:srcRect/>
          <a:stretch>
            <a:fillRect/>
          </a:stretch>
        </p:blipFill>
        <p:spPr bwMode="auto">
          <a:xfrm>
            <a:off x="8736745" y="3886299"/>
            <a:ext cx="237148" cy="23714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4">
            <a:extLst>
              <a:ext uri="{FF2B5EF4-FFF2-40B4-BE49-F238E27FC236}">
                <a16:creationId xmlns:a16="http://schemas.microsoft.com/office/drawing/2014/main" id="{3D3EF2CB-EFBE-824D-9757-2A91C0FECBD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7" name="图片 118" descr="屏幕快照 2016-07-17 上午11.04.49.png">
            <a:extLst>
              <a:ext uri="{FF2B5EF4-FFF2-40B4-BE49-F238E27FC236}">
                <a16:creationId xmlns:a16="http://schemas.microsoft.com/office/drawing/2014/main" id="{FECE8572-1498-AD40-A505-C0521CAE2E65}"/>
              </a:ext>
            </a:extLst>
          </p:cNvPr>
          <p:cNvPicPr>
            <a:picLocks noChangeAspect="1" noChangeArrowheads="1"/>
          </p:cNvPicPr>
          <p:nvPr/>
        </p:nvPicPr>
        <p:blipFill>
          <a:blip r:embed="rId18" r:link="rId19">
            <a:extLst>
              <a:ext uri="{28A0092B-C50C-407E-A947-70E740481C1C}">
                <a14:useLocalDpi xmlns:a14="http://schemas.microsoft.com/office/drawing/2010/main" val="0"/>
              </a:ext>
            </a:extLst>
          </a:blip>
          <a:srcRect/>
          <a:stretch>
            <a:fillRect/>
          </a:stretch>
        </p:blipFill>
        <p:spPr bwMode="auto">
          <a:xfrm>
            <a:off x="730385" y="4267794"/>
            <a:ext cx="2184400" cy="4191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6">
            <a:extLst>
              <a:ext uri="{FF2B5EF4-FFF2-40B4-BE49-F238E27FC236}">
                <a16:creationId xmlns:a16="http://schemas.microsoft.com/office/drawing/2014/main" id="{40EA84BD-53C9-3745-9093-79E56EE501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69" name="图片 122" descr="屏幕快照 2016-07-17 上午10.52.10.png">
            <a:extLst>
              <a:ext uri="{FF2B5EF4-FFF2-40B4-BE49-F238E27FC236}">
                <a16:creationId xmlns:a16="http://schemas.microsoft.com/office/drawing/2014/main" id="{B1B487F7-60C2-284A-9286-00E4A8DDAD22}"/>
              </a:ext>
            </a:extLst>
          </p:cNvPr>
          <p:cNvPicPr>
            <a:picLocks noChangeAspect="1" noChangeArrowheads="1"/>
          </p:cNvPicPr>
          <p:nvPr/>
        </p:nvPicPr>
        <p:blipFill>
          <a:blip r:embed="rId20" r:link="rId15">
            <a:extLst>
              <a:ext uri="{28A0092B-C50C-407E-A947-70E740481C1C}">
                <a14:useLocalDpi xmlns:a14="http://schemas.microsoft.com/office/drawing/2010/main" val="0"/>
              </a:ext>
            </a:extLst>
          </a:blip>
          <a:srcRect/>
          <a:stretch>
            <a:fillRect/>
          </a:stretch>
        </p:blipFill>
        <p:spPr bwMode="auto">
          <a:xfrm>
            <a:off x="1149656" y="4694723"/>
            <a:ext cx="292100" cy="279400"/>
          </a:xfrm>
          <a:prstGeom prst="rect">
            <a:avLst/>
          </a:prstGeom>
          <a:noFill/>
          <a:extLst>
            <a:ext uri="{909E8E84-426E-40DD-AFC4-6F175D3DCCD1}">
              <a14:hiddenFill xmlns:a14="http://schemas.microsoft.com/office/drawing/2010/main">
                <a:solidFill>
                  <a:srgbClr val="FFFFFF"/>
                </a:solidFill>
              </a14:hiddenFill>
            </a:ext>
          </a:extLst>
        </p:spPr>
      </p:pic>
      <p:pic>
        <p:nvPicPr>
          <p:cNvPr id="39" name="图片 122" descr="屏幕快照 2016-07-17 上午10.52.10.png">
            <a:extLst>
              <a:ext uri="{FF2B5EF4-FFF2-40B4-BE49-F238E27FC236}">
                <a16:creationId xmlns:a16="http://schemas.microsoft.com/office/drawing/2014/main" id="{0C9B3D69-9D6C-6B4A-8F09-D160A699AA27}"/>
              </a:ext>
            </a:extLst>
          </p:cNvPr>
          <p:cNvPicPr>
            <a:picLocks noChangeAspect="1" noChangeArrowheads="1"/>
          </p:cNvPicPr>
          <p:nvPr/>
        </p:nvPicPr>
        <p:blipFill>
          <a:blip r:embed="rId20" r:link="rId15">
            <a:extLst>
              <a:ext uri="{28A0092B-C50C-407E-A947-70E740481C1C}">
                <a14:useLocalDpi xmlns:a14="http://schemas.microsoft.com/office/drawing/2010/main" val="0"/>
              </a:ext>
            </a:extLst>
          </a:blip>
          <a:srcRect/>
          <a:stretch>
            <a:fillRect/>
          </a:stretch>
        </p:blipFill>
        <p:spPr bwMode="auto">
          <a:xfrm>
            <a:off x="1170906" y="4988476"/>
            <a:ext cx="292100" cy="279400"/>
          </a:xfrm>
          <a:prstGeom prst="rect">
            <a:avLst/>
          </a:prstGeom>
          <a:noFill/>
          <a:extLst>
            <a:ext uri="{909E8E84-426E-40DD-AFC4-6F175D3DCCD1}">
              <a14:hiddenFill xmlns:a14="http://schemas.microsoft.com/office/drawing/2010/main">
                <a:solidFill>
                  <a:srgbClr val="FFFFFF"/>
                </a:solidFill>
              </a14:hiddenFill>
            </a:ext>
          </a:extLst>
        </p:spPr>
      </p:pic>
      <p:pic>
        <p:nvPicPr>
          <p:cNvPr id="40" name="图片 122" descr="屏幕快照 2016-07-17 上午10.52.10.png">
            <a:extLst>
              <a:ext uri="{FF2B5EF4-FFF2-40B4-BE49-F238E27FC236}">
                <a16:creationId xmlns:a16="http://schemas.microsoft.com/office/drawing/2014/main" id="{6CE7F40E-1A93-D94E-8BDD-0848BBE31D5F}"/>
              </a:ext>
            </a:extLst>
          </p:cNvPr>
          <p:cNvPicPr>
            <a:picLocks noChangeAspect="1" noChangeArrowheads="1"/>
          </p:cNvPicPr>
          <p:nvPr/>
        </p:nvPicPr>
        <p:blipFill>
          <a:blip r:embed="rId20" r:link="rId15">
            <a:extLst>
              <a:ext uri="{28A0092B-C50C-407E-A947-70E740481C1C}">
                <a14:useLocalDpi xmlns:a14="http://schemas.microsoft.com/office/drawing/2010/main" val="0"/>
              </a:ext>
            </a:extLst>
          </a:blip>
          <a:srcRect/>
          <a:stretch>
            <a:fillRect/>
          </a:stretch>
        </p:blipFill>
        <p:spPr bwMode="auto">
          <a:xfrm>
            <a:off x="4164367" y="5233274"/>
            <a:ext cx="292100" cy="2794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8">
            <a:extLst>
              <a:ext uri="{FF2B5EF4-FFF2-40B4-BE49-F238E27FC236}">
                <a16:creationId xmlns:a16="http://schemas.microsoft.com/office/drawing/2014/main" id="{34A6A315-86CF-4F4F-AFEB-A2C92D4116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71" name="图片 126" descr="屏幕快照 2016-07-17 上午11.11.33.png">
            <a:extLst>
              <a:ext uri="{FF2B5EF4-FFF2-40B4-BE49-F238E27FC236}">
                <a16:creationId xmlns:a16="http://schemas.microsoft.com/office/drawing/2014/main" id="{B24727ED-8EA9-2B46-88F0-C2747EF7D1E6}"/>
              </a:ext>
            </a:extLst>
          </p:cNvPr>
          <p:cNvPicPr>
            <a:picLocks noChangeAspect="1" noChangeArrowheads="1"/>
          </p:cNvPicPr>
          <p:nvPr/>
        </p:nvPicPr>
        <p:blipFill>
          <a:blip r:embed="rId21" r:link="rId22">
            <a:extLst>
              <a:ext uri="{28A0092B-C50C-407E-A947-70E740481C1C}">
                <a14:useLocalDpi xmlns:a14="http://schemas.microsoft.com/office/drawing/2010/main" val="0"/>
              </a:ext>
            </a:extLst>
          </a:blip>
          <a:srcRect/>
          <a:stretch>
            <a:fillRect/>
          </a:stretch>
        </p:blipFill>
        <p:spPr bwMode="auto">
          <a:xfrm>
            <a:off x="760742" y="5661704"/>
            <a:ext cx="3595444" cy="56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196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2076</Words>
  <Application>Microsoft Macintosh PowerPoint</Application>
  <PresentationFormat>宽屏</PresentationFormat>
  <Paragraphs>401</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Heiti SC Medium</vt:lpstr>
      <vt:lpstr>Arial</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四.学习总结   </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33</cp:revision>
  <dcterms:created xsi:type="dcterms:W3CDTF">2019-07-10T12:25:52Z</dcterms:created>
  <dcterms:modified xsi:type="dcterms:W3CDTF">2019-07-23T14:11:08Z</dcterms:modified>
</cp:coreProperties>
</file>