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9" r:id="rId5"/>
    <p:sldId id="260" r:id="rId6"/>
    <p:sldId id="264" r:id="rId7"/>
    <p:sldId id="263" r:id="rId8"/>
    <p:sldId id="262" r:id="rId9"/>
    <p:sldId id="270" r:id="rId10"/>
    <p:sldId id="271" r:id="rId11"/>
    <p:sldId id="272" r:id="rId12"/>
    <p:sldId id="273" r:id="rId13"/>
    <p:sldId id="278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D2D5345-7869-4FB8-AE4B-0E4CFA2838DE}">
          <p14:sldIdLst>
            <p14:sldId id="257"/>
            <p14:sldId id="258"/>
            <p14:sldId id="259"/>
            <p14:sldId id="269"/>
            <p14:sldId id="260"/>
            <p14:sldId id="264"/>
            <p14:sldId id="263"/>
            <p14:sldId id="262"/>
            <p14:sldId id="270"/>
            <p14:sldId id="271"/>
            <p14:sldId id="272"/>
            <p14:sldId id="273"/>
            <p14:sldId id="278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68" autoAdjust="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E00094-7923-40F4-A8F1-49D802A1BC1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63120F-6CE6-441A-B415-707A087E19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228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0" y="276512"/>
            <a:ext cx="7941110" cy="6352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52400" y="5029200"/>
            <a:ext cx="25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3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9" t="25391" r="17271" b="4706"/>
          <a:stretch/>
        </p:blipFill>
        <p:spPr>
          <a:xfrm>
            <a:off x="304800" y="245638"/>
            <a:ext cx="8077200" cy="6694004"/>
          </a:xfrm>
        </p:spPr>
      </p:pic>
    </p:spTree>
    <p:extLst>
      <p:ext uri="{BB962C8B-B14F-4D97-AF65-F5344CB8AC3E}">
        <p14:creationId xmlns:p14="http://schemas.microsoft.com/office/powerpoint/2010/main" val="26673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cs typeface="Arial" pitchFamily="34" charset="0"/>
              </a:rPr>
              <a:t>Exploratory data analysis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Exploratory Data Analysis refers to the critical process of performing initial investigations on data so as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discover patterns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to </a:t>
            </a:r>
            <a:r>
              <a:rPr lang="en-US" dirty="0"/>
              <a:t>spot anomalies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to </a:t>
            </a:r>
            <a:r>
              <a:rPr lang="en-US" dirty="0"/>
              <a:t>test hypothesis and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check assumptions with the help of summary statistics and graphical representations.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5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4" t="20045" r="17793" b="7252"/>
          <a:stretch/>
        </p:blipFill>
        <p:spPr>
          <a:xfrm>
            <a:off x="457200" y="381000"/>
            <a:ext cx="7613479" cy="5867400"/>
          </a:xfrm>
        </p:spPr>
      </p:pic>
    </p:spTree>
    <p:extLst>
      <p:ext uri="{BB962C8B-B14F-4D97-AF65-F5344CB8AC3E}">
        <p14:creationId xmlns:p14="http://schemas.microsoft.com/office/powerpoint/2010/main" val="27165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PCA - ANALYSIS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5" t="30823" r="39430" b="3660"/>
          <a:stretch/>
        </p:blipFill>
        <p:spPr>
          <a:xfrm>
            <a:off x="990600" y="1752600"/>
            <a:ext cx="6258942" cy="4887335"/>
          </a:xfrm>
        </p:spPr>
      </p:pic>
    </p:spTree>
    <p:extLst>
      <p:ext uri="{BB962C8B-B14F-4D97-AF65-F5344CB8AC3E}">
        <p14:creationId xmlns:p14="http://schemas.microsoft.com/office/powerpoint/2010/main" val="28692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Model predictions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4" t="65773" r="57261" b="8309"/>
          <a:stretch/>
        </p:blipFill>
        <p:spPr>
          <a:xfrm>
            <a:off x="381000" y="1606858"/>
            <a:ext cx="3090169" cy="18916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6" t="50388" r="59418" b="37169"/>
          <a:stretch/>
        </p:blipFill>
        <p:spPr>
          <a:xfrm>
            <a:off x="3581400" y="1676400"/>
            <a:ext cx="4959113" cy="18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There </a:t>
            </a:r>
            <a:r>
              <a:rPr lang="en-US" sz="2000" dirty="0"/>
              <a:t>are few conclusions below:</a:t>
            </a:r>
          </a:p>
          <a:p>
            <a:r>
              <a:rPr lang="en-US" sz="2000" dirty="0"/>
              <a:t>Parents' education level may affect the performance of students, but not the important one.</a:t>
            </a:r>
          </a:p>
          <a:p>
            <a:r>
              <a:rPr lang="en-US" sz="2000" dirty="0"/>
              <a:t>Finishing preparation course is </a:t>
            </a:r>
            <a:r>
              <a:rPr lang="en-US" sz="2000" dirty="0" err="1"/>
              <a:t>benefitial</a:t>
            </a:r>
            <a:r>
              <a:rPr lang="en-US" sz="2000" dirty="0"/>
              <a:t>.</a:t>
            </a:r>
          </a:p>
          <a:p>
            <a:r>
              <a:rPr lang="en-US" sz="2000" dirty="0"/>
              <a:t>Having lunch is important to students, and it is also the most significant one.</a:t>
            </a:r>
          </a:p>
          <a:p>
            <a:r>
              <a:rPr lang="en-US" sz="2000" dirty="0"/>
              <a:t>Gender has no correlation with the score.​In summary, if students want to have good performance, they should have enough nutrient and make effort to prepare the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0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</a:t>
            </a:r>
            <a:r>
              <a:rPr lang="en-US" sz="5400" dirty="0" smtClean="0">
                <a:solidFill>
                  <a:srgbClr val="00B050"/>
                </a:solidFill>
              </a:rPr>
              <a:t>Any </a:t>
            </a:r>
            <a:r>
              <a:rPr lang="en-US" sz="5400" dirty="0">
                <a:solidFill>
                  <a:srgbClr val="00B050"/>
                </a:solidFill>
              </a:rPr>
              <a:t>questions</a:t>
            </a:r>
            <a:r>
              <a:rPr lang="en-IN" dirty="0"/>
              <a:t/>
            </a:r>
            <a:br>
              <a:rPr lang="en-IN" dirty="0"/>
            </a:br>
            <a:endParaRPr lang="en-IN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086600"/>
            <a:ext cx="6172200" cy="4572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8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2286000" y="-1676400"/>
            <a:ext cx="5486400" cy="137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286000" y="7543800"/>
            <a:ext cx="6172200" cy="304800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59615"/>
            <a:ext cx="5347742" cy="35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533400"/>
            <a:ext cx="7772400" cy="609601"/>
          </a:xfrm>
        </p:spPr>
        <p:txBody>
          <a:bodyPr>
            <a:normAutofit fontScale="90000"/>
          </a:bodyPr>
          <a:lstStyle/>
          <a:p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534400" cy="6096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7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Student Performance Analysis with Machine Learning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38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3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S</a:t>
            </a:r>
            <a:r>
              <a:rPr lang="en-US" sz="2000" b="1" dirty="0" err="1" smtClean="0">
                <a:solidFill>
                  <a:srgbClr val="002060"/>
                </a:solidFill>
              </a:rPr>
              <a:t>ubmited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By , </a:t>
            </a:r>
          </a:p>
          <a:p>
            <a:pPr algn="r"/>
            <a:r>
              <a:rPr lang="en-US" sz="2000" b="1" dirty="0" smtClean="0">
                <a:solidFill>
                  <a:srgbClr val="002060"/>
                </a:solidFill>
              </a:rPr>
              <a:t>        </a:t>
            </a:r>
            <a:r>
              <a:rPr lang="en-US" sz="2000" b="1" dirty="0" err="1" smtClean="0">
                <a:solidFill>
                  <a:srgbClr val="002060"/>
                </a:solidFill>
              </a:rPr>
              <a:t>Samadhan</a:t>
            </a:r>
            <a:r>
              <a:rPr lang="en-US" sz="2000" b="1" dirty="0" smtClean="0">
                <a:solidFill>
                  <a:srgbClr val="002060"/>
                </a:solidFill>
              </a:rPr>
              <a:t> Kale</a:t>
            </a:r>
          </a:p>
          <a:p>
            <a:pPr algn="r"/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                      [7236-2022 DA Batch Pune-EXL]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r"/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             (EBEON0322574657)</a:t>
            </a:r>
            <a:endParaRPr lang="en-IN" sz="2000" dirty="0" smtClean="0">
              <a:solidFill>
                <a:srgbClr val="002060"/>
              </a:solidFill>
            </a:endParaRPr>
          </a:p>
          <a:p>
            <a:r>
              <a:rPr lang="en-US" sz="3600" dirty="0" smtClean="0"/>
              <a:t>           </a:t>
            </a:r>
            <a:r>
              <a:rPr lang="en-US" sz="2000" dirty="0" smtClean="0">
                <a:solidFill>
                  <a:srgbClr val="00B050"/>
                </a:solidFill>
              </a:rPr>
              <a:t>Guidance:- </a:t>
            </a:r>
            <a:r>
              <a:rPr lang="en-US" sz="2000" dirty="0" err="1" smtClean="0">
                <a:solidFill>
                  <a:srgbClr val="00B050"/>
                </a:solidFill>
              </a:rPr>
              <a:t>Karthick</a:t>
            </a:r>
            <a:r>
              <a:rPr lang="en-US" sz="2000" dirty="0" smtClean="0">
                <a:solidFill>
                  <a:srgbClr val="00B050"/>
                </a:solidFill>
              </a:rPr>
              <a:t> sir</a:t>
            </a:r>
            <a:r>
              <a:rPr lang="en-US" sz="3600" dirty="0" smtClean="0">
                <a:solidFill>
                  <a:srgbClr val="00B050"/>
                </a:solidFill>
              </a:rPr>
              <a:t>                                                                                 </a:t>
            </a:r>
            <a:endParaRPr lang="en-IN" sz="2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0668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Objectives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check </a:t>
            </a:r>
            <a:r>
              <a:rPr lang="en-US" dirty="0"/>
              <a:t>the Effect of Lunch on Student’s </a:t>
            </a:r>
            <a:r>
              <a:rPr lang="en-US" dirty="0" smtClean="0"/>
              <a:t>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check the effect of test preparation course on scores</a:t>
            </a:r>
            <a:endParaRPr lang="en-US" dirty="0" smtClean="0"/>
          </a:p>
          <a:p>
            <a:r>
              <a:rPr lang="en-US" dirty="0"/>
              <a:t>To know which factor may affect the student's performance, we classify the score into couple of ranks, and figure out which feature affects the score more significant. 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5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ML-Algorithms used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K-Means </a:t>
            </a:r>
          </a:p>
          <a:p>
            <a:r>
              <a:rPr lang="en-US" dirty="0" smtClean="0"/>
              <a:t>SVM </a:t>
            </a:r>
            <a:r>
              <a:rPr lang="en-US" dirty="0" err="1" smtClean="0"/>
              <a:t>rbf</a:t>
            </a:r>
            <a:endParaRPr lang="en-US" dirty="0" smtClean="0"/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KNN-[K- Nearest </a:t>
            </a:r>
            <a:r>
              <a:rPr lang="en-US" dirty="0" err="1" smtClean="0"/>
              <a:t>Neighbours</a:t>
            </a: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8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62200"/>
            <a:ext cx="7010400" cy="1371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04" t="28335" r="19762" b="27752"/>
          <a:stretch/>
        </p:blipFill>
        <p:spPr>
          <a:xfrm>
            <a:off x="685800" y="1600200"/>
            <a:ext cx="7777896" cy="4134006"/>
          </a:xfrm>
        </p:spPr>
      </p:pic>
      <p:sp>
        <p:nvSpPr>
          <p:cNvPr id="3" name="Rectangle 2"/>
          <p:cNvSpPr/>
          <p:nvPr/>
        </p:nvSpPr>
        <p:spPr>
          <a:xfrm>
            <a:off x="2409718" y="457200"/>
            <a:ext cx="47452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Data Collection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7" t="32511" r="24072" b="18453"/>
          <a:stretch/>
        </p:blipFill>
        <p:spPr>
          <a:xfrm>
            <a:off x="228600" y="685801"/>
            <a:ext cx="8771407" cy="4800600"/>
          </a:xfrm>
        </p:spPr>
      </p:pic>
    </p:spTree>
    <p:extLst>
      <p:ext uri="{BB962C8B-B14F-4D97-AF65-F5344CB8AC3E}">
        <p14:creationId xmlns:p14="http://schemas.microsoft.com/office/powerpoint/2010/main" val="536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Data Visualization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7" t="44084" r="23851" b="45520"/>
          <a:stretch/>
        </p:blipFill>
        <p:spPr>
          <a:xfrm>
            <a:off x="213194" y="2667000"/>
            <a:ext cx="8390057" cy="1676400"/>
          </a:xfrm>
        </p:spPr>
      </p:pic>
    </p:spTree>
    <p:extLst>
      <p:ext uri="{BB962C8B-B14F-4D97-AF65-F5344CB8AC3E}">
        <p14:creationId xmlns:p14="http://schemas.microsoft.com/office/powerpoint/2010/main" val="42354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3" t="22508" r="23299" b="5308"/>
          <a:stretch/>
        </p:blipFill>
        <p:spPr>
          <a:xfrm>
            <a:off x="457200" y="152400"/>
            <a:ext cx="8534400" cy="6674854"/>
          </a:xfrm>
        </p:spPr>
      </p:pic>
    </p:spTree>
    <p:extLst>
      <p:ext uri="{BB962C8B-B14F-4D97-AF65-F5344CB8AC3E}">
        <p14:creationId xmlns:p14="http://schemas.microsoft.com/office/powerpoint/2010/main" val="14487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t="16663" r="25638" b="9789"/>
          <a:stretch/>
        </p:blipFill>
        <p:spPr>
          <a:xfrm>
            <a:off x="762000" y="409610"/>
            <a:ext cx="7391400" cy="6289015"/>
          </a:xfrm>
        </p:spPr>
      </p:pic>
    </p:spTree>
    <p:extLst>
      <p:ext uri="{BB962C8B-B14F-4D97-AF65-F5344CB8AC3E}">
        <p14:creationId xmlns:p14="http://schemas.microsoft.com/office/powerpoint/2010/main" val="12148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730</TotalTime>
  <Words>211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PowerPoint Presentation</vt:lpstr>
      <vt:lpstr>PowerPoint Presentation</vt:lpstr>
      <vt:lpstr>Objectives</vt:lpstr>
      <vt:lpstr>ML-Algorithms used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PCA - ANALYSIS</vt:lpstr>
      <vt:lpstr>Model predictions</vt:lpstr>
      <vt:lpstr>Conclusion </vt:lpstr>
      <vt:lpstr>       Any questions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samadhan ashok kale</dc:creator>
  <cp:lastModifiedBy>samadhan ashok kale</cp:lastModifiedBy>
  <cp:revision>22</cp:revision>
  <dcterms:created xsi:type="dcterms:W3CDTF">2022-08-18T16:49:36Z</dcterms:created>
  <dcterms:modified xsi:type="dcterms:W3CDTF">2022-08-19T18:21:35Z</dcterms:modified>
</cp:coreProperties>
</file>