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3" r:id="rId4"/>
    <p:sldId id="271" r:id="rId5"/>
    <p:sldId id="272" r:id="rId6"/>
    <p:sldId id="261" r:id="rId7"/>
    <p:sldId id="265" r:id="rId8"/>
    <p:sldId id="273" r:id="rId9"/>
    <p:sldId id="270" r:id="rId10"/>
    <p:sldId id="269" r:id="rId11"/>
    <p:sldId id="260" r:id="rId12"/>
    <p:sldId id="264"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F2FF"/>
    <a:srgbClr val="FFFF99"/>
    <a:srgbClr val="99CCFF"/>
    <a:srgbClr val="99FF99"/>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5018F5-7424-4761-9549-132EB5CBB61A}" v="111" dt="2023-01-26T15:25:13.753"/>
    <p1510:client id="{DFEA281C-C74D-4277-8125-C4E8C8EA3716}" v="6" dt="2023-01-27T05:48:22.784"/>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0" autoAdjust="0"/>
    <p:restoredTop sz="94660"/>
  </p:normalViewPr>
  <p:slideViewPr>
    <p:cSldViewPr snapToGrid="0">
      <p:cViewPr varScale="1">
        <p:scale>
          <a:sx n="94" d="100"/>
          <a:sy n="94" d="100"/>
        </p:scale>
        <p:origin x="108"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kuma nao" userId="5696438b09a75019" providerId="Windows Live" clId="Web-{455018F5-7424-4761-9549-132EB5CBB61A}"/>
    <pc:docChg chg="modSld">
      <pc:chgData name="sakuma nao" userId="5696438b09a75019" providerId="Windows Live" clId="Web-{455018F5-7424-4761-9549-132EB5CBB61A}" dt="2023-01-26T15:25:13.753" v="108" actId="20577"/>
      <pc:docMkLst>
        <pc:docMk/>
      </pc:docMkLst>
      <pc:sldChg chg="modSp">
        <pc:chgData name="sakuma nao" userId="5696438b09a75019" providerId="Windows Live" clId="Web-{455018F5-7424-4761-9549-132EB5CBB61A}" dt="2023-01-26T14:19:39.254" v="6" actId="20577"/>
        <pc:sldMkLst>
          <pc:docMk/>
          <pc:sldMk cId="2662075069" sldId="259"/>
        </pc:sldMkLst>
        <pc:spChg chg="mod">
          <ac:chgData name="sakuma nao" userId="5696438b09a75019" providerId="Windows Live" clId="Web-{455018F5-7424-4761-9549-132EB5CBB61A}" dt="2023-01-26T14:19:39.254" v="6" actId="20577"/>
          <ac:spMkLst>
            <pc:docMk/>
            <pc:sldMk cId="2662075069" sldId="259"/>
            <ac:spMk id="4" creationId="{070618F8-85F6-1FF1-10A6-F4BAEE45B804}"/>
          </ac:spMkLst>
        </pc:spChg>
      </pc:sldChg>
      <pc:sldChg chg="addSp delSp modSp addAnim delAnim">
        <pc:chgData name="sakuma nao" userId="5696438b09a75019" providerId="Windows Live" clId="Web-{455018F5-7424-4761-9549-132EB5CBB61A}" dt="2023-01-26T14:24:50.401" v="35" actId="1076"/>
        <pc:sldMkLst>
          <pc:docMk/>
          <pc:sldMk cId="16311688" sldId="263"/>
        </pc:sldMkLst>
        <pc:spChg chg="add del mod">
          <ac:chgData name="sakuma nao" userId="5696438b09a75019" providerId="Windows Live" clId="Web-{455018F5-7424-4761-9549-132EB5CBB61A}" dt="2023-01-26T14:24:08.978" v="25"/>
          <ac:spMkLst>
            <pc:docMk/>
            <pc:sldMk cId="16311688" sldId="263"/>
            <ac:spMk id="6" creationId="{32423EC8-1C68-E48D-3775-F7617F17E2F8}"/>
          </ac:spMkLst>
        </pc:spChg>
        <pc:spChg chg="add del mod">
          <ac:chgData name="sakuma nao" userId="5696438b09a75019" providerId="Windows Live" clId="Web-{455018F5-7424-4761-9549-132EB5CBB61A}" dt="2023-01-26T14:24:28.026" v="28"/>
          <ac:spMkLst>
            <pc:docMk/>
            <pc:sldMk cId="16311688" sldId="263"/>
            <ac:spMk id="8" creationId="{57EBA14D-F3AF-7E67-50FF-F0191BC968E8}"/>
          </ac:spMkLst>
        </pc:spChg>
        <pc:picChg chg="add del mod">
          <ac:chgData name="sakuma nao" userId="5696438b09a75019" providerId="Windows Live" clId="Web-{455018F5-7424-4761-9549-132EB5CBB61A}" dt="2023-01-26T14:24:09.697" v="26"/>
          <ac:picMkLst>
            <pc:docMk/>
            <pc:sldMk cId="16311688" sldId="263"/>
            <ac:picMk id="3" creationId="{48DC07D4-C180-BF27-10EA-B2C2DF0768D0}"/>
          </ac:picMkLst>
        </pc:picChg>
        <pc:picChg chg="add del mod">
          <ac:chgData name="sakuma nao" userId="5696438b09a75019" providerId="Windows Live" clId="Web-{455018F5-7424-4761-9549-132EB5CBB61A}" dt="2023-01-26T14:24:19.197" v="27"/>
          <ac:picMkLst>
            <pc:docMk/>
            <pc:sldMk cId="16311688" sldId="263"/>
            <ac:picMk id="4" creationId="{E2840AFA-2792-2465-0EA3-0208EF3A6017}"/>
          </ac:picMkLst>
        </pc:picChg>
        <pc:picChg chg="add mod ord">
          <ac:chgData name="sakuma nao" userId="5696438b09a75019" providerId="Windows Live" clId="Web-{455018F5-7424-4761-9549-132EB5CBB61A}" dt="2023-01-26T14:24:50.401" v="35" actId="1076"/>
          <ac:picMkLst>
            <pc:docMk/>
            <pc:sldMk cId="16311688" sldId="263"/>
            <ac:picMk id="9" creationId="{E687A69B-4C78-E474-19C8-DF3DC1235902}"/>
          </ac:picMkLst>
        </pc:picChg>
      </pc:sldChg>
      <pc:sldChg chg="modSp">
        <pc:chgData name="sakuma nao" userId="5696438b09a75019" providerId="Windows Live" clId="Web-{455018F5-7424-4761-9549-132EB5CBB61A}" dt="2023-01-26T15:25:13.753" v="108" actId="20577"/>
        <pc:sldMkLst>
          <pc:docMk/>
          <pc:sldMk cId="2762335110" sldId="264"/>
        </pc:sldMkLst>
        <pc:spChg chg="mod">
          <ac:chgData name="sakuma nao" userId="5696438b09a75019" providerId="Windows Live" clId="Web-{455018F5-7424-4761-9549-132EB5CBB61A}" dt="2023-01-26T15:25:13.753" v="108" actId="20577"/>
          <ac:spMkLst>
            <pc:docMk/>
            <pc:sldMk cId="2762335110" sldId="264"/>
            <ac:spMk id="3" creationId="{6674BED4-2A0B-7DD7-4F93-0063E0CF03E0}"/>
          </ac:spMkLst>
        </pc:spChg>
      </pc:sldChg>
      <pc:sldChg chg="modSp">
        <pc:chgData name="sakuma nao" userId="5696438b09a75019" providerId="Windows Live" clId="Web-{455018F5-7424-4761-9549-132EB5CBB61A}" dt="2023-01-26T14:55:41.927" v="47" actId="20577"/>
        <pc:sldMkLst>
          <pc:docMk/>
          <pc:sldMk cId="3190857260" sldId="270"/>
        </pc:sldMkLst>
        <pc:spChg chg="mod">
          <ac:chgData name="sakuma nao" userId="5696438b09a75019" providerId="Windows Live" clId="Web-{455018F5-7424-4761-9549-132EB5CBB61A}" dt="2023-01-26T14:55:41.927" v="47" actId="20577"/>
          <ac:spMkLst>
            <pc:docMk/>
            <pc:sldMk cId="3190857260" sldId="270"/>
            <ac:spMk id="3" creationId="{91AEF0F6-999E-B46B-0300-9B59694AD033}"/>
          </ac:spMkLst>
        </pc:spChg>
      </pc:sldChg>
    </pc:docChg>
  </pc:docChgLst>
  <pc:docChgLst>
    <pc:chgData name="sakuma nao" userId="5696438b09a75019" providerId="Windows Live" clId="Web-{DFEA281C-C74D-4277-8125-C4E8C8EA3716}"/>
    <pc:docChg chg="modSld">
      <pc:chgData name="sakuma nao" userId="5696438b09a75019" providerId="Windows Live" clId="Web-{DFEA281C-C74D-4277-8125-C4E8C8EA3716}" dt="2023-01-27T05:48:22.784" v="5" actId="20577"/>
      <pc:docMkLst>
        <pc:docMk/>
      </pc:docMkLst>
      <pc:sldChg chg="modSp">
        <pc:chgData name="sakuma nao" userId="5696438b09a75019" providerId="Windows Live" clId="Web-{DFEA281C-C74D-4277-8125-C4E8C8EA3716}" dt="2023-01-27T05:48:22.784" v="5" actId="20577"/>
        <pc:sldMkLst>
          <pc:docMk/>
          <pc:sldMk cId="2762335110" sldId="264"/>
        </pc:sldMkLst>
        <pc:spChg chg="mod">
          <ac:chgData name="sakuma nao" userId="5696438b09a75019" providerId="Windows Live" clId="Web-{DFEA281C-C74D-4277-8125-C4E8C8EA3716}" dt="2023-01-27T05:48:22.784" v="5" actId="20577"/>
          <ac:spMkLst>
            <pc:docMk/>
            <pc:sldMk cId="2762335110" sldId="264"/>
            <ac:spMk id="3" creationId="{6674BED4-2A0B-7DD7-4F93-0063E0CF03E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253B22-931C-6526-285A-11AD81CEC45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39950DF-3D92-8E18-6F3D-270078662C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1229525-93DB-88FF-3E0A-C3B30B806689}"/>
              </a:ext>
            </a:extLst>
          </p:cNvPr>
          <p:cNvSpPr>
            <a:spLocks noGrp="1"/>
          </p:cNvSpPr>
          <p:nvPr>
            <p:ph type="dt" sz="half" idx="10"/>
          </p:nvPr>
        </p:nvSpPr>
        <p:spPr/>
        <p:txBody>
          <a:bodyPr/>
          <a:lstStyle/>
          <a:p>
            <a:fld id="{2CA974E4-5C81-4E2A-BB11-A65301C72B69}" type="datetimeFigureOut">
              <a:rPr kumimoji="1" lang="ja-JP" altLang="en-US" smtClean="0"/>
              <a:t>2023/1/29</a:t>
            </a:fld>
            <a:endParaRPr kumimoji="1" lang="ja-JP" altLang="en-US"/>
          </a:p>
        </p:txBody>
      </p:sp>
      <p:sp>
        <p:nvSpPr>
          <p:cNvPr id="5" name="フッター プレースホルダー 4">
            <a:extLst>
              <a:ext uri="{FF2B5EF4-FFF2-40B4-BE49-F238E27FC236}">
                <a16:creationId xmlns:a16="http://schemas.microsoft.com/office/drawing/2014/main" id="{D5E84464-14AE-97AD-2D85-045563E36F2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CFB2091-2E88-497E-1529-E9EEB63674E4}"/>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1457045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6DEEE0-0C09-E5D4-996F-E0691394A4E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B5A1985-5B40-7604-CFAD-9BEDBD586BE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F1C197-489C-CC0B-4E45-8EBF08FCC7B6}"/>
              </a:ext>
            </a:extLst>
          </p:cNvPr>
          <p:cNvSpPr>
            <a:spLocks noGrp="1"/>
          </p:cNvSpPr>
          <p:nvPr>
            <p:ph type="dt" sz="half" idx="10"/>
          </p:nvPr>
        </p:nvSpPr>
        <p:spPr/>
        <p:txBody>
          <a:bodyPr/>
          <a:lstStyle/>
          <a:p>
            <a:fld id="{2CA974E4-5C81-4E2A-BB11-A65301C72B69}" type="datetimeFigureOut">
              <a:rPr kumimoji="1" lang="ja-JP" altLang="en-US" smtClean="0"/>
              <a:t>2023/1/29</a:t>
            </a:fld>
            <a:endParaRPr kumimoji="1" lang="ja-JP" altLang="en-US"/>
          </a:p>
        </p:txBody>
      </p:sp>
      <p:sp>
        <p:nvSpPr>
          <p:cNvPr id="5" name="フッター プレースホルダー 4">
            <a:extLst>
              <a:ext uri="{FF2B5EF4-FFF2-40B4-BE49-F238E27FC236}">
                <a16:creationId xmlns:a16="http://schemas.microsoft.com/office/drawing/2014/main" id="{B1247A6C-65AF-8805-01B3-FB3D7A26090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FE5B05-E593-B872-1025-DE6D27BF9367}"/>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2939979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3DE9B36-6A0C-5070-C80F-69F7396F944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9F77A47-5C35-115E-6398-9094D6D55BC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7399508-0624-CC10-CCED-025EF439EC55}"/>
              </a:ext>
            </a:extLst>
          </p:cNvPr>
          <p:cNvSpPr>
            <a:spLocks noGrp="1"/>
          </p:cNvSpPr>
          <p:nvPr>
            <p:ph type="dt" sz="half" idx="10"/>
          </p:nvPr>
        </p:nvSpPr>
        <p:spPr/>
        <p:txBody>
          <a:bodyPr/>
          <a:lstStyle/>
          <a:p>
            <a:fld id="{2CA974E4-5C81-4E2A-BB11-A65301C72B69}" type="datetimeFigureOut">
              <a:rPr kumimoji="1" lang="ja-JP" altLang="en-US" smtClean="0"/>
              <a:t>2023/1/29</a:t>
            </a:fld>
            <a:endParaRPr kumimoji="1" lang="ja-JP" altLang="en-US"/>
          </a:p>
        </p:txBody>
      </p:sp>
      <p:sp>
        <p:nvSpPr>
          <p:cNvPr id="5" name="フッター プレースホルダー 4">
            <a:extLst>
              <a:ext uri="{FF2B5EF4-FFF2-40B4-BE49-F238E27FC236}">
                <a16:creationId xmlns:a16="http://schemas.microsoft.com/office/drawing/2014/main" id="{EEEA8195-2D62-275B-465F-46CBAD4F09E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B503BCD-B1AC-CAD0-6D0F-7E6496F320CD}"/>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889417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C1053C-FB58-4BF9-1EBA-7216DBD7419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EFEDFEC-11BE-FAEA-A155-AE52CE2D810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F85DB1-3BA6-7509-9699-0EDC70EF9A76}"/>
              </a:ext>
            </a:extLst>
          </p:cNvPr>
          <p:cNvSpPr>
            <a:spLocks noGrp="1"/>
          </p:cNvSpPr>
          <p:nvPr>
            <p:ph type="dt" sz="half" idx="10"/>
          </p:nvPr>
        </p:nvSpPr>
        <p:spPr/>
        <p:txBody>
          <a:bodyPr/>
          <a:lstStyle/>
          <a:p>
            <a:fld id="{2CA974E4-5C81-4E2A-BB11-A65301C72B69}" type="datetimeFigureOut">
              <a:rPr kumimoji="1" lang="ja-JP" altLang="en-US" smtClean="0"/>
              <a:t>2023/1/29</a:t>
            </a:fld>
            <a:endParaRPr kumimoji="1" lang="ja-JP" altLang="en-US"/>
          </a:p>
        </p:txBody>
      </p:sp>
      <p:sp>
        <p:nvSpPr>
          <p:cNvPr id="5" name="フッター プレースホルダー 4">
            <a:extLst>
              <a:ext uri="{FF2B5EF4-FFF2-40B4-BE49-F238E27FC236}">
                <a16:creationId xmlns:a16="http://schemas.microsoft.com/office/drawing/2014/main" id="{FA47300A-A37B-D0E5-9F78-F0EBD5C258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5CBBDF7-539A-0D83-FB5F-C6A2898903DE}"/>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4159145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3323CC-C48E-6A41-197C-6FF0EB17AD2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4EB10FB-FAC0-1706-363F-015105300E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F94C734-13A8-4121-4839-96792FE1BB9B}"/>
              </a:ext>
            </a:extLst>
          </p:cNvPr>
          <p:cNvSpPr>
            <a:spLocks noGrp="1"/>
          </p:cNvSpPr>
          <p:nvPr>
            <p:ph type="dt" sz="half" idx="10"/>
          </p:nvPr>
        </p:nvSpPr>
        <p:spPr/>
        <p:txBody>
          <a:bodyPr/>
          <a:lstStyle/>
          <a:p>
            <a:fld id="{2CA974E4-5C81-4E2A-BB11-A65301C72B69}" type="datetimeFigureOut">
              <a:rPr kumimoji="1" lang="ja-JP" altLang="en-US" smtClean="0"/>
              <a:t>2023/1/29</a:t>
            </a:fld>
            <a:endParaRPr kumimoji="1" lang="ja-JP" altLang="en-US"/>
          </a:p>
        </p:txBody>
      </p:sp>
      <p:sp>
        <p:nvSpPr>
          <p:cNvPr id="5" name="フッター プレースホルダー 4">
            <a:extLst>
              <a:ext uri="{FF2B5EF4-FFF2-40B4-BE49-F238E27FC236}">
                <a16:creationId xmlns:a16="http://schemas.microsoft.com/office/drawing/2014/main" id="{961CD6DB-1864-7668-E235-87BDB2DF80A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3D72DC-A5DC-A7FD-24B4-35659808B698}"/>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814859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E6C1FB-03E8-446C-EFB6-78E4979B802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585BAB9-0801-7219-98E8-699CA76644B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5132310-B26D-A2C5-49D0-D94E27FB455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15B0E8B-7548-8D11-91F7-B9019432E47C}"/>
              </a:ext>
            </a:extLst>
          </p:cNvPr>
          <p:cNvSpPr>
            <a:spLocks noGrp="1"/>
          </p:cNvSpPr>
          <p:nvPr>
            <p:ph type="dt" sz="half" idx="10"/>
          </p:nvPr>
        </p:nvSpPr>
        <p:spPr/>
        <p:txBody>
          <a:bodyPr/>
          <a:lstStyle/>
          <a:p>
            <a:fld id="{2CA974E4-5C81-4E2A-BB11-A65301C72B69}" type="datetimeFigureOut">
              <a:rPr kumimoji="1" lang="ja-JP" altLang="en-US" smtClean="0"/>
              <a:t>2023/1/29</a:t>
            </a:fld>
            <a:endParaRPr kumimoji="1" lang="ja-JP" altLang="en-US"/>
          </a:p>
        </p:txBody>
      </p:sp>
      <p:sp>
        <p:nvSpPr>
          <p:cNvPr id="6" name="フッター プレースホルダー 5">
            <a:extLst>
              <a:ext uri="{FF2B5EF4-FFF2-40B4-BE49-F238E27FC236}">
                <a16:creationId xmlns:a16="http://schemas.microsoft.com/office/drawing/2014/main" id="{64B6BDFF-B178-CD87-86CC-A8A28A811C5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5500AC5-77A1-B73E-FF0C-C790D0211736}"/>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3678436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A0178D-A446-C3DB-24E8-CEC6569B349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7924FF1-0A9D-09EC-BAC2-7917A5265D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BB9B57F-DCCB-8799-1C92-9B61F666297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FB25F80-673C-0535-9B9D-3601E384A2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521B16D-3A43-ABF2-4ADF-52798970B0B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BCE7F9E-236D-5E60-542B-A18E103C580E}"/>
              </a:ext>
            </a:extLst>
          </p:cNvPr>
          <p:cNvSpPr>
            <a:spLocks noGrp="1"/>
          </p:cNvSpPr>
          <p:nvPr>
            <p:ph type="dt" sz="half" idx="10"/>
          </p:nvPr>
        </p:nvSpPr>
        <p:spPr/>
        <p:txBody>
          <a:bodyPr/>
          <a:lstStyle/>
          <a:p>
            <a:fld id="{2CA974E4-5C81-4E2A-BB11-A65301C72B69}" type="datetimeFigureOut">
              <a:rPr kumimoji="1" lang="ja-JP" altLang="en-US" smtClean="0"/>
              <a:t>2023/1/29</a:t>
            </a:fld>
            <a:endParaRPr kumimoji="1" lang="ja-JP" altLang="en-US"/>
          </a:p>
        </p:txBody>
      </p:sp>
      <p:sp>
        <p:nvSpPr>
          <p:cNvPr id="8" name="フッター プレースホルダー 7">
            <a:extLst>
              <a:ext uri="{FF2B5EF4-FFF2-40B4-BE49-F238E27FC236}">
                <a16:creationId xmlns:a16="http://schemas.microsoft.com/office/drawing/2014/main" id="{B0F103A0-348E-6E9C-8C07-697DF13DF91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71890DD-32DF-40EA-E6A5-97E9713F7548}"/>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406268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1086C6-8240-0899-6B61-9B6EDA7BB54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CE8349A-A39F-509B-3993-EE5FD4DD0832}"/>
              </a:ext>
            </a:extLst>
          </p:cNvPr>
          <p:cNvSpPr>
            <a:spLocks noGrp="1"/>
          </p:cNvSpPr>
          <p:nvPr>
            <p:ph type="dt" sz="half" idx="10"/>
          </p:nvPr>
        </p:nvSpPr>
        <p:spPr/>
        <p:txBody>
          <a:bodyPr/>
          <a:lstStyle/>
          <a:p>
            <a:fld id="{2CA974E4-5C81-4E2A-BB11-A65301C72B69}" type="datetimeFigureOut">
              <a:rPr kumimoji="1" lang="ja-JP" altLang="en-US" smtClean="0"/>
              <a:t>2023/1/29</a:t>
            </a:fld>
            <a:endParaRPr kumimoji="1" lang="ja-JP" altLang="en-US"/>
          </a:p>
        </p:txBody>
      </p:sp>
      <p:sp>
        <p:nvSpPr>
          <p:cNvPr id="4" name="フッター プレースホルダー 3">
            <a:extLst>
              <a:ext uri="{FF2B5EF4-FFF2-40B4-BE49-F238E27FC236}">
                <a16:creationId xmlns:a16="http://schemas.microsoft.com/office/drawing/2014/main" id="{9A6B1A8D-A06A-4FDA-AEBF-B46283BAAD3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1C908AA-6C06-97F8-0ACD-115732095C96}"/>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1573898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7095CB0-FE1A-6C6C-0DBB-A7EE74EA0240}"/>
              </a:ext>
            </a:extLst>
          </p:cNvPr>
          <p:cNvSpPr>
            <a:spLocks noGrp="1"/>
          </p:cNvSpPr>
          <p:nvPr>
            <p:ph type="dt" sz="half" idx="10"/>
          </p:nvPr>
        </p:nvSpPr>
        <p:spPr/>
        <p:txBody>
          <a:bodyPr/>
          <a:lstStyle/>
          <a:p>
            <a:fld id="{2CA974E4-5C81-4E2A-BB11-A65301C72B69}" type="datetimeFigureOut">
              <a:rPr kumimoji="1" lang="ja-JP" altLang="en-US" smtClean="0"/>
              <a:t>2023/1/29</a:t>
            </a:fld>
            <a:endParaRPr kumimoji="1" lang="ja-JP" altLang="en-US"/>
          </a:p>
        </p:txBody>
      </p:sp>
      <p:sp>
        <p:nvSpPr>
          <p:cNvPr id="3" name="フッター プレースホルダー 2">
            <a:extLst>
              <a:ext uri="{FF2B5EF4-FFF2-40B4-BE49-F238E27FC236}">
                <a16:creationId xmlns:a16="http://schemas.microsoft.com/office/drawing/2014/main" id="{2E097BBD-C7D8-00CF-D15D-D0945DDBC22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B94BA2D-A73A-85E4-BE1B-30087F1AE437}"/>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3843146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A5694E-5BE3-F8E0-9045-8ABF1C6A9B6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51024B5-A78D-7D27-A7CE-999E4672FF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81D1F86-5AF7-014B-8E16-1474B27FC7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4B4B59-AD7F-BB63-5ACD-E8EE93DAF4A6}"/>
              </a:ext>
            </a:extLst>
          </p:cNvPr>
          <p:cNvSpPr>
            <a:spLocks noGrp="1"/>
          </p:cNvSpPr>
          <p:nvPr>
            <p:ph type="dt" sz="half" idx="10"/>
          </p:nvPr>
        </p:nvSpPr>
        <p:spPr/>
        <p:txBody>
          <a:bodyPr/>
          <a:lstStyle/>
          <a:p>
            <a:fld id="{2CA974E4-5C81-4E2A-BB11-A65301C72B69}" type="datetimeFigureOut">
              <a:rPr kumimoji="1" lang="ja-JP" altLang="en-US" smtClean="0"/>
              <a:t>2023/1/29</a:t>
            </a:fld>
            <a:endParaRPr kumimoji="1" lang="ja-JP" altLang="en-US"/>
          </a:p>
        </p:txBody>
      </p:sp>
      <p:sp>
        <p:nvSpPr>
          <p:cNvPr id="6" name="フッター プレースホルダー 5">
            <a:extLst>
              <a:ext uri="{FF2B5EF4-FFF2-40B4-BE49-F238E27FC236}">
                <a16:creationId xmlns:a16="http://schemas.microsoft.com/office/drawing/2014/main" id="{738543F6-39BD-591C-50BE-1BC90916DBA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67AB536-A23A-C013-3071-551DCFCDFDDE}"/>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2123549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3FAD88-CF4E-C6E0-FD23-4CF8374CA54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141074F-729F-714E-1B87-AD22B97F5D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86F5004-EFD4-BC3A-23A0-C176E2ED25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B6C3432-7CB2-77FD-2FDA-CE7C86F9BA14}"/>
              </a:ext>
            </a:extLst>
          </p:cNvPr>
          <p:cNvSpPr>
            <a:spLocks noGrp="1"/>
          </p:cNvSpPr>
          <p:nvPr>
            <p:ph type="dt" sz="half" idx="10"/>
          </p:nvPr>
        </p:nvSpPr>
        <p:spPr/>
        <p:txBody>
          <a:bodyPr/>
          <a:lstStyle/>
          <a:p>
            <a:fld id="{2CA974E4-5C81-4E2A-BB11-A65301C72B69}" type="datetimeFigureOut">
              <a:rPr kumimoji="1" lang="ja-JP" altLang="en-US" smtClean="0"/>
              <a:t>2023/1/29</a:t>
            </a:fld>
            <a:endParaRPr kumimoji="1" lang="ja-JP" altLang="en-US"/>
          </a:p>
        </p:txBody>
      </p:sp>
      <p:sp>
        <p:nvSpPr>
          <p:cNvPr id="6" name="フッター プレースホルダー 5">
            <a:extLst>
              <a:ext uri="{FF2B5EF4-FFF2-40B4-BE49-F238E27FC236}">
                <a16:creationId xmlns:a16="http://schemas.microsoft.com/office/drawing/2014/main" id="{0B280080-33F4-7AE3-7A6E-3E10EDC04AE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5ADFCAD-6EC3-FAB6-9971-86620B8A0DF0}"/>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1957058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9CF3091-E1D1-EF1E-D668-20FC7FACB8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6F7395F-DF87-0E05-8014-656D73E839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1572416-77C3-5073-E0AF-89B4DB7DA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974E4-5C81-4E2A-BB11-A65301C72B69}" type="datetimeFigureOut">
              <a:rPr kumimoji="1" lang="ja-JP" altLang="en-US" smtClean="0"/>
              <a:t>2023/1/29</a:t>
            </a:fld>
            <a:endParaRPr kumimoji="1" lang="ja-JP" altLang="en-US"/>
          </a:p>
        </p:txBody>
      </p:sp>
      <p:sp>
        <p:nvSpPr>
          <p:cNvPr id="5" name="フッター プレースホルダー 4">
            <a:extLst>
              <a:ext uri="{FF2B5EF4-FFF2-40B4-BE49-F238E27FC236}">
                <a16:creationId xmlns:a16="http://schemas.microsoft.com/office/drawing/2014/main" id="{E58219DE-B36D-F652-8E28-4C32B0F78E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CDBF2D2-E52E-DBDA-EFDC-207D2193B4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457408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Q6mSSI0CqcI?feature=oembed"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7C558F-FDAA-5527-E8E5-EC7EC29500F8}"/>
              </a:ext>
            </a:extLst>
          </p:cNvPr>
          <p:cNvSpPr>
            <a:spLocks noGrp="1"/>
          </p:cNvSpPr>
          <p:nvPr>
            <p:ph type="ctrTitle"/>
          </p:nvPr>
        </p:nvSpPr>
        <p:spPr/>
        <p:txBody>
          <a:bodyPr>
            <a:normAutofit/>
          </a:bodyPr>
          <a:lstStyle/>
          <a:p>
            <a:pPr>
              <a:lnSpc>
                <a:spcPct val="150000"/>
              </a:lnSpc>
            </a:pP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パズルで音色ノーツを作るシーケンサーリズムゲーム</a:t>
            </a:r>
            <a:b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br>
            <a:r>
              <a:rPr kumimoji="1" lang="en-US" altLang="ja-JP" sz="2400" dirty="0">
                <a:solidFill>
                  <a:schemeClr val="bg2">
                    <a:lumMod val="25000"/>
                  </a:schemeClr>
                </a:solidFill>
                <a:latin typeface="Bahnschrift" panose="020B0502040204020203" pitchFamily="34" charset="0"/>
                <a:ea typeface="HGSｺﾞｼｯｸE" panose="020B0900000000000000" pitchFamily="50" charset="-128"/>
              </a:rPr>
              <a:t>Sequencer rhythm game with puzzle to create tone notes</a:t>
            </a:r>
            <a:endParaRPr kumimoji="1" lang="ja-JP" altLang="en-US" sz="2800" dirty="0">
              <a:solidFill>
                <a:schemeClr val="bg2">
                  <a:lumMod val="25000"/>
                </a:schemeClr>
              </a:solidFill>
              <a:latin typeface="Bahnschrift" panose="020B0502040204020203" pitchFamily="34" charset="0"/>
              <a:ea typeface="HGSｺﾞｼｯｸE" panose="020B0900000000000000" pitchFamily="50" charset="-128"/>
            </a:endParaRPr>
          </a:p>
        </p:txBody>
      </p:sp>
      <p:sp>
        <p:nvSpPr>
          <p:cNvPr id="3" name="字幕 2">
            <a:extLst>
              <a:ext uri="{FF2B5EF4-FFF2-40B4-BE49-F238E27FC236}">
                <a16:creationId xmlns:a16="http://schemas.microsoft.com/office/drawing/2014/main" id="{52903337-5FCC-A8FA-520C-6CF73CBAA975}"/>
              </a:ext>
            </a:extLst>
          </p:cNvPr>
          <p:cNvSpPr>
            <a:spLocks noGrp="1"/>
          </p:cNvSpPr>
          <p:nvPr>
            <p:ph type="subTitle" idx="1"/>
          </p:nvPr>
        </p:nvSpPr>
        <p:spPr/>
        <p:txBody>
          <a:bodyPr/>
          <a:lstStyle/>
          <a:p>
            <a:endParaRPr kumimoji="1" lang="en-US" altLang="ja-JP" dirty="0">
              <a:solidFill>
                <a:schemeClr val="bg2">
                  <a:lumMod val="25000"/>
                </a:schemeClr>
              </a:solidFill>
            </a:endParaRPr>
          </a:p>
          <a:p>
            <a:r>
              <a:rPr kumimoji="1" lang="ja-JP" altLang="en-US" sz="2000" b="1" dirty="0">
                <a:solidFill>
                  <a:schemeClr val="bg2">
                    <a:lumMod val="25000"/>
                  </a:schemeClr>
                </a:solidFill>
              </a:rPr>
              <a:t>ソフトウェアデザインスタジオ</a:t>
            </a:r>
            <a:endParaRPr kumimoji="1" lang="en-US" altLang="ja-JP" sz="2000" b="1" dirty="0">
              <a:solidFill>
                <a:schemeClr val="bg2">
                  <a:lumMod val="25000"/>
                </a:schemeClr>
              </a:solidFill>
            </a:endParaRPr>
          </a:p>
          <a:p>
            <a:r>
              <a:rPr lang="en-US" altLang="ja-JP" sz="2000" b="1" dirty="0">
                <a:solidFill>
                  <a:schemeClr val="bg2">
                    <a:lumMod val="25000"/>
                  </a:schemeClr>
                </a:solidFill>
              </a:rPr>
              <a:t>19144691</a:t>
            </a:r>
            <a:r>
              <a:rPr lang="ja-JP" altLang="en-US" sz="2000" b="1" dirty="0">
                <a:solidFill>
                  <a:schemeClr val="bg2">
                    <a:lumMod val="25000"/>
                  </a:schemeClr>
                </a:solidFill>
              </a:rPr>
              <a:t>　佐久間 那央</a:t>
            </a:r>
            <a:endParaRPr kumimoji="1" lang="ja-JP" altLang="en-US" sz="2000" b="1" dirty="0">
              <a:solidFill>
                <a:schemeClr val="bg2">
                  <a:lumMod val="25000"/>
                </a:schemeClr>
              </a:solidFill>
            </a:endParaRPr>
          </a:p>
        </p:txBody>
      </p:sp>
    </p:spTree>
    <p:extLst>
      <p:ext uri="{BB962C8B-B14F-4D97-AF65-F5344CB8AC3E}">
        <p14:creationId xmlns:p14="http://schemas.microsoft.com/office/powerpoint/2010/main" val="265142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165355F-54B0-848A-06C6-C4B4082FDA7A}"/>
              </a:ext>
            </a:extLst>
          </p:cNvPr>
          <p:cNvSpPr>
            <a:spLocks noGrp="1"/>
          </p:cNvSpPr>
          <p:nvPr>
            <p:ph idx="1"/>
          </p:nvPr>
        </p:nvSpPr>
        <p:spPr/>
        <p:txBody>
          <a:bodyPr>
            <a:normAutofit fontScale="92500" lnSpcReduction="20000"/>
          </a:bodyPr>
          <a:lstStyle/>
          <a:p>
            <a:pPr marL="0" indent="0">
              <a:buNone/>
            </a:pPr>
            <a:r>
              <a:rPr lang="ja-JP" altLang="en-US" sz="3200" b="1" dirty="0">
                <a:solidFill>
                  <a:schemeClr val="bg2">
                    <a:lumMod val="25000"/>
                  </a:schemeClr>
                </a:solidFill>
              </a:rPr>
              <a:t>ほどほど</a:t>
            </a:r>
            <a:r>
              <a:rPr kumimoji="1" lang="ja-JP" altLang="en-US" sz="2400" dirty="0">
                <a:solidFill>
                  <a:schemeClr val="bg2">
                    <a:lumMod val="25000"/>
                  </a:schemeClr>
                </a:solidFill>
              </a:rPr>
              <a:t>にパズルを頑張ろう！</a:t>
            </a:r>
            <a:endParaRPr lang="en-US" altLang="ja-JP" sz="2400" dirty="0">
              <a:solidFill>
                <a:schemeClr val="bg2">
                  <a:lumMod val="25000"/>
                </a:schemeClr>
              </a:solidFill>
            </a:endParaRPr>
          </a:p>
          <a:p>
            <a:pPr marL="0" indent="0">
              <a:buNone/>
            </a:pPr>
            <a:r>
              <a:rPr kumimoji="1" lang="en-US" altLang="ja-JP" sz="2000" dirty="0">
                <a:solidFill>
                  <a:schemeClr val="bg2">
                    <a:lumMod val="25000"/>
                  </a:schemeClr>
                </a:solidFill>
              </a:rPr>
              <a:t>	</a:t>
            </a:r>
            <a:r>
              <a:rPr kumimoji="1" lang="ja-JP" altLang="en-US" sz="2000" dirty="0">
                <a:solidFill>
                  <a:schemeClr val="bg2">
                    <a:lumMod val="25000"/>
                  </a:schemeClr>
                </a:solidFill>
              </a:rPr>
              <a:t>・パズルゲームで頑張りすぎると、リズムゲームの難易度が上がる！</a:t>
            </a:r>
            <a:endParaRPr kumimoji="1" lang="en-US" altLang="ja-JP" sz="2000" dirty="0">
              <a:solidFill>
                <a:schemeClr val="bg2">
                  <a:lumMod val="25000"/>
                </a:schemeClr>
              </a:solidFill>
            </a:endParaRPr>
          </a:p>
          <a:p>
            <a:pPr marL="0" indent="0">
              <a:buNone/>
            </a:pPr>
            <a:endParaRPr lang="en-US" altLang="ja-JP" sz="2000" dirty="0">
              <a:solidFill>
                <a:schemeClr val="bg2">
                  <a:lumMod val="25000"/>
                </a:schemeClr>
              </a:solidFill>
            </a:endParaRPr>
          </a:p>
          <a:p>
            <a:pPr marL="0" indent="0">
              <a:buNone/>
            </a:pPr>
            <a:endParaRPr kumimoji="1" lang="en-US" altLang="ja-JP" sz="2000" dirty="0">
              <a:solidFill>
                <a:schemeClr val="bg2">
                  <a:lumMod val="25000"/>
                </a:schemeClr>
              </a:solidFill>
            </a:endParaRPr>
          </a:p>
          <a:p>
            <a:pPr marL="0" indent="0">
              <a:buNone/>
            </a:pPr>
            <a:endParaRPr lang="en-US" altLang="ja-JP" sz="2000" dirty="0">
              <a:solidFill>
                <a:schemeClr val="bg2">
                  <a:lumMod val="25000"/>
                </a:schemeClr>
              </a:solidFill>
            </a:endParaRPr>
          </a:p>
          <a:p>
            <a:pPr marL="0" indent="0">
              <a:buNone/>
            </a:pPr>
            <a:endParaRPr kumimoji="1" lang="en-US" altLang="ja-JP" sz="2000" dirty="0">
              <a:solidFill>
                <a:schemeClr val="bg2">
                  <a:lumMod val="25000"/>
                </a:schemeClr>
              </a:solidFill>
            </a:endParaRPr>
          </a:p>
          <a:p>
            <a:pPr marL="0" indent="0">
              <a:buNone/>
            </a:pPr>
            <a:endParaRPr lang="en-US" altLang="ja-JP" sz="2000" dirty="0">
              <a:solidFill>
                <a:schemeClr val="bg2">
                  <a:lumMod val="25000"/>
                </a:schemeClr>
              </a:solidFill>
            </a:endParaRPr>
          </a:p>
          <a:p>
            <a:pPr marL="0" indent="0">
              <a:buNone/>
            </a:pPr>
            <a:r>
              <a:rPr kumimoji="1" lang="en-US" altLang="ja-JP" sz="2000" dirty="0">
                <a:solidFill>
                  <a:schemeClr val="bg2">
                    <a:lumMod val="25000"/>
                  </a:schemeClr>
                </a:solidFill>
              </a:rPr>
              <a:t>	</a:t>
            </a:r>
            <a:r>
              <a:rPr kumimoji="1" lang="ja-JP" altLang="en-US" sz="2000" dirty="0">
                <a:solidFill>
                  <a:schemeClr val="bg2">
                    <a:lumMod val="25000"/>
                  </a:schemeClr>
                </a:solidFill>
              </a:rPr>
              <a:t>・リズムゲームの方がスコアが上がりやすい！</a:t>
            </a:r>
            <a:endParaRPr kumimoji="1" lang="en-US" altLang="ja-JP" sz="2000" dirty="0">
              <a:solidFill>
                <a:schemeClr val="bg2">
                  <a:lumMod val="25000"/>
                </a:schemeClr>
              </a:solidFill>
            </a:endParaRPr>
          </a:p>
          <a:p>
            <a:pPr marL="0" indent="0">
              <a:lnSpc>
                <a:spcPct val="150000"/>
              </a:lnSpc>
              <a:buNone/>
            </a:pPr>
            <a:r>
              <a:rPr kumimoji="1" lang="en-US" altLang="ja-JP" sz="2000" dirty="0">
                <a:solidFill>
                  <a:schemeClr val="bg2">
                    <a:lumMod val="25000"/>
                  </a:schemeClr>
                </a:solidFill>
              </a:rPr>
              <a:t>	</a:t>
            </a:r>
            <a:r>
              <a:rPr kumimoji="1" lang="ja-JP" altLang="en-US" sz="2000" dirty="0">
                <a:solidFill>
                  <a:schemeClr val="bg2">
                    <a:lumMod val="25000"/>
                  </a:schemeClr>
                </a:solidFill>
              </a:rPr>
              <a:t>　　パズルゲーム：揃ったピースの個数　</a:t>
            </a:r>
            <a:r>
              <a:rPr kumimoji="1" lang="en-US" altLang="ja-JP" sz="2000" dirty="0">
                <a:solidFill>
                  <a:schemeClr val="bg2">
                    <a:lumMod val="25000"/>
                  </a:schemeClr>
                </a:solidFill>
              </a:rPr>
              <a:t>×</a:t>
            </a:r>
            <a:r>
              <a:rPr lang="ja-JP" altLang="en-US" sz="3000" b="1" dirty="0">
                <a:solidFill>
                  <a:schemeClr val="bg2">
                    <a:lumMod val="25000"/>
                  </a:schemeClr>
                </a:solidFill>
              </a:rPr>
              <a:t>１</a:t>
            </a:r>
            <a:r>
              <a:rPr lang="ja-JP" altLang="en-US" sz="2000" b="1" dirty="0">
                <a:solidFill>
                  <a:schemeClr val="bg2">
                    <a:lumMod val="25000"/>
                  </a:schemeClr>
                </a:solidFill>
              </a:rPr>
              <a:t>点</a:t>
            </a:r>
            <a:endParaRPr lang="en-US" altLang="ja-JP" sz="2000" b="1" dirty="0">
              <a:solidFill>
                <a:schemeClr val="bg2">
                  <a:lumMod val="25000"/>
                </a:schemeClr>
              </a:solidFill>
            </a:endParaRPr>
          </a:p>
          <a:p>
            <a:pPr marL="0" indent="0">
              <a:lnSpc>
                <a:spcPct val="100000"/>
              </a:lnSpc>
              <a:buNone/>
            </a:pPr>
            <a:r>
              <a:rPr kumimoji="1" lang="en-US" altLang="ja-JP" sz="2000" b="1" dirty="0">
                <a:solidFill>
                  <a:schemeClr val="bg2">
                    <a:lumMod val="25000"/>
                  </a:schemeClr>
                </a:solidFill>
              </a:rPr>
              <a:t>	</a:t>
            </a:r>
            <a:r>
              <a:rPr kumimoji="1" lang="ja-JP" altLang="en-US" sz="2000" b="1" dirty="0">
                <a:solidFill>
                  <a:schemeClr val="bg2">
                    <a:lumMod val="25000"/>
                  </a:schemeClr>
                </a:solidFill>
              </a:rPr>
              <a:t>　　</a:t>
            </a:r>
            <a:r>
              <a:rPr lang="ja-JP" altLang="en-US" sz="2000" dirty="0">
                <a:solidFill>
                  <a:schemeClr val="bg2">
                    <a:lumMod val="25000"/>
                  </a:schemeClr>
                </a:solidFill>
              </a:rPr>
              <a:t>リズムゲーム：判定によって点数が変わる</a:t>
            </a:r>
            <a:endParaRPr lang="en-US" altLang="ja-JP" sz="2000" dirty="0">
              <a:solidFill>
                <a:schemeClr val="bg2">
                  <a:lumMod val="25000"/>
                </a:schemeClr>
              </a:solidFill>
            </a:endParaRPr>
          </a:p>
          <a:p>
            <a:pPr marL="0" indent="0">
              <a:lnSpc>
                <a:spcPct val="100000"/>
              </a:lnSpc>
              <a:buNone/>
            </a:pPr>
            <a:r>
              <a:rPr lang="en-US" altLang="ja-JP" sz="2000" dirty="0">
                <a:solidFill>
                  <a:schemeClr val="bg2">
                    <a:lumMod val="25000"/>
                  </a:schemeClr>
                </a:solidFill>
              </a:rPr>
              <a:t>		Perfect</a:t>
            </a:r>
            <a:r>
              <a:rPr lang="ja-JP" altLang="en-US" sz="2000" dirty="0">
                <a:solidFill>
                  <a:schemeClr val="bg2">
                    <a:lumMod val="25000"/>
                  </a:schemeClr>
                </a:solidFill>
              </a:rPr>
              <a:t>：</a:t>
            </a:r>
            <a:r>
              <a:rPr lang="en-US" altLang="ja-JP" sz="3000" b="1" dirty="0">
                <a:solidFill>
                  <a:schemeClr val="bg2">
                    <a:lumMod val="25000"/>
                  </a:schemeClr>
                </a:solidFill>
              </a:rPr>
              <a:t>20</a:t>
            </a:r>
            <a:r>
              <a:rPr lang="ja-JP" altLang="en-US" sz="2000" dirty="0">
                <a:solidFill>
                  <a:schemeClr val="bg2">
                    <a:lumMod val="25000"/>
                  </a:schemeClr>
                </a:solidFill>
              </a:rPr>
              <a:t>点　</a:t>
            </a:r>
            <a:r>
              <a:rPr lang="en-US" altLang="ja-JP" sz="2000" dirty="0">
                <a:solidFill>
                  <a:schemeClr val="bg2">
                    <a:lumMod val="25000"/>
                  </a:schemeClr>
                </a:solidFill>
              </a:rPr>
              <a:t>Great</a:t>
            </a:r>
            <a:r>
              <a:rPr lang="ja-JP" altLang="en-US" sz="2000" dirty="0">
                <a:solidFill>
                  <a:schemeClr val="bg2">
                    <a:lumMod val="25000"/>
                  </a:schemeClr>
                </a:solidFill>
              </a:rPr>
              <a:t>：</a:t>
            </a:r>
            <a:r>
              <a:rPr lang="en-US" altLang="ja-JP" sz="3000" b="1" dirty="0">
                <a:solidFill>
                  <a:schemeClr val="bg2">
                    <a:lumMod val="25000"/>
                  </a:schemeClr>
                </a:solidFill>
              </a:rPr>
              <a:t>10</a:t>
            </a:r>
            <a:r>
              <a:rPr lang="ja-JP" altLang="en-US" sz="2000" dirty="0">
                <a:solidFill>
                  <a:schemeClr val="bg2">
                    <a:lumMod val="25000"/>
                  </a:schemeClr>
                </a:solidFill>
              </a:rPr>
              <a:t>点　</a:t>
            </a:r>
            <a:r>
              <a:rPr lang="en-US" altLang="ja-JP" sz="2000" dirty="0">
                <a:solidFill>
                  <a:schemeClr val="bg2">
                    <a:lumMod val="25000"/>
                  </a:schemeClr>
                </a:solidFill>
              </a:rPr>
              <a:t>Good</a:t>
            </a:r>
            <a:r>
              <a:rPr lang="ja-JP" altLang="en-US" sz="2000" dirty="0">
                <a:solidFill>
                  <a:schemeClr val="bg2">
                    <a:lumMod val="25000"/>
                  </a:schemeClr>
                </a:solidFill>
              </a:rPr>
              <a:t>：</a:t>
            </a:r>
            <a:r>
              <a:rPr lang="en-US" altLang="ja-JP" sz="3000" b="1" dirty="0">
                <a:solidFill>
                  <a:schemeClr val="bg2">
                    <a:lumMod val="25000"/>
                  </a:schemeClr>
                </a:solidFill>
              </a:rPr>
              <a:t>5</a:t>
            </a:r>
            <a:r>
              <a:rPr lang="ja-JP" altLang="en-US" sz="2000" dirty="0">
                <a:solidFill>
                  <a:schemeClr val="bg2">
                    <a:lumMod val="25000"/>
                  </a:schemeClr>
                </a:solidFill>
              </a:rPr>
              <a:t>点　</a:t>
            </a:r>
            <a:r>
              <a:rPr lang="en-US" altLang="ja-JP" sz="2000" dirty="0">
                <a:solidFill>
                  <a:schemeClr val="bg2">
                    <a:lumMod val="25000"/>
                  </a:schemeClr>
                </a:solidFill>
              </a:rPr>
              <a:t>Bad</a:t>
            </a:r>
            <a:r>
              <a:rPr lang="ja-JP" altLang="en-US" sz="2000" dirty="0">
                <a:solidFill>
                  <a:schemeClr val="bg2">
                    <a:lumMod val="25000"/>
                  </a:schemeClr>
                </a:solidFill>
              </a:rPr>
              <a:t>：</a:t>
            </a:r>
            <a:r>
              <a:rPr lang="en-US" altLang="ja-JP" sz="3000" b="1" dirty="0">
                <a:solidFill>
                  <a:schemeClr val="bg2">
                    <a:lumMod val="25000"/>
                  </a:schemeClr>
                </a:solidFill>
              </a:rPr>
              <a:t>-10</a:t>
            </a:r>
            <a:r>
              <a:rPr lang="ja-JP" altLang="en-US" sz="2000" dirty="0">
                <a:solidFill>
                  <a:schemeClr val="bg2">
                    <a:lumMod val="25000"/>
                  </a:schemeClr>
                </a:solidFill>
              </a:rPr>
              <a:t>点</a:t>
            </a:r>
            <a:endParaRPr lang="en-US" altLang="ja-JP" sz="2000" dirty="0">
              <a:solidFill>
                <a:schemeClr val="bg2">
                  <a:lumMod val="25000"/>
                </a:schemeClr>
              </a:solidFill>
            </a:endParaRPr>
          </a:p>
        </p:txBody>
      </p:sp>
      <p:sp>
        <p:nvSpPr>
          <p:cNvPr id="4" name="タイトル 1">
            <a:extLst>
              <a:ext uri="{FF2B5EF4-FFF2-40B4-BE49-F238E27FC236}">
                <a16:creationId xmlns:a16="http://schemas.microsoft.com/office/drawing/2014/main" id="{C92B1538-EC6D-5321-AF37-4F65AC389969}"/>
              </a:ext>
            </a:extLst>
          </p:cNvPr>
          <p:cNvSpPr>
            <a:spLocks noGrp="1"/>
          </p:cNvSpPr>
          <p:nvPr>
            <p:ph type="title"/>
          </p:nvPr>
        </p:nvSpPr>
        <p:spPr>
          <a:xfrm>
            <a:off x="838200" y="365125"/>
            <a:ext cx="10515600" cy="1325563"/>
          </a:xfrm>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ゲームの設計</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Game Design</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grpSp>
        <p:nvGrpSpPr>
          <p:cNvPr id="34" name="グループ化 33">
            <a:extLst>
              <a:ext uri="{FF2B5EF4-FFF2-40B4-BE49-F238E27FC236}">
                <a16:creationId xmlns:a16="http://schemas.microsoft.com/office/drawing/2014/main" id="{3E6DE810-F366-A903-9A63-5FE4BD445759}"/>
              </a:ext>
            </a:extLst>
          </p:cNvPr>
          <p:cNvGrpSpPr/>
          <p:nvPr/>
        </p:nvGrpSpPr>
        <p:grpSpPr>
          <a:xfrm>
            <a:off x="838200" y="2211849"/>
            <a:ext cx="10458009" cy="1711842"/>
            <a:chOff x="967560" y="3099391"/>
            <a:chExt cx="10458009" cy="1711842"/>
          </a:xfrm>
        </p:grpSpPr>
        <p:grpSp>
          <p:nvGrpSpPr>
            <p:cNvPr id="26" name="グループ化 25">
              <a:extLst>
                <a:ext uri="{FF2B5EF4-FFF2-40B4-BE49-F238E27FC236}">
                  <a16:creationId xmlns:a16="http://schemas.microsoft.com/office/drawing/2014/main" id="{4D790706-A45C-D6B7-5634-412C86E2B784}"/>
                </a:ext>
              </a:extLst>
            </p:cNvPr>
            <p:cNvGrpSpPr/>
            <p:nvPr/>
          </p:nvGrpSpPr>
          <p:grpSpPr>
            <a:xfrm>
              <a:off x="3870250" y="3747977"/>
              <a:ext cx="4125433" cy="1063256"/>
              <a:chOff x="1860697" y="3429000"/>
              <a:chExt cx="4125433" cy="1063256"/>
            </a:xfrm>
          </p:grpSpPr>
          <p:sp>
            <p:nvSpPr>
              <p:cNvPr id="2" name="正方形/長方形 1">
                <a:extLst>
                  <a:ext uri="{FF2B5EF4-FFF2-40B4-BE49-F238E27FC236}">
                    <a16:creationId xmlns:a16="http://schemas.microsoft.com/office/drawing/2014/main" id="{0DD38C86-4A22-457F-8A7C-A04B4FEEF41F}"/>
                  </a:ext>
                </a:extLst>
              </p:cNvPr>
              <p:cNvSpPr/>
              <p:nvPr/>
            </p:nvSpPr>
            <p:spPr>
              <a:xfrm>
                <a:off x="2328530" y="3429000"/>
                <a:ext cx="531628" cy="53162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EE28D44A-A7F1-B3FD-56FA-830DA73DC672}"/>
                  </a:ext>
                </a:extLst>
              </p:cNvPr>
              <p:cNvSpPr/>
              <p:nvPr/>
            </p:nvSpPr>
            <p:spPr>
              <a:xfrm>
                <a:off x="2860158" y="3429000"/>
                <a:ext cx="531628" cy="531628"/>
              </a:xfrm>
              <a:prstGeom prst="rect">
                <a:avLst/>
              </a:prstGeom>
              <a:solidFill>
                <a:srgbClr val="99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3600" b="1" dirty="0">
                    <a:solidFill>
                      <a:schemeClr val="bg2">
                        <a:lumMod val="25000"/>
                      </a:schemeClr>
                    </a:solidFill>
                  </a:rPr>
                  <a:t>３</a:t>
                </a:r>
              </a:p>
            </p:txBody>
          </p:sp>
          <p:sp>
            <p:nvSpPr>
              <p:cNvPr id="6" name="正方形/長方形 5">
                <a:extLst>
                  <a:ext uri="{FF2B5EF4-FFF2-40B4-BE49-F238E27FC236}">
                    <a16:creationId xmlns:a16="http://schemas.microsoft.com/office/drawing/2014/main" id="{C4BF838F-B5A4-4AD9-A25F-B86BE9722BE2}"/>
                  </a:ext>
                </a:extLst>
              </p:cNvPr>
              <p:cNvSpPr/>
              <p:nvPr/>
            </p:nvSpPr>
            <p:spPr>
              <a:xfrm>
                <a:off x="3391786" y="3429000"/>
                <a:ext cx="531628" cy="53162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174E5CE6-54F2-8364-123F-F2C89FB06621}"/>
                  </a:ext>
                </a:extLst>
              </p:cNvPr>
              <p:cNvSpPr/>
              <p:nvPr/>
            </p:nvSpPr>
            <p:spPr>
              <a:xfrm>
                <a:off x="3923414" y="3429000"/>
                <a:ext cx="531628" cy="53162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155B34BF-A831-61F6-2CAA-BDF3EFA797D7}"/>
                  </a:ext>
                </a:extLst>
              </p:cNvPr>
              <p:cNvSpPr/>
              <p:nvPr/>
            </p:nvSpPr>
            <p:spPr>
              <a:xfrm>
                <a:off x="4455042" y="3429000"/>
                <a:ext cx="531628" cy="531628"/>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24CA8FCE-7331-5053-6CA1-AED5D7787A46}"/>
                  </a:ext>
                </a:extLst>
              </p:cNvPr>
              <p:cNvSpPr/>
              <p:nvPr/>
            </p:nvSpPr>
            <p:spPr>
              <a:xfrm>
                <a:off x="4976037" y="3429000"/>
                <a:ext cx="531628" cy="53162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9AF0184-1A9C-4498-8F73-AAED755D1493}"/>
                  </a:ext>
                </a:extLst>
              </p:cNvPr>
              <p:cNvSpPr/>
              <p:nvPr/>
            </p:nvSpPr>
            <p:spPr>
              <a:xfrm>
                <a:off x="2328530" y="3960628"/>
                <a:ext cx="531628" cy="531628"/>
              </a:xfrm>
              <a:prstGeom prst="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9723CDAF-EACA-20A9-56B1-854BD036B9BE}"/>
                  </a:ext>
                </a:extLst>
              </p:cNvPr>
              <p:cNvSpPr/>
              <p:nvPr/>
            </p:nvSpPr>
            <p:spPr>
              <a:xfrm>
                <a:off x="2860158" y="3960628"/>
                <a:ext cx="531628" cy="531628"/>
              </a:xfrm>
              <a:prstGeom prst="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74448B9E-37DC-9BA9-4A40-7B8BD7AD398C}"/>
                  </a:ext>
                </a:extLst>
              </p:cNvPr>
              <p:cNvSpPr/>
              <p:nvPr/>
            </p:nvSpPr>
            <p:spPr>
              <a:xfrm>
                <a:off x="3391786" y="3960628"/>
                <a:ext cx="531628" cy="531628"/>
              </a:xfrm>
              <a:prstGeom prst="rect">
                <a:avLst/>
              </a:prstGeom>
              <a:solidFill>
                <a:srgbClr val="99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3600" b="1" dirty="0">
                    <a:solidFill>
                      <a:schemeClr val="bg2">
                        <a:lumMod val="25000"/>
                      </a:schemeClr>
                    </a:solidFill>
                  </a:rPr>
                  <a:t>４</a:t>
                </a:r>
              </a:p>
            </p:txBody>
          </p:sp>
          <p:sp>
            <p:nvSpPr>
              <p:cNvPr id="13" name="正方形/長方形 12">
                <a:extLst>
                  <a:ext uri="{FF2B5EF4-FFF2-40B4-BE49-F238E27FC236}">
                    <a16:creationId xmlns:a16="http://schemas.microsoft.com/office/drawing/2014/main" id="{4B14D833-DAB7-C340-B72F-2BED457A8D1F}"/>
                  </a:ext>
                </a:extLst>
              </p:cNvPr>
              <p:cNvSpPr/>
              <p:nvPr/>
            </p:nvSpPr>
            <p:spPr>
              <a:xfrm>
                <a:off x="3923414" y="3960628"/>
                <a:ext cx="531628" cy="531628"/>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E5C88062-A57D-2C1E-FA31-CF1A603FA68F}"/>
                  </a:ext>
                </a:extLst>
              </p:cNvPr>
              <p:cNvSpPr/>
              <p:nvPr/>
            </p:nvSpPr>
            <p:spPr>
              <a:xfrm>
                <a:off x="4455042" y="3960628"/>
                <a:ext cx="531628" cy="53162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06F157EE-DC43-4580-38BC-5FC4E4BD2034}"/>
                  </a:ext>
                </a:extLst>
              </p:cNvPr>
              <p:cNvSpPr/>
              <p:nvPr/>
            </p:nvSpPr>
            <p:spPr>
              <a:xfrm>
                <a:off x="4976037" y="3960628"/>
                <a:ext cx="531628" cy="531628"/>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右 21">
                <a:extLst>
                  <a:ext uri="{FF2B5EF4-FFF2-40B4-BE49-F238E27FC236}">
                    <a16:creationId xmlns:a16="http://schemas.microsoft.com/office/drawing/2014/main" id="{31F0B272-273C-0CBB-0A95-A2691B890BB0}"/>
                  </a:ext>
                </a:extLst>
              </p:cNvPr>
              <p:cNvSpPr/>
              <p:nvPr/>
            </p:nvSpPr>
            <p:spPr>
              <a:xfrm>
                <a:off x="4497572" y="3500770"/>
                <a:ext cx="446568" cy="388088"/>
              </a:xfrm>
              <a:prstGeom prst="rightArrow">
                <a:avLst/>
              </a:pr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右 22">
                <a:extLst>
                  <a:ext uri="{FF2B5EF4-FFF2-40B4-BE49-F238E27FC236}">
                    <a16:creationId xmlns:a16="http://schemas.microsoft.com/office/drawing/2014/main" id="{8646B11D-5E95-0618-79E3-DFC5379AB4E3}"/>
                  </a:ext>
                </a:extLst>
              </p:cNvPr>
              <p:cNvSpPr/>
              <p:nvPr/>
            </p:nvSpPr>
            <p:spPr>
              <a:xfrm rot="5400000">
                <a:off x="3965944" y="4032398"/>
                <a:ext cx="446568" cy="388088"/>
              </a:xfrm>
              <a:prstGeom prst="rightArrow">
                <a:avLst/>
              </a:pr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FD2A41F9-33D3-F606-A1F5-80244E489AE3}"/>
                  </a:ext>
                </a:extLst>
              </p:cNvPr>
              <p:cNvCxnSpPr/>
              <p:nvPr/>
            </p:nvCxnSpPr>
            <p:spPr>
              <a:xfrm>
                <a:off x="1860697" y="4210493"/>
                <a:ext cx="4125433" cy="0"/>
              </a:xfrm>
              <a:prstGeom prst="line">
                <a:avLst/>
              </a:prstGeom>
              <a:ln w="76200">
                <a:solidFill>
                  <a:srgbClr val="75F2FF"/>
                </a:solidFill>
              </a:ln>
            </p:spPr>
            <p:style>
              <a:lnRef idx="1">
                <a:schemeClr val="accent1"/>
              </a:lnRef>
              <a:fillRef idx="0">
                <a:schemeClr val="accent1"/>
              </a:fillRef>
              <a:effectRef idx="0">
                <a:schemeClr val="accent1"/>
              </a:effectRef>
              <a:fontRef idx="minor">
                <a:schemeClr val="tx1"/>
              </a:fontRef>
            </p:style>
          </p:cxnSp>
        </p:grpSp>
        <p:sp>
          <p:nvSpPr>
            <p:cNvPr id="27" name="吹き出し: 四角形 26">
              <a:extLst>
                <a:ext uri="{FF2B5EF4-FFF2-40B4-BE49-F238E27FC236}">
                  <a16:creationId xmlns:a16="http://schemas.microsoft.com/office/drawing/2014/main" id="{7C9F45C4-F5EE-9546-6D32-9BC325E88234}"/>
                </a:ext>
              </a:extLst>
            </p:cNvPr>
            <p:cNvSpPr/>
            <p:nvPr/>
          </p:nvSpPr>
          <p:spPr>
            <a:xfrm>
              <a:off x="967561" y="3747978"/>
              <a:ext cx="2181447" cy="1020724"/>
            </a:xfrm>
            <a:prstGeom prst="wedgeRectCallout">
              <a:avLst>
                <a:gd name="adj1" fmla="val 75674"/>
                <a:gd name="adj2" fmla="val -28433"/>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kumimoji="1" lang="ja-JP" altLang="en-US" sz="1400" b="1" dirty="0">
                  <a:solidFill>
                    <a:schemeClr val="bg2">
                      <a:lumMod val="25000"/>
                    </a:schemeClr>
                  </a:solidFill>
                </a:rPr>
                <a:t>長押ししながら</a:t>
              </a:r>
              <a:r>
                <a:rPr kumimoji="1" lang="en-US" altLang="ja-JP" sz="1400" b="1" dirty="0">
                  <a:solidFill>
                    <a:schemeClr val="bg2">
                      <a:lumMod val="25000"/>
                    </a:schemeClr>
                  </a:solidFill>
                </a:rPr>
                <a:t>2</a:t>
              </a:r>
              <a:r>
                <a:rPr kumimoji="1" lang="ja-JP" altLang="en-US" sz="1400" b="1" dirty="0">
                  <a:solidFill>
                    <a:schemeClr val="bg2">
                      <a:lumMod val="25000"/>
                    </a:schemeClr>
                  </a:solidFill>
                </a:rPr>
                <a:t>つ同時にタップとさらに長押しもしなきゃ</a:t>
              </a:r>
              <a:r>
                <a:rPr kumimoji="1" lang="en-US" altLang="ja-JP" sz="1400" b="1" dirty="0">
                  <a:solidFill>
                    <a:schemeClr val="bg2">
                      <a:lumMod val="25000"/>
                    </a:schemeClr>
                  </a:solidFill>
                </a:rPr>
                <a:t>…</a:t>
              </a:r>
              <a:endParaRPr kumimoji="1" lang="ja-JP" altLang="en-US" sz="1400" b="1" dirty="0">
                <a:solidFill>
                  <a:schemeClr val="bg2">
                    <a:lumMod val="25000"/>
                  </a:schemeClr>
                </a:solidFill>
              </a:endParaRPr>
            </a:p>
          </p:txBody>
        </p:sp>
        <p:sp>
          <p:nvSpPr>
            <p:cNvPr id="28" name="吹き出し: 四角形 27">
              <a:extLst>
                <a:ext uri="{FF2B5EF4-FFF2-40B4-BE49-F238E27FC236}">
                  <a16:creationId xmlns:a16="http://schemas.microsoft.com/office/drawing/2014/main" id="{562EE68B-83CC-A26C-0CCA-83A290B70D16}"/>
                </a:ext>
              </a:extLst>
            </p:cNvPr>
            <p:cNvSpPr/>
            <p:nvPr/>
          </p:nvSpPr>
          <p:spPr>
            <a:xfrm>
              <a:off x="8909196" y="3938430"/>
              <a:ext cx="2516373" cy="830271"/>
            </a:xfrm>
            <a:prstGeom prst="wedgeRectCallout">
              <a:avLst>
                <a:gd name="adj1" fmla="val -86441"/>
                <a:gd name="adj2" fmla="val 430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ja-JP" altLang="en-US" sz="1400" b="1" dirty="0">
                  <a:solidFill>
                    <a:schemeClr val="bg2">
                      <a:lumMod val="25000"/>
                    </a:schemeClr>
                  </a:solidFill>
                </a:rPr>
                <a:t>右</a:t>
              </a:r>
              <a:r>
                <a:rPr kumimoji="1" lang="ja-JP" altLang="en-US" sz="1400" b="1" dirty="0">
                  <a:solidFill>
                    <a:schemeClr val="bg2">
                      <a:lumMod val="25000"/>
                    </a:schemeClr>
                  </a:solidFill>
                </a:rPr>
                <a:t>フリックの後にタップと同時に下フリックしなきゃ</a:t>
              </a:r>
              <a:r>
                <a:rPr kumimoji="1" lang="en-US" altLang="ja-JP" sz="1400" b="1" dirty="0">
                  <a:solidFill>
                    <a:schemeClr val="bg2">
                      <a:lumMod val="25000"/>
                    </a:schemeClr>
                  </a:solidFill>
                </a:rPr>
                <a:t>…</a:t>
              </a:r>
              <a:endParaRPr kumimoji="1" lang="ja-JP" altLang="en-US" sz="1400" b="1" dirty="0">
                <a:solidFill>
                  <a:schemeClr val="bg2">
                    <a:lumMod val="25000"/>
                  </a:schemeClr>
                </a:solidFill>
              </a:endParaRPr>
            </a:p>
          </p:txBody>
        </p:sp>
        <p:pic>
          <p:nvPicPr>
            <p:cNvPr id="30" name="グラフィックス 29" descr="挙手">
              <a:extLst>
                <a:ext uri="{FF2B5EF4-FFF2-40B4-BE49-F238E27FC236}">
                  <a16:creationId xmlns:a16="http://schemas.microsoft.com/office/drawing/2014/main" id="{94D540A8-98BE-A47A-F9B0-6E950515B6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7560" y="3099391"/>
              <a:ext cx="978197" cy="914400"/>
            </a:xfrm>
            <a:prstGeom prst="rect">
              <a:avLst/>
            </a:prstGeom>
          </p:spPr>
        </p:pic>
        <p:pic>
          <p:nvPicPr>
            <p:cNvPr id="31" name="グラフィックス 30" descr="挙手">
              <a:extLst>
                <a:ext uri="{FF2B5EF4-FFF2-40B4-BE49-F238E27FC236}">
                  <a16:creationId xmlns:a16="http://schemas.microsoft.com/office/drawing/2014/main" id="{8CD7ADC0-477F-5650-F6EA-0F20A83DD9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246242" y="3288119"/>
              <a:ext cx="978197" cy="914400"/>
            </a:xfrm>
            <a:prstGeom prst="rect">
              <a:avLst/>
            </a:prstGeom>
          </p:spPr>
        </p:pic>
        <p:sp>
          <p:nvSpPr>
            <p:cNvPr id="32" name="テキスト ボックス 31">
              <a:extLst>
                <a:ext uri="{FF2B5EF4-FFF2-40B4-BE49-F238E27FC236}">
                  <a16:creationId xmlns:a16="http://schemas.microsoft.com/office/drawing/2014/main" id="{2FA4F2BC-A978-A309-C701-661321D0B30B}"/>
                </a:ext>
              </a:extLst>
            </p:cNvPr>
            <p:cNvSpPr txBox="1"/>
            <p:nvPr/>
          </p:nvSpPr>
          <p:spPr>
            <a:xfrm>
              <a:off x="1724689" y="3618358"/>
              <a:ext cx="1163378" cy="461665"/>
            </a:xfrm>
            <a:prstGeom prst="rect">
              <a:avLst/>
            </a:prstGeom>
            <a:noFill/>
          </p:spPr>
          <p:txBody>
            <a:bodyPr wrap="square" rtlCol="0">
              <a:spAutoFit/>
            </a:bodyPr>
            <a:lstStyle/>
            <a:p>
              <a:r>
                <a:rPr lang="ja-JP" altLang="en-US" sz="2400" b="1" dirty="0">
                  <a:solidFill>
                    <a:schemeClr val="bg2">
                      <a:lumMod val="25000"/>
                    </a:schemeClr>
                  </a:solidFill>
                </a:rPr>
                <a:t>みぎて</a:t>
              </a:r>
              <a:endParaRPr kumimoji="1" lang="ja-JP" altLang="en-US" sz="2400" b="1" dirty="0">
                <a:solidFill>
                  <a:schemeClr val="bg2">
                    <a:lumMod val="25000"/>
                  </a:schemeClr>
                </a:solidFill>
              </a:endParaRPr>
            </a:p>
          </p:txBody>
        </p:sp>
        <p:sp>
          <p:nvSpPr>
            <p:cNvPr id="33" name="テキスト ボックス 32">
              <a:extLst>
                <a:ext uri="{FF2B5EF4-FFF2-40B4-BE49-F238E27FC236}">
                  <a16:creationId xmlns:a16="http://schemas.microsoft.com/office/drawing/2014/main" id="{87460F3D-43E9-25ED-B961-D17C5ECD7BB1}"/>
                </a:ext>
              </a:extLst>
            </p:cNvPr>
            <p:cNvSpPr txBox="1"/>
            <p:nvPr/>
          </p:nvSpPr>
          <p:spPr>
            <a:xfrm>
              <a:off x="8996030" y="3793112"/>
              <a:ext cx="1586912" cy="461665"/>
            </a:xfrm>
            <a:prstGeom prst="rect">
              <a:avLst/>
            </a:prstGeom>
            <a:noFill/>
          </p:spPr>
          <p:txBody>
            <a:bodyPr wrap="square" rtlCol="0">
              <a:spAutoFit/>
            </a:bodyPr>
            <a:lstStyle/>
            <a:p>
              <a:r>
                <a:rPr kumimoji="1" lang="ja-JP" altLang="en-US" sz="2400" b="1" dirty="0">
                  <a:solidFill>
                    <a:schemeClr val="bg2">
                      <a:lumMod val="25000"/>
                    </a:schemeClr>
                  </a:solidFill>
                </a:rPr>
                <a:t>ひだりて</a:t>
              </a:r>
            </a:p>
          </p:txBody>
        </p:sp>
      </p:grpSp>
      <p:grpSp>
        <p:nvGrpSpPr>
          <p:cNvPr id="40" name="グループ化 39">
            <a:extLst>
              <a:ext uri="{FF2B5EF4-FFF2-40B4-BE49-F238E27FC236}">
                <a16:creationId xmlns:a16="http://schemas.microsoft.com/office/drawing/2014/main" id="{5C081011-D011-7E89-B26B-6836829C32A9}"/>
              </a:ext>
            </a:extLst>
          </p:cNvPr>
          <p:cNvGrpSpPr/>
          <p:nvPr/>
        </p:nvGrpSpPr>
        <p:grpSpPr>
          <a:xfrm>
            <a:off x="7387858" y="4332307"/>
            <a:ext cx="2043223" cy="851231"/>
            <a:chOff x="8646929" y="4283842"/>
            <a:chExt cx="2043223" cy="851231"/>
          </a:xfrm>
        </p:grpSpPr>
        <p:grpSp>
          <p:nvGrpSpPr>
            <p:cNvPr id="38" name="グループ化 37">
              <a:extLst>
                <a:ext uri="{FF2B5EF4-FFF2-40B4-BE49-F238E27FC236}">
                  <a16:creationId xmlns:a16="http://schemas.microsoft.com/office/drawing/2014/main" id="{6F27E3CA-4F7B-674A-C891-79B9C53128A2}"/>
                </a:ext>
              </a:extLst>
            </p:cNvPr>
            <p:cNvGrpSpPr/>
            <p:nvPr/>
          </p:nvGrpSpPr>
          <p:grpSpPr>
            <a:xfrm>
              <a:off x="9095268" y="4603445"/>
              <a:ext cx="1594884" cy="531628"/>
              <a:chOff x="2064490" y="5634868"/>
              <a:chExt cx="1594884" cy="531628"/>
            </a:xfrm>
          </p:grpSpPr>
          <p:sp>
            <p:nvSpPr>
              <p:cNvPr id="35" name="正方形/長方形 34">
                <a:extLst>
                  <a:ext uri="{FF2B5EF4-FFF2-40B4-BE49-F238E27FC236}">
                    <a16:creationId xmlns:a16="http://schemas.microsoft.com/office/drawing/2014/main" id="{8D1604E0-0F21-9C76-8753-2244877FCB9E}"/>
                  </a:ext>
                </a:extLst>
              </p:cNvPr>
              <p:cNvSpPr/>
              <p:nvPr/>
            </p:nvSpPr>
            <p:spPr>
              <a:xfrm>
                <a:off x="2064490" y="5634868"/>
                <a:ext cx="531628" cy="531628"/>
              </a:xfrm>
              <a:prstGeom prst="rect">
                <a:avLst/>
              </a:prstGeom>
              <a:solidFill>
                <a:srgbClr val="0070C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6CDE933A-1584-B4B5-A739-8FC0C306003C}"/>
                  </a:ext>
                </a:extLst>
              </p:cNvPr>
              <p:cNvSpPr/>
              <p:nvPr/>
            </p:nvSpPr>
            <p:spPr>
              <a:xfrm>
                <a:off x="2596118" y="5634868"/>
                <a:ext cx="531628" cy="531628"/>
              </a:xfrm>
              <a:prstGeom prst="rect">
                <a:avLst/>
              </a:prstGeom>
              <a:solidFill>
                <a:srgbClr val="0070C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kumimoji="1" lang="ja-JP" altLang="en-US" sz="3600" b="1" dirty="0">
                  <a:solidFill>
                    <a:schemeClr val="bg2">
                      <a:lumMod val="25000"/>
                    </a:schemeClr>
                  </a:solidFill>
                </a:endParaRPr>
              </a:p>
            </p:txBody>
          </p:sp>
          <p:sp>
            <p:nvSpPr>
              <p:cNvPr id="37" name="正方形/長方形 36">
                <a:extLst>
                  <a:ext uri="{FF2B5EF4-FFF2-40B4-BE49-F238E27FC236}">
                    <a16:creationId xmlns:a16="http://schemas.microsoft.com/office/drawing/2014/main" id="{85A99506-2302-B096-4D27-05854C15BEBE}"/>
                  </a:ext>
                </a:extLst>
              </p:cNvPr>
              <p:cNvSpPr/>
              <p:nvPr/>
            </p:nvSpPr>
            <p:spPr>
              <a:xfrm>
                <a:off x="3127746" y="5634868"/>
                <a:ext cx="531628" cy="531628"/>
              </a:xfrm>
              <a:prstGeom prst="rect">
                <a:avLst/>
              </a:prstGeom>
              <a:solidFill>
                <a:srgbClr val="0070C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テキスト ボックス 38">
              <a:extLst>
                <a:ext uri="{FF2B5EF4-FFF2-40B4-BE49-F238E27FC236}">
                  <a16:creationId xmlns:a16="http://schemas.microsoft.com/office/drawing/2014/main" id="{48E1BB25-AA36-48F7-507C-8A688EE28B40}"/>
                </a:ext>
              </a:extLst>
            </p:cNvPr>
            <p:cNvSpPr txBox="1"/>
            <p:nvPr/>
          </p:nvSpPr>
          <p:spPr>
            <a:xfrm>
              <a:off x="8646929" y="4283842"/>
              <a:ext cx="1607289" cy="369332"/>
            </a:xfrm>
            <a:prstGeom prst="rect">
              <a:avLst/>
            </a:prstGeom>
            <a:noFill/>
          </p:spPr>
          <p:txBody>
            <a:bodyPr wrap="square" rtlCol="0">
              <a:spAutoFit/>
            </a:bodyPr>
            <a:lstStyle/>
            <a:p>
              <a:r>
                <a:rPr kumimoji="1" lang="ja-JP" altLang="en-US" b="1" dirty="0">
                  <a:solidFill>
                    <a:schemeClr val="bg2">
                      <a:lumMod val="25000"/>
                    </a:schemeClr>
                  </a:solidFill>
                </a:rPr>
                <a:t>これで</a:t>
              </a:r>
              <a:r>
                <a:rPr kumimoji="1" lang="en-US" altLang="ja-JP" b="1" dirty="0">
                  <a:solidFill>
                    <a:schemeClr val="bg2">
                      <a:lumMod val="25000"/>
                    </a:schemeClr>
                  </a:solidFill>
                </a:rPr>
                <a:t>3</a:t>
              </a:r>
              <a:r>
                <a:rPr kumimoji="1" lang="ja-JP" altLang="en-US" b="1" dirty="0">
                  <a:solidFill>
                    <a:schemeClr val="bg2">
                      <a:lumMod val="25000"/>
                    </a:schemeClr>
                  </a:solidFill>
                </a:rPr>
                <a:t>点</a:t>
              </a:r>
            </a:p>
          </p:txBody>
        </p:sp>
      </p:grpSp>
      <p:sp>
        <p:nvSpPr>
          <p:cNvPr id="41" name="吹き出し: 四角形 40">
            <a:extLst>
              <a:ext uri="{FF2B5EF4-FFF2-40B4-BE49-F238E27FC236}">
                <a16:creationId xmlns:a16="http://schemas.microsoft.com/office/drawing/2014/main" id="{94A80920-D120-9192-3069-934549DF5F1A}"/>
              </a:ext>
            </a:extLst>
          </p:cNvPr>
          <p:cNvSpPr/>
          <p:nvPr/>
        </p:nvSpPr>
        <p:spPr>
          <a:xfrm>
            <a:off x="9968915" y="5405650"/>
            <a:ext cx="1847406" cy="531628"/>
          </a:xfrm>
          <a:prstGeom prst="wedgeRectCallout">
            <a:avLst>
              <a:gd name="adj1" fmla="val -65714"/>
              <a:gd name="adj2" fmla="val 3416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bg2">
                    <a:lumMod val="25000"/>
                  </a:schemeClr>
                </a:solidFill>
              </a:rPr>
              <a:t>ミスすると痛い！！</a:t>
            </a:r>
          </a:p>
        </p:txBody>
      </p:sp>
    </p:spTree>
    <p:extLst>
      <p:ext uri="{BB962C8B-B14F-4D97-AF65-F5344CB8AC3E}">
        <p14:creationId xmlns:p14="http://schemas.microsoft.com/office/powerpoint/2010/main" val="50367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グループ化 10">
            <a:extLst>
              <a:ext uri="{FF2B5EF4-FFF2-40B4-BE49-F238E27FC236}">
                <a16:creationId xmlns:a16="http://schemas.microsoft.com/office/drawing/2014/main" id="{24A1E9D7-DF5F-A0E1-D400-4B7E7361926D}"/>
              </a:ext>
            </a:extLst>
          </p:cNvPr>
          <p:cNvGrpSpPr/>
          <p:nvPr/>
        </p:nvGrpSpPr>
        <p:grpSpPr>
          <a:xfrm>
            <a:off x="1152525" y="1950720"/>
            <a:ext cx="8395222" cy="1325562"/>
            <a:chOff x="1951729" y="3627120"/>
            <a:chExt cx="8395222" cy="1325562"/>
          </a:xfrm>
        </p:grpSpPr>
        <p:pic>
          <p:nvPicPr>
            <p:cNvPr id="6" name="図 5">
              <a:extLst>
                <a:ext uri="{FF2B5EF4-FFF2-40B4-BE49-F238E27FC236}">
                  <a16:creationId xmlns:a16="http://schemas.microsoft.com/office/drawing/2014/main" id="{68794A70-22F0-3830-AE39-9B0B5BDCE726}"/>
                </a:ext>
              </a:extLst>
            </p:cNvPr>
            <p:cNvPicPr>
              <a:picLocks noChangeAspect="1"/>
            </p:cNvPicPr>
            <p:nvPr/>
          </p:nvPicPr>
          <p:blipFill>
            <a:blip r:embed="rId2"/>
            <a:stretch>
              <a:fillRect/>
            </a:stretch>
          </p:blipFill>
          <p:spPr>
            <a:xfrm>
              <a:off x="1951729" y="3627120"/>
              <a:ext cx="8395222" cy="1325562"/>
            </a:xfrm>
            <a:prstGeom prst="rect">
              <a:avLst/>
            </a:prstGeom>
          </p:spPr>
        </p:pic>
        <p:sp>
          <p:nvSpPr>
            <p:cNvPr id="8" name="正方形/長方形 7">
              <a:extLst>
                <a:ext uri="{FF2B5EF4-FFF2-40B4-BE49-F238E27FC236}">
                  <a16:creationId xmlns:a16="http://schemas.microsoft.com/office/drawing/2014/main" id="{84CADF0D-C87E-40A7-CEDE-E168F99E4BC0}"/>
                </a:ext>
              </a:extLst>
            </p:cNvPr>
            <p:cNvSpPr/>
            <p:nvPr/>
          </p:nvSpPr>
          <p:spPr>
            <a:xfrm>
              <a:off x="2590800" y="3973671"/>
              <a:ext cx="327660" cy="632460"/>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DF94900-A49A-9953-FD21-B0E64790F9E7}"/>
                </a:ext>
              </a:extLst>
            </p:cNvPr>
            <p:cNvSpPr/>
            <p:nvPr/>
          </p:nvSpPr>
          <p:spPr>
            <a:xfrm>
              <a:off x="5699760" y="3973671"/>
              <a:ext cx="327660" cy="632460"/>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196D2D7-C81C-6890-91BF-A608B7416B30}"/>
                </a:ext>
              </a:extLst>
            </p:cNvPr>
            <p:cNvSpPr/>
            <p:nvPr/>
          </p:nvSpPr>
          <p:spPr>
            <a:xfrm>
              <a:off x="4651506" y="3973671"/>
              <a:ext cx="327660" cy="632460"/>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音の選定</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Sound selection</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3" name="コンテンツ プレースホルダー 2">
            <a:extLst>
              <a:ext uri="{FF2B5EF4-FFF2-40B4-BE49-F238E27FC236}">
                <a16:creationId xmlns:a16="http://schemas.microsoft.com/office/drawing/2014/main" id="{6674BED4-2A0B-7DD7-4F93-0063E0CF03E0}"/>
              </a:ext>
            </a:extLst>
          </p:cNvPr>
          <p:cNvSpPr>
            <a:spLocks noGrp="1"/>
          </p:cNvSpPr>
          <p:nvPr>
            <p:ph idx="1"/>
          </p:nvPr>
        </p:nvSpPr>
        <p:spPr>
          <a:xfrm>
            <a:off x="838200" y="1825625"/>
            <a:ext cx="10515600" cy="4351338"/>
          </a:xfrm>
        </p:spPr>
        <p:txBody>
          <a:bodyPr>
            <a:normAutofit/>
          </a:bodyPr>
          <a:lstStyle/>
          <a:p>
            <a:pPr marL="0" indent="0">
              <a:buNone/>
            </a:pPr>
            <a:r>
              <a:rPr kumimoji="1" lang="ja-JP" altLang="en-US" sz="2000" dirty="0"/>
              <a:t>主要三和音の</a:t>
            </a:r>
            <a:r>
              <a:rPr kumimoji="1" lang="en-US" altLang="ja-JP" sz="2000" dirty="0"/>
              <a:t>6</a:t>
            </a:r>
            <a:r>
              <a:rPr kumimoji="1" lang="ja-JP" altLang="en-US" sz="2000" dirty="0"/>
              <a:t>音を選んだ場合</a:t>
            </a:r>
            <a:r>
              <a:rPr kumimoji="1" lang="ja-JP" altLang="en-US" sz="11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（例えばド・ミ・ファ・ソ・ラ・シの場合）</a:t>
            </a:r>
            <a:endParaRPr kumimoji="1" lang="en-US" altLang="ja-JP" sz="11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indent="0">
              <a:buNone/>
            </a:pPr>
            <a:endParaRPr lang="en-US" altLang="ja-JP" sz="1100" dirty="0">
              <a:solidFill>
                <a:prstClr val="black"/>
              </a:solidFill>
              <a:latin typeface="游ゴシック" panose="020F0502020204030204"/>
              <a:ea typeface="游ゴシック" panose="020B0400000000000000" pitchFamily="50" charset="-128"/>
            </a:endParaRPr>
          </a:p>
          <a:p>
            <a:pPr marL="0" indent="0">
              <a:buNone/>
            </a:pPr>
            <a:endParaRPr kumimoji="1" lang="en-US" altLang="ja-JP" sz="1100" dirty="0">
              <a:solidFill>
                <a:prstClr val="black"/>
              </a:solidFill>
              <a:latin typeface="游ゴシック" panose="020F0502020204030204"/>
              <a:ea typeface="游ゴシック" panose="020B0400000000000000" pitchFamily="50" charset="-128"/>
            </a:endParaRPr>
          </a:p>
          <a:p>
            <a:pPr marL="0" indent="0">
              <a:buNone/>
            </a:pPr>
            <a:endParaRPr kumimoji="1" lang="en-US" altLang="ja-JP" sz="2000" dirty="0"/>
          </a:p>
          <a:p>
            <a:pPr marL="457200" lvl="1" indent="0">
              <a:buNone/>
            </a:pPr>
            <a:r>
              <a:rPr kumimoji="1" lang="ja-JP" altLang="en-US" sz="1600" dirty="0"/>
              <a:t>ドシ、ファソ、ソラ、ラシ、などが不協和音程の組み合わせとなってしまう。</a:t>
            </a:r>
            <a:endParaRPr lang="en-US" altLang="ja-JP" dirty="0"/>
          </a:p>
          <a:p>
            <a:pPr marL="0" indent="0">
              <a:buNone/>
            </a:pPr>
            <a:endParaRPr lang="en-US" altLang="ja-JP" sz="2000" dirty="0"/>
          </a:p>
          <a:p>
            <a:pPr marL="0" indent="0">
              <a:buNone/>
            </a:pPr>
            <a:r>
              <a:rPr lang="ja-JP" altLang="en-US" sz="2000" dirty="0"/>
              <a:t>不協和音程が発生しない音程を選んだ場合</a:t>
            </a:r>
            <a:endParaRPr lang="en-US" altLang="ja-JP" sz="2000" dirty="0"/>
          </a:p>
          <a:p>
            <a:pPr marL="457200" lvl="1" indent="0">
              <a:buNone/>
            </a:pPr>
            <a:r>
              <a:rPr lang="ja-JP" altLang="en-US" sz="1600" dirty="0"/>
              <a:t>ド、ミ、ソの</a:t>
            </a:r>
            <a:r>
              <a:rPr lang="en-US" altLang="ja-JP" sz="1600" dirty="0"/>
              <a:t>3</a:t>
            </a:r>
            <a:r>
              <a:rPr lang="ja-JP" altLang="en-US" sz="1600" dirty="0"/>
              <a:t>種類の音階しか使えない為、音の重なりにバリエーションがなくなる。</a:t>
            </a:r>
            <a:endParaRPr lang="en-US" altLang="ja-JP" sz="1600" dirty="0"/>
          </a:p>
          <a:p>
            <a:pPr marL="0" indent="0">
              <a:buNone/>
            </a:pPr>
            <a:endParaRPr lang="en-US" altLang="ja-JP" sz="2000" dirty="0"/>
          </a:p>
          <a:p>
            <a:pPr marL="0" indent="0">
              <a:buNone/>
            </a:pPr>
            <a:r>
              <a:rPr lang="ja-JP" altLang="en-US" b="1" dirty="0"/>
              <a:t>→音階を使わないパーカッションの様な音を採用</a:t>
            </a:r>
            <a:endParaRPr lang="en-US" altLang="ja-JP" b="1" dirty="0"/>
          </a:p>
        </p:txBody>
      </p:sp>
    </p:spTree>
    <p:extLst>
      <p:ext uri="{BB962C8B-B14F-4D97-AF65-F5344CB8AC3E}">
        <p14:creationId xmlns:p14="http://schemas.microsoft.com/office/powerpoint/2010/main" val="4049747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まとめ</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lang="en-US" altLang="ja-JP" sz="2000" dirty="0">
                <a:solidFill>
                  <a:schemeClr val="bg2">
                    <a:lumMod val="50000"/>
                  </a:schemeClr>
                </a:solidFill>
                <a:latin typeface="Bahnschrift SemiLight" panose="020B0502040204020203" pitchFamily="34" charset="0"/>
                <a:cs typeface="Adobe Devanagari" panose="02040503050201020203" pitchFamily="18" charset="0"/>
              </a:rPr>
              <a:t>C</a:t>
            </a: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onclusion</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3" name="コンテンツ プレースホルダー 2">
            <a:extLst>
              <a:ext uri="{FF2B5EF4-FFF2-40B4-BE49-F238E27FC236}">
                <a16:creationId xmlns:a16="http://schemas.microsoft.com/office/drawing/2014/main" id="{6674BED4-2A0B-7DD7-4F93-0063E0CF03E0}"/>
              </a:ext>
            </a:extLst>
          </p:cNvPr>
          <p:cNvSpPr>
            <a:spLocks noGrp="1"/>
          </p:cNvSpPr>
          <p:nvPr>
            <p:ph idx="1"/>
          </p:nvPr>
        </p:nvSpPr>
        <p:spPr/>
        <p:txBody>
          <a:bodyPr vert="horz" lIns="91440" tIns="45720" rIns="91440" bIns="45720" rtlCol="0" anchor="t">
            <a:normAutofit/>
          </a:bodyPr>
          <a:lstStyle/>
          <a:p>
            <a:r>
              <a:rPr lang="ja-JP" altLang="en-US" sz="2000" dirty="0">
                <a:ea typeface="游ゴシック"/>
              </a:rPr>
              <a:t>パズルゲームをやりすぎるとリズムゲームが大変になるというゲームの設計は、よく出来ていると思う。</a:t>
            </a:r>
            <a:endParaRPr lang="en-US" altLang="ja-JP" sz="2000" dirty="0">
              <a:ea typeface="游ゴシック"/>
            </a:endParaRPr>
          </a:p>
          <a:p>
            <a:pPr>
              <a:lnSpc>
                <a:spcPct val="150000"/>
              </a:lnSpc>
            </a:pPr>
            <a:r>
              <a:rPr lang="ja-JP" altLang="en-US" sz="2000" dirty="0">
                <a:ea typeface="游ゴシック"/>
              </a:rPr>
              <a:t>より爽快感やゲームの気持ちよさを増やすには、アニメーション等の演出と、画面の構成を改善／。</a:t>
            </a:r>
          </a:p>
          <a:p>
            <a:pPr>
              <a:lnSpc>
                <a:spcPct val="150000"/>
              </a:lnSpc>
            </a:pPr>
            <a:r>
              <a:rPr lang="ja-JP" altLang="en-US" sz="2000" dirty="0">
                <a:ea typeface="游ゴシック"/>
              </a:rPr>
              <a:t>音の選定についても、今現在の音より気持ちの良い音があるのではと感じる。</a:t>
            </a:r>
          </a:p>
          <a:p>
            <a:pPr>
              <a:lnSpc>
                <a:spcPct val="150000"/>
              </a:lnSpc>
            </a:pPr>
            <a:r>
              <a:rPr lang="ja-JP" altLang="en-US" sz="2000" dirty="0"/>
              <a:t>相性が良さそうなジャンルを組み合わせた為、ジャンルの特徴を阻害しないような組み合わせはしやすかったが、特徴を阻害しあうようなジャンルの組み合わせ方についてどう組み合わせるか考察するのもゲームデザインの突破口になるかもしれない。</a:t>
            </a:r>
            <a:endParaRPr lang="en-US" altLang="ja-JP" sz="2000" dirty="0"/>
          </a:p>
          <a:p>
            <a:pPr marL="0" indent="0">
              <a:lnSpc>
                <a:spcPct val="150000"/>
              </a:lnSpc>
              <a:buNone/>
            </a:pPr>
            <a:endParaRPr lang="en-US" altLang="ja-JP" sz="2000" dirty="0"/>
          </a:p>
          <a:p>
            <a:endParaRPr lang="en-US" altLang="ja-JP" sz="2000" dirty="0"/>
          </a:p>
        </p:txBody>
      </p:sp>
    </p:spTree>
    <p:extLst>
      <p:ext uri="{BB962C8B-B14F-4D97-AF65-F5344CB8AC3E}">
        <p14:creationId xmlns:p14="http://schemas.microsoft.com/office/powerpoint/2010/main" val="2762335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ゲームのルール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Game rules</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4" name="四角形: 角を丸くする 3">
            <a:extLst>
              <a:ext uri="{FF2B5EF4-FFF2-40B4-BE49-F238E27FC236}">
                <a16:creationId xmlns:a16="http://schemas.microsoft.com/office/drawing/2014/main" id="{070618F8-85F6-1FF1-10A6-F4BAEE45B804}"/>
              </a:ext>
            </a:extLst>
          </p:cNvPr>
          <p:cNvSpPr/>
          <p:nvPr/>
        </p:nvSpPr>
        <p:spPr>
          <a:xfrm>
            <a:off x="641684" y="1690688"/>
            <a:ext cx="5069305" cy="4581775"/>
          </a:xfrm>
          <a:prstGeom prst="roundRect">
            <a:avLst>
              <a:gd name="adj" fmla="val 231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r>
              <a:rPr lang="ja-JP" altLang="en-US" sz="2000" b="1">
                <a:solidFill>
                  <a:schemeClr val="bg2">
                    <a:lumMod val="25000"/>
                  </a:schemeClr>
                </a:solidFill>
                <a:ea typeface="游ゴシック"/>
              </a:rPr>
              <a:t>　</a:t>
            </a:r>
            <a:r>
              <a:rPr kumimoji="1" lang="ja-JP" altLang="en-US" sz="2000" b="1">
                <a:solidFill>
                  <a:schemeClr val="bg2">
                    <a:lumMod val="25000"/>
                  </a:schemeClr>
                </a:solidFill>
                <a:ea typeface="游ゴシック"/>
              </a:rPr>
              <a:t>パズルフェーズ</a:t>
            </a:r>
            <a:r>
              <a:rPr kumimoji="1" lang="ja-JP" altLang="en-US" sz="1400" b="1">
                <a:solidFill>
                  <a:schemeClr val="bg2">
                    <a:lumMod val="25000"/>
                  </a:schemeClr>
                </a:solidFill>
                <a:ea typeface="游ゴシック"/>
              </a:rPr>
              <a:t>（</a:t>
            </a:r>
            <a:r>
              <a:rPr lang="ja-JP" altLang="en-US" sz="1400" b="1">
                <a:solidFill>
                  <a:schemeClr val="bg2">
                    <a:lumMod val="25000"/>
                  </a:schemeClr>
                </a:solidFill>
                <a:ea typeface="游ゴシック"/>
              </a:rPr>
              <a:t>24</a:t>
            </a:r>
            <a:r>
              <a:rPr kumimoji="1" lang="ja-JP" altLang="en-US" sz="1400" b="1">
                <a:solidFill>
                  <a:schemeClr val="bg2">
                    <a:lumMod val="25000"/>
                  </a:schemeClr>
                </a:solidFill>
                <a:ea typeface="游ゴシック"/>
              </a:rPr>
              <a:t>拍）</a:t>
            </a:r>
            <a:endParaRPr lang="en-US" altLang="ja-JP" sz="1400" b="1">
              <a:solidFill>
                <a:schemeClr val="bg2">
                  <a:lumMod val="25000"/>
                </a:schemeClr>
              </a:solidFill>
              <a:ea typeface="游ゴシック"/>
            </a:endParaRPr>
          </a:p>
          <a:p>
            <a:endParaRPr lang="en-US" altLang="ja-JP" b="1" dirty="0">
              <a:solidFill>
                <a:schemeClr val="bg2">
                  <a:lumMod val="25000"/>
                </a:schemeClr>
              </a:solidFill>
            </a:endParaRPr>
          </a:p>
          <a:p>
            <a:pPr marL="285750" indent="-285750">
              <a:buFont typeface="Arial" panose="020B0604020202020204" pitchFamily="34" charset="0"/>
              <a:buChar char="•"/>
            </a:pPr>
            <a:r>
              <a:rPr kumimoji="1" lang="ja-JP" altLang="en-US" sz="1600" dirty="0">
                <a:solidFill>
                  <a:schemeClr val="bg2">
                    <a:lumMod val="25000"/>
                  </a:schemeClr>
                </a:solidFill>
              </a:rPr>
              <a:t>同じ色のピースが</a:t>
            </a:r>
            <a:r>
              <a:rPr kumimoji="1" lang="en-US" altLang="ja-JP" sz="1600" dirty="0">
                <a:solidFill>
                  <a:schemeClr val="bg2">
                    <a:lumMod val="25000"/>
                  </a:schemeClr>
                </a:solidFill>
              </a:rPr>
              <a:t>3</a:t>
            </a:r>
            <a:r>
              <a:rPr kumimoji="1" lang="ja-JP" altLang="en-US" sz="1600" dirty="0">
                <a:solidFill>
                  <a:schemeClr val="bg2">
                    <a:lumMod val="25000"/>
                  </a:schemeClr>
                </a:solidFill>
              </a:rPr>
              <a:t>つ以上縦、又は横に並ぶように上下左右で隣り合うピースと位置を入れ替える。</a:t>
            </a:r>
            <a:endParaRPr kumimoji="1" lang="en-US" altLang="ja-JP" sz="1600" dirty="0">
              <a:solidFill>
                <a:schemeClr val="bg2">
                  <a:lumMod val="25000"/>
                </a:schemeClr>
              </a:solidFill>
            </a:endParaRPr>
          </a:p>
          <a:p>
            <a:pPr marL="285750" indent="-285750">
              <a:buFont typeface="Arial" panose="020B0604020202020204" pitchFamily="34" charset="0"/>
              <a:buChar char="•"/>
            </a:pPr>
            <a:endParaRPr lang="en-US" altLang="ja-JP" sz="1600" dirty="0">
              <a:solidFill>
                <a:schemeClr val="bg2">
                  <a:lumMod val="25000"/>
                </a:schemeClr>
              </a:solidFill>
            </a:endParaRPr>
          </a:p>
          <a:p>
            <a:pPr marL="285750" indent="-285750">
              <a:buFont typeface="Arial" panose="020B0604020202020204" pitchFamily="34" charset="0"/>
              <a:buChar char="•"/>
            </a:pPr>
            <a:endParaRPr kumimoji="1" lang="en-US" altLang="ja-JP" sz="1600" dirty="0">
              <a:solidFill>
                <a:schemeClr val="bg2">
                  <a:lumMod val="25000"/>
                </a:schemeClr>
              </a:solidFill>
            </a:endParaRPr>
          </a:p>
          <a:p>
            <a:pPr marL="285750" indent="-285750">
              <a:buFont typeface="Arial" panose="020B0604020202020204" pitchFamily="34" charset="0"/>
              <a:buChar char="•"/>
            </a:pPr>
            <a:endParaRPr lang="en-US" altLang="ja-JP" sz="1600" dirty="0">
              <a:solidFill>
                <a:schemeClr val="bg2">
                  <a:lumMod val="25000"/>
                </a:schemeClr>
              </a:solidFill>
            </a:endParaRPr>
          </a:p>
          <a:p>
            <a:pPr marL="285750" indent="-285750">
              <a:buFont typeface="Arial" panose="020B0604020202020204" pitchFamily="34" charset="0"/>
              <a:buChar char="•"/>
            </a:pPr>
            <a:endParaRPr kumimoji="1" lang="en-US" altLang="ja-JP" sz="1600" dirty="0">
              <a:solidFill>
                <a:schemeClr val="bg2">
                  <a:lumMod val="25000"/>
                </a:schemeClr>
              </a:solidFill>
            </a:endParaRPr>
          </a:p>
          <a:p>
            <a:pPr marL="285750" indent="-285750">
              <a:buFont typeface="Arial" panose="020B0604020202020204" pitchFamily="34" charset="0"/>
              <a:buChar char="•"/>
            </a:pPr>
            <a:endParaRPr lang="en-US" altLang="ja-JP" sz="1600" dirty="0">
              <a:solidFill>
                <a:schemeClr val="bg2">
                  <a:lumMod val="25000"/>
                </a:schemeClr>
              </a:solidFill>
            </a:endParaRPr>
          </a:p>
          <a:p>
            <a:pPr marL="285750" indent="-285750">
              <a:buFont typeface="Arial" panose="020B0604020202020204" pitchFamily="34" charset="0"/>
              <a:buChar char="•"/>
            </a:pPr>
            <a:endParaRPr kumimoji="1" lang="en-US" altLang="ja-JP" sz="1600" dirty="0">
              <a:solidFill>
                <a:schemeClr val="bg2">
                  <a:lumMod val="25000"/>
                </a:schemeClr>
              </a:solidFill>
            </a:endParaRPr>
          </a:p>
          <a:p>
            <a:pPr marL="285750" indent="-285750">
              <a:buFont typeface="Arial" panose="020B0604020202020204" pitchFamily="34" charset="0"/>
              <a:buChar char="•"/>
            </a:pPr>
            <a:endParaRPr lang="en-US" altLang="ja-JP" sz="1600" dirty="0">
              <a:solidFill>
                <a:schemeClr val="bg2">
                  <a:lumMod val="25000"/>
                </a:schemeClr>
              </a:solidFill>
            </a:endParaRPr>
          </a:p>
          <a:p>
            <a:pPr marL="285750" indent="-285750">
              <a:buFont typeface="Arial" panose="020B0604020202020204" pitchFamily="34" charset="0"/>
              <a:buChar char="•"/>
            </a:pPr>
            <a:endParaRPr kumimoji="1" lang="en-US" altLang="ja-JP" sz="1600" dirty="0">
              <a:solidFill>
                <a:schemeClr val="bg2">
                  <a:lumMod val="25000"/>
                </a:schemeClr>
              </a:solidFill>
            </a:endParaRPr>
          </a:p>
          <a:p>
            <a:pPr marL="285750" indent="-285750">
              <a:buFont typeface="Arial" panose="020B0604020202020204" pitchFamily="34" charset="0"/>
              <a:buChar char="•"/>
            </a:pPr>
            <a:r>
              <a:rPr kumimoji="1" lang="ja-JP" altLang="en-US" sz="1600" dirty="0">
                <a:solidFill>
                  <a:schemeClr val="bg2">
                    <a:lumMod val="25000"/>
                  </a:schemeClr>
                </a:solidFill>
              </a:rPr>
              <a:t>入れ替わったピース</a:t>
            </a:r>
            <a:r>
              <a:rPr kumimoji="1" lang="en-US" altLang="ja-JP" sz="1600" dirty="0">
                <a:solidFill>
                  <a:schemeClr val="bg2">
                    <a:lumMod val="25000"/>
                  </a:schemeClr>
                </a:solidFill>
              </a:rPr>
              <a:t>(</a:t>
            </a:r>
            <a:r>
              <a:rPr kumimoji="1" lang="ja-JP" altLang="en-US" sz="1600" dirty="0">
                <a:solidFill>
                  <a:schemeClr val="bg2">
                    <a:lumMod val="25000"/>
                  </a:schemeClr>
                </a:solidFill>
              </a:rPr>
              <a:t>上図だと中央の黄色と青のピース</a:t>
            </a:r>
            <a:r>
              <a:rPr kumimoji="1" lang="en-US" altLang="ja-JP" sz="1600" dirty="0">
                <a:solidFill>
                  <a:schemeClr val="bg2">
                    <a:lumMod val="25000"/>
                  </a:schemeClr>
                </a:solidFill>
              </a:rPr>
              <a:t>)</a:t>
            </a:r>
            <a:r>
              <a:rPr kumimoji="1" lang="ja-JP" altLang="en-US" sz="1600" dirty="0">
                <a:solidFill>
                  <a:schemeClr val="bg2">
                    <a:lumMod val="25000"/>
                  </a:schemeClr>
                </a:solidFill>
              </a:rPr>
              <a:t>の位置にノーツが生成され、他のピースは消える。</a:t>
            </a:r>
          </a:p>
        </p:txBody>
      </p:sp>
      <p:sp>
        <p:nvSpPr>
          <p:cNvPr id="5" name="四角形: 角を丸くする 4">
            <a:extLst>
              <a:ext uri="{FF2B5EF4-FFF2-40B4-BE49-F238E27FC236}">
                <a16:creationId xmlns:a16="http://schemas.microsoft.com/office/drawing/2014/main" id="{3F2551D4-1B4F-0AD1-E86D-28DBE469FE62}"/>
              </a:ext>
            </a:extLst>
          </p:cNvPr>
          <p:cNvSpPr/>
          <p:nvPr/>
        </p:nvSpPr>
        <p:spPr>
          <a:xfrm>
            <a:off x="6328611" y="1690688"/>
            <a:ext cx="5069305" cy="4581775"/>
          </a:xfrm>
          <a:prstGeom prst="roundRect">
            <a:avLst>
              <a:gd name="adj" fmla="val 231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2000" b="1" dirty="0">
                <a:solidFill>
                  <a:schemeClr val="bg2">
                    <a:lumMod val="25000"/>
                  </a:schemeClr>
                </a:solidFill>
              </a:rPr>
              <a:t>　リズムフェーズ</a:t>
            </a:r>
            <a:r>
              <a:rPr kumimoji="1" lang="ja-JP" altLang="en-US" sz="1400" b="1" dirty="0">
                <a:solidFill>
                  <a:schemeClr val="bg2">
                    <a:lumMod val="25000"/>
                  </a:schemeClr>
                </a:solidFill>
              </a:rPr>
              <a:t>（</a:t>
            </a:r>
            <a:r>
              <a:rPr kumimoji="1" lang="en-US" altLang="ja-JP" sz="1400" b="1" dirty="0">
                <a:solidFill>
                  <a:schemeClr val="bg2">
                    <a:lumMod val="25000"/>
                  </a:schemeClr>
                </a:solidFill>
              </a:rPr>
              <a:t>8</a:t>
            </a:r>
            <a:r>
              <a:rPr kumimoji="1" lang="ja-JP" altLang="en-US" sz="1400" b="1" dirty="0">
                <a:solidFill>
                  <a:schemeClr val="bg2">
                    <a:lumMod val="25000"/>
                  </a:schemeClr>
                </a:solidFill>
              </a:rPr>
              <a:t>拍）</a:t>
            </a:r>
            <a:endParaRPr kumimoji="1" lang="en-US" altLang="ja-JP" sz="1400" b="1" dirty="0">
              <a:solidFill>
                <a:schemeClr val="bg2">
                  <a:lumMod val="25000"/>
                </a:schemeClr>
              </a:solidFill>
            </a:endParaRPr>
          </a:p>
          <a:p>
            <a:endParaRPr lang="en-US" altLang="ja-JP" b="1" dirty="0">
              <a:solidFill>
                <a:schemeClr val="bg2">
                  <a:lumMod val="25000"/>
                </a:schemeClr>
              </a:solidFill>
            </a:endParaRPr>
          </a:p>
          <a:p>
            <a:pPr marL="285750" indent="-285750">
              <a:buFont typeface="Arial" panose="020B0604020202020204" pitchFamily="34" charset="0"/>
              <a:buChar char="•"/>
            </a:pPr>
            <a:r>
              <a:rPr kumimoji="1" lang="ja-JP" altLang="en-US" sz="1600" dirty="0">
                <a:solidFill>
                  <a:schemeClr val="bg2">
                    <a:lumMod val="25000"/>
                  </a:schemeClr>
                </a:solidFill>
              </a:rPr>
              <a:t>パズルフェーズで作ったノーツと、バーが重なったタイミングでそれぞれのノーツに合った操作をする。</a:t>
            </a:r>
          </a:p>
        </p:txBody>
      </p:sp>
      <p:grpSp>
        <p:nvGrpSpPr>
          <p:cNvPr id="8" name="グループ化 7">
            <a:extLst>
              <a:ext uri="{FF2B5EF4-FFF2-40B4-BE49-F238E27FC236}">
                <a16:creationId xmlns:a16="http://schemas.microsoft.com/office/drawing/2014/main" id="{094AE183-7243-01E7-9D5C-DBA6C2278B8E}"/>
              </a:ext>
            </a:extLst>
          </p:cNvPr>
          <p:cNvGrpSpPr/>
          <p:nvPr/>
        </p:nvGrpSpPr>
        <p:grpSpPr>
          <a:xfrm>
            <a:off x="5005137" y="3088878"/>
            <a:ext cx="2029326" cy="1785394"/>
            <a:chOff x="4965032" y="3156619"/>
            <a:chExt cx="2029326" cy="1785394"/>
          </a:xfrm>
        </p:grpSpPr>
        <p:sp>
          <p:nvSpPr>
            <p:cNvPr id="6" name="矢印: 右 5">
              <a:extLst>
                <a:ext uri="{FF2B5EF4-FFF2-40B4-BE49-F238E27FC236}">
                  <a16:creationId xmlns:a16="http://schemas.microsoft.com/office/drawing/2014/main" id="{CE526F84-8CA5-BEBF-C7A0-9A0C20898465}"/>
                </a:ext>
              </a:extLst>
            </p:cNvPr>
            <p:cNvSpPr/>
            <p:nvPr/>
          </p:nvSpPr>
          <p:spPr>
            <a:xfrm>
              <a:off x="5197642" y="3156619"/>
              <a:ext cx="1796716" cy="960438"/>
            </a:xfrm>
            <a:prstGeom prst="rightArrow">
              <a:avLst/>
            </a:prstGeom>
            <a:solidFill>
              <a:schemeClr val="bg1"/>
            </a:solidFill>
            <a:ln w="571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矢印: 右 6">
              <a:extLst>
                <a:ext uri="{FF2B5EF4-FFF2-40B4-BE49-F238E27FC236}">
                  <a16:creationId xmlns:a16="http://schemas.microsoft.com/office/drawing/2014/main" id="{AE9359BB-6B68-B356-5315-05EE24D79E5C}"/>
                </a:ext>
              </a:extLst>
            </p:cNvPr>
            <p:cNvSpPr/>
            <p:nvPr/>
          </p:nvSpPr>
          <p:spPr>
            <a:xfrm flipH="1">
              <a:off x="4965032" y="3981575"/>
              <a:ext cx="1796716" cy="960438"/>
            </a:xfrm>
            <a:prstGeom prst="rightArrow">
              <a:avLst/>
            </a:prstGeom>
            <a:solidFill>
              <a:schemeClr val="bg1"/>
            </a:solidFill>
            <a:ln w="571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9" name="表 9">
            <a:extLst>
              <a:ext uri="{FF2B5EF4-FFF2-40B4-BE49-F238E27FC236}">
                <a16:creationId xmlns:a16="http://schemas.microsoft.com/office/drawing/2014/main" id="{8DF819FC-7B72-8C7B-D618-6D9844B7C004}"/>
              </a:ext>
            </a:extLst>
          </p:cNvPr>
          <p:cNvGraphicFramePr>
            <a:graphicFrameLocks noGrp="1"/>
          </p:cNvGraphicFramePr>
          <p:nvPr>
            <p:extLst>
              <p:ext uri="{D42A27DB-BD31-4B8C-83A1-F6EECF244321}">
                <p14:modId xmlns:p14="http://schemas.microsoft.com/office/powerpoint/2010/main" val="3196325024"/>
              </p:ext>
            </p:extLst>
          </p:nvPr>
        </p:nvGraphicFramePr>
        <p:xfrm>
          <a:off x="1160132" y="3003263"/>
          <a:ext cx="1705986" cy="1235948"/>
        </p:xfrm>
        <a:graphic>
          <a:graphicData uri="http://schemas.openxmlformats.org/drawingml/2006/table">
            <a:tbl>
              <a:tblPr>
                <a:tableStyleId>{073A0DAA-6AF3-43AB-8588-CEC1D06C72B9}</a:tableStyleId>
              </a:tblPr>
              <a:tblGrid>
                <a:gridCol w="568662">
                  <a:extLst>
                    <a:ext uri="{9D8B030D-6E8A-4147-A177-3AD203B41FA5}">
                      <a16:colId xmlns:a16="http://schemas.microsoft.com/office/drawing/2014/main" val="3227621042"/>
                    </a:ext>
                  </a:extLst>
                </a:gridCol>
                <a:gridCol w="568662">
                  <a:extLst>
                    <a:ext uri="{9D8B030D-6E8A-4147-A177-3AD203B41FA5}">
                      <a16:colId xmlns:a16="http://schemas.microsoft.com/office/drawing/2014/main" val="60749024"/>
                    </a:ext>
                  </a:extLst>
                </a:gridCol>
                <a:gridCol w="568662">
                  <a:extLst>
                    <a:ext uri="{9D8B030D-6E8A-4147-A177-3AD203B41FA5}">
                      <a16:colId xmlns:a16="http://schemas.microsoft.com/office/drawing/2014/main" val="2572503410"/>
                    </a:ext>
                  </a:extLst>
                </a:gridCol>
              </a:tblGrid>
              <a:tr h="617974">
                <a:tc>
                  <a:txBody>
                    <a:bodyPr/>
                    <a:lstStyle/>
                    <a:p>
                      <a:endParaRPr kumimoji="1" lang="ja-JP"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3656100207"/>
                  </a:ext>
                </a:extLst>
              </a:tr>
              <a:tr h="617974">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3685527907"/>
                  </a:ext>
                </a:extLst>
              </a:tr>
            </a:tbl>
          </a:graphicData>
        </a:graphic>
      </p:graphicFrame>
      <p:sp>
        <p:nvSpPr>
          <p:cNvPr id="10" name="正方形/長方形 9">
            <a:extLst>
              <a:ext uri="{FF2B5EF4-FFF2-40B4-BE49-F238E27FC236}">
                <a16:creationId xmlns:a16="http://schemas.microsoft.com/office/drawing/2014/main" id="{5FDAF8E8-D89C-8BF4-CB0E-2EC96C152A07}"/>
              </a:ext>
            </a:extLst>
          </p:cNvPr>
          <p:cNvSpPr/>
          <p:nvPr/>
        </p:nvSpPr>
        <p:spPr>
          <a:xfrm>
            <a:off x="1160132" y="2998579"/>
            <a:ext cx="553624" cy="62265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49BA691F-323F-C718-5A7A-5812A16B9FF2}"/>
              </a:ext>
            </a:extLst>
          </p:cNvPr>
          <p:cNvSpPr/>
          <p:nvPr/>
        </p:nvSpPr>
        <p:spPr>
          <a:xfrm>
            <a:off x="1713756" y="3621237"/>
            <a:ext cx="587314" cy="62265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1BF2A1C-1313-001B-2184-A25895509E68}"/>
              </a:ext>
            </a:extLst>
          </p:cNvPr>
          <p:cNvSpPr/>
          <p:nvPr/>
        </p:nvSpPr>
        <p:spPr>
          <a:xfrm>
            <a:off x="2301070" y="2998579"/>
            <a:ext cx="565048" cy="62265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3" name="表 9">
            <a:extLst>
              <a:ext uri="{FF2B5EF4-FFF2-40B4-BE49-F238E27FC236}">
                <a16:creationId xmlns:a16="http://schemas.microsoft.com/office/drawing/2014/main" id="{7EF84595-C1AB-A822-B074-4E3DA769A8BB}"/>
              </a:ext>
            </a:extLst>
          </p:cNvPr>
          <p:cNvGraphicFramePr>
            <a:graphicFrameLocks noGrp="1"/>
          </p:cNvGraphicFramePr>
          <p:nvPr>
            <p:extLst>
              <p:ext uri="{D42A27DB-BD31-4B8C-83A1-F6EECF244321}">
                <p14:modId xmlns:p14="http://schemas.microsoft.com/office/powerpoint/2010/main" val="1306544851"/>
              </p:ext>
            </p:extLst>
          </p:nvPr>
        </p:nvGraphicFramePr>
        <p:xfrm>
          <a:off x="3312328" y="3016251"/>
          <a:ext cx="1705986" cy="1235948"/>
        </p:xfrm>
        <a:graphic>
          <a:graphicData uri="http://schemas.openxmlformats.org/drawingml/2006/table">
            <a:tbl>
              <a:tblPr>
                <a:tableStyleId>{073A0DAA-6AF3-43AB-8588-CEC1D06C72B9}</a:tableStyleId>
              </a:tblPr>
              <a:tblGrid>
                <a:gridCol w="568662">
                  <a:extLst>
                    <a:ext uri="{9D8B030D-6E8A-4147-A177-3AD203B41FA5}">
                      <a16:colId xmlns:a16="http://schemas.microsoft.com/office/drawing/2014/main" val="3227621042"/>
                    </a:ext>
                  </a:extLst>
                </a:gridCol>
                <a:gridCol w="568662">
                  <a:extLst>
                    <a:ext uri="{9D8B030D-6E8A-4147-A177-3AD203B41FA5}">
                      <a16:colId xmlns:a16="http://schemas.microsoft.com/office/drawing/2014/main" val="60749024"/>
                    </a:ext>
                  </a:extLst>
                </a:gridCol>
                <a:gridCol w="568662">
                  <a:extLst>
                    <a:ext uri="{9D8B030D-6E8A-4147-A177-3AD203B41FA5}">
                      <a16:colId xmlns:a16="http://schemas.microsoft.com/office/drawing/2014/main" val="2572503410"/>
                    </a:ext>
                  </a:extLst>
                </a:gridCol>
              </a:tblGrid>
              <a:tr h="617974">
                <a:tc>
                  <a:txBody>
                    <a:bodyPr/>
                    <a:lstStyle/>
                    <a:p>
                      <a:endParaRPr kumimoji="1" lang="ja-JP"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3656100207"/>
                  </a:ext>
                </a:extLst>
              </a:tr>
              <a:tr h="617974">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3685527907"/>
                  </a:ext>
                </a:extLst>
              </a:tr>
            </a:tbl>
          </a:graphicData>
        </a:graphic>
      </p:graphicFrame>
      <p:sp>
        <p:nvSpPr>
          <p:cNvPr id="14" name="正方形/長方形 13">
            <a:extLst>
              <a:ext uri="{FF2B5EF4-FFF2-40B4-BE49-F238E27FC236}">
                <a16:creationId xmlns:a16="http://schemas.microsoft.com/office/drawing/2014/main" id="{3B8F4FEF-EDD2-E844-D380-A5CBD75CAD05}"/>
              </a:ext>
            </a:extLst>
          </p:cNvPr>
          <p:cNvSpPr/>
          <p:nvPr/>
        </p:nvSpPr>
        <p:spPr>
          <a:xfrm>
            <a:off x="3312328" y="3011567"/>
            <a:ext cx="553624" cy="62265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D1B0A259-E87C-93FD-51E1-6A031B1A3C1F}"/>
              </a:ext>
            </a:extLst>
          </p:cNvPr>
          <p:cNvSpPr/>
          <p:nvPr/>
        </p:nvSpPr>
        <p:spPr>
          <a:xfrm>
            <a:off x="3865952" y="3016251"/>
            <a:ext cx="598738" cy="62265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86587BBE-6318-6364-4B51-CB448C0E0ADD}"/>
              </a:ext>
            </a:extLst>
          </p:cNvPr>
          <p:cNvSpPr/>
          <p:nvPr/>
        </p:nvSpPr>
        <p:spPr>
          <a:xfrm>
            <a:off x="4453266" y="3011567"/>
            <a:ext cx="565048" cy="62265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上 16">
            <a:extLst>
              <a:ext uri="{FF2B5EF4-FFF2-40B4-BE49-F238E27FC236}">
                <a16:creationId xmlns:a16="http://schemas.microsoft.com/office/drawing/2014/main" id="{B4828B80-A5CC-D2DB-87AF-FC020F8F8EA8}"/>
              </a:ext>
            </a:extLst>
          </p:cNvPr>
          <p:cNvSpPr/>
          <p:nvPr/>
        </p:nvSpPr>
        <p:spPr>
          <a:xfrm>
            <a:off x="1789698" y="3359980"/>
            <a:ext cx="435429" cy="522514"/>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グラフィックス 18" descr="右向き指示マーク">
            <a:extLst>
              <a:ext uri="{FF2B5EF4-FFF2-40B4-BE49-F238E27FC236}">
                <a16:creationId xmlns:a16="http://schemas.microsoft.com/office/drawing/2014/main" id="{B51824F9-38C6-8D7F-C25C-92FE1F52B4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3703679">
            <a:off x="1885583" y="3771629"/>
            <a:ext cx="914400" cy="914400"/>
          </a:xfrm>
          <a:prstGeom prst="rect">
            <a:avLst/>
          </a:prstGeom>
        </p:spPr>
      </p:pic>
      <p:pic>
        <p:nvPicPr>
          <p:cNvPr id="24" name="グラフィックス 23" descr="右向き指示マーク">
            <a:extLst>
              <a:ext uri="{FF2B5EF4-FFF2-40B4-BE49-F238E27FC236}">
                <a16:creationId xmlns:a16="http://schemas.microsoft.com/office/drawing/2014/main" id="{F0D079BD-EC8A-E600-D5BC-09766516C1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3703679">
            <a:off x="4040025" y="3070008"/>
            <a:ext cx="914400" cy="914400"/>
          </a:xfrm>
          <a:prstGeom prst="rect">
            <a:avLst/>
          </a:prstGeom>
        </p:spPr>
      </p:pic>
      <p:grpSp>
        <p:nvGrpSpPr>
          <p:cNvPr id="35" name="グループ化 34">
            <a:extLst>
              <a:ext uri="{FF2B5EF4-FFF2-40B4-BE49-F238E27FC236}">
                <a16:creationId xmlns:a16="http://schemas.microsoft.com/office/drawing/2014/main" id="{13AAC5CE-18C5-7311-DD8F-3FDA3C87FBB1}"/>
              </a:ext>
            </a:extLst>
          </p:cNvPr>
          <p:cNvGrpSpPr/>
          <p:nvPr/>
        </p:nvGrpSpPr>
        <p:grpSpPr>
          <a:xfrm>
            <a:off x="7602770" y="2911056"/>
            <a:ext cx="2388955" cy="3200449"/>
            <a:chOff x="7602770" y="2911056"/>
            <a:chExt cx="2738427" cy="3668632"/>
          </a:xfrm>
        </p:grpSpPr>
        <p:grpSp>
          <p:nvGrpSpPr>
            <p:cNvPr id="26" name="グループ化 25">
              <a:extLst>
                <a:ext uri="{FF2B5EF4-FFF2-40B4-BE49-F238E27FC236}">
                  <a16:creationId xmlns:a16="http://schemas.microsoft.com/office/drawing/2014/main" id="{9190782B-9E44-7D75-E6A2-0EEBBA2FEA46}"/>
                </a:ext>
              </a:extLst>
            </p:cNvPr>
            <p:cNvGrpSpPr/>
            <p:nvPr/>
          </p:nvGrpSpPr>
          <p:grpSpPr>
            <a:xfrm>
              <a:off x="7602770" y="5082541"/>
              <a:ext cx="2738427" cy="1497147"/>
              <a:chOff x="1403684" y="3870940"/>
              <a:chExt cx="4417629" cy="2415198"/>
            </a:xfrm>
          </p:grpSpPr>
          <p:sp>
            <p:nvSpPr>
              <p:cNvPr id="27" name="正方形/長方形 26">
                <a:extLst>
                  <a:ext uri="{FF2B5EF4-FFF2-40B4-BE49-F238E27FC236}">
                    <a16:creationId xmlns:a16="http://schemas.microsoft.com/office/drawing/2014/main" id="{B9D1FB3D-AAEC-3376-EFED-113AE5F7E5EF}"/>
                  </a:ext>
                </a:extLst>
              </p:cNvPr>
              <p:cNvSpPr/>
              <p:nvPr/>
            </p:nvSpPr>
            <p:spPr>
              <a:xfrm>
                <a:off x="1403684" y="5227359"/>
                <a:ext cx="1058779" cy="1058779"/>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0F88E1D0-5665-E7C0-665D-E272FA2E4ABC}"/>
                  </a:ext>
                </a:extLst>
              </p:cNvPr>
              <p:cNvSpPr/>
              <p:nvPr/>
            </p:nvSpPr>
            <p:spPr>
              <a:xfrm>
                <a:off x="1403684" y="3870940"/>
                <a:ext cx="1058779" cy="1058779"/>
              </a:xfrm>
              <a:prstGeom prst="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02760F87-3E73-F6CE-9BF6-9DF340458B5B}"/>
                  </a:ext>
                </a:extLst>
              </p:cNvPr>
              <p:cNvSpPr txBox="1"/>
              <p:nvPr/>
            </p:nvSpPr>
            <p:spPr>
              <a:xfrm>
                <a:off x="2927717" y="4390818"/>
                <a:ext cx="2893596" cy="1365930"/>
              </a:xfrm>
              <a:prstGeom prst="rect">
                <a:avLst/>
              </a:prstGeom>
              <a:noFill/>
            </p:spPr>
            <p:txBody>
              <a:bodyPr wrap="square" rtlCol="0">
                <a:spAutoFit/>
              </a:bodyPr>
              <a:lstStyle/>
              <a:p>
                <a:r>
                  <a:rPr kumimoji="1" lang="ja-JP" altLang="en-US" sz="1050" b="1" dirty="0">
                    <a:solidFill>
                      <a:schemeClr val="bg2">
                        <a:lumMod val="25000"/>
                      </a:schemeClr>
                    </a:solidFill>
                  </a:rPr>
                  <a:t>タップノーツ</a:t>
                </a:r>
                <a:endParaRPr kumimoji="1" lang="en-US" altLang="ja-JP" sz="1050" b="1" dirty="0">
                  <a:solidFill>
                    <a:schemeClr val="bg2">
                      <a:lumMod val="25000"/>
                    </a:schemeClr>
                  </a:solidFill>
                </a:endParaRPr>
              </a:p>
              <a:p>
                <a:r>
                  <a:rPr kumimoji="1" lang="ja-JP" altLang="en-US" sz="1000" dirty="0">
                    <a:solidFill>
                      <a:schemeClr val="bg2">
                        <a:lumMod val="25000"/>
                      </a:schemeClr>
                    </a:solidFill>
                  </a:rPr>
                  <a:t>バーがノーツの中心に重なるタイミングでタップする</a:t>
                </a:r>
              </a:p>
            </p:txBody>
          </p:sp>
        </p:grpSp>
        <p:grpSp>
          <p:nvGrpSpPr>
            <p:cNvPr id="30" name="グループ化 29">
              <a:extLst>
                <a:ext uri="{FF2B5EF4-FFF2-40B4-BE49-F238E27FC236}">
                  <a16:creationId xmlns:a16="http://schemas.microsoft.com/office/drawing/2014/main" id="{A85A8990-8A96-A13A-1FD2-F7D642D12E20}"/>
                </a:ext>
              </a:extLst>
            </p:cNvPr>
            <p:cNvGrpSpPr/>
            <p:nvPr/>
          </p:nvGrpSpPr>
          <p:grpSpPr>
            <a:xfrm>
              <a:off x="7602770" y="2911056"/>
              <a:ext cx="2738427" cy="2268607"/>
              <a:chOff x="6378741" y="3223876"/>
              <a:chExt cx="4377642" cy="3626588"/>
            </a:xfrm>
          </p:grpSpPr>
          <p:sp>
            <p:nvSpPr>
              <p:cNvPr id="31" name="正方形/長方形 30">
                <a:extLst>
                  <a:ext uri="{FF2B5EF4-FFF2-40B4-BE49-F238E27FC236}">
                    <a16:creationId xmlns:a16="http://schemas.microsoft.com/office/drawing/2014/main" id="{7BDA93E1-8319-E693-54FF-CF990D70CD70}"/>
                  </a:ext>
                </a:extLst>
              </p:cNvPr>
              <p:cNvSpPr/>
              <p:nvPr/>
            </p:nvSpPr>
            <p:spPr>
              <a:xfrm>
                <a:off x="6378741" y="4856411"/>
                <a:ext cx="1058779" cy="1058779"/>
              </a:xfrm>
              <a:prstGeom prst="rect">
                <a:avLst/>
              </a:prstGeom>
              <a:solidFill>
                <a:srgbClr val="99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3600" dirty="0">
                    <a:solidFill>
                      <a:schemeClr val="bg2">
                        <a:lumMod val="25000"/>
                      </a:schemeClr>
                    </a:solidFill>
                  </a:rPr>
                  <a:t>3</a:t>
                </a:r>
                <a:endParaRPr kumimoji="1" lang="ja-JP" altLang="en-US" sz="3600" dirty="0">
                  <a:solidFill>
                    <a:schemeClr val="bg2">
                      <a:lumMod val="25000"/>
                    </a:schemeClr>
                  </a:solidFill>
                </a:endParaRPr>
              </a:p>
            </p:txBody>
          </p:sp>
          <p:sp>
            <p:nvSpPr>
              <p:cNvPr id="32" name="正方形/長方形 31">
                <a:extLst>
                  <a:ext uri="{FF2B5EF4-FFF2-40B4-BE49-F238E27FC236}">
                    <a16:creationId xmlns:a16="http://schemas.microsoft.com/office/drawing/2014/main" id="{F3B87C02-9645-7804-94C8-1B0B599D7768}"/>
                  </a:ext>
                </a:extLst>
              </p:cNvPr>
              <p:cNvSpPr/>
              <p:nvPr/>
            </p:nvSpPr>
            <p:spPr>
              <a:xfrm>
                <a:off x="6378741" y="3508142"/>
                <a:ext cx="1058780" cy="1058779"/>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724FB65D-87D9-E557-8E8B-35CC8D3601F4}"/>
                  </a:ext>
                </a:extLst>
              </p:cNvPr>
              <p:cNvSpPr txBox="1"/>
              <p:nvPr/>
            </p:nvSpPr>
            <p:spPr>
              <a:xfrm>
                <a:off x="7862786" y="3223876"/>
                <a:ext cx="2893597" cy="1649656"/>
              </a:xfrm>
              <a:prstGeom prst="rect">
                <a:avLst/>
              </a:prstGeom>
              <a:noFill/>
            </p:spPr>
            <p:txBody>
              <a:bodyPr wrap="square" rtlCol="0">
                <a:spAutoFit/>
              </a:bodyPr>
              <a:lstStyle/>
              <a:p>
                <a:r>
                  <a:rPr lang="ja-JP" altLang="en-US" sz="1050" b="1" dirty="0">
                    <a:solidFill>
                      <a:schemeClr val="bg2">
                        <a:lumMod val="25000"/>
                      </a:schemeClr>
                    </a:solidFill>
                  </a:rPr>
                  <a:t>フリック</a:t>
                </a:r>
                <a:r>
                  <a:rPr kumimoji="1" lang="ja-JP" altLang="en-US" sz="1050" b="1" dirty="0">
                    <a:solidFill>
                      <a:schemeClr val="bg2">
                        <a:lumMod val="25000"/>
                      </a:schemeClr>
                    </a:solidFill>
                  </a:rPr>
                  <a:t>ノーツ</a:t>
                </a:r>
                <a:endParaRPr kumimoji="1" lang="en-US" altLang="ja-JP" sz="1050" b="1" dirty="0">
                  <a:solidFill>
                    <a:schemeClr val="bg2">
                      <a:lumMod val="25000"/>
                    </a:schemeClr>
                  </a:solidFill>
                </a:endParaRPr>
              </a:p>
              <a:p>
                <a:r>
                  <a:rPr kumimoji="1" lang="ja-JP" altLang="en-US" sz="1000" dirty="0">
                    <a:solidFill>
                      <a:schemeClr val="bg2">
                        <a:lumMod val="25000"/>
                      </a:schemeClr>
                    </a:solidFill>
                  </a:rPr>
                  <a:t>バーがノーツの中心に重なるタイミングでタップし、矢印の方向にフリックする</a:t>
                </a:r>
              </a:p>
            </p:txBody>
          </p:sp>
          <p:sp>
            <p:nvSpPr>
              <p:cNvPr id="34" name="テキスト ボックス 33">
                <a:extLst>
                  <a:ext uri="{FF2B5EF4-FFF2-40B4-BE49-F238E27FC236}">
                    <a16:creationId xmlns:a16="http://schemas.microsoft.com/office/drawing/2014/main" id="{839E48BD-DB6D-E72B-7A88-F2158995D17A}"/>
                  </a:ext>
                </a:extLst>
              </p:cNvPr>
              <p:cNvSpPr txBox="1"/>
              <p:nvPr/>
            </p:nvSpPr>
            <p:spPr>
              <a:xfrm>
                <a:off x="7829545" y="4904715"/>
                <a:ext cx="2893597" cy="1945749"/>
              </a:xfrm>
              <a:prstGeom prst="rect">
                <a:avLst/>
              </a:prstGeom>
              <a:noFill/>
            </p:spPr>
            <p:txBody>
              <a:bodyPr wrap="square" rtlCol="0">
                <a:spAutoFit/>
              </a:bodyPr>
              <a:lstStyle/>
              <a:p>
                <a:r>
                  <a:rPr kumimoji="1" lang="ja-JP" altLang="en-US" sz="1050" b="1" dirty="0">
                    <a:solidFill>
                      <a:schemeClr val="bg2">
                        <a:lumMod val="25000"/>
                      </a:schemeClr>
                    </a:solidFill>
                  </a:rPr>
                  <a:t>ロングノーツ</a:t>
                </a:r>
                <a:endParaRPr kumimoji="1" lang="en-US" altLang="ja-JP" sz="1050" b="1" dirty="0">
                  <a:solidFill>
                    <a:schemeClr val="bg2">
                      <a:lumMod val="25000"/>
                    </a:schemeClr>
                  </a:solidFill>
                </a:endParaRPr>
              </a:p>
              <a:p>
                <a:r>
                  <a:rPr lang="ja-JP" altLang="en-US" sz="1000" dirty="0">
                    <a:solidFill>
                      <a:schemeClr val="bg2">
                        <a:lumMod val="25000"/>
                      </a:schemeClr>
                    </a:solidFill>
                  </a:rPr>
                  <a:t>バーがノーツの中心に重なるタイミングでタップし、そのまま表示されている拍数だけ長押しする。</a:t>
                </a:r>
                <a:endParaRPr kumimoji="1" lang="ja-JP" altLang="en-US" sz="1000" dirty="0">
                  <a:solidFill>
                    <a:schemeClr val="bg2">
                      <a:lumMod val="25000"/>
                    </a:schemeClr>
                  </a:solidFill>
                </a:endParaRPr>
              </a:p>
            </p:txBody>
          </p:sp>
        </p:grpSp>
      </p:grpSp>
      <p:sp>
        <p:nvSpPr>
          <p:cNvPr id="36" name="矢印: 右 35">
            <a:extLst>
              <a:ext uri="{FF2B5EF4-FFF2-40B4-BE49-F238E27FC236}">
                <a16:creationId xmlns:a16="http://schemas.microsoft.com/office/drawing/2014/main" id="{750AEAE4-F142-6E07-203F-71F915887112}"/>
              </a:ext>
            </a:extLst>
          </p:cNvPr>
          <p:cNvSpPr/>
          <p:nvPr/>
        </p:nvSpPr>
        <p:spPr>
          <a:xfrm>
            <a:off x="7716783" y="3193258"/>
            <a:ext cx="344538" cy="32364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62075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完成作品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Completed work</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pic>
        <p:nvPicPr>
          <p:cNvPr id="9" name="オンライン メディア 8" title="PazzleSoundGame">
            <a:hlinkClick r:id="" action="ppaction://media"/>
            <a:extLst>
              <a:ext uri="{FF2B5EF4-FFF2-40B4-BE49-F238E27FC236}">
                <a16:creationId xmlns:a16="http://schemas.microsoft.com/office/drawing/2014/main" id="{E687A69B-4C78-E474-19C8-DF3DC1235902}"/>
              </a:ext>
            </a:extLst>
          </p:cNvPr>
          <p:cNvPicPr>
            <a:picLocks noGrp="1" noRot="1" noChangeAspect="1"/>
          </p:cNvPicPr>
          <p:nvPr>
            <p:ph idx="1"/>
            <a:videoFile r:link="rId1"/>
          </p:nvPr>
        </p:nvPicPr>
        <p:blipFill rotWithShape="1">
          <a:blip r:embed="rId3"/>
          <a:srcRect l="8122" t="13015" r="8509" b="13939"/>
          <a:stretch/>
        </p:blipFill>
        <p:spPr>
          <a:xfrm>
            <a:off x="2534275" y="1690688"/>
            <a:ext cx="7123450" cy="4670765"/>
          </a:xfrm>
        </p:spPr>
      </p:pic>
    </p:spTree>
    <p:extLst>
      <p:ext uri="{BB962C8B-B14F-4D97-AF65-F5344CB8AC3E}">
        <p14:creationId xmlns:p14="http://schemas.microsoft.com/office/powerpoint/2010/main" val="1631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研究の目的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Research background</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6" name="タイトル 1">
            <a:extLst>
              <a:ext uri="{FF2B5EF4-FFF2-40B4-BE49-F238E27FC236}">
                <a16:creationId xmlns:a16="http://schemas.microsoft.com/office/drawing/2014/main" id="{755824CB-D173-2E18-7C3D-AAA0A710B11E}"/>
              </a:ext>
            </a:extLst>
          </p:cNvPr>
          <p:cNvSpPr txBox="1">
            <a:spLocks/>
          </p:cNvSpPr>
          <p:nvPr/>
        </p:nvSpPr>
        <p:spPr>
          <a:xfrm>
            <a:off x="838200" y="454770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参考事例 </a:t>
            </a:r>
            <a:r>
              <a:rPr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lang="en-US" altLang="ja-JP" sz="4000" dirty="0">
                <a:solidFill>
                  <a:schemeClr val="bg2">
                    <a:lumMod val="25000"/>
                  </a:schemeClr>
                </a:solidFill>
              </a:rPr>
            </a:br>
            <a:r>
              <a:rPr lang="en-US" altLang="ja-JP" sz="2000" dirty="0">
                <a:solidFill>
                  <a:schemeClr val="bg2">
                    <a:lumMod val="50000"/>
                  </a:schemeClr>
                </a:solidFill>
                <a:latin typeface="Bahnschrift SemiLight" panose="020B0502040204020203" pitchFamily="34" charset="0"/>
                <a:cs typeface="Adobe Devanagari" panose="02040503050201020203" pitchFamily="18" charset="0"/>
              </a:rPr>
              <a:t>Reference example</a:t>
            </a:r>
            <a:endParaRPr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cxnSp>
        <p:nvCxnSpPr>
          <p:cNvPr id="13" name="直線コネクタ 12">
            <a:extLst>
              <a:ext uri="{FF2B5EF4-FFF2-40B4-BE49-F238E27FC236}">
                <a16:creationId xmlns:a16="http://schemas.microsoft.com/office/drawing/2014/main" id="{6AA33BDC-F935-8823-2E26-CCCE0E53BDAE}"/>
              </a:ext>
            </a:extLst>
          </p:cNvPr>
          <p:cNvCxnSpPr>
            <a:cxnSpLocks/>
          </p:cNvCxnSpPr>
          <p:nvPr/>
        </p:nvCxnSpPr>
        <p:spPr>
          <a:xfrm>
            <a:off x="386080" y="4632960"/>
            <a:ext cx="11369040" cy="0"/>
          </a:xfrm>
          <a:prstGeom prst="line">
            <a:avLst/>
          </a:prstGeom>
          <a:ln w="9525" cap="flat" cmpd="sng" algn="ctr">
            <a:solidFill>
              <a:schemeClr val="bg2">
                <a:lumMod val="2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テキスト ボックス 16">
            <a:extLst>
              <a:ext uri="{FF2B5EF4-FFF2-40B4-BE49-F238E27FC236}">
                <a16:creationId xmlns:a16="http://schemas.microsoft.com/office/drawing/2014/main" id="{2BFE5595-A1F2-1F22-83BA-FD339FAF8FD8}"/>
              </a:ext>
            </a:extLst>
          </p:cNvPr>
          <p:cNvSpPr txBox="1"/>
          <p:nvPr/>
        </p:nvSpPr>
        <p:spPr>
          <a:xfrm>
            <a:off x="1125220" y="2491798"/>
            <a:ext cx="9941560" cy="584775"/>
          </a:xfrm>
          <a:prstGeom prst="rect">
            <a:avLst/>
          </a:prstGeom>
          <a:noFill/>
        </p:spPr>
        <p:txBody>
          <a:bodyPr wrap="square">
            <a:spAutoFit/>
          </a:bodyPr>
          <a:lstStyle/>
          <a:p>
            <a:pPr marL="0" indent="0" algn="ctr">
              <a:buNone/>
            </a:pPr>
            <a:r>
              <a:rPr lang="ja-JP" altLang="en-US" sz="3200" b="1" dirty="0">
                <a:solidFill>
                  <a:schemeClr val="accent5">
                    <a:lumMod val="75000"/>
                  </a:schemeClr>
                </a:solidFill>
              </a:rPr>
              <a:t>ジャンル</a:t>
            </a:r>
            <a:r>
              <a:rPr lang="ja-JP" altLang="en-US" sz="3200" b="1" dirty="0">
                <a:solidFill>
                  <a:schemeClr val="bg2">
                    <a:lumMod val="25000"/>
                  </a:schemeClr>
                </a:solidFill>
              </a:rPr>
              <a:t>を</a:t>
            </a:r>
            <a:r>
              <a:rPr lang="ja-JP" altLang="en-US" sz="3200" b="1" dirty="0">
                <a:solidFill>
                  <a:schemeClr val="accent5">
                    <a:lumMod val="75000"/>
                  </a:schemeClr>
                </a:solidFill>
              </a:rPr>
              <a:t>組み合わせ</a:t>
            </a:r>
            <a:r>
              <a:rPr lang="ja-JP" altLang="en-US" sz="3200" b="1" dirty="0">
                <a:solidFill>
                  <a:schemeClr val="bg2">
                    <a:lumMod val="25000"/>
                  </a:schemeClr>
                </a:solidFill>
              </a:rPr>
              <a:t>て新しいゲームデザインを創出</a:t>
            </a:r>
            <a:endParaRPr lang="en-US" altLang="ja-JP" sz="3200" b="1" dirty="0">
              <a:solidFill>
                <a:schemeClr val="bg2">
                  <a:lumMod val="25000"/>
                </a:schemeClr>
              </a:solidFill>
            </a:endParaRPr>
          </a:p>
        </p:txBody>
      </p:sp>
      <p:pic>
        <p:nvPicPr>
          <p:cNvPr id="3" name="Picture 2" descr="【パズドラ】パズドラZコラボ攻略パーティまとめたよー【ノーコンアリ】 : ガチャガチャ～パズドラ攻略情報まとめ～">
            <a:extLst>
              <a:ext uri="{FF2B5EF4-FFF2-40B4-BE49-F238E27FC236}">
                <a16:creationId xmlns:a16="http://schemas.microsoft.com/office/drawing/2014/main" id="{9F734549-B92A-63CE-5045-8906F28A2E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503" y="4880791"/>
            <a:ext cx="1075088" cy="161263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Undertale PS4 Neutral] All boss fight (Mercy except Asgore) - YouTube">
            <a:extLst>
              <a:ext uri="{FF2B5EF4-FFF2-40B4-BE49-F238E27FC236}">
                <a16:creationId xmlns:a16="http://schemas.microsoft.com/office/drawing/2014/main" id="{C1A67021-31B7-2A75-5E1D-F4BFEED660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2955" y="4880785"/>
            <a:ext cx="2859185" cy="1608292"/>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B6914356-0C6D-363D-57C1-7594037D276B}"/>
              </a:ext>
            </a:extLst>
          </p:cNvPr>
          <p:cNvSpPr txBox="1"/>
          <p:nvPr/>
        </p:nvSpPr>
        <p:spPr>
          <a:xfrm>
            <a:off x="4520111" y="4964817"/>
            <a:ext cx="2022684" cy="1177245"/>
          </a:xfrm>
          <a:prstGeom prst="rect">
            <a:avLst/>
          </a:prstGeom>
          <a:noFill/>
        </p:spPr>
        <p:txBody>
          <a:bodyPr wrap="square" rtlCol="0">
            <a:spAutoFit/>
          </a:bodyPr>
          <a:lstStyle/>
          <a:p>
            <a:r>
              <a:rPr kumimoji="1" lang="ja-JP" altLang="en-US" sz="1400" b="1" dirty="0">
                <a:solidFill>
                  <a:schemeClr val="bg2">
                    <a:lumMod val="25000"/>
                  </a:schemeClr>
                </a:solidFill>
              </a:rPr>
              <a:t>パズル</a:t>
            </a:r>
            <a:r>
              <a:rPr kumimoji="1" lang="en-US" altLang="ja-JP" sz="1400" b="1" dirty="0">
                <a:solidFill>
                  <a:schemeClr val="bg2">
                    <a:lumMod val="25000"/>
                  </a:schemeClr>
                </a:solidFill>
              </a:rPr>
              <a:t>&amp;</a:t>
            </a:r>
            <a:r>
              <a:rPr kumimoji="1" lang="ja-JP" altLang="en-US" sz="1400" b="1" dirty="0">
                <a:solidFill>
                  <a:schemeClr val="bg2">
                    <a:lumMod val="25000"/>
                  </a:schemeClr>
                </a:solidFill>
              </a:rPr>
              <a:t>ドラゴンズ</a:t>
            </a:r>
            <a:endParaRPr lang="en-US" altLang="ja-JP" sz="1400" b="1" dirty="0">
              <a:solidFill>
                <a:schemeClr val="bg2">
                  <a:lumMod val="25000"/>
                </a:schemeClr>
              </a:solidFill>
            </a:endParaRPr>
          </a:p>
          <a:p>
            <a:r>
              <a:rPr lang="ja-JP" altLang="en-US" sz="1200" b="1" dirty="0">
                <a:solidFill>
                  <a:schemeClr val="bg2">
                    <a:lumMod val="50000"/>
                  </a:schemeClr>
                </a:solidFill>
              </a:rPr>
              <a:t>　　パズル</a:t>
            </a:r>
            <a:r>
              <a:rPr lang="en-US" altLang="ja-JP" sz="1200" b="1" dirty="0">
                <a:solidFill>
                  <a:schemeClr val="bg2">
                    <a:lumMod val="50000"/>
                  </a:schemeClr>
                </a:solidFill>
              </a:rPr>
              <a:t>×RPG</a:t>
            </a:r>
          </a:p>
          <a:p>
            <a:endParaRPr kumimoji="1" lang="en-US" altLang="ja-JP" sz="1200" b="1" dirty="0">
              <a:solidFill>
                <a:schemeClr val="bg2">
                  <a:lumMod val="50000"/>
                </a:schemeClr>
              </a:solidFill>
            </a:endParaRPr>
          </a:p>
          <a:p>
            <a:r>
              <a:rPr lang="en-US" altLang="ja-JP" sz="1000" b="0" i="0" dirty="0" err="1">
                <a:solidFill>
                  <a:schemeClr val="bg2">
                    <a:lumMod val="25000"/>
                  </a:schemeClr>
                </a:solidFill>
                <a:effectLst/>
              </a:rPr>
              <a:t>GungHo</a:t>
            </a:r>
            <a:r>
              <a:rPr lang="en-US" altLang="ja-JP" sz="1000" dirty="0">
                <a:solidFill>
                  <a:schemeClr val="bg2">
                    <a:lumMod val="25000"/>
                  </a:schemeClr>
                </a:solidFill>
              </a:rPr>
              <a:t> </a:t>
            </a:r>
            <a:r>
              <a:rPr lang="en-US" altLang="ja-JP" sz="1000" b="0" i="0" dirty="0">
                <a:solidFill>
                  <a:schemeClr val="bg2">
                    <a:lumMod val="25000"/>
                  </a:schemeClr>
                </a:solidFill>
                <a:effectLst/>
              </a:rPr>
              <a:t>Online Entertainment</a:t>
            </a:r>
          </a:p>
          <a:p>
            <a:r>
              <a:rPr lang="en-US" altLang="ja-JP" sz="1000" b="0" i="0" dirty="0">
                <a:solidFill>
                  <a:schemeClr val="bg2">
                    <a:lumMod val="25000"/>
                  </a:schemeClr>
                </a:solidFill>
                <a:effectLst/>
              </a:rPr>
              <a:t>『</a:t>
            </a:r>
            <a:r>
              <a:rPr kumimoji="1" lang="ja-JP" altLang="en-US" sz="1000" dirty="0">
                <a:solidFill>
                  <a:schemeClr val="bg2">
                    <a:lumMod val="25000"/>
                  </a:schemeClr>
                </a:solidFill>
              </a:rPr>
              <a:t>パズル＆ドラゴンズ</a:t>
            </a:r>
            <a:r>
              <a:rPr kumimoji="1" lang="en-US" altLang="ja-JP" sz="1000" dirty="0">
                <a:solidFill>
                  <a:schemeClr val="bg2">
                    <a:lumMod val="25000"/>
                  </a:schemeClr>
                </a:solidFill>
              </a:rPr>
              <a:t>』.2012</a:t>
            </a:r>
            <a:endParaRPr kumimoji="1" lang="ja-JP" altLang="en-US" sz="1000" dirty="0">
              <a:solidFill>
                <a:schemeClr val="bg2">
                  <a:lumMod val="25000"/>
                </a:schemeClr>
              </a:solidFill>
            </a:endParaRPr>
          </a:p>
          <a:p>
            <a:endParaRPr kumimoji="1" lang="ja-JP" altLang="en-US" sz="1200" b="1" dirty="0">
              <a:solidFill>
                <a:schemeClr val="bg2">
                  <a:lumMod val="50000"/>
                </a:schemeClr>
              </a:solidFill>
            </a:endParaRPr>
          </a:p>
        </p:txBody>
      </p:sp>
      <p:sp>
        <p:nvSpPr>
          <p:cNvPr id="7" name="テキスト ボックス 6">
            <a:extLst>
              <a:ext uri="{FF2B5EF4-FFF2-40B4-BE49-F238E27FC236}">
                <a16:creationId xmlns:a16="http://schemas.microsoft.com/office/drawing/2014/main" id="{FACC1E06-36FA-A357-C146-9C75FBC11DB4}"/>
              </a:ext>
            </a:extLst>
          </p:cNvPr>
          <p:cNvSpPr txBox="1"/>
          <p:nvPr/>
        </p:nvSpPr>
        <p:spPr>
          <a:xfrm>
            <a:off x="9506120" y="4932376"/>
            <a:ext cx="2022684" cy="1015663"/>
          </a:xfrm>
          <a:prstGeom prst="rect">
            <a:avLst/>
          </a:prstGeom>
          <a:noFill/>
        </p:spPr>
        <p:txBody>
          <a:bodyPr wrap="square" rtlCol="0">
            <a:spAutoFit/>
          </a:bodyPr>
          <a:lstStyle/>
          <a:p>
            <a:r>
              <a:rPr kumimoji="1" lang="en-US" altLang="ja-JP" sz="1400" b="1" dirty="0">
                <a:solidFill>
                  <a:schemeClr val="bg2">
                    <a:lumMod val="25000"/>
                  </a:schemeClr>
                </a:solidFill>
              </a:rPr>
              <a:t>UNDERTALE</a:t>
            </a:r>
          </a:p>
          <a:p>
            <a:r>
              <a:rPr lang="ja-JP" altLang="en-US" sz="1200" b="1" dirty="0">
                <a:solidFill>
                  <a:schemeClr val="bg2">
                    <a:lumMod val="50000"/>
                  </a:schemeClr>
                </a:solidFill>
              </a:rPr>
              <a:t>　シューティング</a:t>
            </a:r>
            <a:r>
              <a:rPr lang="en-US" altLang="ja-JP" sz="1200" b="1" dirty="0">
                <a:solidFill>
                  <a:schemeClr val="bg2">
                    <a:lumMod val="50000"/>
                  </a:schemeClr>
                </a:solidFill>
              </a:rPr>
              <a:t>×RPG</a:t>
            </a:r>
          </a:p>
          <a:p>
            <a:endParaRPr lang="en-US" altLang="ja-JP" sz="1200" b="1" dirty="0">
              <a:solidFill>
                <a:schemeClr val="bg2">
                  <a:lumMod val="50000"/>
                </a:schemeClr>
              </a:solidFill>
            </a:endParaRPr>
          </a:p>
          <a:p>
            <a:r>
              <a:rPr kumimoji="1" lang="en-US" altLang="ja-JP" sz="1000" dirty="0"/>
              <a:t>TobyFox『UNDERTALE』.2015</a:t>
            </a:r>
            <a:endParaRPr kumimoji="1" lang="ja-JP" altLang="en-US" sz="1000" dirty="0"/>
          </a:p>
          <a:p>
            <a:endParaRPr kumimoji="1" lang="ja-JP" altLang="en-US" sz="1200" b="1" dirty="0">
              <a:solidFill>
                <a:schemeClr val="bg2">
                  <a:lumMod val="25000"/>
                </a:schemeClr>
              </a:solidFill>
            </a:endParaRPr>
          </a:p>
        </p:txBody>
      </p:sp>
      <p:sp>
        <p:nvSpPr>
          <p:cNvPr id="11" name="テキスト ボックス 10">
            <a:extLst>
              <a:ext uri="{FF2B5EF4-FFF2-40B4-BE49-F238E27FC236}">
                <a16:creationId xmlns:a16="http://schemas.microsoft.com/office/drawing/2014/main" id="{A43DB26F-1721-E2F6-66AF-F772BEC46188}"/>
              </a:ext>
            </a:extLst>
          </p:cNvPr>
          <p:cNvSpPr txBox="1"/>
          <p:nvPr/>
        </p:nvSpPr>
        <p:spPr>
          <a:xfrm>
            <a:off x="1125220" y="3392649"/>
            <a:ext cx="7109639" cy="646331"/>
          </a:xfrm>
          <a:prstGeom prst="rect">
            <a:avLst/>
          </a:prstGeom>
          <a:noFill/>
        </p:spPr>
        <p:txBody>
          <a:bodyPr wrap="none" rtlCol="0">
            <a:spAutoFit/>
          </a:bodyPr>
          <a:lstStyle/>
          <a:p>
            <a:pPr marL="0" indent="0">
              <a:buNone/>
            </a:pPr>
            <a:r>
              <a:rPr lang="ja-JP" altLang="en-US" sz="1800" dirty="0">
                <a:solidFill>
                  <a:schemeClr val="bg2">
                    <a:lumMod val="25000"/>
                  </a:schemeClr>
                </a:solidFill>
              </a:rPr>
              <a:t>グラフィックの進化やキャラクター戦略が多くみられる昨今だが、</a:t>
            </a:r>
            <a:endParaRPr lang="en-US" altLang="ja-JP" sz="1800" dirty="0">
              <a:solidFill>
                <a:schemeClr val="bg2">
                  <a:lumMod val="25000"/>
                </a:schemeClr>
              </a:solidFill>
            </a:endParaRPr>
          </a:p>
          <a:p>
            <a:pPr marL="0" indent="0">
              <a:buNone/>
            </a:pPr>
            <a:r>
              <a:rPr lang="ja-JP" altLang="en-US" sz="1800" dirty="0">
                <a:solidFill>
                  <a:schemeClr val="bg2">
                    <a:lumMod val="25000"/>
                  </a:schemeClr>
                </a:solidFill>
              </a:rPr>
              <a:t>ギミック自体にも可能性はある。</a:t>
            </a:r>
            <a:endParaRPr lang="en-US" altLang="ja-JP" sz="1800" dirty="0">
              <a:solidFill>
                <a:schemeClr val="bg2">
                  <a:lumMod val="25000"/>
                </a:schemeClr>
              </a:solidFill>
            </a:endParaRPr>
          </a:p>
        </p:txBody>
      </p:sp>
    </p:spTree>
    <p:extLst>
      <p:ext uri="{BB962C8B-B14F-4D97-AF65-F5344CB8AC3E}">
        <p14:creationId xmlns:p14="http://schemas.microsoft.com/office/powerpoint/2010/main" val="820593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なぜパズルゲームなのか</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Reasons for choosing puzzle games</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6" name="コンテンツ プレースホルダー 5">
            <a:extLst>
              <a:ext uri="{FF2B5EF4-FFF2-40B4-BE49-F238E27FC236}">
                <a16:creationId xmlns:a16="http://schemas.microsoft.com/office/drawing/2014/main" id="{A196DB66-334D-6399-1CF5-5A3D6F0662B8}"/>
              </a:ext>
            </a:extLst>
          </p:cNvPr>
          <p:cNvSpPr>
            <a:spLocks noGrp="1"/>
          </p:cNvSpPr>
          <p:nvPr>
            <p:ph idx="1"/>
          </p:nvPr>
        </p:nvSpPr>
        <p:spPr>
          <a:xfrm>
            <a:off x="2188028" y="1690688"/>
            <a:ext cx="7815943" cy="1325563"/>
          </a:xfrm>
        </p:spPr>
        <p:txBody>
          <a:bodyPr>
            <a:normAutofit fontScale="85000" lnSpcReduction="20000"/>
          </a:bodyPr>
          <a:lstStyle/>
          <a:p>
            <a:pPr marL="0" indent="0">
              <a:buNone/>
            </a:pPr>
            <a:endParaRPr lang="en-US" altLang="ja-JP" dirty="0"/>
          </a:p>
          <a:p>
            <a:pPr marL="0" indent="0">
              <a:buNone/>
            </a:pPr>
            <a:r>
              <a:rPr lang="ja-JP" altLang="en-US" sz="3800" b="1" dirty="0">
                <a:solidFill>
                  <a:schemeClr val="accent5">
                    <a:lumMod val="75000"/>
                  </a:schemeClr>
                </a:solidFill>
              </a:rPr>
              <a:t>様々な戦略</a:t>
            </a:r>
            <a:r>
              <a:rPr lang="ja-JP" altLang="en-US" sz="3300" b="1" dirty="0">
                <a:solidFill>
                  <a:schemeClr val="bg2">
                    <a:lumMod val="25000"/>
                  </a:schemeClr>
                </a:solidFill>
              </a:rPr>
              <a:t>があり</a:t>
            </a:r>
            <a:r>
              <a:rPr lang="ja-JP" altLang="en-US" sz="3300" b="1" spc="-300" dirty="0">
                <a:solidFill>
                  <a:schemeClr val="bg2">
                    <a:lumMod val="25000"/>
                  </a:schemeClr>
                </a:solidFill>
              </a:rPr>
              <a:t>、</a:t>
            </a:r>
            <a:r>
              <a:rPr lang="ja-JP" altLang="en-US" sz="3300" b="1" dirty="0">
                <a:solidFill>
                  <a:schemeClr val="bg2">
                    <a:lumMod val="25000"/>
                  </a:schemeClr>
                </a:solidFill>
              </a:rPr>
              <a:t>組み合わせるジャンルに</a:t>
            </a:r>
            <a:endParaRPr lang="en-US" altLang="ja-JP" sz="3300" b="1" dirty="0">
              <a:solidFill>
                <a:schemeClr val="bg2">
                  <a:lumMod val="25000"/>
                </a:schemeClr>
              </a:solidFill>
            </a:endParaRPr>
          </a:p>
          <a:p>
            <a:pPr marL="0" indent="0">
              <a:buNone/>
            </a:pPr>
            <a:r>
              <a:rPr lang="ja-JP" altLang="en-US" sz="3300" b="1" dirty="0">
                <a:solidFill>
                  <a:schemeClr val="bg2">
                    <a:lumMod val="25000"/>
                  </a:schemeClr>
                </a:solidFill>
              </a:rPr>
              <a:t>適したルールを考える事が可能。</a:t>
            </a:r>
          </a:p>
        </p:txBody>
      </p:sp>
      <p:grpSp>
        <p:nvGrpSpPr>
          <p:cNvPr id="31" name="グループ化 30">
            <a:extLst>
              <a:ext uri="{FF2B5EF4-FFF2-40B4-BE49-F238E27FC236}">
                <a16:creationId xmlns:a16="http://schemas.microsoft.com/office/drawing/2014/main" id="{372E192E-766C-05FB-5891-F34614B32202}"/>
              </a:ext>
            </a:extLst>
          </p:cNvPr>
          <p:cNvGrpSpPr/>
          <p:nvPr/>
        </p:nvGrpSpPr>
        <p:grpSpPr>
          <a:xfrm>
            <a:off x="1003300" y="3276599"/>
            <a:ext cx="10515600" cy="3398839"/>
            <a:chOff x="838200" y="3094035"/>
            <a:chExt cx="10515600" cy="3398839"/>
          </a:xfrm>
        </p:grpSpPr>
        <p:sp>
          <p:nvSpPr>
            <p:cNvPr id="19" name="コンテンツ プレースホルダー 2">
              <a:extLst>
                <a:ext uri="{FF2B5EF4-FFF2-40B4-BE49-F238E27FC236}">
                  <a16:creationId xmlns:a16="http://schemas.microsoft.com/office/drawing/2014/main" id="{62E305B8-A041-1B72-2FCC-06FDB4FB818E}"/>
                </a:ext>
              </a:extLst>
            </p:cNvPr>
            <p:cNvSpPr txBox="1">
              <a:spLocks/>
            </p:cNvSpPr>
            <p:nvPr/>
          </p:nvSpPr>
          <p:spPr>
            <a:xfrm>
              <a:off x="838200" y="3094035"/>
              <a:ext cx="10515600" cy="33988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914400" lvl="2" indent="0">
                <a:buFont typeface="Arial" panose="020B0604020202020204" pitchFamily="34" charset="0"/>
                <a:buNone/>
              </a:pPr>
              <a:endParaRPr lang="en-US" altLang="ja-JP" sz="1400" b="1" dirty="0"/>
            </a:p>
            <a:p>
              <a:pPr marL="914400" lvl="2" indent="0">
                <a:buFont typeface="Arial" panose="020B0604020202020204" pitchFamily="34" charset="0"/>
                <a:buNone/>
              </a:pPr>
              <a:r>
                <a:rPr lang="ja-JP" altLang="en-US" sz="1400" b="1" dirty="0"/>
                <a:t>かさねる</a:t>
              </a:r>
              <a:r>
                <a:rPr lang="en-US" altLang="ja-JP" sz="1200" dirty="0"/>
                <a:t>『Focus』</a:t>
              </a:r>
              <a:r>
                <a:rPr lang="en-US" altLang="ja-JP" sz="1400" b="1" dirty="0"/>
                <a:t>		</a:t>
              </a:r>
              <a:r>
                <a:rPr lang="ja-JP" altLang="en-US" sz="1400" b="1" dirty="0"/>
                <a:t>　　そろえる・まわす</a:t>
              </a:r>
              <a:r>
                <a:rPr lang="en-US" altLang="ja-JP" sz="1200" dirty="0"/>
                <a:t>『TETRIS99』</a:t>
              </a:r>
              <a:r>
                <a:rPr lang="ja-JP" altLang="en-US" sz="1400" dirty="0"/>
                <a:t>　　　　</a:t>
              </a:r>
              <a:r>
                <a:rPr lang="ja-JP" altLang="en-US" sz="1400" b="1" dirty="0"/>
                <a:t>つなげる</a:t>
              </a:r>
              <a:r>
                <a:rPr lang="en-US" altLang="ja-JP" sz="1200" dirty="0"/>
                <a:t>『LINE:</a:t>
              </a:r>
              <a:r>
                <a:rPr lang="ja-JP" altLang="en-US" sz="1200" dirty="0"/>
                <a:t>ディズニー ツムツム</a:t>
              </a:r>
              <a:r>
                <a:rPr lang="en-US" altLang="ja-JP" sz="1200" dirty="0"/>
                <a:t>』</a:t>
              </a:r>
            </a:p>
            <a:p>
              <a:pPr marL="914400" lvl="2" indent="0">
                <a:buFont typeface="Arial" panose="020B0604020202020204" pitchFamily="34" charset="0"/>
                <a:buNone/>
              </a:pPr>
              <a:endParaRPr lang="en-US" altLang="ja-JP" sz="1200" dirty="0"/>
            </a:p>
            <a:p>
              <a:pPr marL="914400" lvl="2" indent="0">
                <a:buFont typeface="Arial" panose="020B0604020202020204" pitchFamily="34" charset="0"/>
                <a:buNone/>
              </a:pPr>
              <a:endParaRPr lang="en-US" altLang="ja-JP" sz="1200" dirty="0"/>
            </a:p>
            <a:p>
              <a:pPr marL="914400" lvl="2" indent="0">
                <a:buFont typeface="Arial" panose="020B0604020202020204" pitchFamily="34" charset="0"/>
                <a:buNone/>
              </a:pPr>
              <a:endParaRPr lang="en-US" altLang="ja-JP" sz="1200" dirty="0"/>
            </a:p>
            <a:p>
              <a:pPr marL="914400" lvl="2" indent="0">
                <a:buFont typeface="Arial" panose="020B0604020202020204" pitchFamily="34" charset="0"/>
                <a:buNone/>
              </a:pPr>
              <a:endParaRPr lang="en-US" altLang="ja-JP" sz="1200" dirty="0"/>
            </a:p>
            <a:p>
              <a:pPr marL="914400" lvl="2" indent="0">
                <a:buFont typeface="Arial" panose="020B0604020202020204" pitchFamily="34" charset="0"/>
                <a:buNone/>
              </a:pPr>
              <a:endParaRPr lang="en-US" altLang="ja-JP" sz="1200" dirty="0"/>
            </a:p>
            <a:p>
              <a:pPr marL="914400" lvl="2" indent="0">
                <a:buFont typeface="Arial" panose="020B0604020202020204" pitchFamily="34" charset="0"/>
                <a:buNone/>
              </a:pPr>
              <a:endParaRPr lang="en-US" altLang="ja-JP" sz="1200" dirty="0"/>
            </a:p>
            <a:p>
              <a:pPr marL="914400" lvl="2" indent="0">
                <a:buFont typeface="Arial" panose="020B0604020202020204" pitchFamily="34" charset="0"/>
                <a:buNone/>
              </a:pPr>
              <a:endParaRPr lang="en-US" altLang="ja-JP" sz="1200" dirty="0"/>
            </a:p>
            <a:p>
              <a:pPr marL="914400" lvl="2" indent="0">
                <a:buFont typeface="Arial" panose="020B0604020202020204" pitchFamily="34" charset="0"/>
                <a:buNone/>
              </a:pPr>
              <a:endParaRPr lang="en-US" altLang="ja-JP" sz="1200" dirty="0"/>
            </a:p>
            <a:p>
              <a:pPr marL="914400" lvl="2" indent="0">
                <a:buFont typeface="Arial" panose="020B0604020202020204" pitchFamily="34" charset="0"/>
                <a:buNone/>
              </a:pPr>
              <a:endParaRPr lang="en-US" altLang="ja-JP" sz="1200" dirty="0"/>
            </a:p>
            <a:p>
              <a:pPr marL="914400" lvl="2" indent="0">
                <a:buFont typeface="Arial" panose="020B0604020202020204" pitchFamily="34" charset="0"/>
                <a:buNone/>
              </a:pPr>
              <a:endParaRPr lang="en-US" altLang="ja-JP" sz="1200" dirty="0"/>
            </a:p>
            <a:p>
              <a:pPr marL="914400" lvl="2" indent="0">
                <a:buFont typeface="Arial" panose="020B0604020202020204" pitchFamily="34" charset="0"/>
                <a:buNone/>
              </a:pPr>
              <a:endParaRPr lang="en-US" altLang="ja-JP" sz="1200" dirty="0"/>
            </a:p>
            <a:p>
              <a:pPr marL="914400" lvl="2" indent="0">
                <a:buFont typeface="Arial" panose="020B0604020202020204" pitchFamily="34" charset="0"/>
                <a:buNone/>
              </a:pPr>
              <a:r>
                <a:rPr lang="ja-JP" altLang="en-US" sz="1400" b="1" dirty="0"/>
                <a:t>しきつめる、スライドさせる（スライディングブロックパズル）、コマを進める（将棋）</a:t>
              </a:r>
              <a:r>
                <a:rPr lang="en-US" altLang="ja-JP" sz="1400" b="1" dirty="0"/>
                <a:t>……</a:t>
              </a:r>
            </a:p>
            <a:p>
              <a:pPr marL="457200" lvl="1" indent="0">
                <a:buFont typeface="Arial" panose="020B0604020202020204" pitchFamily="34" charset="0"/>
                <a:buNone/>
              </a:pPr>
              <a:endParaRPr lang="en-US" altLang="ja-JP" sz="1600" dirty="0"/>
            </a:p>
          </p:txBody>
        </p:sp>
        <p:grpSp>
          <p:nvGrpSpPr>
            <p:cNvPr id="20" name="グループ化 19">
              <a:extLst>
                <a:ext uri="{FF2B5EF4-FFF2-40B4-BE49-F238E27FC236}">
                  <a16:creationId xmlns:a16="http://schemas.microsoft.com/office/drawing/2014/main" id="{79BCFE24-08CD-29D3-B867-4EA92BF753A7}"/>
                </a:ext>
              </a:extLst>
            </p:cNvPr>
            <p:cNvGrpSpPr/>
            <p:nvPr/>
          </p:nvGrpSpPr>
          <p:grpSpPr>
            <a:xfrm>
              <a:off x="1099216" y="3672992"/>
              <a:ext cx="3311890" cy="2195410"/>
              <a:chOff x="1379145" y="3397408"/>
              <a:chExt cx="2402981" cy="1592906"/>
            </a:xfrm>
          </p:grpSpPr>
          <p:grpSp>
            <p:nvGrpSpPr>
              <p:cNvPr id="21" name="グループ化 20">
                <a:extLst>
                  <a:ext uri="{FF2B5EF4-FFF2-40B4-BE49-F238E27FC236}">
                    <a16:creationId xmlns:a16="http://schemas.microsoft.com/office/drawing/2014/main" id="{0173D411-BA40-A3BC-BE71-954471B47826}"/>
                  </a:ext>
                </a:extLst>
              </p:cNvPr>
              <p:cNvGrpSpPr/>
              <p:nvPr/>
            </p:nvGrpSpPr>
            <p:grpSpPr>
              <a:xfrm>
                <a:off x="1390815" y="3397408"/>
                <a:ext cx="2391311" cy="1362075"/>
                <a:chOff x="1390815" y="3151187"/>
                <a:chExt cx="2391311" cy="1362075"/>
              </a:xfrm>
            </p:grpSpPr>
            <p:pic>
              <p:nvPicPr>
                <p:cNvPr id="23" name="図 22">
                  <a:extLst>
                    <a:ext uri="{FF2B5EF4-FFF2-40B4-BE49-F238E27FC236}">
                      <a16:creationId xmlns:a16="http://schemas.microsoft.com/office/drawing/2014/main" id="{E34963C1-6A6E-B1DA-8206-E91AF5183F88}"/>
                    </a:ext>
                  </a:extLst>
                </p:cNvPr>
                <p:cNvPicPr>
                  <a:picLocks noChangeAspect="1"/>
                </p:cNvPicPr>
                <p:nvPr/>
              </p:nvPicPr>
              <p:blipFill>
                <a:blip r:embed="rId2"/>
                <a:stretch>
                  <a:fillRect/>
                </a:stretch>
              </p:blipFill>
              <p:spPr>
                <a:xfrm>
                  <a:off x="1390815" y="3151187"/>
                  <a:ext cx="1071499" cy="1362075"/>
                </a:xfrm>
                <a:prstGeom prst="rect">
                  <a:avLst/>
                </a:prstGeom>
              </p:spPr>
            </p:pic>
            <p:pic>
              <p:nvPicPr>
                <p:cNvPr id="24" name="図 23">
                  <a:extLst>
                    <a:ext uri="{FF2B5EF4-FFF2-40B4-BE49-F238E27FC236}">
                      <a16:creationId xmlns:a16="http://schemas.microsoft.com/office/drawing/2014/main" id="{A5238CF0-0357-9167-77B9-B29C3CD95A93}"/>
                    </a:ext>
                  </a:extLst>
                </p:cNvPr>
                <p:cNvPicPr>
                  <a:picLocks noChangeAspect="1"/>
                </p:cNvPicPr>
                <p:nvPr/>
              </p:nvPicPr>
              <p:blipFill rotWithShape="1">
                <a:blip r:embed="rId3"/>
                <a:srcRect l="17802" r="17527"/>
                <a:stretch/>
              </p:blipFill>
              <p:spPr>
                <a:xfrm>
                  <a:off x="2462314" y="3151187"/>
                  <a:ext cx="1319812" cy="1362075"/>
                </a:xfrm>
                <a:prstGeom prst="rect">
                  <a:avLst/>
                </a:prstGeom>
              </p:spPr>
            </p:pic>
          </p:grpSp>
          <p:sp>
            <p:nvSpPr>
              <p:cNvPr id="22" name="テキスト ボックス 21">
                <a:extLst>
                  <a:ext uri="{FF2B5EF4-FFF2-40B4-BE49-F238E27FC236}">
                    <a16:creationId xmlns:a16="http://schemas.microsoft.com/office/drawing/2014/main" id="{D0AB7005-6DC1-0BDA-626D-6813C148B57E}"/>
                  </a:ext>
                </a:extLst>
              </p:cNvPr>
              <p:cNvSpPr txBox="1"/>
              <p:nvPr/>
            </p:nvSpPr>
            <p:spPr>
              <a:xfrm>
                <a:off x="1379145" y="4759482"/>
                <a:ext cx="1992705" cy="230832"/>
              </a:xfrm>
              <a:prstGeom prst="rect">
                <a:avLst/>
              </a:prstGeom>
              <a:noFill/>
            </p:spPr>
            <p:txBody>
              <a:bodyPr wrap="square" rtlCol="0">
                <a:spAutoFit/>
              </a:bodyPr>
              <a:lstStyle/>
              <a:p>
                <a:r>
                  <a:rPr kumimoji="1" lang="en-US" altLang="ja-JP" sz="900" dirty="0"/>
                  <a:t>Sid Sackson『Focus』.1981</a:t>
                </a:r>
              </a:p>
            </p:txBody>
          </p:sp>
        </p:grpSp>
        <p:grpSp>
          <p:nvGrpSpPr>
            <p:cNvPr id="25" name="グループ化 24">
              <a:extLst>
                <a:ext uri="{FF2B5EF4-FFF2-40B4-BE49-F238E27FC236}">
                  <a16:creationId xmlns:a16="http://schemas.microsoft.com/office/drawing/2014/main" id="{433EA4DE-B36C-E7EC-09C2-7DC0A71BED73}"/>
                </a:ext>
              </a:extLst>
            </p:cNvPr>
            <p:cNvGrpSpPr/>
            <p:nvPr/>
          </p:nvGrpSpPr>
          <p:grpSpPr>
            <a:xfrm>
              <a:off x="5219992" y="3672992"/>
              <a:ext cx="3407620" cy="2195410"/>
              <a:chOff x="5047040" y="3288427"/>
              <a:chExt cx="2490797" cy="1604733"/>
            </a:xfrm>
          </p:grpSpPr>
          <p:pic>
            <p:nvPicPr>
              <p:cNvPr id="26" name="Picture 2" descr="TETRIS 99 (2019 video game)">
                <a:extLst>
                  <a:ext uri="{FF2B5EF4-FFF2-40B4-BE49-F238E27FC236}">
                    <a16:creationId xmlns:a16="http://schemas.microsoft.com/office/drawing/2014/main" id="{D9109DCE-7D9A-8E20-A2CA-A5533043648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971" t="1008" r="18256" b="3022"/>
              <a:stretch/>
            </p:blipFill>
            <p:spPr bwMode="auto">
              <a:xfrm>
                <a:off x="5047040" y="3288427"/>
                <a:ext cx="1594090" cy="1362075"/>
              </a:xfrm>
              <a:prstGeom prst="rect">
                <a:avLst/>
              </a:prstGeom>
              <a:noFill/>
              <a:extLst>
                <a:ext uri="{909E8E84-426E-40DD-AFC4-6F175D3DCCD1}">
                  <a14:hiddenFill xmlns:a14="http://schemas.microsoft.com/office/drawing/2010/main">
                    <a:solidFill>
                      <a:srgbClr val="FFFFFF"/>
                    </a:solidFill>
                  </a14:hiddenFill>
                </a:ext>
              </a:extLst>
            </p:spPr>
          </p:pic>
          <p:sp>
            <p:nvSpPr>
              <p:cNvPr id="27" name="テキスト ボックス 26">
                <a:extLst>
                  <a:ext uri="{FF2B5EF4-FFF2-40B4-BE49-F238E27FC236}">
                    <a16:creationId xmlns:a16="http://schemas.microsoft.com/office/drawing/2014/main" id="{614323FF-EA69-AF98-3ED9-B4A7518F6088}"/>
                  </a:ext>
                </a:extLst>
              </p:cNvPr>
              <p:cNvSpPr txBox="1"/>
              <p:nvPr/>
            </p:nvSpPr>
            <p:spPr>
              <a:xfrm>
                <a:off x="5047040" y="4662328"/>
                <a:ext cx="2490797" cy="230832"/>
              </a:xfrm>
              <a:prstGeom prst="rect">
                <a:avLst/>
              </a:prstGeom>
              <a:noFill/>
            </p:spPr>
            <p:txBody>
              <a:bodyPr wrap="square" rtlCol="0">
                <a:spAutoFit/>
              </a:bodyPr>
              <a:lstStyle/>
              <a:p>
                <a:r>
                  <a:rPr kumimoji="1" lang="ja-JP" altLang="en-US" sz="900" dirty="0"/>
                  <a:t>任天堂株式会社</a:t>
                </a:r>
                <a:r>
                  <a:rPr kumimoji="1" lang="en-US" altLang="ja-JP" sz="900" dirty="0"/>
                  <a:t>『TETRISI99』.2019</a:t>
                </a:r>
              </a:p>
            </p:txBody>
          </p:sp>
        </p:grpSp>
        <p:grpSp>
          <p:nvGrpSpPr>
            <p:cNvPr id="28" name="グループ化 27">
              <a:extLst>
                <a:ext uri="{FF2B5EF4-FFF2-40B4-BE49-F238E27FC236}">
                  <a16:creationId xmlns:a16="http://schemas.microsoft.com/office/drawing/2014/main" id="{3827F841-85BD-5EA6-72EC-471F2FF09A86}"/>
                </a:ext>
              </a:extLst>
            </p:cNvPr>
            <p:cNvGrpSpPr/>
            <p:nvPr/>
          </p:nvGrpSpPr>
          <p:grpSpPr>
            <a:xfrm>
              <a:off x="8177363" y="3607965"/>
              <a:ext cx="3017896" cy="2260437"/>
              <a:chOff x="8784380" y="3607965"/>
              <a:chExt cx="3017896" cy="2260437"/>
            </a:xfrm>
          </p:grpSpPr>
          <p:pic>
            <p:nvPicPr>
              <p:cNvPr id="29" name="Picture 4" descr="画像集/LINE：ディズニー ツムツム[Android] - 4Gamer">
                <a:extLst>
                  <a:ext uri="{FF2B5EF4-FFF2-40B4-BE49-F238E27FC236}">
                    <a16:creationId xmlns:a16="http://schemas.microsoft.com/office/drawing/2014/main" id="{2862FD1F-B64E-0BF2-3B64-D08E2730B9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6440" y="3607965"/>
                <a:ext cx="1056833" cy="1877270"/>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4F9EB114-765D-99D2-3D04-B2D207115F38}"/>
                  </a:ext>
                </a:extLst>
              </p:cNvPr>
              <p:cNvSpPr txBox="1"/>
              <p:nvPr/>
            </p:nvSpPr>
            <p:spPr>
              <a:xfrm>
                <a:off x="8784380" y="5499070"/>
                <a:ext cx="3017896" cy="369332"/>
              </a:xfrm>
              <a:prstGeom prst="rect">
                <a:avLst/>
              </a:prstGeom>
              <a:noFill/>
            </p:spPr>
            <p:txBody>
              <a:bodyPr wrap="square" rtlCol="0">
                <a:spAutoFit/>
              </a:bodyPr>
              <a:lstStyle/>
              <a:p>
                <a:r>
                  <a:rPr kumimoji="1" lang="en-US" altLang="ja-JP" sz="900" dirty="0"/>
                  <a:t>NHN </a:t>
                </a:r>
                <a:r>
                  <a:rPr kumimoji="1" lang="en-US" altLang="ja-JP" sz="900" dirty="0" err="1"/>
                  <a:t>PlayArt</a:t>
                </a:r>
                <a:r>
                  <a:rPr kumimoji="1" lang="ja-JP" altLang="en-US" sz="900" dirty="0"/>
                  <a:t>株式会社</a:t>
                </a:r>
                <a:r>
                  <a:rPr kumimoji="1" lang="en-US" altLang="ja-JP" sz="900" dirty="0"/>
                  <a:t>『</a:t>
                </a:r>
                <a:r>
                  <a:rPr lang="en-US" altLang="ja-JP" sz="900" dirty="0"/>
                  <a:t> LINE:</a:t>
                </a:r>
                <a:r>
                  <a:rPr lang="ja-JP" altLang="en-US" sz="900" dirty="0"/>
                  <a:t>ディズニー ツムツム</a:t>
                </a:r>
                <a:r>
                  <a:rPr kumimoji="1" lang="en-US" altLang="ja-JP" sz="900" dirty="0"/>
                  <a:t>』LINE</a:t>
                </a:r>
                <a:r>
                  <a:rPr kumimoji="1" lang="ja-JP" altLang="en-US" sz="900" dirty="0"/>
                  <a:t>株式会社</a:t>
                </a:r>
                <a:r>
                  <a:rPr kumimoji="1" lang="en-US" altLang="ja-JP" sz="900" dirty="0"/>
                  <a:t>.2014</a:t>
                </a:r>
              </a:p>
            </p:txBody>
          </p:sp>
        </p:grpSp>
      </p:grpSp>
    </p:spTree>
    <p:extLst>
      <p:ext uri="{BB962C8B-B14F-4D97-AF65-F5344CB8AC3E}">
        <p14:creationId xmlns:p14="http://schemas.microsoft.com/office/powerpoint/2010/main" val="296673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なぜリズムゲームなのか</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Reasons for choosing rhythm games</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graphicFrame>
        <p:nvGraphicFramePr>
          <p:cNvPr id="5" name="コンテンツ プレースホルダー 4">
            <a:extLst>
              <a:ext uri="{FF2B5EF4-FFF2-40B4-BE49-F238E27FC236}">
                <a16:creationId xmlns:a16="http://schemas.microsoft.com/office/drawing/2014/main" id="{062210E7-9FB3-B5C0-161E-4733100CA055}"/>
              </a:ext>
            </a:extLst>
          </p:cNvPr>
          <p:cNvGraphicFramePr>
            <a:graphicFrameLocks noGrp="1"/>
          </p:cNvGraphicFramePr>
          <p:nvPr>
            <p:ph idx="1"/>
            <p:extLst>
              <p:ext uri="{D42A27DB-BD31-4B8C-83A1-F6EECF244321}">
                <p14:modId xmlns:p14="http://schemas.microsoft.com/office/powerpoint/2010/main" val="817042425"/>
              </p:ext>
            </p:extLst>
          </p:nvPr>
        </p:nvGraphicFramePr>
        <p:xfrm>
          <a:off x="1422400" y="1690688"/>
          <a:ext cx="9347200" cy="3705225"/>
        </p:xfrm>
        <a:graphic>
          <a:graphicData uri="http://schemas.openxmlformats.org/drawingml/2006/table">
            <a:tbl>
              <a:tblPr/>
              <a:tblGrid>
                <a:gridCol w="2336800">
                  <a:extLst>
                    <a:ext uri="{9D8B030D-6E8A-4147-A177-3AD203B41FA5}">
                      <a16:colId xmlns:a16="http://schemas.microsoft.com/office/drawing/2014/main" val="3999833609"/>
                    </a:ext>
                  </a:extLst>
                </a:gridCol>
                <a:gridCol w="2336800">
                  <a:extLst>
                    <a:ext uri="{9D8B030D-6E8A-4147-A177-3AD203B41FA5}">
                      <a16:colId xmlns:a16="http://schemas.microsoft.com/office/drawing/2014/main" val="4037934745"/>
                    </a:ext>
                  </a:extLst>
                </a:gridCol>
                <a:gridCol w="2336800">
                  <a:extLst>
                    <a:ext uri="{9D8B030D-6E8A-4147-A177-3AD203B41FA5}">
                      <a16:colId xmlns:a16="http://schemas.microsoft.com/office/drawing/2014/main" val="284520864"/>
                    </a:ext>
                  </a:extLst>
                </a:gridCol>
                <a:gridCol w="2336800">
                  <a:extLst>
                    <a:ext uri="{9D8B030D-6E8A-4147-A177-3AD203B41FA5}">
                      <a16:colId xmlns:a16="http://schemas.microsoft.com/office/drawing/2014/main" val="445097825"/>
                    </a:ext>
                  </a:extLst>
                </a:gridCol>
              </a:tblGrid>
              <a:tr h="447675">
                <a:tc>
                  <a:txBody>
                    <a:bodyPr/>
                    <a:lstStyle/>
                    <a:p>
                      <a:pPr algn="ctr" fontAlgn="ctr"/>
                      <a:r>
                        <a:rPr lang="en-US" sz="1600" b="0" i="0" u="none" strike="noStrike">
                          <a:solidFill>
                            <a:srgbClr val="404040"/>
                          </a:solidFill>
                          <a:effectLst/>
                          <a:latin typeface="HGｺﾞｼｯｸE" panose="020B0909000000000000" pitchFamily="49" charset="-128"/>
                          <a:ea typeface="HGｺﾞｼｯｸE" panose="020B0909000000000000" pitchFamily="49" charset="-128"/>
                        </a:rPr>
                        <a:t>RPG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757171"/>
                      </a:solidFill>
                      <a:prstDash val="solid"/>
                      <a:round/>
                      <a:headEnd type="none" w="med" len="med"/>
                      <a:tailEnd type="none" w="med" len="med"/>
                    </a:lnB>
                    <a:solidFill>
                      <a:srgbClr val="D9E1F2"/>
                    </a:solidFill>
                  </a:tcPr>
                </a:tc>
                <a:tc>
                  <a:txBody>
                    <a:bodyPr/>
                    <a:lstStyle/>
                    <a:p>
                      <a:pPr algn="ctr" fontAlgn="ctr"/>
                      <a:r>
                        <a:rPr lang="ja-JP" altLang="en-US" sz="1600" b="0" i="0" u="none" strike="noStrike">
                          <a:solidFill>
                            <a:srgbClr val="404040"/>
                          </a:solidFill>
                          <a:effectLst/>
                          <a:latin typeface="HGｺﾞｼｯｸE" panose="020B0909000000000000" pitchFamily="49" charset="-128"/>
                          <a:ea typeface="HGｺﾞｼｯｸE" panose="020B0909000000000000" pitchFamily="49" charset="-128"/>
                        </a:rPr>
                        <a:t>シミュレーション</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ja-JP" altLang="en-US" sz="1600" b="0" i="0" u="none" strike="noStrike">
                          <a:solidFill>
                            <a:srgbClr val="404040"/>
                          </a:solidFill>
                          <a:effectLst/>
                          <a:latin typeface="HGｺﾞｼｯｸE" panose="020B0909000000000000" pitchFamily="49" charset="-128"/>
                          <a:ea typeface="HGｺﾞｼｯｸE" panose="020B0909000000000000" pitchFamily="49" charset="-128"/>
                        </a:rPr>
                        <a:t>アクション</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ja-JP" altLang="en-US" sz="1600" b="0" i="0" u="none" strike="noStrike">
                          <a:solidFill>
                            <a:srgbClr val="404040"/>
                          </a:solidFill>
                          <a:effectLst/>
                          <a:latin typeface="HGｺﾞｼｯｸE" panose="020B0909000000000000" pitchFamily="49" charset="-128"/>
                          <a:ea typeface="HGｺﾞｼｯｸE" panose="020B0909000000000000" pitchFamily="49" charset="-128"/>
                        </a:rPr>
                        <a:t>シューティング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818009244"/>
                  </a:ext>
                </a:extLst>
              </a:tr>
              <a:tr h="2371725">
                <a:tc>
                  <a:txBody>
                    <a:bodyPr/>
                    <a:lstStyle/>
                    <a:p>
                      <a:pPr algn="l" fontAlgn="t"/>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シナリオのジャンルな為、ギミックはパズルのみになる</a:t>
                      </a:r>
                      <a:br>
                        <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rPr>
                      </a:br>
                      <a:endPar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757171"/>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tc>
                  <a:txBody>
                    <a:bodyPr/>
                    <a:lstStyle/>
                    <a:p>
                      <a:pPr algn="l" fontAlgn="t"/>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シミュレーションが眺めるだけな為、実質パズルのみ操作することになる</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tc>
                  <a:txBody>
                    <a:bodyPr/>
                    <a:lstStyle/>
                    <a:p>
                      <a:pPr algn="l" fontAlgn="t"/>
                      <a:r>
                        <a:rPr lang="ja-JP" altLang="en-US" sz="1200" b="0" i="0" u="none" strike="noStrike" dirty="0">
                          <a:solidFill>
                            <a:srgbClr val="3A3838"/>
                          </a:solidFill>
                          <a:effectLst/>
                          <a:latin typeface="游ゴシック" panose="020B0400000000000000" pitchFamily="50" charset="-128"/>
                          <a:ea typeface="游ゴシック" panose="020B0400000000000000" pitchFamily="50" charset="-128"/>
                        </a:rPr>
                        <a:t>アドベンチャーゲーム内のミニゲームとして挿入される事例が多い</a:t>
                      </a:r>
                      <a:endParaRPr lang="en-US" altLang="ja-JP" sz="1200" b="0" i="0" u="none" strike="noStrike" dirty="0">
                        <a:solidFill>
                          <a:srgbClr val="3A3838"/>
                        </a:solidFill>
                        <a:effectLst/>
                        <a:latin typeface="游ゴシック" panose="020B0400000000000000" pitchFamily="50" charset="-128"/>
                        <a:ea typeface="游ゴシック" panose="020B0400000000000000" pitchFamily="50" charset="-128"/>
                      </a:endParaRPr>
                    </a:p>
                    <a:p>
                      <a:pPr algn="l" fontAlgn="t"/>
                      <a:br>
                        <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rPr>
                      </a:br>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戦略よりも反射神経が求められる格闘ゲームとの組み合わせは難しい</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tc>
                  <a:txBody>
                    <a:bodyPr/>
                    <a:lstStyle/>
                    <a:p>
                      <a:pPr algn="l" fontAlgn="t"/>
                      <a:r>
                        <a:rPr lang="ja-JP" altLang="en-US"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rPr>
                        <a:t>パズルゲームの中でもバブルパズルと相性が良い</a:t>
                      </a:r>
                      <a:endParaRPr lang="en-US" altLang="ja-JP"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endParaRPr>
                    </a:p>
                    <a:p>
                      <a:pPr algn="l" fontAlgn="t"/>
                      <a:br>
                        <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rPr>
                      </a:br>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シューティングのスピード感からくるハラハラをパズルゲームのゆったりとした戦略性が阻害する</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extLst>
                  <a:ext uri="{0D108BD9-81ED-4DB2-BD59-A6C34878D82A}">
                    <a16:rowId xmlns:a16="http://schemas.microsoft.com/office/drawing/2014/main" val="2833041966"/>
                  </a:ext>
                </a:extLst>
              </a:tr>
              <a:tr h="885825">
                <a:tc>
                  <a:txBody>
                    <a:bodyPr/>
                    <a:lstStyle/>
                    <a:p>
                      <a:pPr algn="l" fontAlgn="t"/>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p>
                      <a:pPr algn="l" fontAlgn="t"/>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パズドラ</a:t>
                      </a:r>
                      <a:r>
                        <a:rPr lang="en-US" altLang="ja-JP" sz="1100" b="0" i="0" u="none" strike="noStrike" baseline="30000" dirty="0">
                          <a:solidFill>
                            <a:srgbClr val="000000"/>
                          </a:solidFill>
                          <a:effectLst/>
                          <a:latin typeface="游ゴシック" panose="020B0400000000000000" pitchFamily="50" charset="-128"/>
                          <a:ea typeface="游ゴシック" panose="020B0400000000000000" pitchFamily="50" charset="-128"/>
                        </a:rPr>
                        <a:t>[1]</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p>
                      <a:pPr algn="l" fontAlgn="t"/>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RAMPART</a:t>
                      </a:r>
                      <a:r>
                        <a:rPr lang="en-US" altLang="ja-JP" sz="1100" b="0" i="0" u="none" strike="noStrike" baseline="30000" dirty="0">
                          <a:solidFill>
                            <a:srgbClr val="000000"/>
                          </a:solidFill>
                          <a:effectLst/>
                          <a:latin typeface="游ゴシック" panose="020B0400000000000000" pitchFamily="50" charset="-128"/>
                          <a:ea typeface="游ゴシック" panose="020B0400000000000000" pitchFamily="50" charset="-128"/>
                        </a:rPr>
                        <a:t>[2]</a:t>
                      </a:r>
                      <a:b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b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Infinite Turtles</a:t>
                      </a:r>
                      <a:r>
                        <a:rPr lang="en-US" sz="1100" b="0" i="0" u="none" strike="noStrike" baseline="30000" dirty="0">
                          <a:solidFill>
                            <a:srgbClr val="000000"/>
                          </a:solidFill>
                          <a:effectLst/>
                          <a:latin typeface="游ゴシック" panose="020B0400000000000000" pitchFamily="50" charset="-128"/>
                          <a:ea typeface="游ゴシック" panose="020B0400000000000000" pitchFamily="50" charset="-128"/>
                        </a:rPr>
                        <a:t>[3]</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p>
                      <a:pPr algn="l" fontAlgn="t"/>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エルギーザの封印</a:t>
                      </a:r>
                      <a:r>
                        <a:rPr lang="en-US" altLang="ja-JP" sz="1100" b="0" i="0" u="none" strike="noStrike" baseline="30000" dirty="0">
                          <a:solidFill>
                            <a:srgbClr val="000000"/>
                          </a:solidFill>
                          <a:effectLst/>
                          <a:latin typeface="游ゴシック" panose="020B0400000000000000" pitchFamily="50" charset="-128"/>
                          <a:ea typeface="游ゴシック" panose="020B0400000000000000" pitchFamily="50" charset="-128"/>
                        </a:rPr>
                        <a:t>[4]</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p>
                      <a:pPr algn="l" fontAlgn="t"/>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トランスクリプティッド</a:t>
                      </a:r>
                      <a:r>
                        <a:rPr lang="en-US" altLang="ja-JP" sz="1100" b="0" i="0" u="none" strike="noStrike" baseline="30000" dirty="0">
                          <a:solidFill>
                            <a:srgbClr val="000000"/>
                          </a:solidFill>
                          <a:effectLst/>
                          <a:latin typeface="游ゴシック" panose="020B0400000000000000" pitchFamily="50" charset="-128"/>
                          <a:ea typeface="游ゴシック" panose="020B0400000000000000" pitchFamily="50" charset="-128"/>
                        </a:rPr>
                        <a:t>[5]</a:t>
                      </a:r>
                      <a:b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b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クォース</a:t>
                      </a:r>
                      <a:r>
                        <a:rPr lang="en-US" altLang="ja-JP" sz="1100" b="0" i="0" u="none" strike="noStrike" baseline="30000" dirty="0">
                          <a:solidFill>
                            <a:srgbClr val="000000"/>
                          </a:solidFill>
                          <a:effectLst/>
                          <a:latin typeface="游ゴシック" panose="020B0400000000000000" pitchFamily="50" charset="-128"/>
                          <a:ea typeface="游ゴシック" panose="020B0400000000000000" pitchFamily="50" charset="-128"/>
                        </a:rPr>
                        <a:t>[6]</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6287908"/>
                  </a:ext>
                </a:extLst>
              </a:tr>
            </a:tbl>
          </a:graphicData>
        </a:graphic>
      </p:graphicFrame>
      <p:sp>
        <p:nvSpPr>
          <p:cNvPr id="6" name="テキスト ボックス 5">
            <a:extLst>
              <a:ext uri="{FF2B5EF4-FFF2-40B4-BE49-F238E27FC236}">
                <a16:creationId xmlns:a16="http://schemas.microsoft.com/office/drawing/2014/main" id="{025496ED-1897-8F5B-49B2-C2C4B27E0691}"/>
              </a:ext>
            </a:extLst>
          </p:cNvPr>
          <p:cNvSpPr txBox="1"/>
          <p:nvPr/>
        </p:nvSpPr>
        <p:spPr>
          <a:xfrm>
            <a:off x="1422400" y="5598092"/>
            <a:ext cx="6537036" cy="1123384"/>
          </a:xfrm>
          <a:prstGeom prst="rect">
            <a:avLst/>
          </a:prstGeom>
          <a:noFill/>
        </p:spPr>
        <p:txBody>
          <a:bodyPr wrap="square" rtlCol="0">
            <a:spAutoFit/>
          </a:bodyPr>
          <a:lstStyle/>
          <a:p>
            <a:r>
              <a:rPr lang="en-US" altLang="ja-JP" sz="1000" dirty="0"/>
              <a:t>[1]:</a:t>
            </a:r>
            <a:r>
              <a:rPr lang="en-US" altLang="ja-JP" sz="1000" i="0" dirty="0" err="1">
                <a:solidFill>
                  <a:srgbClr val="000000"/>
                </a:solidFill>
                <a:effectLst/>
              </a:rPr>
              <a:t>GungHo</a:t>
            </a:r>
            <a:r>
              <a:rPr lang="en-US" altLang="ja-JP" sz="1000" i="0" dirty="0">
                <a:solidFill>
                  <a:srgbClr val="000000"/>
                </a:solidFill>
                <a:effectLst/>
              </a:rPr>
              <a:t> Online Entertainment『</a:t>
            </a:r>
            <a:r>
              <a:rPr kumimoji="1" lang="ja-JP" altLang="en-US" sz="1000" dirty="0"/>
              <a:t>パズル＆ドラゴンズ</a:t>
            </a:r>
            <a:r>
              <a:rPr kumimoji="1" lang="en-US" altLang="ja-JP" sz="1000" dirty="0"/>
              <a:t>』.2012</a:t>
            </a:r>
            <a:endParaRPr lang="en-US" altLang="ja-JP" sz="1000" dirty="0"/>
          </a:p>
          <a:p>
            <a:r>
              <a:rPr lang="en-US" altLang="ja-JP" sz="1000" dirty="0"/>
              <a:t>[2]:</a:t>
            </a:r>
            <a:r>
              <a:rPr lang="en-US" altLang="ja-JP" sz="1000" i="0" dirty="0" err="1">
                <a:solidFill>
                  <a:srgbClr val="202122"/>
                </a:solidFill>
                <a:effectLst/>
              </a:rPr>
              <a:t>Tengen</a:t>
            </a:r>
            <a:r>
              <a:rPr lang="en-US" altLang="ja-JP" sz="1000" i="0" dirty="0">
                <a:solidFill>
                  <a:srgbClr val="202122"/>
                </a:solidFill>
                <a:effectLst/>
              </a:rPr>
              <a:t> Inc.</a:t>
            </a:r>
            <a:r>
              <a:rPr lang="en-US" altLang="ja-JP" sz="1000" i="0" dirty="0">
                <a:solidFill>
                  <a:srgbClr val="000000"/>
                </a:solidFill>
                <a:effectLst/>
              </a:rPr>
              <a:t> Atari Inc.『RAMPART』.1990</a:t>
            </a:r>
            <a:endParaRPr lang="en-US" altLang="ja-JP" sz="1000" dirty="0"/>
          </a:p>
          <a:p>
            <a:r>
              <a:rPr lang="en-US" altLang="ja-JP" sz="1000" dirty="0"/>
              <a:t>[3]:Charlie </a:t>
            </a:r>
            <a:r>
              <a:rPr lang="en-US" altLang="ja-JP" sz="1000" dirty="0" err="1"/>
              <a:t>Brej『Infinite</a:t>
            </a:r>
            <a:r>
              <a:rPr lang="en-US" altLang="ja-JP" sz="1000" dirty="0"/>
              <a:t> Turtles』.2022</a:t>
            </a:r>
          </a:p>
          <a:p>
            <a:r>
              <a:rPr lang="en-US" altLang="ja-JP" sz="1000" dirty="0"/>
              <a:t>[4]:</a:t>
            </a:r>
            <a:r>
              <a:rPr lang="ja-JP" altLang="en-US" sz="1000" i="0" dirty="0">
                <a:solidFill>
                  <a:srgbClr val="000000"/>
                </a:solidFill>
                <a:effectLst/>
              </a:rPr>
              <a:t>株式会社コナミデジタルエンタテインメント</a:t>
            </a:r>
            <a:r>
              <a:rPr lang="en-US" altLang="ja-JP" sz="1000" dirty="0">
                <a:solidFill>
                  <a:srgbClr val="000000"/>
                </a:solidFill>
              </a:rPr>
              <a:t>『</a:t>
            </a:r>
            <a:r>
              <a:rPr lang="ja-JP" altLang="en-US" sz="1000" dirty="0">
                <a:solidFill>
                  <a:srgbClr val="000000"/>
                </a:solidFill>
              </a:rPr>
              <a:t>エルギーザの封印</a:t>
            </a:r>
            <a:r>
              <a:rPr lang="en-US" altLang="ja-JP" sz="1000" dirty="0">
                <a:solidFill>
                  <a:srgbClr val="000000"/>
                </a:solidFill>
              </a:rPr>
              <a:t>』.1988</a:t>
            </a:r>
            <a:endParaRPr lang="en-US" altLang="ja-JP" sz="1000" dirty="0"/>
          </a:p>
          <a:p>
            <a:r>
              <a:rPr lang="en-US" altLang="ja-JP" sz="1000" dirty="0"/>
              <a:t>[5]:Plug In Digital『</a:t>
            </a:r>
            <a:r>
              <a:rPr lang="ja-JP" altLang="en-US" sz="1000" dirty="0"/>
              <a:t>トランスクリプティッド</a:t>
            </a:r>
            <a:r>
              <a:rPr lang="en-US" altLang="ja-JP" sz="1000" dirty="0"/>
              <a:t>』.2017</a:t>
            </a:r>
          </a:p>
          <a:p>
            <a:r>
              <a:rPr lang="en-US" altLang="ja-JP" sz="1000" dirty="0"/>
              <a:t>[6]:</a:t>
            </a:r>
            <a:r>
              <a:rPr lang="ja-JP" altLang="en-US" sz="1000" dirty="0"/>
              <a:t>株式会社コナミアミューズメント</a:t>
            </a:r>
            <a:r>
              <a:rPr lang="en-US" altLang="ja-JP" sz="1000" dirty="0"/>
              <a:t>『</a:t>
            </a:r>
            <a:r>
              <a:rPr lang="ja-JP" altLang="en-US" sz="1000" dirty="0"/>
              <a:t>クォース</a:t>
            </a:r>
            <a:r>
              <a:rPr lang="en-US" altLang="ja-JP" sz="1000" dirty="0"/>
              <a:t>』.1989</a:t>
            </a:r>
          </a:p>
          <a:p>
            <a:endParaRPr kumimoji="1" lang="ja-JP" altLang="en-US" sz="700" dirty="0"/>
          </a:p>
        </p:txBody>
      </p:sp>
    </p:spTree>
    <p:extLst>
      <p:ext uri="{BB962C8B-B14F-4D97-AF65-F5344CB8AC3E}">
        <p14:creationId xmlns:p14="http://schemas.microsoft.com/office/powerpoint/2010/main" val="3957459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なぜリズムゲームなのか</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Reasons for choosing rhythm games</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graphicFrame>
        <p:nvGraphicFramePr>
          <p:cNvPr id="5" name="コンテンツ プレースホルダー 4">
            <a:extLst>
              <a:ext uri="{FF2B5EF4-FFF2-40B4-BE49-F238E27FC236}">
                <a16:creationId xmlns:a16="http://schemas.microsoft.com/office/drawing/2014/main" id="{ECEA797B-97E1-DEC0-6FBE-F9CC2FFD714E}"/>
              </a:ext>
            </a:extLst>
          </p:cNvPr>
          <p:cNvGraphicFramePr>
            <a:graphicFrameLocks noGrp="1"/>
          </p:cNvGraphicFramePr>
          <p:nvPr>
            <p:ph idx="1"/>
            <p:extLst>
              <p:ext uri="{D42A27DB-BD31-4B8C-83A1-F6EECF244321}">
                <p14:modId xmlns:p14="http://schemas.microsoft.com/office/powerpoint/2010/main" val="69103658"/>
              </p:ext>
            </p:extLst>
          </p:nvPr>
        </p:nvGraphicFramePr>
        <p:xfrm>
          <a:off x="1416627" y="1690688"/>
          <a:ext cx="7010400" cy="3705225"/>
        </p:xfrm>
        <a:graphic>
          <a:graphicData uri="http://schemas.openxmlformats.org/drawingml/2006/table">
            <a:tbl>
              <a:tblPr/>
              <a:tblGrid>
                <a:gridCol w="2336800">
                  <a:extLst>
                    <a:ext uri="{9D8B030D-6E8A-4147-A177-3AD203B41FA5}">
                      <a16:colId xmlns:a16="http://schemas.microsoft.com/office/drawing/2014/main" val="3050116439"/>
                    </a:ext>
                  </a:extLst>
                </a:gridCol>
                <a:gridCol w="2336800">
                  <a:extLst>
                    <a:ext uri="{9D8B030D-6E8A-4147-A177-3AD203B41FA5}">
                      <a16:colId xmlns:a16="http://schemas.microsoft.com/office/drawing/2014/main" val="454771605"/>
                    </a:ext>
                  </a:extLst>
                </a:gridCol>
                <a:gridCol w="2336800">
                  <a:extLst>
                    <a:ext uri="{9D8B030D-6E8A-4147-A177-3AD203B41FA5}">
                      <a16:colId xmlns:a16="http://schemas.microsoft.com/office/drawing/2014/main" val="870855872"/>
                    </a:ext>
                  </a:extLst>
                </a:gridCol>
              </a:tblGrid>
              <a:tr h="447675">
                <a:tc>
                  <a:txBody>
                    <a:bodyPr/>
                    <a:lstStyle/>
                    <a:p>
                      <a:pPr algn="ctr" fontAlgn="ctr"/>
                      <a:r>
                        <a:rPr lang="ja-JP" altLang="en-US" sz="1600" b="0" i="0" u="none" strike="noStrike">
                          <a:solidFill>
                            <a:srgbClr val="404040"/>
                          </a:solidFill>
                          <a:effectLst/>
                          <a:latin typeface="HGｺﾞｼｯｸE" panose="020B0909000000000000" pitchFamily="49" charset="-128"/>
                          <a:ea typeface="HGｺﾞｼｯｸE" panose="020B0909000000000000" pitchFamily="49" charset="-128"/>
                        </a:rPr>
                        <a:t>レース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ja-JP" altLang="en-US" sz="1600" b="0" i="0" u="none" strike="noStrike">
                          <a:solidFill>
                            <a:srgbClr val="404040"/>
                          </a:solidFill>
                          <a:effectLst/>
                          <a:latin typeface="HGｺﾞｼｯｸE" panose="020B0909000000000000" pitchFamily="49" charset="-128"/>
                          <a:ea typeface="HGｺﾞｼｯｸE" panose="020B0909000000000000" pitchFamily="49" charset="-128"/>
                        </a:rPr>
                        <a:t>リズム</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ja-JP" altLang="en-US" sz="1600" b="0" i="0" u="none" strike="noStrike" dirty="0">
                          <a:solidFill>
                            <a:srgbClr val="404040"/>
                          </a:solidFill>
                          <a:effectLst/>
                          <a:latin typeface="HGｺﾞｼｯｸE" panose="020B0909000000000000" pitchFamily="49" charset="-128"/>
                          <a:ea typeface="HGｺﾞｼｯｸE" panose="020B0909000000000000" pitchFamily="49" charset="-128"/>
                        </a:rPr>
                        <a:t>その他</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216361489"/>
                  </a:ext>
                </a:extLst>
              </a:tr>
              <a:tr h="2371725">
                <a:tc>
                  <a:txBody>
                    <a:bodyPr/>
                    <a:lstStyle/>
                    <a:p>
                      <a:pPr algn="l" fontAlgn="t"/>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レースのスピード感からくるハラハラをパズルゲームのゆったりとした戦略性が阻害する</a:t>
                      </a:r>
                      <a:endParaRPr lang="en-US" altLang="ja-JP"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endParaRPr>
                    </a:p>
                    <a:p>
                      <a:pPr algn="l" fontAlgn="t"/>
                      <a:br>
                        <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rPr>
                      </a:br>
                      <a:r>
                        <a:rPr lang="ja-JP" altLang="en-US" sz="1200" b="0" i="0" u="none" strike="noStrike" dirty="0">
                          <a:solidFill>
                            <a:srgbClr val="3A3838"/>
                          </a:solidFill>
                          <a:effectLst/>
                          <a:latin typeface="游ゴシック" panose="020B0400000000000000" pitchFamily="50" charset="-128"/>
                          <a:ea typeface="游ゴシック" panose="020B0400000000000000" pitchFamily="50" charset="-128"/>
                        </a:rPr>
                        <a:t>コースをパズルゲームによって生成するというルールなら上記の問題を解決できる</a:t>
                      </a:r>
                      <a:endPar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tc>
                  <a:txBody>
                    <a:bodyPr/>
                    <a:lstStyle/>
                    <a:p>
                      <a:pPr algn="l" fontAlgn="t"/>
                      <a:r>
                        <a:rPr lang="ja-JP" altLang="en-US"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rPr>
                        <a:t>リズムのテンポ感によってスムーズにギミックを切り替えることが可能</a:t>
                      </a:r>
                      <a:endParaRPr lang="en-US" altLang="ja-JP"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endParaRPr>
                    </a:p>
                    <a:p>
                      <a:pPr algn="l" fontAlgn="t"/>
                      <a:br>
                        <a:rPr lang="ja-JP" altLang="en-US"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rPr>
                      </a:br>
                      <a:r>
                        <a:rPr lang="ja-JP" altLang="en-US"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rPr>
                        <a:t>スッテップシーケンサーとマス目を使うパズルゲームとの相性に可能性あり</a:t>
                      </a:r>
                      <a:endParaRPr lang="en-US" altLang="ja-JP"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endParaRPr>
                    </a:p>
                    <a:p>
                      <a:pPr algn="l" fontAlgn="t"/>
                      <a:br>
                        <a:rPr lang="ja-JP" altLang="en-US" sz="1200" b="0" i="0" u="none" strike="noStrike" dirty="0">
                          <a:solidFill>
                            <a:srgbClr val="C00000"/>
                          </a:solidFill>
                          <a:effectLst/>
                          <a:latin typeface="游ゴシック" panose="020B0400000000000000" pitchFamily="50" charset="-128"/>
                          <a:ea typeface="游ゴシック" panose="020B0400000000000000" pitchFamily="50" charset="-128"/>
                        </a:rPr>
                      </a:br>
                      <a:r>
                        <a:rPr lang="ja-JP" altLang="en-US" sz="1200" b="0" i="0" u="none" strike="noStrike" dirty="0">
                          <a:solidFill>
                            <a:srgbClr val="3A3838"/>
                          </a:solidFill>
                          <a:effectLst/>
                          <a:latin typeface="游ゴシック" panose="020B0400000000000000" pitchFamily="50" charset="-128"/>
                          <a:ea typeface="游ゴシック" panose="020B0400000000000000" pitchFamily="50" charset="-128"/>
                        </a:rPr>
                        <a:t>リズムゲームの内容とパズルゲームの結果が関与する事例がない</a:t>
                      </a:r>
                      <a:endPar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tc>
                  <a:txBody>
                    <a:bodyPr/>
                    <a:lstStyle/>
                    <a:p>
                      <a:pPr algn="l" fontAlgn="t"/>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ゲームギミックのジャンルでない為、ギミックがパズルのみになるジャンル</a:t>
                      </a:r>
                      <a:b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br>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ノベルゲーム、育成ゲーム、教育ゲーム</a:t>
                      </a:r>
                      <a:br>
                        <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rPr>
                      </a:br>
                      <a:endPar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extLst>
                  <a:ext uri="{0D108BD9-81ED-4DB2-BD59-A6C34878D82A}">
                    <a16:rowId xmlns:a16="http://schemas.microsoft.com/office/drawing/2014/main" val="2406306281"/>
                  </a:ext>
                </a:extLst>
              </a:tr>
              <a:tr h="885825">
                <a:tc>
                  <a:txBody>
                    <a:bodyPr/>
                    <a:lstStyle/>
                    <a:p>
                      <a:pPr algn="l" fontAlgn="t"/>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p>
                      <a:pPr algn="l" fontAlgn="t"/>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東方スペルバブル</a:t>
                      </a:r>
                      <a:r>
                        <a:rPr lang="en-US" altLang="ja-JP" sz="1100" b="0" i="0" u="none" strike="noStrike" baseline="30000" dirty="0">
                          <a:solidFill>
                            <a:srgbClr val="000000"/>
                          </a:solidFill>
                          <a:effectLst/>
                          <a:latin typeface="游ゴシック" panose="020B0400000000000000" pitchFamily="50" charset="-128"/>
                          <a:ea typeface="游ゴシック" panose="020B0400000000000000" pitchFamily="50" charset="-128"/>
                        </a:rPr>
                        <a:t>[7]</a:t>
                      </a:r>
                      <a:b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b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a:t>
                      </a:r>
                      <a:r>
                        <a:rPr lang="en-US" sz="1100" b="0" i="0" u="none" strike="noStrike" dirty="0" err="1">
                          <a:solidFill>
                            <a:srgbClr val="000000"/>
                          </a:solidFill>
                          <a:effectLst/>
                          <a:latin typeface="游ゴシック" panose="020B0400000000000000" pitchFamily="50" charset="-128"/>
                          <a:ea typeface="游ゴシック" panose="020B0400000000000000" pitchFamily="50" charset="-128"/>
                        </a:rPr>
                        <a:t>kashicforce</a:t>
                      </a: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-inundation of brigade-</a:t>
                      </a:r>
                      <a:r>
                        <a:rPr lang="en-US" sz="1100" b="0" i="0" u="none" strike="noStrike" baseline="30000" dirty="0">
                          <a:solidFill>
                            <a:srgbClr val="000000"/>
                          </a:solidFill>
                          <a:effectLst/>
                          <a:latin typeface="游ゴシック" panose="020B0400000000000000" pitchFamily="50" charset="-128"/>
                          <a:ea typeface="游ゴシック" panose="020B0400000000000000" pitchFamily="50" charset="-128"/>
                        </a:rPr>
                        <a:t>[8]</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3653512"/>
                  </a:ext>
                </a:extLst>
              </a:tr>
            </a:tbl>
          </a:graphicData>
        </a:graphic>
      </p:graphicFrame>
      <p:sp>
        <p:nvSpPr>
          <p:cNvPr id="6" name="テキスト ボックス 5">
            <a:extLst>
              <a:ext uri="{FF2B5EF4-FFF2-40B4-BE49-F238E27FC236}">
                <a16:creationId xmlns:a16="http://schemas.microsoft.com/office/drawing/2014/main" id="{F3B87745-02F3-A31C-9837-AA4FEAB59BE3}"/>
              </a:ext>
            </a:extLst>
          </p:cNvPr>
          <p:cNvSpPr txBox="1"/>
          <p:nvPr/>
        </p:nvSpPr>
        <p:spPr>
          <a:xfrm>
            <a:off x="1416627" y="5654615"/>
            <a:ext cx="5257800" cy="400110"/>
          </a:xfrm>
          <a:prstGeom prst="rect">
            <a:avLst/>
          </a:prstGeom>
          <a:noFill/>
        </p:spPr>
        <p:txBody>
          <a:bodyPr wrap="square" rtlCol="0">
            <a:spAutoFit/>
          </a:bodyPr>
          <a:lstStyle/>
          <a:p>
            <a:r>
              <a:rPr lang="en-US" altLang="ja-JP" sz="1000" dirty="0"/>
              <a:t>[7]:</a:t>
            </a:r>
            <a:r>
              <a:rPr lang="ja-JP" altLang="en-US" sz="1000" dirty="0"/>
              <a:t>株式会社タイトー</a:t>
            </a:r>
            <a:r>
              <a:rPr lang="en-US" altLang="ja-JP" sz="1000" dirty="0"/>
              <a:t>『</a:t>
            </a:r>
            <a:r>
              <a:rPr lang="ja-JP" altLang="en-US" sz="1000" dirty="0"/>
              <a:t>東方スペルバブル</a:t>
            </a:r>
            <a:r>
              <a:rPr lang="en-US" altLang="ja-JP" sz="1000" dirty="0"/>
              <a:t>』.2020</a:t>
            </a:r>
          </a:p>
          <a:p>
            <a:r>
              <a:rPr lang="en-US" altLang="ja-JP" sz="1000" dirty="0"/>
              <a:t>[8]:</a:t>
            </a:r>
            <a:r>
              <a:rPr lang="ja-JP" altLang="en-US" sz="1000" dirty="0"/>
              <a:t>エンドレスシラフ</a:t>
            </a:r>
            <a:r>
              <a:rPr lang="en-US" altLang="ja-JP" sz="1000" dirty="0"/>
              <a:t>『</a:t>
            </a:r>
            <a:r>
              <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rPr>
              <a:t>∀</a:t>
            </a:r>
            <a:r>
              <a:rPr lang="en-US" altLang="ja-JP" sz="1000" b="0" i="0" u="none" strike="noStrike" dirty="0" err="1">
                <a:solidFill>
                  <a:srgbClr val="000000"/>
                </a:solidFill>
                <a:effectLst/>
                <a:latin typeface="游ゴシック" panose="020B0400000000000000" pitchFamily="50" charset="-128"/>
                <a:ea typeface="游ゴシック" panose="020B0400000000000000" pitchFamily="50" charset="-128"/>
              </a:rPr>
              <a:t>kashicforce</a:t>
            </a:r>
            <a:r>
              <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rPr>
              <a:t>-inundation of brigade-</a:t>
            </a:r>
            <a:r>
              <a:rPr lang="en-US" altLang="ja-JP" sz="1000" dirty="0"/>
              <a:t>』.2019</a:t>
            </a:r>
          </a:p>
        </p:txBody>
      </p:sp>
    </p:spTree>
    <p:extLst>
      <p:ext uri="{BB962C8B-B14F-4D97-AF65-F5344CB8AC3E}">
        <p14:creationId xmlns:p14="http://schemas.microsoft.com/office/powerpoint/2010/main" val="2383804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なぜリズムゲームなのか</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Reasons for choosing rhythm games</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graphicFrame>
        <p:nvGraphicFramePr>
          <p:cNvPr id="7" name="表 7">
            <a:extLst>
              <a:ext uri="{FF2B5EF4-FFF2-40B4-BE49-F238E27FC236}">
                <a16:creationId xmlns:a16="http://schemas.microsoft.com/office/drawing/2014/main" id="{8A5B1E63-6D31-CC79-6912-9B1643B4A71E}"/>
              </a:ext>
            </a:extLst>
          </p:cNvPr>
          <p:cNvGraphicFramePr>
            <a:graphicFrameLocks noGrp="1"/>
          </p:cNvGraphicFramePr>
          <p:nvPr>
            <p:ph idx="1"/>
            <p:extLst>
              <p:ext uri="{D42A27DB-BD31-4B8C-83A1-F6EECF244321}">
                <p14:modId xmlns:p14="http://schemas.microsoft.com/office/powerpoint/2010/main" val="1745836958"/>
              </p:ext>
            </p:extLst>
          </p:nvPr>
        </p:nvGraphicFramePr>
        <p:xfrm>
          <a:off x="838200" y="1825625"/>
          <a:ext cx="10515596" cy="2595880"/>
        </p:xfrm>
        <a:graphic>
          <a:graphicData uri="http://schemas.openxmlformats.org/drawingml/2006/table">
            <a:tbl>
              <a:tblPr firstRow="1" bandRow="1">
                <a:tableStyleId>{5C22544A-7EE6-4342-B048-85BDC9FD1C3A}</a:tableStyleId>
              </a:tblPr>
              <a:tblGrid>
                <a:gridCol w="1502228">
                  <a:extLst>
                    <a:ext uri="{9D8B030D-6E8A-4147-A177-3AD203B41FA5}">
                      <a16:colId xmlns:a16="http://schemas.microsoft.com/office/drawing/2014/main" val="2627584453"/>
                    </a:ext>
                  </a:extLst>
                </a:gridCol>
                <a:gridCol w="1502228">
                  <a:extLst>
                    <a:ext uri="{9D8B030D-6E8A-4147-A177-3AD203B41FA5}">
                      <a16:colId xmlns:a16="http://schemas.microsoft.com/office/drawing/2014/main" val="539428856"/>
                    </a:ext>
                  </a:extLst>
                </a:gridCol>
                <a:gridCol w="1502228">
                  <a:extLst>
                    <a:ext uri="{9D8B030D-6E8A-4147-A177-3AD203B41FA5}">
                      <a16:colId xmlns:a16="http://schemas.microsoft.com/office/drawing/2014/main" val="2178092250"/>
                    </a:ext>
                  </a:extLst>
                </a:gridCol>
                <a:gridCol w="1502228">
                  <a:extLst>
                    <a:ext uri="{9D8B030D-6E8A-4147-A177-3AD203B41FA5}">
                      <a16:colId xmlns:a16="http://schemas.microsoft.com/office/drawing/2014/main" val="914737103"/>
                    </a:ext>
                  </a:extLst>
                </a:gridCol>
                <a:gridCol w="1502228">
                  <a:extLst>
                    <a:ext uri="{9D8B030D-6E8A-4147-A177-3AD203B41FA5}">
                      <a16:colId xmlns:a16="http://schemas.microsoft.com/office/drawing/2014/main" val="3414152401"/>
                    </a:ext>
                  </a:extLst>
                </a:gridCol>
                <a:gridCol w="1502228">
                  <a:extLst>
                    <a:ext uri="{9D8B030D-6E8A-4147-A177-3AD203B41FA5}">
                      <a16:colId xmlns:a16="http://schemas.microsoft.com/office/drawing/2014/main" val="3236319647"/>
                    </a:ext>
                  </a:extLst>
                </a:gridCol>
                <a:gridCol w="1502228">
                  <a:extLst>
                    <a:ext uri="{9D8B030D-6E8A-4147-A177-3AD203B41FA5}">
                      <a16:colId xmlns:a16="http://schemas.microsoft.com/office/drawing/2014/main" val="625985260"/>
                    </a:ext>
                  </a:extLst>
                </a:gridCol>
              </a:tblGrid>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725041733"/>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841491528"/>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438734193"/>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007343869"/>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857983308"/>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367617310"/>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719274208"/>
                  </a:ext>
                </a:extLst>
              </a:tr>
            </a:tbl>
          </a:graphicData>
        </a:graphic>
      </p:graphicFrame>
    </p:spTree>
    <p:extLst>
      <p:ext uri="{BB962C8B-B14F-4D97-AF65-F5344CB8AC3E}">
        <p14:creationId xmlns:p14="http://schemas.microsoft.com/office/powerpoint/2010/main" val="3097046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251DD0-AF3A-87C3-345F-B137A9B51683}"/>
              </a:ext>
            </a:extLst>
          </p:cNvPr>
          <p:cNvSpPr>
            <a:spLocks noGrp="1"/>
          </p:cNvSpPr>
          <p:nvPr>
            <p:ph type="title"/>
          </p:nvPr>
        </p:nvSpPr>
        <p:spPr/>
        <p:txBody>
          <a:bodyPr/>
          <a:lstStyle/>
          <a:p>
            <a:r>
              <a:rPr kumimoji="1" lang="en-US" altLang="ja-JP" sz="2800" b="0" i="0" u="none" strike="noStrike" kern="1200" cap="none" spc="0" normalizeH="0" baseline="0" noProof="0" dirty="0">
                <a:ln>
                  <a:noFill/>
                </a:ln>
                <a:solidFill>
                  <a:srgbClr val="E7E6E6">
                    <a:lumMod val="25000"/>
                  </a:srgbClr>
                </a:solidFill>
                <a:effectLst/>
                <a:uLnTx/>
                <a:uFillTx/>
                <a:latin typeface="HGSｺﾞｼｯｸE" panose="020B0900000000000000" pitchFamily="50" charset="-128"/>
                <a:ea typeface="HGSｺﾞｼｯｸE" panose="020B0900000000000000" pitchFamily="50" charset="-128"/>
                <a:cs typeface="+mj-cs"/>
              </a:rPr>
              <a:t>-</a:t>
            </a:r>
            <a:r>
              <a:rPr kumimoji="1" lang="ja-JP" altLang="en-US" sz="2800" b="0" i="0" u="none" strike="noStrike" kern="1200" cap="none" spc="0" normalizeH="0" baseline="0" noProof="0" dirty="0">
                <a:ln>
                  <a:noFill/>
                </a:ln>
                <a:solidFill>
                  <a:srgbClr val="E7E6E6">
                    <a:lumMod val="25000"/>
                  </a:srgbClr>
                </a:solidFill>
                <a:effectLst/>
                <a:uLnTx/>
                <a:uFillTx/>
                <a:latin typeface="HGSｺﾞｼｯｸE" panose="020B0900000000000000" pitchFamily="50" charset="-128"/>
                <a:ea typeface="HGSｺﾞｼｯｸE" panose="020B0900000000000000" pitchFamily="50" charset="-128"/>
                <a:cs typeface="+mj-cs"/>
              </a:rPr>
              <a:t> ゲームの設計 </a:t>
            </a:r>
            <a:r>
              <a:rPr kumimoji="1" lang="en-US" altLang="ja-JP" sz="2800" b="0" i="0" u="none" strike="noStrike" kern="1200" cap="none" spc="0" normalizeH="0" baseline="0" noProof="0" dirty="0">
                <a:ln>
                  <a:noFill/>
                </a:ln>
                <a:solidFill>
                  <a:srgbClr val="E7E6E6">
                    <a:lumMod val="25000"/>
                  </a:srgbClr>
                </a:solidFill>
                <a:effectLst/>
                <a:uLnTx/>
                <a:uFillTx/>
                <a:latin typeface="HGSｺﾞｼｯｸE" panose="020B0900000000000000" pitchFamily="50" charset="-128"/>
                <a:ea typeface="HGSｺﾞｼｯｸE" panose="020B0900000000000000" pitchFamily="50" charset="-128"/>
                <a:cs typeface="+mj-cs"/>
              </a:rPr>
              <a:t>-</a:t>
            </a:r>
            <a:br>
              <a:rPr kumimoji="1" lang="en-US" altLang="ja-JP" sz="4000" b="0" i="0" u="none" strike="noStrike" kern="1200" cap="none" spc="0" normalizeH="0" baseline="0" noProof="0" dirty="0">
                <a:ln>
                  <a:noFill/>
                </a:ln>
                <a:solidFill>
                  <a:srgbClr val="E7E6E6">
                    <a:lumMod val="25000"/>
                  </a:srgbClr>
                </a:solidFill>
                <a:effectLst/>
                <a:uLnTx/>
                <a:uFillTx/>
                <a:latin typeface="游ゴシック Light" panose="020F0302020204030204"/>
                <a:ea typeface="游ゴシック Light" panose="020B0300000000000000" pitchFamily="50" charset="-128"/>
                <a:cs typeface="+mj-cs"/>
              </a:rPr>
            </a:br>
            <a:r>
              <a:rPr kumimoji="1" lang="en-US" altLang="ja-JP" sz="2000" b="0" i="0" u="none" strike="noStrike" kern="1200" cap="none" spc="0" normalizeH="0" baseline="0" noProof="0" dirty="0">
                <a:ln>
                  <a:noFill/>
                </a:ln>
                <a:solidFill>
                  <a:srgbClr val="E7E6E6">
                    <a:lumMod val="50000"/>
                  </a:srgbClr>
                </a:solidFill>
                <a:effectLst/>
                <a:uLnTx/>
                <a:uFillTx/>
                <a:latin typeface="Bahnschrift SemiLight" panose="020B0502040204020203" pitchFamily="34" charset="0"/>
                <a:ea typeface="游ゴシック Light" panose="020B0300000000000000" pitchFamily="50" charset="-128"/>
                <a:cs typeface="Adobe Devanagari" panose="02040503050201020203" pitchFamily="18" charset="0"/>
              </a:rPr>
              <a:t>Game Design</a:t>
            </a:r>
            <a:endParaRPr kumimoji="1" lang="ja-JP" altLang="en-US" dirty="0"/>
          </a:p>
        </p:txBody>
      </p:sp>
      <p:sp>
        <p:nvSpPr>
          <p:cNvPr id="3" name="コンテンツ プレースホルダー 2">
            <a:extLst>
              <a:ext uri="{FF2B5EF4-FFF2-40B4-BE49-F238E27FC236}">
                <a16:creationId xmlns:a16="http://schemas.microsoft.com/office/drawing/2014/main" id="{91AEF0F6-999E-B46B-0300-9B59694AD033}"/>
              </a:ext>
            </a:extLst>
          </p:cNvPr>
          <p:cNvSpPr>
            <a:spLocks noGrp="1"/>
          </p:cNvSpPr>
          <p:nvPr>
            <p:ph idx="1"/>
          </p:nvPr>
        </p:nvSpPr>
        <p:spPr/>
        <p:txBody>
          <a:bodyPr vert="horz" lIns="91440" tIns="45720" rIns="91440" bIns="45720" rtlCol="0" anchor="t">
            <a:normAutofit/>
          </a:bodyPr>
          <a:lstStyle/>
          <a:p>
            <a:endParaRPr kumimoji="1" lang="en-US" altLang="ja-JP" sz="2000" dirty="0"/>
          </a:p>
          <a:p>
            <a:endParaRPr lang="en-US" altLang="ja-JP" sz="2000" dirty="0"/>
          </a:p>
          <a:p>
            <a:endParaRPr kumimoji="1" lang="en-US" altLang="ja-JP" sz="2000" dirty="0"/>
          </a:p>
          <a:p>
            <a:endParaRPr lang="en-US" altLang="ja-JP" sz="2000" dirty="0"/>
          </a:p>
          <a:p>
            <a:pPr marL="0" indent="0">
              <a:buNone/>
            </a:pPr>
            <a:endParaRPr lang="en-US" altLang="ja-JP" sz="2000" dirty="0"/>
          </a:p>
          <a:p>
            <a:pPr marL="0" indent="0">
              <a:buNone/>
            </a:pPr>
            <a:endParaRPr lang="en-US" altLang="ja-JP" sz="2400" dirty="0"/>
          </a:p>
          <a:p>
            <a:pPr marL="0" indent="0">
              <a:buNone/>
            </a:pPr>
            <a:endParaRPr lang="en-US" altLang="ja-JP" sz="2400" dirty="0"/>
          </a:p>
          <a:p>
            <a:pPr marL="0" indent="0">
              <a:buNone/>
            </a:pPr>
            <a:r>
              <a:rPr lang="ja-JP" altLang="en-US" dirty="0">
                <a:ea typeface="游ゴシック"/>
              </a:rPr>
              <a:t>　</a:t>
            </a:r>
            <a:r>
              <a:rPr lang="ja-JP" altLang="en-US" b="1" dirty="0">
                <a:ea typeface="游ゴシック"/>
              </a:rPr>
              <a:t>パズルの持つ要素</a:t>
            </a:r>
            <a:r>
              <a:rPr lang="ja-JP" altLang="en-US" dirty="0">
                <a:ea typeface="游ゴシック"/>
              </a:rPr>
              <a:t>「</a:t>
            </a:r>
            <a:r>
              <a:rPr lang="ja-JP" altLang="en-US" b="1" dirty="0">
                <a:solidFill>
                  <a:schemeClr val="accent5">
                    <a:lumMod val="75000"/>
                  </a:schemeClr>
                </a:solidFill>
                <a:ea typeface="游ゴシック"/>
              </a:rPr>
              <a:t>マス目</a:t>
            </a:r>
            <a:r>
              <a:rPr lang="ja-JP" altLang="en-US" dirty="0">
                <a:ea typeface="游ゴシック"/>
              </a:rPr>
              <a:t>」</a:t>
            </a:r>
            <a:r>
              <a:rPr lang="en-US" altLang="ja-JP" sz="2000" b="1" dirty="0">
                <a:ea typeface="游ゴシック"/>
              </a:rPr>
              <a:t>×</a:t>
            </a:r>
            <a:r>
              <a:rPr lang="en-US" altLang="ja-JP" b="1" dirty="0">
                <a:ea typeface="游ゴシック"/>
              </a:rPr>
              <a:t> </a:t>
            </a:r>
            <a:r>
              <a:rPr lang="ja-JP" altLang="en-US" b="1" dirty="0">
                <a:ea typeface="游ゴシック"/>
              </a:rPr>
              <a:t>リズムの持つ</a:t>
            </a:r>
            <a:r>
              <a:rPr lang="ja-JP" altLang="en-US" b="1" dirty="0">
                <a:solidFill>
                  <a:schemeClr val="accent5">
                    <a:lumMod val="75000"/>
                  </a:schemeClr>
                </a:solidFill>
                <a:ea typeface="游ゴシック"/>
              </a:rPr>
              <a:t>拍</a:t>
            </a:r>
            <a:r>
              <a:rPr lang="ja-JP" altLang="en-US" b="1" dirty="0">
                <a:ea typeface="游ゴシック"/>
              </a:rPr>
              <a:t>の概念</a:t>
            </a:r>
            <a:endParaRPr lang="en-US" altLang="ja-JP" b="1" dirty="0">
              <a:ea typeface="游ゴシック"/>
            </a:endParaRPr>
          </a:p>
          <a:p>
            <a:pPr marL="0" indent="0">
              <a:lnSpc>
                <a:spcPct val="150000"/>
              </a:lnSpc>
              <a:buNone/>
            </a:pPr>
            <a:r>
              <a:rPr lang="en-US" altLang="ja-JP" dirty="0"/>
              <a:t>					</a:t>
            </a:r>
            <a:r>
              <a:rPr lang="ja-JP" altLang="en-US" sz="3200" b="1" dirty="0"/>
              <a:t>ステップシーケンサー</a:t>
            </a:r>
            <a:endParaRPr lang="en-US" altLang="ja-JP" b="1" dirty="0"/>
          </a:p>
        </p:txBody>
      </p:sp>
      <p:pic>
        <p:nvPicPr>
          <p:cNvPr id="1026" name="Picture 2" descr="Lumines Remastered PS4 review - The Indie Game Website">
            <a:extLst>
              <a:ext uri="{FF2B5EF4-FFF2-40B4-BE49-F238E27FC236}">
                <a16:creationId xmlns:a16="http://schemas.microsoft.com/office/drawing/2014/main" id="{C7A66015-C75B-FC74-687D-A72E60FE28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3609" y="1531751"/>
            <a:ext cx="3654056" cy="2055407"/>
          </a:xfrm>
          <a:prstGeom prst="rect">
            <a:avLst/>
          </a:prstGeom>
          <a:noFill/>
          <a:extLst>
            <a:ext uri="{909E8E84-426E-40DD-AFC4-6F175D3DCCD1}">
              <a14:hiddenFill xmlns:a14="http://schemas.microsoft.com/office/drawing/2010/main">
                <a:solidFill>
                  <a:srgbClr val="FFFFFF"/>
                </a:solidFill>
              </a14:hiddenFill>
            </a:ext>
          </a:extLst>
        </p:spPr>
      </p:pic>
      <p:pic>
        <p:nvPicPr>
          <p:cNvPr id="6" name="図 5">
            <a:extLst>
              <a:ext uri="{FF2B5EF4-FFF2-40B4-BE49-F238E27FC236}">
                <a16:creationId xmlns:a16="http://schemas.microsoft.com/office/drawing/2014/main" id="{57E9CA6A-C14D-2EC7-844D-ADD2AF58C859}"/>
              </a:ext>
            </a:extLst>
          </p:cNvPr>
          <p:cNvPicPr>
            <a:picLocks noChangeAspect="1"/>
          </p:cNvPicPr>
          <p:nvPr/>
        </p:nvPicPr>
        <p:blipFill rotWithShape="1">
          <a:blip r:embed="rId3"/>
          <a:srcRect t="801" b="1772"/>
          <a:stretch/>
        </p:blipFill>
        <p:spPr>
          <a:xfrm>
            <a:off x="6218274" y="1531751"/>
            <a:ext cx="4145993" cy="2055407"/>
          </a:xfrm>
          <a:prstGeom prst="rect">
            <a:avLst/>
          </a:prstGeom>
        </p:spPr>
      </p:pic>
      <p:sp>
        <p:nvSpPr>
          <p:cNvPr id="7" name="テキスト ボックス 6">
            <a:extLst>
              <a:ext uri="{FF2B5EF4-FFF2-40B4-BE49-F238E27FC236}">
                <a16:creationId xmlns:a16="http://schemas.microsoft.com/office/drawing/2014/main" id="{3A989728-AA81-8D3F-B04B-379F8BDBA47F}"/>
              </a:ext>
            </a:extLst>
          </p:cNvPr>
          <p:cNvSpPr txBox="1"/>
          <p:nvPr/>
        </p:nvSpPr>
        <p:spPr>
          <a:xfrm>
            <a:off x="1827733" y="3587158"/>
            <a:ext cx="3679932" cy="400110"/>
          </a:xfrm>
          <a:prstGeom prst="rect">
            <a:avLst/>
          </a:prstGeom>
          <a:noFill/>
        </p:spPr>
        <p:txBody>
          <a:bodyPr wrap="square" rtlCol="0">
            <a:spAutoFit/>
          </a:bodyPr>
          <a:lstStyle/>
          <a:p>
            <a:r>
              <a:rPr lang="en-US" altLang="ja-JP" sz="1000" dirty="0"/>
              <a:t>Q </a:t>
            </a:r>
            <a:r>
              <a:rPr lang="en-US" altLang="ja-JP" sz="1000" dirty="0" err="1"/>
              <a:t>ENTERTAINMENT『Lumines</a:t>
            </a:r>
            <a:r>
              <a:rPr lang="en-US" altLang="ja-JP" sz="1000" dirty="0"/>
              <a:t>: Puzzle Fusion』</a:t>
            </a:r>
          </a:p>
          <a:p>
            <a:r>
              <a:rPr lang="ja-JP" altLang="en-US" sz="1000" dirty="0"/>
              <a:t>株式会社バンダイ</a:t>
            </a:r>
            <a:r>
              <a:rPr lang="en-US" altLang="ja-JP" sz="1000" dirty="0"/>
              <a:t>.2004</a:t>
            </a:r>
          </a:p>
        </p:txBody>
      </p:sp>
      <p:sp>
        <p:nvSpPr>
          <p:cNvPr id="8" name="テキスト ボックス 7">
            <a:extLst>
              <a:ext uri="{FF2B5EF4-FFF2-40B4-BE49-F238E27FC236}">
                <a16:creationId xmlns:a16="http://schemas.microsoft.com/office/drawing/2014/main" id="{D74A640C-79C1-FE1C-EF4C-3AC445F7D914}"/>
              </a:ext>
            </a:extLst>
          </p:cNvPr>
          <p:cNvSpPr txBox="1"/>
          <p:nvPr/>
        </p:nvSpPr>
        <p:spPr>
          <a:xfrm>
            <a:off x="6218274" y="3587158"/>
            <a:ext cx="4722628" cy="246221"/>
          </a:xfrm>
          <a:prstGeom prst="rect">
            <a:avLst/>
          </a:prstGeom>
          <a:noFill/>
        </p:spPr>
        <p:txBody>
          <a:bodyPr wrap="square" rtlCol="0">
            <a:spAutoFit/>
          </a:bodyPr>
          <a:lstStyle/>
          <a:p>
            <a:r>
              <a:rPr lang="en-US" altLang="ja-JP" sz="1000" i="0" dirty="0">
                <a:solidFill>
                  <a:srgbClr val="000000"/>
                </a:solidFill>
                <a:effectLst/>
              </a:rPr>
              <a:t>Google Creative Lab, Use All Five, and </a:t>
            </a:r>
            <a:r>
              <a:rPr lang="en-US" altLang="ja-JP" sz="1000" i="0" dirty="0" err="1">
                <a:solidFill>
                  <a:srgbClr val="000000"/>
                </a:solidFill>
                <a:effectLst/>
              </a:rPr>
              <a:t>Yotam</a:t>
            </a:r>
            <a:r>
              <a:rPr lang="en-US" altLang="ja-JP" sz="1000" i="0" dirty="0">
                <a:solidFill>
                  <a:srgbClr val="000000"/>
                </a:solidFill>
                <a:effectLst/>
              </a:rPr>
              <a:t> </a:t>
            </a:r>
            <a:r>
              <a:rPr lang="en-US" altLang="ja-JP" sz="1000" i="0" dirty="0" err="1">
                <a:solidFill>
                  <a:srgbClr val="000000"/>
                </a:solidFill>
                <a:effectLst/>
              </a:rPr>
              <a:t>Mann『</a:t>
            </a:r>
            <a:r>
              <a:rPr lang="en-US" altLang="ja-JP" sz="1000" i="0" cap="all" dirty="0" err="1">
                <a:solidFill>
                  <a:srgbClr val="000000"/>
                </a:solidFill>
                <a:effectLst/>
              </a:rPr>
              <a:t>SONG</a:t>
            </a:r>
            <a:r>
              <a:rPr lang="en-US" altLang="ja-JP" sz="1000" i="0" cap="all" dirty="0">
                <a:solidFill>
                  <a:srgbClr val="000000"/>
                </a:solidFill>
                <a:effectLst/>
              </a:rPr>
              <a:t> MAKER</a:t>
            </a:r>
            <a:r>
              <a:rPr lang="en-US" altLang="ja-JP" sz="1000" i="0" dirty="0">
                <a:solidFill>
                  <a:srgbClr val="000000"/>
                </a:solidFill>
                <a:effectLst/>
              </a:rPr>
              <a:t>』</a:t>
            </a:r>
            <a:endParaRPr kumimoji="1" lang="ja-JP" altLang="en-US" sz="900" dirty="0"/>
          </a:p>
        </p:txBody>
      </p:sp>
      <p:cxnSp>
        <p:nvCxnSpPr>
          <p:cNvPr id="10" name="直線矢印コネクタ 9">
            <a:extLst>
              <a:ext uri="{FF2B5EF4-FFF2-40B4-BE49-F238E27FC236}">
                <a16:creationId xmlns:a16="http://schemas.microsoft.com/office/drawing/2014/main" id="{9A7C6C99-4265-1D57-0127-E43045DDDE89}"/>
              </a:ext>
            </a:extLst>
          </p:cNvPr>
          <p:cNvCxnSpPr>
            <a:cxnSpLocks/>
          </p:cNvCxnSpPr>
          <p:nvPr/>
        </p:nvCxnSpPr>
        <p:spPr>
          <a:xfrm>
            <a:off x="4508205" y="5709684"/>
            <a:ext cx="852377" cy="0"/>
          </a:xfrm>
          <a:prstGeom prst="straightConnector1">
            <a:avLst/>
          </a:prstGeom>
          <a:ln w="381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085726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5732</TotalTime>
  <Words>1088</Words>
  <Application>Microsoft Office PowerPoint</Application>
  <PresentationFormat>ワイド画面</PresentationFormat>
  <Paragraphs>154</Paragraphs>
  <Slides>12</Slides>
  <Notes>0</Notes>
  <HiddenSlides>0</HiddenSlides>
  <MMClips>1</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12</vt:i4>
      </vt:variant>
    </vt:vector>
  </HeadingPairs>
  <TitlesOfParts>
    <vt:vector size="20" baseType="lpstr">
      <vt:lpstr>HGSｺﾞｼｯｸE</vt:lpstr>
      <vt:lpstr>HGｺﾞｼｯｸE</vt:lpstr>
      <vt:lpstr>游ゴシック</vt:lpstr>
      <vt:lpstr>游ゴシック Light</vt:lpstr>
      <vt:lpstr>Arial</vt:lpstr>
      <vt:lpstr>Bahnschrift</vt:lpstr>
      <vt:lpstr>Bahnschrift SemiLight</vt:lpstr>
      <vt:lpstr>Office テーマ</vt:lpstr>
      <vt:lpstr>パズルで音色ノーツを作るシーケンサーリズムゲーム Sequencer rhythm game with puzzle to create tone notes</vt:lpstr>
      <vt:lpstr>- ゲームのルール - Game rules</vt:lpstr>
      <vt:lpstr>- 完成作品 - Completed work</vt:lpstr>
      <vt:lpstr>- 研究の目的 - Research background</vt:lpstr>
      <vt:lpstr>- なぜパズルゲームなのか - Reasons for choosing puzzle games</vt:lpstr>
      <vt:lpstr>- なぜリズムゲームなのか - Reasons for choosing rhythm games</vt:lpstr>
      <vt:lpstr>- なぜリズムゲームなのか - Reasons for choosing rhythm games</vt:lpstr>
      <vt:lpstr>- なぜリズムゲームなのか - Reasons for choosing rhythm games</vt:lpstr>
      <vt:lpstr>- ゲームの設計 - Game Design</vt:lpstr>
      <vt:lpstr>- ゲームの設計 - Game Design</vt:lpstr>
      <vt:lpstr>- 音の選定 - Sound selection</vt:lpstr>
      <vt:lpstr>- まとめ -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パズルで音色ノーツを作るシーケンサーリズムゲーム Sequencer rhythm game with puzzle to create tone notes</dc:title>
  <dc:creator>nao sakuma</dc:creator>
  <cp:lastModifiedBy>nao sakuma</cp:lastModifiedBy>
  <cp:revision>95</cp:revision>
  <dcterms:created xsi:type="dcterms:W3CDTF">2023-01-17T18:14:11Z</dcterms:created>
  <dcterms:modified xsi:type="dcterms:W3CDTF">2023-01-28T21:24:01Z</dcterms:modified>
</cp:coreProperties>
</file>