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61" r:id="rId6"/>
    <p:sldId id="265" r:id="rId7"/>
    <p:sldId id="269" r:id="rId8"/>
    <p:sldId id="266" r:id="rId9"/>
    <p:sldId id="259" r:id="rId10"/>
    <p:sldId id="262" r:id="rId11"/>
    <p:sldId id="260" r:id="rId12"/>
    <p:sldId id="264" r:id="rId13"/>
    <p:sldId id="268"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1" autoAdjust="0"/>
    <p:restoredTop sz="94660"/>
  </p:normalViewPr>
  <p:slideViewPr>
    <p:cSldViewPr snapToGrid="0">
      <p:cViewPr>
        <p:scale>
          <a:sx n="96" d="100"/>
          <a:sy n="96" d="100"/>
        </p:scale>
        <p:origin x="54" y="4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253B22-931C-6526-285A-11AD81CEC45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39950DF-3D92-8E18-6F3D-270078662C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1229525-93DB-88FF-3E0A-C3B30B806689}"/>
              </a:ext>
            </a:extLst>
          </p:cNvPr>
          <p:cNvSpPr>
            <a:spLocks noGrp="1"/>
          </p:cNvSpPr>
          <p:nvPr>
            <p:ph type="dt" sz="half" idx="10"/>
          </p:nvPr>
        </p:nvSpPr>
        <p:spPr/>
        <p:txBody>
          <a:bodyPr/>
          <a:lstStyle/>
          <a:p>
            <a:fld id="{2CA974E4-5C81-4E2A-BB11-A65301C72B69}" type="datetimeFigureOut">
              <a:rPr kumimoji="1" lang="ja-JP" altLang="en-US" smtClean="0"/>
              <a:t>2023/1/20</a:t>
            </a:fld>
            <a:endParaRPr kumimoji="1" lang="ja-JP" altLang="en-US"/>
          </a:p>
        </p:txBody>
      </p:sp>
      <p:sp>
        <p:nvSpPr>
          <p:cNvPr id="5" name="フッター プレースホルダー 4">
            <a:extLst>
              <a:ext uri="{FF2B5EF4-FFF2-40B4-BE49-F238E27FC236}">
                <a16:creationId xmlns:a16="http://schemas.microsoft.com/office/drawing/2014/main" id="{D5E84464-14AE-97AD-2D85-045563E36F2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FB2091-2E88-497E-1529-E9EEB63674E4}"/>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1457045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6DEEE0-0C09-E5D4-996F-E0691394A4E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B5A1985-5B40-7604-CFAD-9BEDBD586BE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F1C197-489C-CC0B-4E45-8EBF08FCC7B6}"/>
              </a:ext>
            </a:extLst>
          </p:cNvPr>
          <p:cNvSpPr>
            <a:spLocks noGrp="1"/>
          </p:cNvSpPr>
          <p:nvPr>
            <p:ph type="dt" sz="half" idx="10"/>
          </p:nvPr>
        </p:nvSpPr>
        <p:spPr/>
        <p:txBody>
          <a:bodyPr/>
          <a:lstStyle/>
          <a:p>
            <a:fld id="{2CA974E4-5C81-4E2A-BB11-A65301C72B69}" type="datetimeFigureOut">
              <a:rPr kumimoji="1" lang="ja-JP" altLang="en-US" smtClean="0"/>
              <a:t>2023/1/20</a:t>
            </a:fld>
            <a:endParaRPr kumimoji="1" lang="ja-JP" altLang="en-US"/>
          </a:p>
        </p:txBody>
      </p:sp>
      <p:sp>
        <p:nvSpPr>
          <p:cNvPr id="5" name="フッター プレースホルダー 4">
            <a:extLst>
              <a:ext uri="{FF2B5EF4-FFF2-40B4-BE49-F238E27FC236}">
                <a16:creationId xmlns:a16="http://schemas.microsoft.com/office/drawing/2014/main" id="{B1247A6C-65AF-8805-01B3-FB3D7A2609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FE5B05-E593-B872-1025-DE6D27BF9367}"/>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2939979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3DE9B36-6A0C-5070-C80F-69F7396F944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9F77A47-5C35-115E-6398-9094D6D55BC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399508-0624-CC10-CCED-025EF439EC55}"/>
              </a:ext>
            </a:extLst>
          </p:cNvPr>
          <p:cNvSpPr>
            <a:spLocks noGrp="1"/>
          </p:cNvSpPr>
          <p:nvPr>
            <p:ph type="dt" sz="half" idx="10"/>
          </p:nvPr>
        </p:nvSpPr>
        <p:spPr/>
        <p:txBody>
          <a:bodyPr/>
          <a:lstStyle/>
          <a:p>
            <a:fld id="{2CA974E4-5C81-4E2A-BB11-A65301C72B69}" type="datetimeFigureOut">
              <a:rPr kumimoji="1" lang="ja-JP" altLang="en-US" smtClean="0"/>
              <a:t>2023/1/20</a:t>
            </a:fld>
            <a:endParaRPr kumimoji="1" lang="ja-JP" altLang="en-US"/>
          </a:p>
        </p:txBody>
      </p:sp>
      <p:sp>
        <p:nvSpPr>
          <p:cNvPr id="5" name="フッター プレースホルダー 4">
            <a:extLst>
              <a:ext uri="{FF2B5EF4-FFF2-40B4-BE49-F238E27FC236}">
                <a16:creationId xmlns:a16="http://schemas.microsoft.com/office/drawing/2014/main" id="{EEEA8195-2D62-275B-465F-46CBAD4F09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B503BCD-B1AC-CAD0-6D0F-7E6496F320CD}"/>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889417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C1053C-FB58-4BF9-1EBA-7216DBD7419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FEDFEC-11BE-FAEA-A155-AE52CE2D810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F85DB1-3BA6-7509-9699-0EDC70EF9A76}"/>
              </a:ext>
            </a:extLst>
          </p:cNvPr>
          <p:cNvSpPr>
            <a:spLocks noGrp="1"/>
          </p:cNvSpPr>
          <p:nvPr>
            <p:ph type="dt" sz="half" idx="10"/>
          </p:nvPr>
        </p:nvSpPr>
        <p:spPr/>
        <p:txBody>
          <a:bodyPr/>
          <a:lstStyle/>
          <a:p>
            <a:fld id="{2CA974E4-5C81-4E2A-BB11-A65301C72B69}" type="datetimeFigureOut">
              <a:rPr kumimoji="1" lang="ja-JP" altLang="en-US" smtClean="0"/>
              <a:t>2023/1/20</a:t>
            </a:fld>
            <a:endParaRPr kumimoji="1" lang="ja-JP" altLang="en-US"/>
          </a:p>
        </p:txBody>
      </p:sp>
      <p:sp>
        <p:nvSpPr>
          <p:cNvPr id="5" name="フッター プレースホルダー 4">
            <a:extLst>
              <a:ext uri="{FF2B5EF4-FFF2-40B4-BE49-F238E27FC236}">
                <a16:creationId xmlns:a16="http://schemas.microsoft.com/office/drawing/2014/main" id="{FA47300A-A37B-D0E5-9F78-F0EBD5C258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5CBBDF7-539A-0D83-FB5F-C6A2898903DE}"/>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4159145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3323CC-C48E-6A41-197C-6FF0EB17AD2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4EB10FB-FAC0-1706-363F-015105300E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F94C734-13A8-4121-4839-96792FE1BB9B}"/>
              </a:ext>
            </a:extLst>
          </p:cNvPr>
          <p:cNvSpPr>
            <a:spLocks noGrp="1"/>
          </p:cNvSpPr>
          <p:nvPr>
            <p:ph type="dt" sz="half" idx="10"/>
          </p:nvPr>
        </p:nvSpPr>
        <p:spPr/>
        <p:txBody>
          <a:bodyPr/>
          <a:lstStyle/>
          <a:p>
            <a:fld id="{2CA974E4-5C81-4E2A-BB11-A65301C72B69}" type="datetimeFigureOut">
              <a:rPr kumimoji="1" lang="ja-JP" altLang="en-US" smtClean="0"/>
              <a:t>2023/1/20</a:t>
            </a:fld>
            <a:endParaRPr kumimoji="1" lang="ja-JP" altLang="en-US"/>
          </a:p>
        </p:txBody>
      </p:sp>
      <p:sp>
        <p:nvSpPr>
          <p:cNvPr id="5" name="フッター プレースホルダー 4">
            <a:extLst>
              <a:ext uri="{FF2B5EF4-FFF2-40B4-BE49-F238E27FC236}">
                <a16:creationId xmlns:a16="http://schemas.microsoft.com/office/drawing/2014/main" id="{961CD6DB-1864-7668-E235-87BDB2DF80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3D72DC-A5DC-A7FD-24B4-35659808B698}"/>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814859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E6C1FB-03E8-446C-EFB6-78E4979B802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585BAB9-0801-7219-98E8-699CA76644B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5132310-B26D-A2C5-49D0-D94E27FB455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15B0E8B-7548-8D11-91F7-B9019432E47C}"/>
              </a:ext>
            </a:extLst>
          </p:cNvPr>
          <p:cNvSpPr>
            <a:spLocks noGrp="1"/>
          </p:cNvSpPr>
          <p:nvPr>
            <p:ph type="dt" sz="half" idx="10"/>
          </p:nvPr>
        </p:nvSpPr>
        <p:spPr/>
        <p:txBody>
          <a:bodyPr/>
          <a:lstStyle/>
          <a:p>
            <a:fld id="{2CA974E4-5C81-4E2A-BB11-A65301C72B69}" type="datetimeFigureOut">
              <a:rPr kumimoji="1" lang="ja-JP" altLang="en-US" smtClean="0"/>
              <a:t>2023/1/20</a:t>
            </a:fld>
            <a:endParaRPr kumimoji="1" lang="ja-JP" altLang="en-US"/>
          </a:p>
        </p:txBody>
      </p:sp>
      <p:sp>
        <p:nvSpPr>
          <p:cNvPr id="6" name="フッター プレースホルダー 5">
            <a:extLst>
              <a:ext uri="{FF2B5EF4-FFF2-40B4-BE49-F238E27FC236}">
                <a16:creationId xmlns:a16="http://schemas.microsoft.com/office/drawing/2014/main" id="{64B6BDFF-B178-CD87-86CC-A8A28A811C5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500AC5-77A1-B73E-FF0C-C790D0211736}"/>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367843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A0178D-A446-C3DB-24E8-CEC6569B349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7924FF1-0A9D-09EC-BAC2-7917A5265D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BB9B57F-DCCB-8799-1C92-9B61F666297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FB25F80-673C-0535-9B9D-3601E384A2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521B16D-3A43-ABF2-4ADF-52798970B0B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BCE7F9E-236D-5E60-542B-A18E103C580E}"/>
              </a:ext>
            </a:extLst>
          </p:cNvPr>
          <p:cNvSpPr>
            <a:spLocks noGrp="1"/>
          </p:cNvSpPr>
          <p:nvPr>
            <p:ph type="dt" sz="half" idx="10"/>
          </p:nvPr>
        </p:nvSpPr>
        <p:spPr/>
        <p:txBody>
          <a:bodyPr/>
          <a:lstStyle/>
          <a:p>
            <a:fld id="{2CA974E4-5C81-4E2A-BB11-A65301C72B69}" type="datetimeFigureOut">
              <a:rPr kumimoji="1" lang="ja-JP" altLang="en-US" smtClean="0"/>
              <a:t>2023/1/20</a:t>
            </a:fld>
            <a:endParaRPr kumimoji="1" lang="ja-JP" altLang="en-US"/>
          </a:p>
        </p:txBody>
      </p:sp>
      <p:sp>
        <p:nvSpPr>
          <p:cNvPr id="8" name="フッター プレースホルダー 7">
            <a:extLst>
              <a:ext uri="{FF2B5EF4-FFF2-40B4-BE49-F238E27FC236}">
                <a16:creationId xmlns:a16="http://schemas.microsoft.com/office/drawing/2014/main" id="{B0F103A0-348E-6E9C-8C07-697DF13DF91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71890DD-32DF-40EA-E6A5-97E9713F7548}"/>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406268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086C6-8240-0899-6B61-9B6EDA7BB54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CE8349A-A39F-509B-3993-EE5FD4DD0832}"/>
              </a:ext>
            </a:extLst>
          </p:cNvPr>
          <p:cNvSpPr>
            <a:spLocks noGrp="1"/>
          </p:cNvSpPr>
          <p:nvPr>
            <p:ph type="dt" sz="half" idx="10"/>
          </p:nvPr>
        </p:nvSpPr>
        <p:spPr/>
        <p:txBody>
          <a:bodyPr/>
          <a:lstStyle/>
          <a:p>
            <a:fld id="{2CA974E4-5C81-4E2A-BB11-A65301C72B69}" type="datetimeFigureOut">
              <a:rPr kumimoji="1" lang="ja-JP" altLang="en-US" smtClean="0"/>
              <a:t>2023/1/20</a:t>
            </a:fld>
            <a:endParaRPr kumimoji="1" lang="ja-JP" altLang="en-US"/>
          </a:p>
        </p:txBody>
      </p:sp>
      <p:sp>
        <p:nvSpPr>
          <p:cNvPr id="4" name="フッター プレースホルダー 3">
            <a:extLst>
              <a:ext uri="{FF2B5EF4-FFF2-40B4-BE49-F238E27FC236}">
                <a16:creationId xmlns:a16="http://schemas.microsoft.com/office/drawing/2014/main" id="{9A6B1A8D-A06A-4FDA-AEBF-B46283BAAD3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1C908AA-6C06-97F8-0ACD-115732095C96}"/>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157389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7095CB0-FE1A-6C6C-0DBB-A7EE74EA0240}"/>
              </a:ext>
            </a:extLst>
          </p:cNvPr>
          <p:cNvSpPr>
            <a:spLocks noGrp="1"/>
          </p:cNvSpPr>
          <p:nvPr>
            <p:ph type="dt" sz="half" idx="10"/>
          </p:nvPr>
        </p:nvSpPr>
        <p:spPr/>
        <p:txBody>
          <a:bodyPr/>
          <a:lstStyle/>
          <a:p>
            <a:fld id="{2CA974E4-5C81-4E2A-BB11-A65301C72B69}" type="datetimeFigureOut">
              <a:rPr kumimoji="1" lang="ja-JP" altLang="en-US" smtClean="0"/>
              <a:t>2023/1/20</a:t>
            </a:fld>
            <a:endParaRPr kumimoji="1" lang="ja-JP" altLang="en-US"/>
          </a:p>
        </p:txBody>
      </p:sp>
      <p:sp>
        <p:nvSpPr>
          <p:cNvPr id="3" name="フッター プレースホルダー 2">
            <a:extLst>
              <a:ext uri="{FF2B5EF4-FFF2-40B4-BE49-F238E27FC236}">
                <a16:creationId xmlns:a16="http://schemas.microsoft.com/office/drawing/2014/main" id="{2E097BBD-C7D8-00CF-D15D-D0945DDBC22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B94BA2D-A73A-85E4-BE1B-30087F1AE437}"/>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384314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A5694E-5BE3-F8E0-9045-8ABF1C6A9B6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1024B5-A78D-7D27-A7CE-999E4672FF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81D1F86-5AF7-014B-8E16-1474B27FC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4B4B59-AD7F-BB63-5ACD-E8EE93DAF4A6}"/>
              </a:ext>
            </a:extLst>
          </p:cNvPr>
          <p:cNvSpPr>
            <a:spLocks noGrp="1"/>
          </p:cNvSpPr>
          <p:nvPr>
            <p:ph type="dt" sz="half" idx="10"/>
          </p:nvPr>
        </p:nvSpPr>
        <p:spPr/>
        <p:txBody>
          <a:bodyPr/>
          <a:lstStyle/>
          <a:p>
            <a:fld id="{2CA974E4-5C81-4E2A-BB11-A65301C72B69}" type="datetimeFigureOut">
              <a:rPr kumimoji="1" lang="ja-JP" altLang="en-US" smtClean="0"/>
              <a:t>2023/1/20</a:t>
            </a:fld>
            <a:endParaRPr kumimoji="1" lang="ja-JP" altLang="en-US"/>
          </a:p>
        </p:txBody>
      </p:sp>
      <p:sp>
        <p:nvSpPr>
          <p:cNvPr id="6" name="フッター プレースホルダー 5">
            <a:extLst>
              <a:ext uri="{FF2B5EF4-FFF2-40B4-BE49-F238E27FC236}">
                <a16:creationId xmlns:a16="http://schemas.microsoft.com/office/drawing/2014/main" id="{738543F6-39BD-591C-50BE-1BC90916DBA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67AB536-A23A-C013-3071-551DCFCDFDDE}"/>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212354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3FAD88-CF4E-C6E0-FD23-4CF8374CA54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141074F-729F-714E-1B87-AD22B97F5D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86F5004-EFD4-BC3A-23A0-C176E2ED25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6C3432-7CB2-77FD-2FDA-CE7C86F9BA14}"/>
              </a:ext>
            </a:extLst>
          </p:cNvPr>
          <p:cNvSpPr>
            <a:spLocks noGrp="1"/>
          </p:cNvSpPr>
          <p:nvPr>
            <p:ph type="dt" sz="half" idx="10"/>
          </p:nvPr>
        </p:nvSpPr>
        <p:spPr/>
        <p:txBody>
          <a:bodyPr/>
          <a:lstStyle/>
          <a:p>
            <a:fld id="{2CA974E4-5C81-4E2A-BB11-A65301C72B69}" type="datetimeFigureOut">
              <a:rPr kumimoji="1" lang="ja-JP" altLang="en-US" smtClean="0"/>
              <a:t>2023/1/20</a:t>
            </a:fld>
            <a:endParaRPr kumimoji="1" lang="ja-JP" altLang="en-US"/>
          </a:p>
        </p:txBody>
      </p:sp>
      <p:sp>
        <p:nvSpPr>
          <p:cNvPr id="6" name="フッター プレースホルダー 5">
            <a:extLst>
              <a:ext uri="{FF2B5EF4-FFF2-40B4-BE49-F238E27FC236}">
                <a16:creationId xmlns:a16="http://schemas.microsoft.com/office/drawing/2014/main" id="{0B280080-33F4-7AE3-7A6E-3E10EDC04AE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5ADFCAD-6EC3-FAB6-9971-86620B8A0DF0}"/>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1957058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9CF3091-E1D1-EF1E-D668-20FC7FACB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F7395F-DF87-0E05-8014-656D73E83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572416-77C3-5073-E0AF-89B4DB7DA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974E4-5C81-4E2A-BB11-A65301C72B69}" type="datetimeFigureOut">
              <a:rPr kumimoji="1" lang="ja-JP" altLang="en-US" smtClean="0"/>
              <a:t>2023/1/20</a:t>
            </a:fld>
            <a:endParaRPr kumimoji="1" lang="ja-JP" altLang="en-US"/>
          </a:p>
        </p:txBody>
      </p:sp>
      <p:sp>
        <p:nvSpPr>
          <p:cNvPr id="5" name="フッター プレースホルダー 4">
            <a:extLst>
              <a:ext uri="{FF2B5EF4-FFF2-40B4-BE49-F238E27FC236}">
                <a16:creationId xmlns:a16="http://schemas.microsoft.com/office/drawing/2014/main" id="{E58219DE-B36D-F652-8E28-4C32B0F78E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CDBF2D2-E52E-DBDA-EFDC-207D2193B4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457408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7C558F-FDAA-5527-E8E5-EC7EC29500F8}"/>
              </a:ext>
            </a:extLst>
          </p:cNvPr>
          <p:cNvSpPr>
            <a:spLocks noGrp="1"/>
          </p:cNvSpPr>
          <p:nvPr>
            <p:ph type="ctrTitle"/>
          </p:nvPr>
        </p:nvSpPr>
        <p:spPr/>
        <p:txBody>
          <a:bodyPr>
            <a:normAutofit/>
          </a:bodyPr>
          <a:lstStyle/>
          <a:p>
            <a:pPr>
              <a:lnSpc>
                <a:spcPct val="150000"/>
              </a:lnSpc>
            </a:pP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パズルで音色ノーツを作るシーケンサーリズムゲーム</a:t>
            </a:r>
            <a:b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br>
            <a:r>
              <a:rPr kumimoji="1" lang="en-US" altLang="ja-JP" sz="2400" dirty="0">
                <a:solidFill>
                  <a:schemeClr val="bg2">
                    <a:lumMod val="25000"/>
                  </a:schemeClr>
                </a:solidFill>
                <a:latin typeface="Bahnschrift" panose="020B0502040204020203" pitchFamily="34" charset="0"/>
                <a:ea typeface="HGSｺﾞｼｯｸE" panose="020B0900000000000000" pitchFamily="50" charset="-128"/>
              </a:rPr>
              <a:t>Sequencer rhythm game with puzzle to create tone notes</a:t>
            </a:r>
            <a:endParaRPr kumimoji="1" lang="ja-JP" altLang="en-US" sz="2800" dirty="0">
              <a:solidFill>
                <a:schemeClr val="bg2">
                  <a:lumMod val="25000"/>
                </a:schemeClr>
              </a:solidFill>
              <a:latin typeface="Bahnschrift" panose="020B0502040204020203" pitchFamily="34" charset="0"/>
              <a:ea typeface="HGSｺﾞｼｯｸE" panose="020B0900000000000000" pitchFamily="50" charset="-128"/>
            </a:endParaRPr>
          </a:p>
        </p:txBody>
      </p:sp>
      <p:sp>
        <p:nvSpPr>
          <p:cNvPr id="3" name="字幕 2">
            <a:extLst>
              <a:ext uri="{FF2B5EF4-FFF2-40B4-BE49-F238E27FC236}">
                <a16:creationId xmlns:a16="http://schemas.microsoft.com/office/drawing/2014/main" id="{52903337-5FCC-A8FA-520C-6CF73CBAA975}"/>
              </a:ext>
            </a:extLst>
          </p:cNvPr>
          <p:cNvSpPr>
            <a:spLocks noGrp="1"/>
          </p:cNvSpPr>
          <p:nvPr>
            <p:ph type="subTitle" idx="1"/>
          </p:nvPr>
        </p:nvSpPr>
        <p:spPr/>
        <p:txBody>
          <a:bodyPr/>
          <a:lstStyle/>
          <a:p>
            <a:endParaRPr kumimoji="1" lang="en-US" altLang="ja-JP" dirty="0">
              <a:solidFill>
                <a:schemeClr val="bg2">
                  <a:lumMod val="25000"/>
                </a:schemeClr>
              </a:solidFill>
            </a:endParaRPr>
          </a:p>
          <a:p>
            <a:r>
              <a:rPr kumimoji="1" lang="ja-JP" altLang="en-US" sz="2000" b="1" dirty="0">
                <a:solidFill>
                  <a:schemeClr val="bg2">
                    <a:lumMod val="25000"/>
                  </a:schemeClr>
                </a:solidFill>
              </a:rPr>
              <a:t>ソフトウェアデザインスタジオ</a:t>
            </a:r>
            <a:endParaRPr kumimoji="1" lang="en-US" altLang="ja-JP" sz="2000" b="1" dirty="0">
              <a:solidFill>
                <a:schemeClr val="bg2">
                  <a:lumMod val="25000"/>
                </a:schemeClr>
              </a:solidFill>
            </a:endParaRPr>
          </a:p>
          <a:p>
            <a:r>
              <a:rPr lang="en-US" altLang="ja-JP" sz="2000" b="1" dirty="0">
                <a:solidFill>
                  <a:schemeClr val="bg2">
                    <a:lumMod val="25000"/>
                  </a:schemeClr>
                </a:solidFill>
              </a:rPr>
              <a:t>19144691</a:t>
            </a:r>
            <a:r>
              <a:rPr lang="ja-JP" altLang="en-US" sz="2000" b="1" dirty="0">
                <a:solidFill>
                  <a:schemeClr val="bg2">
                    <a:lumMod val="25000"/>
                  </a:schemeClr>
                </a:solidFill>
              </a:rPr>
              <a:t>　佐久間 那央</a:t>
            </a:r>
            <a:endParaRPr kumimoji="1" lang="ja-JP" altLang="en-US" sz="2000" b="1" dirty="0">
              <a:solidFill>
                <a:schemeClr val="bg2">
                  <a:lumMod val="25000"/>
                </a:schemeClr>
              </a:solidFill>
            </a:endParaRPr>
          </a:p>
        </p:txBody>
      </p:sp>
    </p:spTree>
    <p:extLst>
      <p:ext uri="{BB962C8B-B14F-4D97-AF65-F5344CB8AC3E}">
        <p14:creationId xmlns:p14="http://schemas.microsoft.com/office/powerpoint/2010/main" val="265142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ゲームのルール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Game rules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p:txBody>
          <a:bodyPr/>
          <a:lstStyle/>
          <a:p>
            <a:r>
              <a:rPr kumimoji="1" lang="ja-JP" altLang="en-US" dirty="0"/>
              <a:t>ルール（ノーツの種類による操作方法の説明）</a:t>
            </a:r>
          </a:p>
        </p:txBody>
      </p:sp>
    </p:spTree>
    <p:extLst>
      <p:ext uri="{BB962C8B-B14F-4D97-AF65-F5344CB8AC3E}">
        <p14:creationId xmlns:p14="http://schemas.microsoft.com/office/powerpoint/2010/main" val="290338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24A1E9D7-DF5F-A0E1-D400-4B7E7361926D}"/>
              </a:ext>
            </a:extLst>
          </p:cNvPr>
          <p:cNvGrpSpPr/>
          <p:nvPr/>
        </p:nvGrpSpPr>
        <p:grpSpPr>
          <a:xfrm>
            <a:off x="1152525" y="1950720"/>
            <a:ext cx="8395222" cy="1325562"/>
            <a:chOff x="1951729" y="3627120"/>
            <a:chExt cx="8395222" cy="1325562"/>
          </a:xfrm>
        </p:grpSpPr>
        <p:pic>
          <p:nvPicPr>
            <p:cNvPr id="6" name="図 5">
              <a:extLst>
                <a:ext uri="{FF2B5EF4-FFF2-40B4-BE49-F238E27FC236}">
                  <a16:creationId xmlns:a16="http://schemas.microsoft.com/office/drawing/2014/main" id="{68794A70-22F0-3830-AE39-9B0B5BDCE726}"/>
                </a:ext>
              </a:extLst>
            </p:cNvPr>
            <p:cNvPicPr>
              <a:picLocks noChangeAspect="1"/>
            </p:cNvPicPr>
            <p:nvPr/>
          </p:nvPicPr>
          <p:blipFill>
            <a:blip r:embed="rId2"/>
            <a:stretch>
              <a:fillRect/>
            </a:stretch>
          </p:blipFill>
          <p:spPr>
            <a:xfrm>
              <a:off x="1951729" y="3627120"/>
              <a:ext cx="8395222" cy="1325562"/>
            </a:xfrm>
            <a:prstGeom prst="rect">
              <a:avLst/>
            </a:prstGeom>
          </p:spPr>
        </p:pic>
        <p:sp>
          <p:nvSpPr>
            <p:cNvPr id="8" name="正方形/長方形 7">
              <a:extLst>
                <a:ext uri="{FF2B5EF4-FFF2-40B4-BE49-F238E27FC236}">
                  <a16:creationId xmlns:a16="http://schemas.microsoft.com/office/drawing/2014/main" id="{84CADF0D-C87E-40A7-CEDE-E168F99E4BC0}"/>
                </a:ext>
              </a:extLst>
            </p:cNvPr>
            <p:cNvSpPr/>
            <p:nvPr/>
          </p:nvSpPr>
          <p:spPr>
            <a:xfrm>
              <a:off x="2590800" y="3973671"/>
              <a:ext cx="327660" cy="632460"/>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DF94900-A49A-9953-FD21-B0E64790F9E7}"/>
                </a:ext>
              </a:extLst>
            </p:cNvPr>
            <p:cNvSpPr/>
            <p:nvPr/>
          </p:nvSpPr>
          <p:spPr>
            <a:xfrm>
              <a:off x="5699760" y="3973671"/>
              <a:ext cx="327660" cy="632460"/>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196D2D7-C81C-6890-91BF-A608B7416B30}"/>
                </a:ext>
              </a:extLst>
            </p:cNvPr>
            <p:cNvSpPr/>
            <p:nvPr/>
          </p:nvSpPr>
          <p:spPr>
            <a:xfrm>
              <a:off x="4651506" y="3973671"/>
              <a:ext cx="327660" cy="632460"/>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音の選定</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Sound selection</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a:xfrm>
            <a:off x="838200" y="1825625"/>
            <a:ext cx="10515600" cy="4351338"/>
          </a:xfrm>
        </p:spPr>
        <p:txBody>
          <a:bodyPr>
            <a:normAutofit/>
          </a:bodyPr>
          <a:lstStyle/>
          <a:p>
            <a:pPr marL="0" indent="0">
              <a:buNone/>
            </a:pPr>
            <a:r>
              <a:rPr kumimoji="1" lang="ja-JP" altLang="en-US" sz="2000" dirty="0"/>
              <a:t>主要三和音の</a:t>
            </a:r>
            <a:r>
              <a:rPr kumimoji="1" lang="en-US" altLang="ja-JP" sz="2000" dirty="0"/>
              <a:t>6</a:t>
            </a:r>
            <a:r>
              <a:rPr kumimoji="1" lang="ja-JP" altLang="en-US" sz="2000" dirty="0"/>
              <a:t>音を選んだ場合</a:t>
            </a:r>
            <a:r>
              <a:rPr kumimoji="1" lang="ja-JP" altLang="en-US" sz="11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（例えばド・ミ・ファ・ソ・ラ・シの場合）</a:t>
            </a:r>
            <a:endParaRPr kumimoji="1" lang="en-US" altLang="ja-JP" sz="11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indent="0">
              <a:buNone/>
            </a:pPr>
            <a:endParaRPr lang="en-US" altLang="ja-JP" sz="1100" dirty="0">
              <a:solidFill>
                <a:prstClr val="black"/>
              </a:solidFill>
              <a:latin typeface="游ゴシック" panose="020F0502020204030204"/>
              <a:ea typeface="游ゴシック" panose="020B0400000000000000" pitchFamily="50" charset="-128"/>
            </a:endParaRPr>
          </a:p>
          <a:p>
            <a:pPr marL="0" indent="0">
              <a:buNone/>
            </a:pPr>
            <a:endParaRPr kumimoji="1" lang="en-US" altLang="ja-JP" sz="1100" dirty="0">
              <a:solidFill>
                <a:prstClr val="black"/>
              </a:solidFill>
              <a:latin typeface="游ゴシック" panose="020F0502020204030204"/>
              <a:ea typeface="游ゴシック" panose="020B0400000000000000" pitchFamily="50" charset="-128"/>
            </a:endParaRPr>
          </a:p>
          <a:p>
            <a:pPr marL="0" indent="0">
              <a:buNone/>
            </a:pPr>
            <a:endParaRPr kumimoji="1" lang="en-US" altLang="ja-JP" sz="2000" dirty="0"/>
          </a:p>
          <a:p>
            <a:pPr marL="457200" lvl="1" indent="0">
              <a:buNone/>
            </a:pPr>
            <a:r>
              <a:rPr kumimoji="1" lang="ja-JP" altLang="en-US" sz="1600" dirty="0"/>
              <a:t>ドシ、ファソ、ソラ、ラシ、などが不協和音程の組み合わせとなってしまう。</a:t>
            </a:r>
            <a:endParaRPr lang="en-US" altLang="ja-JP" dirty="0"/>
          </a:p>
          <a:p>
            <a:pPr marL="0" indent="0">
              <a:buNone/>
            </a:pPr>
            <a:endParaRPr lang="en-US" altLang="ja-JP" sz="2000" dirty="0"/>
          </a:p>
          <a:p>
            <a:pPr marL="0" indent="0">
              <a:buNone/>
            </a:pPr>
            <a:r>
              <a:rPr lang="ja-JP" altLang="en-US" sz="2000" dirty="0"/>
              <a:t>不協和音程が発生しない音程を選んだ場合</a:t>
            </a:r>
            <a:endParaRPr lang="en-US" altLang="ja-JP" sz="2000" dirty="0"/>
          </a:p>
          <a:p>
            <a:pPr marL="457200" lvl="1" indent="0">
              <a:buNone/>
            </a:pPr>
            <a:r>
              <a:rPr lang="ja-JP" altLang="en-US" sz="1600" dirty="0"/>
              <a:t>ド、ミ、ソの</a:t>
            </a:r>
            <a:r>
              <a:rPr lang="en-US" altLang="ja-JP" sz="1600" dirty="0"/>
              <a:t>3</a:t>
            </a:r>
            <a:r>
              <a:rPr lang="ja-JP" altLang="en-US" sz="1600" dirty="0"/>
              <a:t>種類の音階しか使えない為、音の重なりにバリエーションがなくなる。</a:t>
            </a:r>
            <a:endParaRPr lang="en-US" altLang="ja-JP" sz="1600" dirty="0"/>
          </a:p>
          <a:p>
            <a:pPr marL="0" indent="0">
              <a:buNone/>
            </a:pPr>
            <a:endParaRPr lang="en-US" altLang="ja-JP" sz="2000" dirty="0"/>
          </a:p>
          <a:p>
            <a:pPr marL="0" indent="0">
              <a:buNone/>
            </a:pPr>
            <a:r>
              <a:rPr lang="ja-JP" altLang="en-US" b="1" dirty="0"/>
              <a:t>→音階を使わないパーカッションの様な音を採用</a:t>
            </a:r>
            <a:endParaRPr lang="en-US" altLang="ja-JP" b="1" dirty="0"/>
          </a:p>
        </p:txBody>
      </p:sp>
    </p:spTree>
    <p:extLst>
      <p:ext uri="{BB962C8B-B14F-4D97-AF65-F5344CB8AC3E}">
        <p14:creationId xmlns:p14="http://schemas.microsoft.com/office/powerpoint/2010/main" val="4049747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まとめ</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lang="en-US" altLang="ja-JP" sz="2000" dirty="0">
                <a:solidFill>
                  <a:schemeClr val="bg2">
                    <a:lumMod val="50000"/>
                  </a:schemeClr>
                </a:solidFill>
                <a:latin typeface="Bahnschrift SemiLight" panose="020B0502040204020203" pitchFamily="34" charset="0"/>
                <a:cs typeface="Adobe Devanagari" panose="02040503050201020203" pitchFamily="18" charset="0"/>
              </a:rPr>
              <a:t>C</a:t>
            </a: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onclusion</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p:txBody>
          <a:bodyPr/>
          <a:lstStyle/>
          <a:p>
            <a:r>
              <a:rPr lang="ja-JP" altLang="en-US" dirty="0"/>
              <a:t>ジャンル組み合わせる事でゲームデザインを</a:t>
            </a:r>
            <a:r>
              <a:rPr lang="en-US" altLang="ja-JP" dirty="0"/>
              <a:t>0</a:t>
            </a:r>
            <a:r>
              <a:rPr lang="ja-JP" altLang="en-US" dirty="0"/>
              <a:t>から考えるよりもとっかかりがあって考えやすかった。</a:t>
            </a:r>
            <a:endParaRPr lang="en-US" altLang="ja-JP" dirty="0"/>
          </a:p>
          <a:p>
            <a:endParaRPr lang="en-US" altLang="ja-JP" dirty="0"/>
          </a:p>
          <a:p>
            <a:endParaRPr lang="en-US" altLang="ja-JP" dirty="0"/>
          </a:p>
          <a:p>
            <a:r>
              <a:rPr lang="ja-JP" altLang="en-US" dirty="0"/>
              <a:t>操作性の考察（指の大変さ、音）、組み合わせの考察、アニメーション</a:t>
            </a:r>
            <a:endParaRPr lang="en-US" altLang="ja-JP" dirty="0"/>
          </a:p>
          <a:p>
            <a:r>
              <a:rPr lang="ja-JP" altLang="en-US" dirty="0"/>
              <a:t>難易度設定デモ</a:t>
            </a:r>
            <a:endParaRPr lang="en-US" altLang="ja-JP" dirty="0"/>
          </a:p>
        </p:txBody>
      </p:sp>
    </p:spTree>
    <p:extLst>
      <p:ext uri="{BB962C8B-B14F-4D97-AF65-F5344CB8AC3E}">
        <p14:creationId xmlns:p14="http://schemas.microsoft.com/office/powerpoint/2010/main" val="2762335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ADF475-0F1B-AB00-0C2A-4B8F72F36342}"/>
              </a:ext>
            </a:extLst>
          </p:cNvPr>
          <p:cNvSpPr>
            <a:spLocks noGrp="1"/>
          </p:cNvSpPr>
          <p:nvPr>
            <p:ph type="title"/>
          </p:nvPr>
        </p:nvSpPr>
        <p:spPr/>
        <p:txBody>
          <a:bodyPr/>
          <a:lstStyle/>
          <a:p>
            <a:r>
              <a:rPr kumimoji="1" lang="ja-JP" altLang="en-US" dirty="0"/>
              <a:t>今後やること</a:t>
            </a:r>
          </a:p>
        </p:txBody>
      </p:sp>
      <p:sp>
        <p:nvSpPr>
          <p:cNvPr id="3" name="コンテンツ プレースホルダー 2">
            <a:extLst>
              <a:ext uri="{FF2B5EF4-FFF2-40B4-BE49-F238E27FC236}">
                <a16:creationId xmlns:a16="http://schemas.microsoft.com/office/drawing/2014/main" id="{4576E717-C2A6-BB09-B4B9-EECF78312E87}"/>
              </a:ext>
            </a:extLst>
          </p:cNvPr>
          <p:cNvSpPr>
            <a:spLocks noGrp="1"/>
          </p:cNvSpPr>
          <p:nvPr>
            <p:ph idx="1"/>
          </p:nvPr>
        </p:nvSpPr>
        <p:spPr/>
        <p:txBody>
          <a:bodyPr>
            <a:normAutofit fontScale="92500" lnSpcReduction="10000"/>
          </a:bodyPr>
          <a:lstStyle/>
          <a:p>
            <a:r>
              <a:rPr kumimoji="1" lang="ja-JP" altLang="en-US" dirty="0"/>
              <a:t>ゲームとスライドの完成</a:t>
            </a:r>
            <a:endParaRPr kumimoji="1" lang="en-US" altLang="ja-JP" dirty="0"/>
          </a:p>
          <a:p>
            <a:pPr lvl="1"/>
            <a:r>
              <a:rPr kumimoji="1" lang="ja-JP" altLang="en-US" dirty="0"/>
              <a:t>まとめ（考察）には書けばいいのか。</a:t>
            </a:r>
            <a:r>
              <a:rPr kumimoji="1" lang="ja-JP" altLang="en-US" sz="1700" dirty="0"/>
              <a:t>（人に遊んでもらって検証することをしていないので反省点等よくわからない状態</a:t>
            </a:r>
            <a:r>
              <a:rPr kumimoji="1" lang="ja-JP" altLang="en-US" dirty="0"/>
              <a:t>）</a:t>
            </a:r>
            <a:endParaRPr kumimoji="1" lang="en-US" altLang="ja-JP" dirty="0"/>
          </a:p>
          <a:p>
            <a:pPr lvl="1"/>
            <a:r>
              <a:rPr lang="ja-JP" altLang="en-US" dirty="0"/>
              <a:t>質問用のスライド？</a:t>
            </a:r>
            <a:r>
              <a:rPr lang="ja-JP" altLang="en-US" sz="1500" dirty="0"/>
              <a:t>（今あるスライド以上に追加で用意しておいたほうが良いものあれば）</a:t>
            </a:r>
            <a:endParaRPr kumimoji="1" lang="en-US" altLang="ja-JP" sz="1500" dirty="0"/>
          </a:p>
          <a:p>
            <a:r>
              <a:rPr lang="ja-JP" altLang="en-US" dirty="0"/>
              <a:t>卒論</a:t>
            </a:r>
            <a:endParaRPr lang="en-US" altLang="ja-JP" dirty="0"/>
          </a:p>
          <a:p>
            <a:r>
              <a:rPr lang="ja-JP" altLang="en-US" dirty="0"/>
              <a:t>卒展関連</a:t>
            </a:r>
            <a:endParaRPr lang="en-US" altLang="ja-JP" dirty="0"/>
          </a:p>
          <a:p>
            <a:pPr lvl="1"/>
            <a:r>
              <a:rPr kumimoji="1" lang="ja-JP" altLang="en-US" dirty="0"/>
              <a:t>卒展用のパネルの作成</a:t>
            </a:r>
            <a:r>
              <a:rPr kumimoji="1" lang="ja-JP" altLang="en-US" sz="1600" dirty="0"/>
              <a:t>（引っ越しの関係で</a:t>
            </a:r>
            <a:r>
              <a:rPr kumimoji="1" lang="en-US" altLang="ja-JP" sz="1600" dirty="0"/>
              <a:t>2</a:t>
            </a:r>
            <a:r>
              <a:rPr kumimoji="1" lang="ja-JP" altLang="en-US" sz="1600" dirty="0"/>
              <a:t>月前半に作っちゃいたい）</a:t>
            </a:r>
            <a:endParaRPr kumimoji="1" lang="en-US" altLang="ja-JP" dirty="0"/>
          </a:p>
          <a:p>
            <a:pPr lvl="1"/>
            <a:r>
              <a:rPr lang="ja-JP" altLang="en-US" dirty="0"/>
              <a:t>卒展用にブラッシュアップ</a:t>
            </a:r>
            <a:endParaRPr lang="en-US" altLang="ja-JP" dirty="0"/>
          </a:p>
          <a:p>
            <a:pPr lvl="2"/>
            <a:r>
              <a:rPr lang="ja-JP" altLang="en-US" dirty="0"/>
              <a:t>ゲームオーバーとゲームクリアの概念が欲しい</a:t>
            </a:r>
            <a:endParaRPr lang="en-US" altLang="ja-JP" dirty="0"/>
          </a:p>
          <a:p>
            <a:pPr lvl="1"/>
            <a:endParaRPr lang="en-US" altLang="ja-JP" dirty="0"/>
          </a:p>
          <a:p>
            <a:pPr lvl="1"/>
            <a:r>
              <a:rPr lang="ja-JP" altLang="en-US" dirty="0"/>
              <a:t>卒展でこの</a:t>
            </a:r>
            <a:r>
              <a:rPr lang="en-US" altLang="ja-JP" dirty="0"/>
              <a:t>pc</a:t>
            </a:r>
            <a:r>
              <a:rPr lang="ja-JP" altLang="en-US" dirty="0"/>
              <a:t>と追加でもう一台ノート</a:t>
            </a:r>
            <a:r>
              <a:rPr lang="en-US" altLang="ja-JP" dirty="0"/>
              <a:t>PC</a:t>
            </a:r>
            <a:r>
              <a:rPr lang="ja-JP" altLang="en-US" dirty="0"/>
              <a:t>借りれれませんか、、？</a:t>
            </a:r>
            <a:endParaRPr lang="en-US" altLang="ja-JP" dirty="0"/>
          </a:p>
          <a:p>
            <a:pPr marL="457200" lvl="1" indent="0">
              <a:buNone/>
            </a:pPr>
            <a:r>
              <a:rPr lang="ja-JP" altLang="en-US" dirty="0"/>
              <a:t>（タブレットの状態ではモニターに繋げられなかった）</a:t>
            </a: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885493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完成作品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Completed work</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p:txBody>
          <a:bodyPr/>
          <a:lstStyle/>
          <a:p>
            <a:r>
              <a:rPr kumimoji="1" lang="ja-JP" altLang="en-US" dirty="0"/>
              <a:t>ここで完成したゲームの動画を流す</a:t>
            </a:r>
          </a:p>
        </p:txBody>
      </p:sp>
    </p:spTree>
    <p:extLst>
      <p:ext uri="{BB962C8B-B14F-4D97-AF65-F5344CB8AC3E}">
        <p14:creationId xmlns:p14="http://schemas.microsoft.com/office/powerpoint/2010/main" val="1631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研究の目的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Research background</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a:xfrm>
            <a:off x="838200" y="1825626"/>
            <a:ext cx="10515600" cy="1325564"/>
          </a:xfrm>
        </p:spPr>
        <p:txBody>
          <a:bodyPr>
            <a:normAutofit fontScale="92500" lnSpcReduction="10000"/>
          </a:bodyPr>
          <a:lstStyle/>
          <a:p>
            <a:pPr marL="0" indent="0">
              <a:buNone/>
            </a:pPr>
            <a:r>
              <a:rPr lang="ja-JP" altLang="en-US" sz="2000" dirty="0"/>
              <a:t>グラフィックの進化やキャラクター戦略が多くみられるが、ギミック自体にも可能背はあるのでは→ジャンルを組み合わせて新しいゲームデザインを創出</a:t>
            </a:r>
            <a:endParaRPr lang="en-US" altLang="ja-JP" sz="2000" dirty="0"/>
          </a:p>
          <a:p>
            <a:pPr marL="0" indent="0">
              <a:buNone/>
            </a:pPr>
            <a:endParaRPr lang="en-US" altLang="ja-JP" sz="2000" dirty="0"/>
          </a:p>
          <a:p>
            <a:pPr marL="0" indent="0">
              <a:buNone/>
            </a:pPr>
            <a:r>
              <a:rPr lang="ja-JP" altLang="en-US" sz="2000" dirty="0"/>
              <a:t>今回は</a:t>
            </a:r>
            <a:r>
              <a:rPr lang="ja-JP" altLang="en-US" sz="2200" dirty="0"/>
              <a:t>パズルゲーム</a:t>
            </a:r>
            <a:r>
              <a:rPr lang="ja-JP" altLang="en-US" sz="2000" dirty="0"/>
              <a:t>とリズムゲームを組み合わせる。</a:t>
            </a:r>
            <a:endParaRPr lang="en-US" altLang="ja-JP" sz="2000" dirty="0"/>
          </a:p>
        </p:txBody>
      </p:sp>
      <p:sp>
        <p:nvSpPr>
          <p:cNvPr id="6" name="タイトル 1">
            <a:extLst>
              <a:ext uri="{FF2B5EF4-FFF2-40B4-BE49-F238E27FC236}">
                <a16:creationId xmlns:a16="http://schemas.microsoft.com/office/drawing/2014/main" id="{755824CB-D173-2E18-7C3D-AAA0A710B11E}"/>
              </a:ext>
            </a:extLst>
          </p:cNvPr>
          <p:cNvSpPr txBox="1">
            <a:spLocks/>
          </p:cNvSpPr>
          <p:nvPr/>
        </p:nvSpPr>
        <p:spPr>
          <a:xfrm>
            <a:off x="838200" y="304402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参考事例 </a:t>
            </a:r>
            <a:r>
              <a:rPr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lang="en-US" altLang="ja-JP" sz="4000" dirty="0">
                <a:solidFill>
                  <a:schemeClr val="bg2">
                    <a:lumMod val="25000"/>
                  </a:schemeClr>
                </a:solidFill>
              </a:rPr>
            </a:br>
            <a:r>
              <a:rPr lang="en-US" altLang="ja-JP" sz="2000" dirty="0">
                <a:solidFill>
                  <a:schemeClr val="bg2">
                    <a:lumMod val="50000"/>
                  </a:schemeClr>
                </a:solidFill>
                <a:latin typeface="Bahnschrift SemiLight" panose="020B0502040204020203" pitchFamily="34" charset="0"/>
                <a:cs typeface="Adobe Devanagari" panose="02040503050201020203" pitchFamily="18" charset="0"/>
              </a:rPr>
              <a:t>Reference example</a:t>
            </a:r>
            <a:endParaRPr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8" name="テキスト ボックス 7">
            <a:extLst>
              <a:ext uri="{FF2B5EF4-FFF2-40B4-BE49-F238E27FC236}">
                <a16:creationId xmlns:a16="http://schemas.microsoft.com/office/drawing/2014/main" id="{A551F00F-1AE0-B523-60AF-C2DF0250B88B}"/>
              </a:ext>
            </a:extLst>
          </p:cNvPr>
          <p:cNvSpPr txBox="1"/>
          <p:nvPr/>
        </p:nvSpPr>
        <p:spPr>
          <a:xfrm>
            <a:off x="838200" y="4369592"/>
            <a:ext cx="10515600" cy="707886"/>
          </a:xfrm>
          <a:prstGeom prst="rect">
            <a:avLst/>
          </a:prstGeom>
          <a:noFill/>
        </p:spPr>
        <p:txBody>
          <a:bodyPr wrap="square" rtlCol="0">
            <a:spAutoFit/>
          </a:bodyPr>
          <a:lstStyle/>
          <a:p>
            <a:r>
              <a:rPr lang="ja-JP" altLang="en-US" sz="2000" dirty="0"/>
              <a:t>パズドラ　</a:t>
            </a:r>
            <a:r>
              <a:rPr lang="en-US" altLang="ja-JP" sz="2000" dirty="0"/>
              <a:t>UNDERTALE</a:t>
            </a:r>
            <a:r>
              <a:rPr lang="ja-JP" altLang="en-US" sz="2000" dirty="0"/>
              <a:t>とかの画像載せる</a:t>
            </a:r>
            <a:endParaRPr lang="en-US" altLang="ja-JP" sz="2000" dirty="0"/>
          </a:p>
          <a:p>
            <a:endParaRPr kumimoji="1" lang="ja-JP" altLang="en-US" sz="2000" dirty="0"/>
          </a:p>
        </p:txBody>
      </p:sp>
    </p:spTree>
    <p:extLst>
      <p:ext uri="{BB962C8B-B14F-4D97-AF65-F5344CB8AC3E}">
        <p14:creationId xmlns:p14="http://schemas.microsoft.com/office/powerpoint/2010/main" val="2188673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なぜパズルゲームなのか</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Reasons for choosing puzzle games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a:xfrm>
            <a:off x="838200" y="1825625"/>
            <a:ext cx="10515600" cy="4667250"/>
          </a:xfrm>
        </p:spPr>
        <p:txBody>
          <a:bodyPr>
            <a:normAutofit/>
          </a:bodyPr>
          <a:lstStyle/>
          <a:p>
            <a:pPr marL="0" indent="0">
              <a:buNone/>
            </a:pPr>
            <a:r>
              <a:rPr kumimoji="1" lang="ja-JP" altLang="en-US" sz="2000" dirty="0"/>
              <a:t>様々な戦略があるパズルゲームならば、組み合わせるジャンルに適したルールを考える事が可能なのではないか。</a:t>
            </a:r>
            <a:endParaRPr kumimoji="1" lang="en-US" altLang="ja-JP" sz="2000" dirty="0"/>
          </a:p>
          <a:p>
            <a:pPr marL="457200" lvl="1" indent="0">
              <a:buNone/>
            </a:pPr>
            <a:endParaRPr lang="en-US" altLang="ja-JP" sz="1600" dirty="0"/>
          </a:p>
          <a:p>
            <a:pPr marL="457200" lvl="1" indent="0">
              <a:buNone/>
            </a:pPr>
            <a:r>
              <a:rPr kumimoji="1" lang="ja-JP" altLang="en-US" sz="1600" dirty="0"/>
              <a:t>▼パズルゲームの戦略の例</a:t>
            </a:r>
            <a:endParaRPr kumimoji="1" lang="en-US" altLang="ja-JP" sz="1600" dirty="0"/>
          </a:p>
          <a:p>
            <a:pPr marL="914400" lvl="2" indent="0">
              <a:buNone/>
            </a:pPr>
            <a:endParaRPr kumimoji="1" lang="en-US" altLang="ja-JP" sz="1400" b="1" dirty="0"/>
          </a:p>
          <a:p>
            <a:pPr marL="914400" lvl="2" indent="0">
              <a:buNone/>
            </a:pPr>
            <a:r>
              <a:rPr kumimoji="1" lang="ja-JP" altLang="en-US" sz="1400" b="1" dirty="0"/>
              <a:t>かさねる</a:t>
            </a:r>
            <a:r>
              <a:rPr kumimoji="1" lang="en-US" altLang="ja-JP" sz="1200" dirty="0"/>
              <a:t>『Focus』</a:t>
            </a:r>
            <a:r>
              <a:rPr kumimoji="1" lang="en-US" altLang="ja-JP" sz="1400" b="1" dirty="0"/>
              <a:t>		</a:t>
            </a:r>
            <a:r>
              <a:rPr kumimoji="1" lang="ja-JP" altLang="en-US" sz="1400" b="1" dirty="0"/>
              <a:t>そろえる・まわす</a:t>
            </a:r>
            <a:r>
              <a:rPr lang="en-US" altLang="ja-JP" sz="1200" dirty="0"/>
              <a:t>『TETRIS99』</a:t>
            </a:r>
            <a:r>
              <a:rPr lang="en-US" altLang="ja-JP" sz="1400" dirty="0"/>
              <a:t>		</a:t>
            </a:r>
            <a:r>
              <a:rPr lang="ja-JP" altLang="en-US" sz="1400" b="1" dirty="0"/>
              <a:t>つなげる</a:t>
            </a:r>
            <a:r>
              <a:rPr lang="en-US" altLang="ja-JP" sz="1200" dirty="0"/>
              <a:t>『LINE:</a:t>
            </a:r>
            <a:r>
              <a:rPr lang="ja-JP" altLang="en-US" sz="1200" dirty="0"/>
              <a:t>ディズニー ツムツム</a:t>
            </a:r>
            <a:r>
              <a:rPr lang="en-US" altLang="ja-JP" sz="1200" dirty="0"/>
              <a:t>』</a:t>
            </a:r>
          </a:p>
          <a:p>
            <a:pPr marL="914400" lvl="2" indent="0">
              <a:buNone/>
            </a:pPr>
            <a:endParaRPr lang="en-US" altLang="ja-JP" sz="1200" dirty="0"/>
          </a:p>
          <a:p>
            <a:pPr marL="914400" lvl="2" indent="0">
              <a:buNone/>
            </a:pPr>
            <a:endParaRPr kumimoji="1" lang="en-US" altLang="ja-JP" sz="1200" dirty="0"/>
          </a:p>
          <a:p>
            <a:pPr marL="914400" lvl="2" indent="0">
              <a:buNone/>
            </a:pPr>
            <a:endParaRPr lang="en-US" altLang="ja-JP" sz="1200" dirty="0"/>
          </a:p>
          <a:p>
            <a:pPr marL="914400" lvl="2" indent="0">
              <a:buNone/>
            </a:pPr>
            <a:endParaRPr kumimoji="1" lang="en-US" altLang="ja-JP" sz="1200" dirty="0"/>
          </a:p>
          <a:p>
            <a:pPr marL="914400" lvl="2" indent="0">
              <a:buNone/>
            </a:pPr>
            <a:endParaRPr lang="en-US" altLang="ja-JP" sz="1200" dirty="0"/>
          </a:p>
          <a:p>
            <a:pPr marL="914400" lvl="2" indent="0">
              <a:buNone/>
            </a:pPr>
            <a:endParaRPr kumimoji="1" lang="en-US" altLang="ja-JP" sz="1200" dirty="0"/>
          </a:p>
          <a:p>
            <a:pPr marL="914400" lvl="2" indent="0">
              <a:buNone/>
            </a:pPr>
            <a:endParaRPr lang="en-US" altLang="ja-JP" sz="1200" dirty="0"/>
          </a:p>
          <a:p>
            <a:pPr marL="914400" lvl="2" indent="0">
              <a:buNone/>
            </a:pPr>
            <a:endParaRPr kumimoji="1" lang="en-US" altLang="ja-JP" sz="1200" dirty="0"/>
          </a:p>
          <a:p>
            <a:pPr marL="914400" lvl="2" indent="0">
              <a:buNone/>
            </a:pPr>
            <a:endParaRPr lang="en-US" altLang="ja-JP" sz="1200" dirty="0"/>
          </a:p>
          <a:p>
            <a:pPr marL="914400" lvl="2" indent="0">
              <a:buNone/>
            </a:pPr>
            <a:endParaRPr kumimoji="1" lang="en-US" altLang="ja-JP" sz="1200" dirty="0"/>
          </a:p>
          <a:p>
            <a:pPr marL="914400" lvl="2" indent="0">
              <a:buNone/>
            </a:pPr>
            <a:endParaRPr lang="en-US" altLang="ja-JP" sz="1200" dirty="0"/>
          </a:p>
          <a:p>
            <a:pPr marL="914400" lvl="2" indent="0">
              <a:buNone/>
            </a:pPr>
            <a:r>
              <a:rPr kumimoji="1" lang="ja-JP" altLang="en-US" sz="1400" b="1" dirty="0"/>
              <a:t>しきつめる、スライドさせる（スライディングブロックパズル）、コマを進める（将棋）</a:t>
            </a:r>
            <a:r>
              <a:rPr kumimoji="1" lang="en-US" altLang="ja-JP" sz="1400" b="1" dirty="0"/>
              <a:t>……</a:t>
            </a:r>
          </a:p>
          <a:p>
            <a:pPr marL="457200" lvl="1" indent="0">
              <a:buNone/>
            </a:pPr>
            <a:endParaRPr lang="en-US" altLang="ja-JP" sz="1600" dirty="0"/>
          </a:p>
        </p:txBody>
      </p:sp>
      <p:grpSp>
        <p:nvGrpSpPr>
          <p:cNvPr id="10" name="グループ化 9">
            <a:extLst>
              <a:ext uri="{FF2B5EF4-FFF2-40B4-BE49-F238E27FC236}">
                <a16:creationId xmlns:a16="http://schemas.microsoft.com/office/drawing/2014/main" id="{171C65AD-539B-01DD-CC8E-723705940399}"/>
              </a:ext>
            </a:extLst>
          </p:cNvPr>
          <p:cNvGrpSpPr/>
          <p:nvPr/>
        </p:nvGrpSpPr>
        <p:grpSpPr>
          <a:xfrm>
            <a:off x="1099216" y="3672992"/>
            <a:ext cx="3311890" cy="2195410"/>
            <a:chOff x="1379145" y="3397408"/>
            <a:chExt cx="2402981" cy="1592906"/>
          </a:xfrm>
        </p:grpSpPr>
        <p:grpSp>
          <p:nvGrpSpPr>
            <p:cNvPr id="9" name="グループ化 8">
              <a:extLst>
                <a:ext uri="{FF2B5EF4-FFF2-40B4-BE49-F238E27FC236}">
                  <a16:creationId xmlns:a16="http://schemas.microsoft.com/office/drawing/2014/main" id="{262C0703-B571-E661-7584-71A16CF5480F}"/>
                </a:ext>
              </a:extLst>
            </p:cNvPr>
            <p:cNvGrpSpPr/>
            <p:nvPr/>
          </p:nvGrpSpPr>
          <p:grpSpPr>
            <a:xfrm>
              <a:off x="1390815" y="3397408"/>
              <a:ext cx="2391311" cy="1362075"/>
              <a:chOff x="1390815" y="3151187"/>
              <a:chExt cx="2391311" cy="1362075"/>
            </a:xfrm>
          </p:grpSpPr>
          <p:pic>
            <p:nvPicPr>
              <p:cNvPr id="5" name="図 4">
                <a:extLst>
                  <a:ext uri="{FF2B5EF4-FFF2-40B4-BE49-F238E27FC236}">
                    <a16:creationId xmlns:a16="http://schemas.microsoft.com/office/drawing/2014/main" id="{2C0522FD-EF15-48DD-692D-DDAFD6CA4C46}"/>
                  </a:ext>
                </a:extLst>
              </p:cNvPr>
              <p:cNvPicPr>
                <a:picLocks noChangeAspect="1"/>
              </p:cNvPicPr>
              <p:nvPr/>
            </p:nvPicPr>
            <p:blipFill>
              <a:blip r:embed="rId2"/>
              <a:stretch>
                <a:fillRect/>
              </a:stretch>
            </p:blipFill>
            <p:spPr>
              <a:xfrm>
                <a:off x="1390815" y="3151187"/>
                <a:ext cx="1071499" cy="1362075"/>
              </a:xfrm>
              <a:prstGeom prst="rect">
                <a:avLst/>
              </a:prstGeom>
            </p:spPr>
          </p:pic>
          <p:pic>
            <p:nvPicPr>
              <p:cNvPr id="7" name="図 6">
                <a:extLst>
                  <a:ext uri="{FF2B5EF4-FFF2-40B4-BE49-F238E27FC236}">
                    <a16:creationId xmlns:a16="http://schemas.microsoft.com/office/drawing/2014/main" id="{936DF80A-AC7E-5659-D710-1C1E5B20F453}"/>
                  </a:ext>
                </a:extLst>
              </p:cNvPr>
              <p:cNvPicPr>
                <a:picLocks noChangeAspect="1"/>
              </p:cNvPicPr>
              <p:nvPr/>
            </p:nvPicPr>
            <p:blipFill rotWithShape="1">
              <a:blip r:embed="rId3"/>
              <a:srcRect l="17802" r="17527"/>
              <a:stretch/>
            </p:blipFill>
            <p:spPr>
              <a:xfrm>
                <a:off x="2462314" y="3151187"/>
                <a:ext cx="1319812" cy="1362075"/>
              </a:xfrm>
              <a:prstGeom prst="rect">
                <a:avLst/>
              </a:prstGeom>
            </p:spPr>
          </p:pic>
        </p:grpSp>
        <p:sp>
          <p:nvSpPr>
            <p:cNvPr id="8" name="テキスト ボックス 7">
              <a:extLst>
                <a:ext uri="{FF2B5EF4-FFF2-40B4-BE49-F238E27FC236}">
                  <a16:creationId xmlns:a16="http://schemas.microsoft.com/office/drawing/2014/main" id="{82DB8B6F-645D-08E6-8FCE-15B97940D27D}"/>
                </a:ext>
              </a:extLst>
            </p:cNvPr>
            <p:cNvSpPr txBox="1"/>
            <p:nvPr/>
          </p:nvSpPr>
          <p:spPr>
            <a:xfrm>
              <a:off x="1379145" y="4759482"/>
              <a:ext cx="1992705" cy="230832"/>
            </a:xfrm>
            <a:prstGeom prst="rect">
              <a:avLst/>
            </a:prstGeom>
            <a:noFill/>
          </p:spPr>
          <p:txBody>
            <a:bodyPr wrap="square" rtlCol="0">
              <a:spAutoFit/>
            </a:bodyPr>
            <a:lstStyle/>
            <a:p>
              <a:r>
                <a:rPr kumimoji="1" lang="en-US" altLang="ja-JP" sz="900" dirty="0"/>
                <a:t>Sid Sackson『Focus』.1981</a:t>
              </a:r>
            </a:p>
          </p:txBody>
        </p:sp>
      </p:grpSp>
      <p:grpSp>
        <p:nvGrpSpPr>
          <p:cNvPr id="12" name="グループ化 11">
            <a:extLst>
              <a:ext uri="{FF2B5EF4-FFF2-40B4-BE49-F238E27FC236}">
                <a16:creationId xmlns:a16="http://schemas.microsoft.com/office/drawing/2014/main" id="{69FD3E5C-EA60-2BA7-C12D-907657D18455}"/>
              </a:ext>
            </a:extLst>
          </p:cNvPr>
          <p:cNvGrpSpPr/>
          <p:nvPr/>
        </p:nvGrpSpPr>
        <p:grpSpPr>
          <a:xfrm>
            <a:off x="5219992" y="3672992"/>
            <a:ext cx="3407620" cy="2195410"/>
            <a:chOff x="5047040" y="3288427"/>
            <a:chExt cx="2490797" cy="1604733"/>
          </a:xfrm>
        </p:grpSpPr>
        <p:pic>
          <p:nvPicPr>
            <p:cNvPr id="3074" name="Picture 2" descr="TETRIS 99 (2019 video game)">
              <a:extLst>
                <a:ext uri="{FF2B5EF4-FFF2-40B4-BE49-F238E27FC236}">
                  <a16:creationId xmlns:a16="http://schemas.microsoft.com/office/drawing/2014/main" id="{32D87969-BFFB-D800-DA07-F7BED204B9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971" t="1008" r="18256" b="3022"/>
            <a:stretch/>
          </p:blipFill>
          <p:spPr bwMode="auto">
            <a:xfrm>
              <a:off x="5047040" y="3288427"/>
              <a:ext cx="1594090" cy="1362075"/>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619D9A2A-EC49-5F86-7281-E8D9A4087C80}"/>
                </a:ext>
              </a:extLst>
            </p:cNvPr>
            <p:cNvSpPr txBox="1"/>
            <p:nvPr/>
          </p:nvSpPr>
          <p:spPr>
            <a:xfrm>
              <a:off x="5047040" y="4662328"/>
              <a:ext cx="2490797" cy="230832"/>
            </a:xfrm>
            <a:prstGeom prst="rect">
              <a:avLst/>
            </a:prstGeom>
            <a:noFill/>
          </p:spPr>
          <p:txBody>
            <a:bodyPr wrap="square" rtlCol="0">
              <a:spAutoFit/>
            </a:bodyPr>
            <a:lstStyle/>
            <a:p>
              <a:r>
                <a:rPr kumimoji="1" lang="ja-JP" altLang="en-US" sz="900" dirty="0"/>
                <a:t>任天堂株式会社</a:t>
              </a:r>
              <a:r>
                <a:rPr kumimoji="1" lang="en-US" altLang="ja-JP" sz="900" dirty="0"/>
                <a:t>『TETRISI99』.2019</a:t>
              </a:r>
            </a:p>
          </p:txBody>
        </p:sp>
      </p:grpSp>
      <p:grpSp>
        <p:nvGrpSpPr>
          <p:cNvPr id="14" name="グループ化 13">
            <a:extLst>
              <a:ext uri="{FF2B5EF4-FFF2-40B4-BE49-F238E27FC236}">
                <a16:creationId xmlns:a16="http://schemas.microsoft.com/office/drawing/2014/main" id="{8C03CE13-BAFE-A7CC-B737-9FA11114270D}"/>
              </a:ext>
            </a:extLst>
          </p:cNvPr>
          <p:cNvGrpSpPr/>
          <p:nvPr/>
        </p:nvGrpSpPr>
        <p:grpSpPr>
          <a:xfrm>
            <a:off x="8177363" y="3607965"/>
            <a:ext cx="3017896" cy="2260437"/>
            <a:chOff x="8784380" y="3607965"/>
            <a:chExt cx="3017896" cy="2260437"/>
          </a:xfrm>
        </p:grpSpPr>
        <p:pic>
          <p:nvPicPr>
            <p:cNvPr id="3076" name="Picture 4" descr="画像集/LINE：ディズニー ツムツム[Android] - 4Gamer">
              <a:extLst>
                <a:ext uri="{FF2B5EF4-FFF2-40B4-BE49-F238E27FC236}">
                  <a16:creationId xmlns:a16="http://schemas.microsoft.com/office/drawing/2014/main" id="{CB576B92-E92E-EB70-53D3-B085D05177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6440" y="3607965"/>
              <a:ext cx="1056833" cy="1877270"/>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02448054-A44C-F20B-6841-52CC9CA1F88A}"/>
                </a:ext>
              </a:extLst>
            </p:cNvPr>
            <p:cNvSpPr txBox="1"/>
            <p:nvPr/>
          </p:nvSpPr>
          <p:spPr>
            <a:xfrm>
              <a:off x="8784380" y="5499070"/>
              <a:ext cx="3017896" cy="369332"/>
            </a:xfrm>
            <a:prstGeom prst="rect">
              <a:avLst/>
            </a:prstGeom>
            <a:noFill/>
          </p:spPr>
          <p:txBody>
            <a:bodyPr wrap="square" rtlCol="0">
              <a:spAutoFit/>
            </a:bodyPr>
            <a:lstStyle/>
            <a:p>
              <a:r>
                <a:rPr kumimoji="1" lang="en-US" altLang="ja-JP" sz="900" dirty="0"/>
                <a:t>NHN </a:t>
              </a:r>
              <a:r>
                <a:rPr kumimoji="1" lang="en-US" altLang="ja-JP" sz="900" dirty="0" err="1"/>
                <a:t>PlayArt</a:t>
              </a:r>
              <a:r>
                <a:rPr kumimoji="1" lang="ja-JP" altLang="en-US" sz="900" dirty="0"/>
                <a:t>株式会社</a:t>
              </a:r>
              <a:r>
                <a:rPr kumimoji="1" lang="en-US" altLang="ja-JP" sz="900" dirty="0"/>
                <a:t>『</a:t>
              </a:r>
              <a:r>
                <a:rPr lang="en-US" altLang="ja-JP" sz="900" dirty="0"/>
                <a:t> LINE:</a:t>
              </a:r>
              <a:r>
                <a:rPr lang="ja-JP" altLang="en-US" sz="900" dirty="0"/>
                <a:t>ディズニー ツムツム</a:t>
              </a:r>
              <a:r>
                <a:rPr kumimoji="1" lang="en-US" altLang="ja-JP" sz="900" dirty="0"/>
                <a:t>』LINE</a:t>
              </a:r>
              <a:r>
                <a:rPr kumimoji="1" lang="ja-JP" altLang="en-US" sz="900" dirty="0"/>
                <a:t>株式会社</a:t>
              </a:r>
              <a:r>
                <a:rPr kumimoji="1" lang="en-US" altLang="ja-JP" sz="900" dirty="0"/>
                <a:t>.2014</a:t>
              </a:r>
            </a:p>
          </p:txBody>
        </p:sp>
      </p:grpSp>
    </p:spTree>
    <p:extLst>
      <p:ext uri="{BB962C8B-B14F-4D97-AF65-F5344CB8AC3E}">
        <p14:creationId xmlns:p14="http://schemas.microsoft.com/office/powerpoint/2010/main" val="2061681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なぜリズムゲームなのか</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Reasons for choosing rhythm games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graphicFrame>
        <p:nvGraphicFramePr>
          <p:cNvPr id="5" name="コンテンツ プレースホルダー 4">
            <a:extLst>
              <a:ext uri="{FF2B5EF4-FFF2-40B4-BE49-F238E27FC236}">
                <a16:creationId xmlns:a16="http://schemas.microsoft.com/office/drawing/2014/main" id="{062210E7-9FB3-B5C0-161E-4733100CA055}"/>
              </a:ext>
            </a:extLst>
          </p:cNvPr>
          <p:cNvGraphicFramePr>
            <a:graphicFrameLocks noGrp="1"/>
          </p:cNvGraphicFramePr>
          <p:nvPr>
            <p:ph idx="1"/>
            <p:extLst>
              <p:ext uri="{D42A27DB-BD31-4B8C-83A1-F6EECF244321}">
                <p14:modId xmlns:p14="http://schemas.microsoft.com/office/powerpoint/2010/main" val="817042425"/>
              </p:ext>
            </p:extLst>
          </p:nvPr>
        </p:nvGraphicFramePr>
        <p:xfrm>
          <a:off x="1422400" y="1690688"/>
          <a:ext cx="9347200" cy="3705225"/>
        </p:xfrm>
        <a:graphic>
          <a:graphicData uri="http://schemas.openxmlformats.org/drawingml/2006/table">
            <a:tbl>
              <a:tblPr/>
              <a:tblGrid>
                <a:gridCol w="2336800">
                  <a:extLst>
                    <a:ext uri="{9D8B030D-6E8A-4147-A177-3AD203B41FA5}">
                      <a16:colId xmlns:a16="http://schemas.microsoft.com/office/drawing/2014/main" val="3999833609"/>
                    </a:ext>
                  </a:extLst>
                </a:gridCol>
                <a:gridCol w="2336800">
                  <a:extLst>
                    <a:ext uri="{9D8B030D-6E8A-4147-A177-3AD203B41FA5}">
                      <a16:colId xmlns:a16="http://schemas.microsoft.com/office/drawing/2014/main" val="4037934745"/>
                    </a:ext>
                  </a:extLst>
                </a:gridCol>
                <a:gridCol w="2336800">
                  <a:extLst>
                    <a:ext uri="{9D8B030D-6E8A-4147-A177-3AD203B41FA5}">
                      <a16:colId xmlns:a16="http://schemas.microsoft.com/office/drawing/2014/main" val="284520864"/>
                    </a:ext>
                  </a:extLst>
                </a:gridCol>
                <a:gridCol w="2336800">
                  <a:extLst>
                    <a:ext uri="{9D8B030D-6E8A-4147-A177-3AD203B41FA5}">
                      <a16:colId xmlns:a16="http://schemas.microsoft.com/office/drawing/2014/main" val="445097825"/>
                    </a:ext>
                  </a:extLst>
                </a:gridCol>
              </a:tblGrid>
              <a:tr h="447675">
                <a:tc>
                  <a:txBody>
                    <a:bodyPr/>
                    <a:lstStyle/>
                    <a:p>
                      <a:pPr algn="ctr" fontAlgn="ctr"/>
                      <a:r>
                        <a:rPr lang="en-US" sz="1600" b="0" i="0" u="none" strike="noStrike">
                          <a:solidFill>
                            <a:srgbClr val="404040"/>
                          </a:solidFill>
                          <a:effectLst/>
                          <a:latin typeface="HGｺﾞｼｯｸE" panose="020B0909000000000000" pitchFamily="49" charset="-128"/>
                          <a:ea typeface="HGｺﾞｼｯｸE" panose="020B0909000000000000" pitchFamily="49" charset="-128"/>
                        </a:rPr>
                        <a:t>RPG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757171"/>
                      </a:solidFill>
                      <a:prstDash val="solid"/>
                      <a:round/>
                      <a:headEnd type="none" w="med" len="med"/>
                      <a:tailEnd type="none" w="med" len="med"/>
                    </a:lnB>
                    <a:solidFill>
                      <a:srgbClr val="D9E1F2"/>
                    </a:solidFill>
                  </a:tcPr>
                </a:tc>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シミュレーション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アクション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シューティング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818009244"/>
                  </a:ext>
                </a:extLst>
              </a:tr>
              <a:tr h="2371725">
                <a:tc>
                  <a:txBody>
                    <a:bodyPr/>
                    <a:lstStyle/>
                    <a:p>
                      <a:pPr algn="l" fontAlgn="t"/>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シナリオのジャンルな為、ギミックはパズルのみになる</a:t>
                      </a:r>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endPar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757171"/>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シミュレーションが眺めるだけな為、実質パズルのみ操作することになる</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rgbClr val="3A3838"/>
                          </a:solidFill>
                          <a:effectLst/>
                          <a:latin typeface="游ゴシック" panose="020B0400000000000000" pitchFamily="50" charset="-128"/>
                          <a:ea typeface="游ゴシック" panose="020B0400000000000000" pitchFamily="50" charset="-128"/>
                        </a:rPr>
                        <a:t>アドベンチャーゲーム内のミニゲームとして挿入される事例が多い</a:t>
                      </a:r>
                      <a:endParaRPr lang="en-US" altLang="ja-JP" sz="1200" b="0" i="0" u="none" strike="noStrike" dirty="0">
                        <a:solidFill>
                          <a:srgbClr val="3A3838"/>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戦略よりも反射神経が求められる格闘ゲームとの組み合わせは難しい</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rPr>
                        <a:t>パズルゲームの中でもバブルパズルと相性が良い</a:t>
                      </a:r>
                      <a:endParaRPr lang="en-US" altLang="ja-JP"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シューティングのスピード感からくるハラハラをパズルゲームのゆったりとした戦略性が阻害する</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extLst>
                  <a:ext uri="{0D108BD9-81ED-4DB2-BD59-A6C34878D82A}">
                    <a16:rowId xmlns:a16="http://schemas.microsoft.com/office/drawing/2014/main" val="2833041966"/>
                  </a:ext>
                </a:extLst>
              </a:tr>
              <a:tr h="885825">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パズドラ</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[1]</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RAMPART</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[2]</a:t>
                      </a:r>
                      <a:b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b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Infinite Turtles</a:t>
                      </a:r>
                      <a:r>
                        <a:rPr lang="en-US" sz="1100" b="0" i="0" u="none" strike="noStrike" baseline="30000" dirty="0">
                          <a:solidFill>
                            <a:srgbClr val="000000"/>
                          </a:solidFill>
                          <a:effectLst/>
                          <a:latin typeface="游ゴシック" panose="020B0400000000000000" pitchFamily="50" charset="-128"/>
                          <a:ea typeface="游ゴシック" panose="020B0400000000000000" pitchFamily="50" charset="-128"/>
                        </a:rPr>
                        <a:t>[3]</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エルギーザの封印</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[4]</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トランスクリプティッド</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[5]</a:t>
                      </a:r>
                      <a:b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b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クォース</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[6]</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6287908"/>
                  </a:ext>
                </a:extLst>
              </a:tr>
            </a:tbl>
          </a:graphicData>
        </a:graphic>
      </p:graphicFrame>
      <p:sp>
        <p:nvSpPr>
          <p:cNvPr id="6" name="テキスト ボックス 5">
            <a:extLst>
              <a:ext uri="{FF2B5EF4-FFF2-40B4-BE49-F238E27FC236}">
                <a16:creationId xmlns:a16="http://schemas.microsoft.com/office/drawing/2014/main" id="{025496ED-1897-8F5B-49B2-C2C4B27E0691}"/>
              </a:ext>
            </a:extLst>
          </p:cNvPr>
          <p:cNvSpPr txBox="1"/>
          <p:nvPr/>
        </p:nvSpPr>
        <p:spPr>
          <a:xfrm>
            <a:off x="1422400" y="5598092"/>
            <a:ext cx="6537036" cy="1123384"/>
          </a:xfrm>
          <a:prstGeom prst="rect">
            <a:avLst/>
          </a:prstGeom>
          <a:noFill/>
        </p:spPr>
        <p:txBody>
          <a:bodyPr wrap="square" rtlCol="0">
            <a:spAutoFit/>
          </a:bodyPr>
          <a:lstStyle/>
          <a:p>
            <a:r>
              <a:rPr lang="en-US" altLang="ja-JP" sz="1000" dirty="0"/>
              <a:t>[1]:</a:t>
            </a:r>
            <a:r>
              <a:rPr lang="en-US" altLang="ja-JP" sz="1000" i="0" dirty="0" err="1">
                <a:solidFill>
                  <a:srgbClr val="000000"/>
                </a:solidFill>
                <a:effectLst/>
              </a:rPr>
              <a:t>GungHo</a:t>
            </a:r>
            <a:r>
              <a:rPr lang="en-US" altLang="ja-JP" sz="1000" i="0" dirty="0">
                <a:solidFill>
                  <a:srgbClr val="000000"/>
                </a:solidFill>
                <a:effectLst/>
              </a:rPr>
              <a:t> Online Entertainment『</a:t>
            </a:r>
            <a:r>
              <a:rPr kumimoji="1" lang="ja-JP" altLang="en-US" sz="1000" dirty="0"/>
              <a:t>パズル＆ドラゴンズ</a:t>
            </a:r>
            <a:r>
              <a:rPr kumimoji="1" lang="en-US" altLang="ja-JP" sz="1000" dirty="0"/>
              <a:t>』.2012</a:t>
            </a:r>
            <a:endParaRPr lang="en-US" altLang="ja-JP" sz="1000" dirty="0"/>
          </a:p>
          <a:p>
            <a:r>
              <a:rPr lang="en-US" altLang="ja-JP" sz="1000" dirty="0"/>
              <a:t>[2]:</a:t>
            </a:r>
            <a:r>
              <a:rPr lang="en-US" altLang="ja-JP" sz="1000" i="0" dirty="0" err="1">
                <a:solidFill>
                  <a:srgbClr val="202122"/>
                </a:solidFill>
                <a:effectLst/>
              </a:rPr>
              <a:t>Tengen</a:t>
            </a:r>
            <a:r>
              <a:rPr lang="en-US" altLang="ja-JP" sz="1000" i="0" dirty="0">
                <a:solidFill>
                  <a:srgbClr val="202122"/>
                </a:solidFill>
                <a:effectLst/>
              </a:rPr>
              <a:t> Inc.</a:t>
            </a:r>
            <a:r>
              <a:rPr lang="en-US" altLang="ja-JP" sz="1000" i="0" dirty="0">
                <a:solidFill>
                  <a:srgbClr val="000000"/>
                </a:solidFill>
                <a:effectLst/>
              </a:rPr>
              <a:t> Atari Inc.『RAMPART』.1990</a:t>
            </a:r>
            <a:endParaRPr lang="en-US" altLang="ja-JP" sz="1000" dirty="0"/>
          </a:p>
          <a:p>
            <a:r>
              <a:rPr lang="en-US" altLang="ja-JP" sz="1000" dirty="0"/>
              <a:t>[3]:Charlie </a:t>
            </a:r>
            <a:r>
              <a:rPr lang="en-US" altLang="ja-JP" sz="1000" dirty="0" err="1"/>
              <a:t>Brej『Infinite</a:t>
            </a:r>
            <a:r>
              <a:rPr lang="en-US" altLang="ja-JP" sz="1000" dirty="0"/>
              <a:t> Turtles』.2022</a:t>
            </a:r>
          </a:p>
          <a:p>
            <a:r>
              <a:rPr lang="en-US" altLang="ja-JP" sz="1000" dirty="0"/>
              <a:t>[4]:</a:t>
            </a:r>
            <a:r>
              <a:rPr lang="ja-JP" altLang="en-US" sz="1000" i="0" dirty="0">
                <a:solidFill>
                  <a:srgbClr val="000000"/>
                </a:solidFill>
                <a:effectLst/>
              </a:rPr>
              <a:t>株式会社コナミデジタルエンタテインメント</a:t>
            </a:r>
            <a:r>
              <a:rPr lang="en-US" altLang="ja-JP" sz="1000" dirty="0">
                <a:solidFill>
                  <a:srgbClr val="000000"/>
                </a:solidFill>
              </a:rPr>
              <a:t>『</a:t>
            </a:r>
            <a:r>
              <a:rPr lang="ja-JP" altLang="en-US" sz="1000" dirty="0">
                <a:solidFill>
                  <a:srgbClr val="000000"/>
                </a:solidFill>
              </a:rPr>
              <a:t>エルギーザの封印</a:t>
            </a:r>
            <a:r>
              <a:rPr lang="en-US" altLang="ja-JP" sz="1000" dirty="0">
                <a:solidFill>
                  <a:srgbClr val="000000"/>
                </a:solidFill>
              </a:rPr>
              <a:t>』.1988</a:t>
            </a:r>
            <a:endParaRPr lang="en-US" altLang="ja-JP" sz="1000" dirty="0"/>
          </a:p>
          <a:p>
            <a:r>
              <a:rPr lang="en-US" altLang="ja-JP" sz="1000" dirty="0"/>
              <a:t>[5]:Plug In Digital『</a:t>
            </a:r>
            <a:r>
              <a:rPr lang="ja-JP" altLang="en-US" sz="1000" dirty="0"/>
              <a:t>トランスクリプティッド</a:t>
            </a:r>
            <a:r>
              <a:rPr lang="en-US" altLang="ja-JP" sz="1000" dirty="0"/>
              <a:t>』.2017</a:t>
            </a:r>
          </a:p>
          <a:p>
            <a:r>
              <a:rPr lang="en-US" altLang="ja-JP" sz="1000" dirty="0"/>
              <a:t>[6]:</a:t>
            </a:r>
            <a:r>
              <a:rPr lang="ja-JP" altLang="en-US" sz="1000" dirty="0"/>
              <a:t>株式会社コナミアミューズメント</a:t>
            </a:r>
            <a:r>
              <a:rPr lang="en-US" altLang="ja-JP" sz="1000" dirty="0"/>
              <a:t>『</a:t>
            </a:r>
            <a:r>
              <a:rPr lang="ja-JP" altLang="en-US" sz="1000" dirty="0"/>
              <a:t>クォース</a:t>
            </a:r>
            <a:r>
              <a:rPr lang="en-US" altLang="ja-JP" sz="1000" dirty="0"/>
              <a:t>』.1989</a:t>
            </a:r>
          </a:p>
          <a:p>
            <a:endParaRPr kumimoji="1" lang="ja-JP" altLang="en-US" sz="700" dirty="0"/>
          </a:p>
        </p:txBody>
      </p:sp>
    </p:spTree>
    <p:extLst>
      <p:ext uri="{BB962C8B-B14F-4D97-AF65-F5344CB8AC3E}">
        <p14:creationId xmlns:p14="http://schemas.microsoft.com/office/powerpoint/2010/main" val="395745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なぜリズムゲームなのか</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Reasons for choosing rhythm games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graphicFrame>
        <p:nvGraphicFramePr>
          <p:cNvPr id="5" name="コンテンツ プレースホルダー 4">
            <a:extLst>
              <a:ext uri="{FF2B5EF4-FFF2-40B4-BE49-F238E27FC236}">
                <a16:creationId xmlns:a16="http://schemas.microsoft.com/office/drawing/2014/main" id="{ECEA797B-97E1-DEC0-6FBE-F9CC2FFD714E}"/>
              </a:ext>
            </a:extLst>
          </p:cNvPr>
          <p:cNvGraphicFramePr>
            <a:graphicFrameLocks noGrp="1"/>
          </p:cNvGraphicFramePr>
          <p:nvPr>
            <p:ph idx="1"/>
            <p:extLst>
              <p:ext uri="{D42A27DB-BD31-4B8C-83A1-F6EECF244321}">
                <p14:modId xmlns:p14="http://schemas.microsoft.com/office/powerpoint/2010/main" val="69103658"/>
              </p:ext>
            </p:extLst>
          </p:nvPr>
        </p:nvGraphicFramePr>
        <p:xfrm>
          <a:off x="1416627" y="1690688"/>
          <a:ext cx="7010400" cy="3705225"/>
        </p:xfrm>
        <a:graphic>
          <a:graphicData uri="http://schemas.openxmlformats.org/drawingml/2006/table">
            <a:tbl>
              <a:tblPr/>
              <a:tblGrid>
                <a:gridCol w="2336800">
                  <a:extLst>
                    <a:ext uri="{9D8B030D-6E8A-4147-A177-3AD203B41FA5}">
                      <a16:colId xmlns:a16="http://schemas.microsoft.com/office/drawing/2014/main" val="3050116439"/>
                    </a:ext>
                  </a:extLst>
                </a:gridCol>
                <a:gridCol w="2336800">
                  <a:extLst>
                    <a:ext uri="{9D8B030D-6E8A-4147-A177-3AD203B41FA5}">
                      <a16:colId xmlns:a16="http://schemas.microsoft.com/office/drawing/2014/main" val="454771605"/>
                    </a:ext>
                  </a:extLst>
                </a:gridCol>
                <a:gridCol w="2336800">
                  <a:extLst>
                    <a:ext uri="{9D8B030D-6E8A-4147-A177-3AD203B41FA5}">
                      <a16:colId xmlns:a16="http://schemas.microsoft.com/office/drawing/2014/main" val="870855872"/>
                    </a:ext>
                  </a:extLst>
                </a:gridCol>
              </a:tblGrid>
              <a:tr h="447675">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レース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リズム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dirty="0">
                          <a:solidFill>
                            <a:srgbClr val="404040"/>
                          </a:solidFill>
                          <a:effectLst/>
                          <a:latin typeface="HGｺﾞｼｯｸE" panose="020B0909000000000000" pitchFamily="49" charset="-128"/>
                          <a:ea typeface="HGｺﾞｼｯｸE" panose="020B0909000000000000" pitchFamily="49" charset="-128"/>
                        </a:rPr>
                        <a:t>その他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216361489"/>
                  </a:ext>
                </a:extLst>
              </a:tr>
              <a:tr h="2371725">
                <a:tc>
                  <a:txBody>
                    <a:bodyPr/>
                    <a:lstStyle/>
                    <a:p>
                      <a:pPr algn="l" fontAlgn="t"/>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レースのスピード感からくるハラハラをパズルゲームのゆったりとした戦略性が阻害する</a:t>
                      </a:r>
                      <a:endParaRPr lang="en-US" altLang="ja-JP"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r>
                        <a:rPr lang="ja-JP" altLang="en-US" sz="1200" b="0" i="0" u="none" strike="noStrike" dirty="0">
                          <a:solidFill>
                            <a:srgbClr val="3A3838"/>
                          </a:solidFill>
                          <a:effectLst/>
                          <a:latin typeface="游ゴシック" panose="020B0400000000000000" pitchFamily="50" charset="-128"/>
                          <a:ea typeface="游ゴシック" panose="020B0400000000000000" pitchFamily="50" charset="-128"/>
                        </a:rPr>
                        <a:t>コースをパズルゲームによって生成するというルールなら上記の問題を解決できる</a:t>
                      </a:r>
                      <a:endPar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rPr>
                        <a:t>リズムのテンポ感によってスムーズにギミックを切り替えることが可能</a:t>
                      </a:r>
                      <a:endParaRPr lang="en-US" altLang="ja-JP"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rPr>
                        <a:t>スッテップシーケンサーとマス目を使うパズルゲームとの相性に可能性あり</a:t>
                      </a:r>
                      <a:endParaRPr lang="en-US" altLang="ja-JP"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rgbClr val="C00000"/>
                          </a:solidFill>
                          <a:effectLst/>
                          <a:latin typeface="游ゴシック" panose="020B0400000000000000" pitchFamily="50" charset="-128"/>
                          <a:ea typeface="游ゴシック" panose="020B0400000000000000" pitchFamily="50" charset="-128"/>
                        </a:rPr>
                      </a:br>
                      <a:r>
                        <a:rPr lang="ja-JP" altLang="en-US" sz="1200" b="0" i="0" u="none" strike="noStrike" dirty="0">
                          <a:solidFill>
                            <a:srgbClr val="3A3838"/>
                          </a:solidFill>
                          <a:effectLst/>
                          <a:latin typeface="游ゴシック" panose="020B0400000000000000" pitchFamily="50" charset="-128"/>
                          <a:ea typeface="游ゴシック" panose="020B0400000000000000" pitchFamily="50" charset="-128"/>
                        </a:rPr>
                        <a:t>リズムゲームの内容とパズルゲームの結果が関与する事例がない</a:t>
                      </a:r>
                      <a:endPar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ゲームギミックのジャンルでない為、ギミックがパズルのみになるジャンル</a:t>
                      </a:r>
                      <a:b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ノベルゲーム、育成ゲーム、教育ゲーム</a:t>
                      </a:r>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endPar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extLst>
                  <a:ext uri="{0D108BD9-81ED-4DB2-BD59-A6C34878D82A}">
                    <a16:rowId xmlns:a16="http://schemas.microsoft.com/office/drawing/2014/main" val="2406306281"/>
                  </a:ext>
                </a:extLst>
              </a:tr>
              <a:tr h="885825">
                <a:tc>
                  <a:txBody>
                    <a:bodyPr/>
                    <a:lstStyle/>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東方スペルバブル</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[7]</a:t>
                      </a:r>
                      <a:b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b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a:t>
                      </a:r>
                      <a:r>
                        <a:rPr lang="en-US" sz="1100" b="0" i="0" u="none" strike="noStrike" dirty="0" err="1">
                          <a:solidFill>
                            <a:srgbClr val="000000"/>
                          </a:solidFill>
                          <a:effectLst/>
                          <a:latin typeface="游ゴシック" panose="020B0400000000000000" pitchFamily="50" charset="-128"/>
                          <a:ea typeface="游ゴシック" panose="020B0400000000000000" pitchFamily="50" charset="-128"/>
                        </a:rPr>
                        <a:t>kashicforce</a:t>
                      </a: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-inundation of brigade-</a:t>
                      </a:r>
                      <a:r>
                        <a:rPr lang="en-US" sz="1100" b="0" i="0" u="none" strike="noStrike" baseline="30000" dirty="0">
                          <a:solidFill>
                            <a:srgbClr val="000000"/>
                          </a:solidFill>
                          <a:effectLst/>
                          <a:latin typeface="游ゴシック" panose="020B0400000000000000" pitchFamily="50" charset="-128"/>
                          <a:ea typeface="游ゴシック" panose="020B0400000000000000" pitchFamily="50" charset="-128"/>
                        </a:rPr>
                        <a:t>[8]</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3653512"/>
                  </a:ext>
                </a:extLst>
              </a:tr>
            </a:tbl>
          </a:graphicData>
        </a:graphic>
      </p:graphicFrame>
      <p:sp>
        <p:nvSpPr>
          <p:cNvPr id="6" name="テキスト ボックス 5">
            <a:extLst>
              <a:ext uri="{FF2B5EF4-FFF2-40B4-BE49-F238E27FC236}">
                <a16:creationId xmlns:a16="http://schemas.microsoft.com/office/drawing/2014/main" id="{F3B87745-02F3-A31C-9837-AA4FEAB59BE3}"/>
              </a:ext>
            </a:extLst>
          </p:cNvPr>
          <p:cNvSpPr txBox="1"/>
          <p:nvPr/>
        </p:nvSpPr>
        <p:spPr>
          <a:xfrm>
            <a:off x="1416627" y="5654615"/>
            <a:ext cx="5257800" cy="400110"/>
          </a:xfrm>
          <a:prstGeom prst="rect">
            <a:avLst/>
          </a:prstGeom>
          <a:noFill/>
        </p:spPr>
        <p:txBody>
          <a:bodyPr wrap="square" rtlCol="0">
            <a:spAutoFit/>
          </a:bodyPr>
          <a:lstStyle/>
          <a:p>
            <a:r>
              <a:rPr lang="en-US" altLang="ja-JP" sz="1000" dirty="0"/>
              <a:t>[7]:</a:t>
            </a:r>
            <a:r>
              <a:rPr lang="ja-JP" altLang="en-US" sz="1000" dirty="0"/>
              <a:t>株式会社タイトー</a:t>
            </a:r>
            <a:r>
              <a:rPr lang="en-US" altLang="ja-JP" sz="1000" dirty="0"/>
              <a:t>『</a:t>
            </a:r>
            <a:r>
              <a:rPr lang="ja-JP" altLang="en-US" sz="1000" dirty="0"/>
              <a:t>東方スペルバブル</a:t>
            </a:r>
            <a:r>
              <a:rPr lang="en-US" altLang="ja-JP" sz="1000" dirty="0"/>
              <a:t>』.2020</a:t>
            </a:r>
          </a:p>
          <a:p>
            <a:r>
              <a:rPr lang="en-US" altLang="ja-JP" sz="1000" dirty="0"/>
              <a:t>[8]:</a:t>
            </a:r>
            <a:r>
              <a:rPr lang="ja-JP" altLang="en-US" sz="1000" dirty="0"/>
              <a:t>エンドレスシラフ</a:t>
            </a:r>
            <a:r>
              <a:rPr lang="en-US" altLang="ja-JP" sz="1000" dirty="0"/>
              <a:t>『</a:t>
            </a:r>
            <a:r>
              <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rPr>
              <a:t>∀</a:t>
            </a:r>
            <a:r>
              <a:rPr lang="en-US" altLang="ja-JP" sz="1000" b="0" i="0" u="none" strike="noStrike" dirty="0" err="1">
                <a:solidFill>
                  <a:srgbClr val="000000"/>
                </a:solidFill>
                <a:effectLst/>
                <a:latin typeface="游ゴシック" panose="020B0400000000000000" pitchFamily="50" charset="-128"/>
                <a:ea typeface="游ゴシック" panose="020B0400000000000000" pitchFamily="50" charset="-128"/>
              </a:rPr>
              <a:t>kashicforce</a:t>
            </a:r>
            <a:r>
              <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rPr>
              <a:t>-inundation of brigade-</a:t>
            </a:r>
            <a:r>
              <a:rPr lang="en-US" altLang="ja-JP" sz="1000" dirty="0"/>
              <a:t>』.2019</a:t>
            </a:r>
          </a:p>
        </p:txBody>
      </p:sp>
    </p:spTree>
    <p:extLst>
      <p:ext uri="{BB962C8B-B14F-4D97-AF65-F5344CB8AC3E}">
        <p14:creationId xmlns:p14="http://schemas.microsoft.com/office/powerpoint/2010/main" val="2383804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5445C2-0D70-C3A5-15F8-6F649C87876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C165355F-54B0-848A-06C6-C4B4082FDA7A}"/>
              </a:ext>
            </a:extLst>
          </p:cNvPr>
          <p:cNvSpPr>
            <a:spLocks noGrp="1"/>
          </p:cNvSpPr>
          <p:nvPr>
            <p:ph idx="1"/>
          </p:nvPr>
        </p:nvSpPr>
        <p:spPr/>
        <p:txBody>
          <a:bodyPr/>
          <a:lstStyle/>
          <a:p>
            <a:r>
              <a:rPr kumimoji="1" lang="ja-JP" altLang="en-US" dirty="0"/>
              <a:t>パズルやりすぎ注意とかの話</a:t>
            </a:r>
          </a:p>
        </p:txBody>
      </p:sp>
    </p:spTree>
    <p:extLst>
      <p:ext uri="{BB962C8B-B14F-4D97-AF65-F5344CB8AC3E}">
        <p14:creationId xmlns:p14="http://schemas.microsoft.com/office/powerpoint/2010/main" val="50367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ゲームの設計</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Game Design</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p:txBody>
          <a:bodyPr/>
          <a:lstStyle/>
          <a:p>
            <a:r>
              <a:rPr kumimoji="1" lang="ja-JP" altLang="en-US" dirty="0"/>
              <a:t>なぜこのルールにしたのかの説明</a:t>
            </a:r>
            <a:endParaRPr kumimoji="1" lang="en-US" altLang="ja-JP" dirty="0"/>
          </a:p>
          <a:p>
            <a:pPr lvl="1"/>
            <a:r>
              <a:rPr lang="ja-JP" altLang="en-US" dirty="0"/>
              <a:t>ターゲットは</a:t>
            </a:r>
            <a:r>
              <a:rPr lang="en-US" altLang="ja-JP" dirty="0"/>
              <a:t>10</a:t>
            </a:r>
            <a:r>
              <a:rPr lang="ja-JP" altLang="en-US" dirty="0"/>
              <a:t>代～自分と同じくらいの年齢層</a:t>
            </a:r>
            <a:endParaRPr lang="en-US" altLang="ja-JP" dirty="0"/>
          </a:p>
          <a:p>
            <a:pPr lvl="1"/>
            <a:r>
              <a:rPr kumimoji="1" lang="ja-JP" altLang="en-US" dirty="0"/>
              <a:t>パズルゲームとリズムゲームが乖離しないように</a:t>
            </a:r>
            <a:endParaRPr kumimoji="1" lang="en-US" altLang="ja-JP" dirty="0"/>
          </a:p>
          <a:p>
            <a:pPr lvl="2"/>
            <a:r>
              <a:rPr kumimoji="1" lang="ja-JP" altLang="en-US" dirty="0"/>
              <a:t>パズルゲームの結果がリズムゲームの難易度、音に関わる</a:t>
            </a:r>
            <a:endParaRPr kumimoji="1" lang="en-US" altLang="ja-JP" dirty="0"/>
          </a:p>
          <a:p>
            <a:pPr lvl="1"/>
            <a:r>
              <a:rPr lang="ja-JP" altLang="en-US" dirty="0"/>
              <a:t>ステップシーケンサーの特徴である音の重なりを阻害しない</a:t>
            </a:r>
            <a:endParaRPr lang="en-US" altLang="ja-JP" dirty="0"/>
          </a:p>
          <a:p>
            <a:pPr lvl="1"/>
            <a:r>
              <a:rPr kumimoji="1" lang="ja-JP" altLang="en-US" dirty="0"/>
              <a:t>パズルゲームとしてもリズムゲームとしても手ごたえがある</a:t>
            </a:r>
            <a:endParaRPr kumimoji="1" lang="en-US" altLang="ja-JP" dirty="0"/>
          </a:p>
          <a:p>
            <a:pPr lvl="2"/>
            <a:r>
              <a:rPr kumimoji="1" lang="ja-JP" altLang="en-US" dirty="0"/>
              <a:t>参考事例の作品はリズムゲームの要素が薄い（タイミングよく押せば良いだけで、リズムゲーム特有の長押し等のギミックが無い）</a:t>
            </a:r>
          </a:p>
        </p:txBody>
      </p:sp>
    </p:spTree>
    <p:extLst>
      <p:ext uri="{BB962C8B-B14F-4D97-AF65-F5344CB8AC3E}">
        <p14:creationId xmlns:p14="http://schemas.microsoft.com/office/powerpoint/2010/main" val="331035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ゲームのルール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Game rules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p:txBody>
          <a:bodyPr/>
          <a:lstStyle/>
          <a:p>
            <a:r>
              <a:rPr kumimoji="1" lang="ja-JP" altLang="en-US" dirty="0"/>
              <a:t>ルール（おおまかな流れの説明）</a:t>
            </a:r>
            <a:endParaRPr kumimoji="1" lang="en-US" altLang="ja-JP" dirty="0"/>
          </a:p>
          <a:p>
            <a:pPr lvl="1"/>
            <a:r>
              <a:rPr lang="ja-JP" altLang="en-US" dirty="0"/>
              <a:t>最初の</a:t>
            </a:r>
            <a:r>
              <a:rPr lang="en-US" altLang="ja-JP" dirty="0"/>
              <a:t>16</a:t>
            </a:r>
            <a:r>
              <a:rPr lang="ja-JP" altLang="en-US" dirty="0"/>
              <a:t>拍でパズルゲームをして、その後</a:t>
            </a:r>
            <a:r>
              <a:rPr lang="en-US" altLang="ja-JP" dirty="0"/>
              <a:t>8</a:t>
            </a:r>
            <a:r>
              <a:rPr lang="ja-JP" altLang="en-US" dirty="0"/>
              <a:t>拍でリズムゲームを行う</a:t>
            </a:r>
            <a:endParaRPr lang="en-US" altLang="ja-JP" dirty="0"/>
          </a:p>
          <a:p>
            <a:pPr lvl="1"/>
            <a:r>
              <a:rPr lang="ja-JP" altLang="en-US" dirty="0"/>
              <a:t>パズルのピースは上下左右に</a:t>
            </a:r>
            <a:r>
              <a:rPr lang="en-US" altLang="ja-JP" dirty="0"/>
              <a:t>1</a:t>
            </a:r>
            <a:r>
              <a:rPr lang="ja-JP" altLang="en-US" dirty="0"/>
              <a:t>マスしか動かせない</a:t>
            </a:r>
            <a:endParaRPr lang="en-US" altLang="ja-JP" dirty="0"/>
          </a:p>
          <a:p>
            <a:pPr lvl="1"/>
            <a:r>
              <a:rPr kumimoji="1" lang="en-US" altLang="ja-JP" dirty="0"/>
              <a:t>3</a:t>
            </a:r>
            <a:r>
              <a:rPr kumimoji="1" lang="ja-JP" altLang="en-US" dirty="0"/>
              <a:t>つ以上そろうと、操作したピースの位置にノーツができ</a:t>
            </a:r>
            <a:r>
              <a:rPr lang="ja-JP" altLang="en-US" dirty="0"/>
              <a:t>る。（連鎖ではノーツはできない）</a:t>
            </a:r>
            <a:endParaRPr lang="en-US" altLang="ja-JP" dirty="0"/>
          </a:p>
          <a:p>
            <a:pPr lvl="1"/>
            <a:r>
              <a:rPr kumimoji="1" lang="ja-JP" altLang="en-US" dirty="0"/>
              <a:t>リズムゲームはバーとノーツが重なったタイミングでノーツに合った操作をする。</a:t>
            </a:r>
            <a:endParaRPr kumimoji="1" lang="en-US" altLang="ja-JP" dirty="0"/>
          </a:p>
          <a:p>
            <a:pPr lvl="1"/>
            <a:r>
              <a:rPr kumimoji="1" lang="ja-JP" altLang="en-US" dirty="0"/>
              <a:t>これを繰り返す。</a:t>
            </a:r>
            <a:endParaRPr kumimoji="1" lang="en-US" altLang="ja-JP" dirty="0"/>
          </a:p>
          <a:p>
            <a:pPr marL="457200" lvl="1" indent="0">
              <a:buNone/>
            </a:pPr>
            <a:endParaRPr kumimoji="1" lang="ja-JP" altLang="en-US" dirty="0"/>
          </a:p>
        </p:txBody>
      </p:sp>
    </p:spTree>
    <p:extLst>
      <p:ext uri="{BB962C8B-B14F-4D97-AF65-F5344CB8AC3E}">
        <p14:creationId xmlns:p14="http://schemas.microsoft.com/office/powerpoint/2010/main" val="266207506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3123</TotalTime>
  <Words>1010</Words>
  <Application>Microsoft Office PowerPoint</Application>
  <PresentationFormat>ワイド画面</PresentationFormat>
  <Paragraphs>121</Paragraphs>
  <Slides>13</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13</vt:i4>
      </vt:variant>
    </vt:vector>
  </HeadingPairs>
  <TitlesOfParts>
    <vt:vector size="21" baseType="lpstr">
      <vt:lpstr>HGSｺﾞｼｯｸE</vt:lpstr>
      <vt:lpstr>HGｺﾞｼｯｸE</vt:lpstr>
      <vt:lpstr>游ゴシック</vt:lpstr>
      <vt:lpstr>游ゴシック Light</vt:lpstr>
      <vt:lpstr>Arial</vt:lpstr>
      <vt:lpstr>Bahnschrift</vt:lpstr>
      <vt:lpstr>Bahnschrift SemiLight</vt:lpstr>
      <vt:lpstr>Office テーマ</vt:lpstr>
      <vt:lpstr>パズルで音色ノーツを作るシーケンサーリズムゲーム Sequencer rhythm game with puzzle to create tone notes</vt:lpstr>
      <vt:lpstr>- 完成作品 - Completed work</vt:lpstr>
      <vt:lpstr>- 研究の目的 - Research background</vt:lpstr>
      <vt:lpstr>- なぜパズルゲームなのか - Reasons for choosing puzzle games</vt:lpstr>
      <vt:lpstr>- なぜリズムゲームなのか - Reasons for choosing rhythm games</vt:lpstr>
      <vt:lpstr>- なぜリズムゲームなのか - Reasons for choosing rhythm games</vt:lpstr>
      <vt:lpstr>PowerPoint プレゼンテーション</vt:lpstr>
      <vt:lpstr>- ゲームの設計 - Game Design</vt:lpstr>
      <vt:lpstr>- ゲームのルール - Game rules</vt:lpstr>
      <vt:lpstr>- ゲームのルール - Game rules</vt:lpstr>
      <vt:lpstr>- 音の選定 - Sound selection</vt:lpstr>
      <vt:lpstr>- まとめ - Conclusion</vt:lpstr>
      <vt:lpstr>今後やること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パズルで音色ノーツを作るシーケンサーリズムゲーム Sequencer rhythm game with puzzle to create tone notes</dc:title>
  <dc:creator>nao sakuma</dc:creator>
  <cp:lastModifiedBy>佐久間那央</cp:lastModifiedBy>
  <cp:revision>24</cp:revision>
  <dcterms:created xsi:type="dcterms:W3CDTF">2023-01-17T18:14:11Z</dcterms:created>
  <dcterms:modified xsi:type="dcterms:W3CDTF">2023-01-21T02:59:39Z</dcterms:modified>
</cp:coreProperties>
</file>