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3" r:id="rId4"/>
    <p:sldId id="271" r:id="rId5"/>
    <p:sldId id="272" r:id="rId6"/>
    <p:sldId id="261" r:id="rId7"/>
    <p:sldId id="265" r:id="rId8"/>
    <p:sldId id="273" r:id="rId9"/>
    <p:sldId id="270" r:id="rId10"/>
    <p:sldId id="269" r:id="rId11"/>
    <p:sldId id="274" r:id="rId12"/>
    <p:sldId id="260" r:id="rId13"/>
    <p:sldId id="264"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F2FF"/>
    <a:srgbClr val="FFFF99"/>
    <a:srgbClr val="99CCFF"/>
    <a:srgbClr val="99FF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5018F5-7424-4761-9549-132EB5CBB61A}" v="111" dt="2023-01-26T15:25:13.753"/>
    <p1510:client id="{DFEA281C-C74D-4277-8125-C4E8C8EA3716}" v="6" dt="2023-01-27T05:48:22.78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0" autoAdjust="0"/>
    <p:restoredTop sz="94660"/>
  </p:normalViewPr>
  <p:slideViewPr>
    <p:cSldViewPr snapToGrid="0">
      <p:cViewPr varScale="1">
        <p:scale>
          <a:sx n="94" d="100"/>
          <a:sy n="94" d="100"/>
        </p:scale>
        <p:origin x="108"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uma nao" userId="5696438b09a75019" providerId="Windows Live" clId="Web-{455018F5-7424-4761-9549-132EB5CBB61A}"/>
    <pc:docChg chg="modSld">
      <pc:chgData name="sakuma nao" userId="5696438b09a75019" providerId="Windows Live" clId="Web-{455018F5-7424-4761-9549-132EB5CBB61A}" dt="2023-01-26T15:25:13.753" v="108" actId="20577"/>
      <pc:docMkLst>
        <pc:docMk/>
      </pc:docMkLst>
      <pc:sldChg chg="modSp">
        <pc:chgData name="sakuma nao" userId="5696438b09a75019" providerId="Windows Live" clId="Web-{455018F5-7424-4761-9549-132EB5CBB61A}" dt="2023-01-26T14:19:39.254" v="6" actId="20577"/>
        <pc:sldMkLst>
          <pc:docMk/>
          <pc:sldMk cId="2662075069" sldId="259"/>
        </pc:sldMkLst>
        <pc:spChg chg="mod">
          <ac:chgData name="sakuma nao" userId="5696438b09a75019" providerId="Windows Live" clId="Web-{455018F5-7424-4761-9549-132EB5CBB61A}" dt="2023-01-26T14:19:39.254" v="6" actId="20577"/>
          <ac:spMkLst>
            <pc:docMk/>
            <pc:sldMk cId="2662075069" sldId="259"/>
            <ac:spMk id="4" creationId="{070618F8-85F6-1FF1-10A6-F4BAEE45B804}"/>
          </ac:spMkLst>
        </pc:spChg>
      </pc:sldChg>
      <pc:sldChg chg="addSp delSp modSp addAnim delAnim">
        <pc:chgData name="sakuma nao" userId="5696438b09a75019" providerId="Windows Live" clId="Web-{455018F5-7424-4761-9549-132EB5CBB61A}" dt="2023-01-26T14:24:50.401" v="35" actId="1076"/>
        <pc:sldMkLst>
          <pc:docMk/>
          <pc:sldMk cId="16311688" sldId="263"/>
        </pc:sldMkLst>
        <pc:spChg chg="add del mod">
          <ac:chgData name="sakuma nao" userId="5696438b09a75019" providerId="Windows Live" clId="Web-{455018F5-7424-4761-9549-132EB5CBB61A}" dt="2023-01-26T14:24:08.978" v="25"/>
          <ac:spMkLst>
            <pc:docMk/>
            <pc:sldMk cId="16311688" sldId="263"/>
            <ac:spMk id="6" creationId="{32423EC8-1C68-E48D-3775-F7617F17E2F8}"/>
          </ac:spMkLst>
        </pc:spChg>
        <pc:spChg chg="add del mod">
          <ac:chgData name="sakuma nao" userId="5696438b09a75019" providerId="Windows Live" clId="Web-{455018F5-7424-4761-9549-132EB5CBB61A}" dt="2023-01-26T14:24:28.026" v="28"/>
          <ac:spMkLst>
            <pc:docMk/>
            <pc:sldMk cId="16311688" sldId="263"/>
            <ac:spMk id="8" creationId="{57EBA14D-F3AF-7E67-50FF-F0191BC968E8}"/>
          </ac:spMkLst>
        </pc:spChg>
        <pc:picChg chg="add del mod">
          <ac:chgData name="sakuma nao" userId="5696438b09a75019" providerId="Windows Live" clId="Web-{455018F5-7424-4761-9549-132EB5CBB61A}" dt="2023-01-26T14:24:09.697" v="26"/>
          <ac:picMkLst>
            <pc:docMk/>
            <pc:sldMk cId="16311688" sldId="263"/>
            <ac:picMk id="3" creationId="{48DC07D4-C180-BF27-10EA-B2C2DF0768D0}"/>
          </ac:picMkLst>
        </pc:picChg>
        <pc:picChg chg="add del mod">
          <ac:chgData name="sakuma nao" userId="5696438b09a75019" providerId="Windows Live" clId="Web-{455018F5-7424-4761-9549-132EB5CBB61A}" dt="2023-01-26T14:24:19.197" v="27"/>
          <ac:picMkLst>
            <pc:docMk/>
            <pc:sldMk cId="16311688" sldId="263"/>
            <ac:picMk id="4" creationId="{E2840AFA-2792-2465-0EA3-0208EF3A6017}"/>
          </ac:picMkLst>
        </pc:picChg>
        <pc:picChg chg="add mod ord">
          <ac:chgData name="sakuma nao" userId="5696438b09a75019" providerId="Windows Live" clId="Web-{455018F5-7424-4761-9549-132EB5CBB61A}" dt="2023-01-26T14:24:50.401" v="35" actId="1076"/>
          <ac:picMkLst>
            <pc:docMk/>
            <pc:sldMk cId="16311688" sldId="263"/>
            <ac:picMk id="9" creationId="{E687A69B-4C78-E474-19C8-DF3DC1235902}"/>
          </ac:picMkLst>
        </pc:picChg>
      </pc:sldChg>
      <pc:sldChg chg="modSp">
        <pc:chgData name="sakuma nao" userId="5696438b09a75019" providerId="Windows Live" clId="Web-{455018F5-7424-4761-9549-132EB5CBB61A}" dt="2023-01-26T15:25:13.753" v="108" actId="20577"/>
        <pc:sldMkLst>
          <pc:docMk/>
          <pc:sldMk cId="2762335110" sldId="264"/>
        </pc:sldMkLst>
        <pc:spChg chg="mod">
          <ac:chgData name="sakuma nao" userId="5696438b09a75019" providerId="Windows Live" clId="Web-{455018F5-7424-4761-9549-132EB5CBB61A}" dt="2023-01-26T15:25:13.753" v="108" actId="20577"/>
          <ac:spMkLst>
            <pc:docMk/>
            <pc:sldMk cId="2762335110" sldId="264"/>
            <ac:spMk id="3" creationId="{6674BED4-2A0B-7DD7-4F93-0063E0CF03E0}"/>
          </ac:spMkLst>
        </pc:spChg>
      </pc:sldChg>
      <pc:sldChg chg="modSp">
        <pc:chgData name="sakuma nao" userId="5696438b09a75019" providerId="Windows Live" clId="Web-{455018F5-7424-4761-9549-132EB5CBB61A}" dt="2023-01-26T14:55:41.927" v="47" actId="20577"/>
        <pc:sldMkLst>
          <pc:docMk/>
          <pc:sldMk cId="3190857260" sldId="270"/>
        </pc:sldMkLst>
        <pc:spChg chg="mod">
          <ac:chgData name="sakuma nao" userId="5696438b09a75019" providerId="Windows Live" clId="Web-{455018F5-7424-4761-9549-132EB5CBB61A}" dt="2023-01-26T14:55:41.927" v="47" actId="20577"/>
          <ac:spMkLst>
            <pc:docMk/>
            <pc:sldMk cId="3190857260" sldId="270"/>
            <ac:spMk id="3" creationId="{91AEF0F6-999E-B46B-0300-9B59694AD033}"/>
          </ac:spMkLst>
        </pc:spChg>
      </pc:sldChg>
    </pc:docChg>
  </pc:docChgLst>
  <pc:docChgLst>
    <pc:chgData name="sakuma nao" userId="5696438b09a75019" providerId="Windows Live" clId="Web-{DFEA281C-C74D-4277-8125-C4E8C8EA3716}"/>
    <pc:docChg chg="modSld">
      <pc:chgData name="sakuma nao" userId="5696438b09a75019" providerId="Windows Live" clId="Web-{DFEA281C-C74D-4277-8125-C4E8C8EA3716}" dt="2023-01-27T05:48:22.784" v="5" actId="20577"/>
      <pc:docMkLst>
        <pc:docMk/>
      </pc:docMkLst>
      <pc:sldChg chg="modSp">
        <pc:chgData name="sakuma nao" userId="5696438b09a75019" providerId="Windows Live" clId="Web-{DFEA281C-C74D-4277-8125-C4E8C8EA3716}" dt="2023-01-27T05:48:22.784" v="5" actId="20577"/>
        <pc:sldMkLst>
          <pc:docMk/>
          <pc:sldMk cId="2762335110" sldId="264"/>
        </pc:sldMkLst>
        <pc:spChg chg="mod">
          <ac:chgData name="sakuma nao" userId="5696438b09a75019" providerId="Windows Live" clId="Web-{DFEA281C-C74D-4277-8125-C4E8C8EA3716}" dt="2023-01-27T05:48:22.784" v="5" actId="20577"/>
          <ac:spMkLst>
            <pc:docMk/>
            <pc:sldMk cId="2762335110" sldId="264"/>
            <ac:spMk id="3" creationId="{6674BED4-2A0B-7DD7-4F93-0063E0CF03E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253B22-931C-6526-285A-11AD81CEC45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39950DF-3D92-8E18-6F3D-270078662C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1229525-93DB-88FF-3E0A-C3B30B806689}"/>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D5E84464-14AE-97AD-2D85-045563E36F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FB2091-2E88-497E-1529-E9EEB63674E4}"/>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457045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DEEE0-0C09-E5D4-996F-E0691394A4E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B5A1985-5B40-7604-CFAD-9BEDBD586BE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F1C197-489C-CC0B-4E45-8EBF08FCC7B6}"/>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B1247A6C-65AF-8805-01B3-FB3D7A2609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FE5B05-E593-B872-1025-DE6D27BF9367}"/>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2939979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3DE9B36-6A0C-5070-C80F-69F7396F944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9F77A47-5C35-115E-6398-9094D6D55BC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399508-0624-CC10-CCED-025EF439EC55}"/>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EEEA8195-2D62-275B-465F-46CBAD4F09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503BCD-B1AC-CAD0-6D0F-7E6496F320CD}"/>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88941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1053C-FB58-4BF9-1EBA-7216DBD7419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FEDFEC-11BE-FAEA-A155-AE52CE2D81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F85DB1-3BA6-7509-9699-0EDC70EF9A76}"/>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FA47300A-A37B-D0E5-9F78-F0EBD5C258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CBBDF7-539A-0D83-FB5F-C6A2898903DE}"/>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15914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3323CC-C48E-6A41-197C-6FF0EB17AD2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EB10FB-FAC0-1706-363F-015105300E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F94C734-13A8-4121-4839-96792FE1BB9B}"/>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961CD6DB-1864-7668-E235-87BDB2DF80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3D72DC-A5DC-A7FD-24B4-35659808B698}"/>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81485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E6C1FB-03E8-446C-EFB6-78E4979B802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85BAB9-0801-7219-98E8-699CA76644B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5132310-B26D-A2C5-49D0-D94E27FB455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15B0E8B-7548-8D11-91F7-B9019432E47C}"/>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6" name="フッター プレースホルダー 5">
            <a:extLst>
              <a:ext uri="{FF2B5EF4-FFF2-40B4-BE49-F238E27FC236}">
                <a16:creationId xmlns:a16="http://schemas.microsoft.com/office/drawing/2014/main" id="{64B6BDFF-B178-CD87-86CC-A8A28A811C5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500AC5-77A1-B73E-FF0C-C790D0211736}"/>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367843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0178D-A446-C3DB-24E8-CEC6569B349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7924FF1-0A9D-09EC-BAC2-7917A5265D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BB9B57F-DCCB-8799-1C92-9B61F666297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FB25F80-673C-0535-9B9D-3601E384A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21B16D-3A43-ABF2-4ADF-52798970B0B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BCE7F9E-236D-5E60-542B-A18E103C580E}"/>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8" name="フッター プレースホルダー 7">
            <a:extLst>
              <a:ext uri="{FF2B5EF4-FFF2-40B4-BE49-F238E27FC236}">
                <a16:creationId xmlns:a16="http://schemas.microsoft.com/office/drawing/2014/main" id="{B0F103A0-348E-6E9C-8C07-697DF13DF91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71890DD-32DF-40EA-E6A5-97E9713F7548}"/>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0626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086C6-8240-0899-6B61-9B6EDA7BB54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CE8349A-A39F-509B-3993-EE5FD4DD0832}"/>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4" name="フッター プレースホルダー 3">
            <a:extLst>
              <a:ext uri="{FF2B5EF4-FFF2-40B4-BE49-F238E27FC236}">
                <a16:creationId xmlns:a16="http://schemas.microsoft.com/office/drawing/2014/main" id="{9A6B1A8D-A06A-4FDA-AEBF-B46283BAAD3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1C908AA-6C06-97F8-0ACD-115732095C96}"/>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57389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7095CB0-FE1A-6C6C-0DBB-A7EE74EA0240}"/>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3" name="フッター プレースホルダー 2">
            <a:extLst>
              <a:ext uri="{FF2B5EF4-FFF2-40B4-BE49-F238E27FC236}">
                <a16:creationId xmlns:a16="http://schemas.microsoft.com/office/drawing/2014/main" id="{2E097BBD-C7D8-00CF-D15D-D0945DDBC22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B94BA2D-A73A-85E4-BE1B-30087F1AE437}"/>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384314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A5694E-5BE3-F8E0-9045-8ABF1C6A9B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1024B5-A78D-7D27-A7CE-999E4672F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81D1F86-5AF7-014B-8E16-1474B27FC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4B4B59-AD7F-BB63-5ACD-E8EE93DAF4A6}"/>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6" name="フッター プレースホルダー 5">
            <a:extLst>
              <a:ext uri="{FF2B5EF4-FFF2-40B4-BE49-F238E27FC236}">
                <a16:creationId xmlns:a16="http://schemas.microsoft.com/office/drawing/2014/main" id="{738543F6-39BD-591C-50BE-1BC90916DBA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7AB536-A23A-C013-3071-551DCFCDFDDE}"/>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212354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3FAD88-CF4E-C6E0-FD23-4CF8374CA54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141074F-729F-714E-1B87-AD22B97F5D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86F5004-EFD4-BC3A-23A0-C176E2ED2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6C3432-7CB2-77FD-2FDA-CE7C86F9BA14}"/>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6" name="フッター プレースホルダー 5">
            <a:extLst>
              <a:ext uri="{FF2B5EF4-FFF2-40B4-BE49-F238E27FC236}">
                <a16:creationId xmlns:a16="http://schemas.microsoft.com/office/drawing/2014/main" id="{0B280080-33F4-7AE3-7A6E-3E10EDC04AE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5ADFCAD-6EC3-FAB6-9971-86620B8A0DF0}"/>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957058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9CF3091-E1D1-EF1E-D668-20FC7FACB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F7395F-DF87-0E05-8014-656D73E83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572416-77C3-5073-E0AF-89B4DB7DA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974E4-5C81-4E2A-BB11-A65301C72B69}"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E58219DE-B36D-F652-8E28-4C32B0F78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CDBF2D2-E52E-DBDA-EFDC-207D2193B4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57408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Q6mSSI0CqcI?feature=oembe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7C558F-FDAA-5527-E8E5-EC7EC29500F8}"/>
              </a:ext>
            </a:extLst>
          </p:cNvPr>
          <p:cNvSpPr>
            <a:spLocks noGrp="1"/>
          </p:cNvSpPr>
          <p:nvPr>
            <p:ph type="ctrTitle"/>
          </p:nvPr>
        </p:nvSpPr>
        <p:spPr/>
        <p:txBody>
          <a:bodyPr>
            <a:normAutofit/>
          </a:bodyPr>
          <a:lstStyle/>
          <a:p>
            <a:pPr>
              <a:lnSpc>
                <a:spcPct val="150000"/>
              </a:lnSpc>
            </a:pP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パズルで音色ノーツを作るシーケンサーリズムゲーム</a:t>
            </a:r>
            <a:b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br>
            <a:r>
              <a:rPr kumimoji="1" lang="en-US" altLang="ja-JP" sz="2400" dirty="0">
                <a:solidFill>
                  <a:schemeClr val="bg2">
                    <a:lumMod val="25000"/>
                  </a:schemeClr>
                </a:solidFill>
                <a:latin typeface="Bahnschrift" panose="020B0502040204020203" pitchFamily="34" charset="0"/>
                <a:ea typeface="HGSｺﾞｼｯｸE" panose="020B0900000000000000" pitchFamily="50" charset="-128"/>
              </a:rPr>
              <a:t>Sequencer rhythm game with puzzle to create tone notes</a:t>
            </a:r>
            <a:endParaRPr kumimoji="1" lang="ja-JP" altLang="en-US" sz="2800" dirty="0">
              <a:solidFill>
                <a:schemeClr val="bg2">
                  <a:lumMod val="25000"/>
                </a:schemeClr>
              </a:solidFill>
              <a:latin typeface="Bahnschrift" panose="020B0502040204020203" pitchFamily="34" charset="0"/>
              <a:ea typeface="HGSｺﾞｼｯｸE" panose="020B0900000000000000" pitchFamily="50" charset="-128"/>
            </a:endParaRPr>
          </a:p>
        </p:txBody>
      </p:sp>
      <p:sp>
        <p:nvSpPr>
          <p:cNvPr id="3" name="字幕 2">
            <a:extLst>
              <a:ext uri="{FF2B5EF4-FFF2-40B4-BE49-F238E27FC236}">
                <a16:creationId xmlns:a16="http://schemas.microsoft.com/office/drawing/2014/main" id="{52903337-5FCC-A8FA-520C-6CF73CBAA975}"/>
              </a:ext>
            </a:extLst>
          </p:cNvPr>
          <p:cNvSpPr>
            <a:spLocks noGrp="1"/>
          </p:cNvSpPr>
          <p:nvPr>
            <p:ph type="subTitle" idx="1"/>
          </p:nvPr>
        </p:nvSpPr>
        <p:spPr/>
        <p:txBody>
          <a:bodyPr/>
          <a:lstStyle/>
          <a:p>
            <a:endParaRPr kumimoji="1" lang="en-US" altLang="ja-JP" dirty="0">
              <a:solidFill>
                <a:schemeClr val="bg2">
                  <a:lumMod val="25000"/>
                </a:schemeClr>
              </a:solidFill>
            </a:endParaRPr>
          </a:p>
          <a:p>
            <a:r>
              <a:rPr kumimoji="1" lang="ja-JP" altLang="en-US" sz="2000" b="1" dirty="0">
                <a:solidFill>
                  <a:schemeClr val="bg2">
                    <a:lumMod val="25000"/>
                  </a:schemeClr>
                </a:solidFill>
              </a:rPr>
              <a:t>ソフトウェアデザインスタジオ</a:t>
            </a:r>
            <a:endParaRPr kumimoji="1" lang="en-US" altLang="ja-JP" sz="2000" b="1" dirty="0">
              <a:solidFill>
                <a:schemeClr val="bg2">
                  <a:lumMod val="25000"/>
                </a:schemeClr>
              </a:solidFill>
            </a:endParaRPr>
          </a:p>
          <a:p>
            <a:r>
              <a:rPr lang="en-US" altLang="ja-JP" sz="2000" b="1" dirty="0">
                <a:solidFill>
                  <a:schemeClr val="bg2">
                    <a:lumMod val="25000"/>
                  </a:schemeClr>
                </a:solidFill>
              </a:rPr>
              <a:t>19144691</a:t>
            </a:r>
            <a:r>
              <a:rPr lang="ja-JP" altLang="en-US" sz="2000" b="1" dirty="0">
                <a:solidFill>
                  <a:schemeClr val="bg2">
                    <a:lumMod val="25000"/>
                  </a:schemeClr>
                </a:solidFill>
              </a:rPr>
              <a:t>　佐久間 那央</a:t>
            </a:r>
            <a:endParaRPr kumimoji="1" lang="ja-JP" altLang="en-US" sz="2000" b="1" dirty="0">
              <a:solidFill>
                <a:schemeClr val="bg2">
                  <a:lumMod val="25000"/>
                </a:schemeClr>
              </a:solidFill>
            </a:endParaRPr>
          </a:p>
        </p:txBody>
      </p:sp>
    </p:spTree>
    <p:extLst>
      <p:ext uri="{BB962C8B-B14F-4D97-AF65-F5344CB8AC3E}">
        <p14:creationId xmlns:p14="http://schemas.microsoft.com/office/powerpoint/2010/main" val="26514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165355F-54B0-848A-06C6-C4B4082FDA7A}"/>
              </a:ext>
            </a:extLst>
          </p:cNvPr>
          <p:cNvSpPr>
            <a:spLocks noGrp="1"/>
          </p:cNvSpPr>
          <p:nvPr>
            <p:ph idx="1"/>
          </p:nvPr>
        </p:nvSpPr>
        <p:spPr/>
        <p:txBody>
          <a:bodyPr>
            <a:normAutofit fontScale="92500" lnSpcReduction="20000"/>
          </a:bodyPr>
          <a:lstStyle/>
          <a:p>
            <a:pPr marL="0" indent="0">
              <a:buNone/>
            </a:pPr>
            <a:r>
              <a:rPr lang="ja-JP" altLang="en-US" sz="3200" b="1" dirty="0">
                <a:solidFill>
                  <a:schemeClr val="bg2">
                    <a:lumMod val="25000"/>
                  </a:schemeClr>
                </a:solidFill>
              </a:rPr>
              <a:t>ほどほど</a:t>
            </a:r>
            <a:r>
              <a:rPr kumimoji="1" lang="ja-JP" altLang="en-US" sz="2400" dirty="0">
                <a:solidFill>
                  <a:schemeClr val="bg2">
                    <a:lumMod val="25000"/>
                  </a:schemeClr>
                </a:solidFill>
              </a:rPr>
              <a:t>にパズルを頑張ろう！</a:t>
            </a:r>
            <a:endParaRPr lang="en-US" altLang="ja-JP" sz="2400" dirty="0">
              <a:solidFill>
                <a:schemeClr val="bg2">
                  <a:lumMod val="25000"/>
                </a:schemeClr>
              </a:solidFill>
            </a:endParaRPr>
          </a:p>
          <a:p>
            <a:pPr marL="0" indent="0">
              <a:buNone/>
            </a:pPr>
            <a:r>
              <a:rPr kumimoji="1" lang="en-US" altLang="ja-JP" sz="2000" dirty="0">
                <a:solidFill>
                  <a:schemeClr val="bg2">
                    <a:lumMod val="25000"/>
                  </a:schemeClr>
                </a:solidFill>
              </a:rPr>
              <a:t>	</a:t>
            </a:r>
            <a:r>
              <a:rPr kumimoji="1" lang="ja-JP" altLang="en-US" sz="2000" dirty="0">
                <a:solidFill>
                  <a:schemeClr val="bg2">
                    <a:lumMod val="25000"/>
                  </a:schemeClr>
                </a:solidFill>
              </a:rPr>
              <a:t>・パズルゲームで頑張りすぎると、リズムゲームの難易度が上がる！</a:t>
            </a:r>
            <a:endParaRPr kumimoji="1" lang="en-US" altLang="ja-JP" sz="2000" dirty="0">
              <a:solidFill>
                <a:schemeClr val="bg2">
                  <a:lumMod val="25000"/>
                </a:schemeClr>
              </a:solidFill>
            </a:endParaRPr>
          </a:p>
          <a:p>
            <a:pPr marL="0" indent="0">
              <a:buNone/>
            </a:pPr>
            <a:endParaRPr lang="en-US" altLang="ja-JP" sz="2000" dirty="0">
              <a:solidFill>
                <a:schemeClr val="bg2">
                  <a:lumMod val="25000"/>
                </a:schemeClr>
              </a:solidFill>
            </a:endParaRPr>
          </a:p>
          <a:p>
            <a:pPr marL="0" indent="0">
              <a:buNone/>
            </a:pPr>
            <a:endParaRPr kumimoji="1" lang="en-US" altLang="ja-JP" sz="2000" dirty="0">
              <a:solidFill>
                <a:schemeClr val="bg2">
                  <a:lumMod val="25000"/>
                </a:schemeClr>
              </a:solidFill>
            </a:endParaRPr>
          </a:p>
          <a:p>
            <a:pPr marL="0" indent="0">
              <a:buNone/>
            </a:pPr>
            <a:endParaRPr lang="en-US" altLang="ja-JP" sz="2000" dirty="0">
              <a:solidFill>
                <a:schemeClr val="bg2">
                  <a:lumMod val="25000"/>
                </a:schemeClr>
              </a:solidFill>
            </a:endParaRPr>
          </a:p>
          <a:p>
            <a:pPr marL="0" indent="0">
              <a:buNone/>
            </a:pPr>
            <a:endParaRPr kumimoji="1" lang="en-US" altLang="ja-JP" sz="2000" dirty="0">
              <a:solidFill>
                <a:schemeClr val="bg2">
                  <a:lumMod val="25000"/>
                </a:schemeClr>
              </a:solidFill>
            </a:endParaRPr>
          </a:p>
          <a:p>
            <a:pPr marL="0" indent="0">
              <a:buNone/>
            </a:pPr>
            <a:endParaRPr lang="en-US" altLang="ja-JP" sz="2000" dirty="0">
              <a:solidFill>
                <a:schemeClr val="bg2">
                  <a:lumMod val="25000"/>
                </a:schemeClr>
              </a:solidFill>
            </a:endParaRPr>
          </a:p>
          <a:p>
            <a:pPr marL="0" indent="0">
              <a:buNone/>
            </a:pPr>
            <a:r>
              <a:rPr kumimoji="1" lang="en-US" altLang="ja-JP" sz="2000" dirty="0">
                <a:solidFill>
                  <a:schemeClr val="bg2">
                    <a:lumMod val="25000"/>
                  </a:schemeClr>
                </a:solidFill>
              </a:rPr>
              <a:t>	</a:t>
            </a:r>
            <a:r>
              <a:rPr kumimoji="1" lang="ja-JP" altLang="en-US" sz="2000" dirty="0">
                <a:solidFill>
                  <a:schemeClr val="bg2">
                    <a:lumMod val="25000"/>
                  </a:schemeClr>
                </a:solidFill>
              </a:rPr>
              <a:t>・リズムゲームの方がスコアが上がりやすい！</a:t>
            </a:r>
            <a:endParaRPr kumimoji="1" lang="en-US" altLang="ja-JP" sz="2000" dirty="0">
              <a:solidFill>
                <a:schemeClr val="bg2">
                  <a:lumMod val="25000"/>
                </a:schemeClr>
              </a:solidFill>
            </a:endParaRPr>
          </a:p>
          <a:p>
            <a:pPr marL="0" indent="0">
              <a:lnSpc>
                <a:spcPct val="150000"/>
              </a:lnSpc>
              <a:buNone/>
            </a:pPr>
            <a:r>
              <a:rPr kumimoji="1" lang="en-US" altLang="ja-JP" sz="2000" dirty="0">
                <a:solidFill>
                  <a:schemeClr val="bg2">
                    <a:lumMod val="25000"/>
                  </a:schemeClr>
                </a:solidFill>
              </a:rPr>
              <a:t>	</a:t>
            </a:r>
            <a:r>
              <a:rPr kumimoji="1" lang="ja-JP" altLang="en-US" sz="2000" dirty="0">
                <a:solidFill>
                  <a:schemeClr val="bg2">
                    <a:lumMod val="25000"/>
                  </a:schemeClr>
                </a:solidFill>
              </a:rPr>
              <a:t>　　パズルゲーム：揃ったピースの個数　</a:t>
            </a:r>
            <a:r>
              <a:rPr kumimoji="1" lang="en-US" altLang="ja-JP" sz="2000" dirty="0">
                <a:solidFill>
                  <a:schemeClr val="bg2">
                    <a:lumMod val="25000"/>
                  </a:schemeClr>
                </a:solidFill>
              </a:rPr>
              <a:t>×</a:t>
            </a:r>
            <a:r>
              <a:rPr lang="ja-JP" altLang="en-US" sz="3000" b="1" dirty="0">
                <a:solidFill>
                  <a:schemeClr val="bg2">
                    <a:lumMod val="25000"/>
                  </a:schemeClr>
                </a:solidFill>
              </a:rPr>
              <a:t>１</a:t>
            </a:r>
            <a:r>
              <a:rPr lang="ja-JP" altLang="en-US" sz="2000" b="1" dirty="0">
                <a:solidFill>
                  <a:schemeClr val="bg2">
                    <a:lumMod val="25000"/>
                  </a:schemeClr>
                </a:solidFill>
              </a:rPr>
              <a:t>点</a:t>
            </a:r>
            <a:endParaRPr lang="en-US" altLang="ja-JP" sz="2000" b="1" dirty="0">
              <a:solidFill>
                <a:schemeClr val="bg2">
                  <a:lumMod val="25000"/>
                </a:schemeClr>
              </a:solidFill>
            </a:endParaRPr>
          </a:p>
          <a:p>
            <a:pPr marL="0" indent="0">
              <a:lnSpc>
                <a:spcPct val="100000"/>
              </a:lnSpc>
              <a:buNone/>
            </a:pPr>
            <a:r>
              <a:rPr kumimoji="1" lang="en-US" altLang="ja-JP" sz="2000" b="1" dirty="0">
                <a:solidFill>
                  <a:schemeClr val="bg2">
                    <a:lumMod val="25000"/>
                  </a:schemeClr>
                </a:solidFill>
              </a:rPr>
              <a:t>	</a:t>
            </a:r>
            <a:r>
              <a:rPr kumimoji="1" lang="ja-JP" altLang="en-US" sz="2000" b="1" dirty="0">
                <a:solidFill>
                  <a:schemeClr val="bg2">
                    <a:lumMod val="25000"/>
                  </a:schemeClr>
                </a:solidFill>
              </a:rPr>
              <a:t>　　</a:t>
            </a:r>
            <a:r>
              <a:rPr lang="ja-JP" altLang="en-US" sz="2000" dirty="0">
                <a:solidFill>
                  <a:schemeClr val="bg2">
                    <a:lumMod val="25000"/>
                  </a:schemeClr>
                </a:solidFill>
              </a:rPr>
              <a:t>リズムゲーム：判定によって点数が変わる</a:t>
            </a:r>
            <a:endParaRPr lang="en-US" altLang="ja-JP" sz="2000" dirty="0">
              <a:solidFill>
                <a:schemeClr val="bg2">
                  <a:lumMod val="25000"/>
                </a:schemeClr>
              </a:solidFill>
            </a:endParaRPr>
          </a:p>
          <a:p>
            <a:pPr marL="0" indent="0">
              <a:lnSpc>
                <a:spcPct val="100000"/>
              </a:lnSpc>
              <a:buNone/>
            </a:pPr>
            <a:r>
              <a:rPr lang="en-US" altLang="ja-JP" sz="2000" dirty="0">
                <a:solidFill>
                  <a:schemeClr val="bg2">
                    <a:lumMod val="25000"/>
                  </a:schemeClr>
                </a:solidFill>
              </a:rPr>
              <a:t>		Perfect</a:t>
            </a:r>
            <a:r>
              <a:rPr lang="ja-JP" altLang="en-US" sz="2000" dirty="0">
                <a:solidFill>
                  <a:schemeClr val="bg2">
                    <a:lumMod val="25000"/>
                  </a:schemeClr>
                </a:solidFill>
              </a:rPr>
              <a:t>：</a:t>
            </a:r>
            <a:r>
              <a:rPr lang="en-US" altLang="ja-JP" sz="3000" b="1" dirty="0">
                <a:solidFill>
                  <a:schemeClr val="bg2">
                    <a:lumMod val="25000"/>
                  </a:schemeClr>
                </a:solidFill>
              </a:rPr>
              <a:t>20</a:t>
            </a:r>
            <a:r>
              <a:rPr lang="ja-JP" altLang="en-US" sz="2000" dirty="0">
                <a:solidFill>
                  <a:schemeClr val="bg2">
                    <a:lumMod val="25000"/>
                  </a:schemeClr>
                </a:solidFill>
              </a:rPr>
              <a:t>点　</a:t>
            </a:r>
            <a:r>
              <a:rPr lang="en-US" altLang="ja-JP" sz="2000" dirty="0">
                <a:solidFill>
                  <a:schemeClr val="bg2">
                    <a:lumMod val="25000"/>
                  </a:schemeClr>
                </a:solidFill>
              </a:rPr>
              <a:t>Great</a:t>
            </a:r>
            <a:r>
              <a:rPr lang="ja-JP" altLang="en-US" sz="2000" dirty="0">
                <a:solidFill>
                  <a:schemeClr val="bg2">
                    <a:lumMod val="25000"/>
                  </a:schemeClr>
                </a:solidFill>
              </a:rPr>
              <a:t>：</a:t>
            </a:r>
            <a:r>
              <a:rPr lang="en-US" altLang="ja-JP" sz="3000" b="1" dirty="0">
                <a:solidFill>
                  <a:schemeClr val="bg2">
                    <a:lumMod val="25000"/>
                  </a:schemeClr>
                </a:solidFill>
              </a:rPr>
              <a:t>10</a:t>
            </a:r>
            <a:r>
              <a:rPr lang="ja-JP" altLang="en-US" sz="2000" dirty="0">
                <a:solidFill>
                  <a:schemeClr val="bg2">
                    <a:lumMod val="25000"/>
                  </a:schemeClr>
                </a:solidFill>
              </a:rPr>
              <a:t>点　</a:t>
            </a:r>
            <a:r>
              <a:rPr lang="en-US" altLang="ja-JP" sz="2000" dirty="0">
                <a:solidFill>
                  <a:schemeClr val="bg2">
                    <a:lumMod val="25000"/>
                  </a:schemeClr>
                </a:solidFill>
              </a:rPr>
              <a:t>Good</a:t>
            </a:r>
            <a:r>
              <a:rPr lang="ja-JP" altLang="en-US" sz="2000" dirty="0">
                <a:solidFill>
                  <a:schemeClr val="bg2">
                    <a:lumMod val="25000"/>
                  </a:schemeClr>
                </a:solidFill>
              </a:rPr>
              <a:t>：</a:t>
            </a:r>
            <a:r>
              <a:rPr lang="en-US" altLang="ja-JP" sz="3000" b="1" dirty="0">
                <a:solidFill>
                  <a:schemeClr val="bg2">
                    <a:lumMod val="25000"/>
                  </a:schemeClr>
                </a:solidFill>
              </a:rPr>
              <a:t>5</a:t>
            </a:r>
            <a:r>
              <a:rPr lang="ja-JP" altLang="en-US" sz="2000" dirty="0">
                <a:solidFill>
                  <a:schemeClr val="bg2">
                    <a:lumMod val="25000"/>
                  </a:schemeClr>
                </a:solidFill>
              </a:rPr>
              <a:t>点　</a:t>
            </a:r>
            <a:r>
              <a:rPr lang="en-US" altLang="ja-JP" sz="2000" dirty="0">
                <a:solidFill>
                  <a:schemeClr val="bg2">
                    <a:lumMod val="25000"/>
                  </a:schemeClr>
                </a:solidFill>
              </a:rPr>
              <a:t>Bad</a:t>
            </a:r>
            <a:r>
              <a:rPr lang="ja-JP" altLang="en-US" sz="2000" dirty="0">
                <a:solidFill>
                  <a:schemeClr val="bg2">
                    <a:lumMod val="25000"/>
                  </a:schemeClr>
                </a:solidFill>
              </a:rPr>
              <a:t>：</a:t>
            </a:r>
            <a:r>
              <a:rPr lang="en-US" altLang="ja-JP" sz="3000" b="1" dirty="0">
                <a:solidFill>
                  <a:schemeClr val="bg2">
                    <a:lumMod val="25000"/>
                  </a:schemeClr>
                </a:solidFill>
              </a:rPr>
              <a:t>-10</a:t>
            </a:r>
            <a:r>
              <a:rPr lang="ja-JP" altLang="en-US" sz="2000" dirty="0">
                <a:solidFill>
                  <a:schemeClr val="bg2">
                    <a:lumMod val="25000"/>
                  </a:schemeClr>
                </a:solidFill>
              </a:rPr>
              <a:t>点</a:t>
            </a:r>
            <a:endParaRPr lang="en-US" altLang="ja-JP" sz="2000" dirty="0">
              <a:solidFill>
                <a:schemeClr val="bg2">
                  <a:lumMod val="25000"/>
                </a:schemeClr>
              </a:solidFill>
            </a:endParaRPr>
          </a:p>
        </p:txBody>
      </p:sp>
      <p:sp>
        <p:nvSpPr>
          <p:cNvPr id="4" name="タイトル 1">
            <a:extLst>
              <a:ext uri="{FF2B5EF4-FFF2-40B4-BE49-F238E27FC236}">
                <a16:creationId xmlns:a16="http://schemas.microsoft.com/office/drawing/2014/main" id="{C92B1538-EC6D-5321-AF37-4F65AC389969}"/>
              </a:ext>
            </a:extLst>
          </p:cNvPr>
          <p:cNvSpPr>
            <a:spLocks noGrp="1"/>
          </p:cNvSpPr>
          <p:nvPr>
            <p:ph type="title"/>
          </p:nvPr>
        </p:nvSpPr>
        <p:spPr>
          <a:xfrm>
            <a:off x="838200" y="365125"/>
            <a:ext cx="10515600" cy="1325563"/>
          </a:xfrm>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ゲームの設計</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Game Design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grpSp>
        <p:nvGrpSpPr>
          <p:cNvPr id="34" name="グループ化 33">
            <a:extLst>
              <a:ext uri="{FF2B5EF4-FFF2-40B4-BE49-F238E27FC236}">
                <a16:creationId xmlns:a16="http://schemas.microsoft.com/office/drawing/2014/main" id="{3E6DE810-F366-A903-9A63-5FE4BD445759}"/>
              </a:ext>
            </a:extLst>
          </p:cNvPr>
          <p:cNvGrpSpPr/>
          <p:nvPr/>
        </p:nvGrpSpPr>
        <p:grpSpPr>
          <a:xfrm>
            <a:off x="838200" y="2211849"/>
            <a:ext cx="10458009" cy="1711842"/>
            <a:chOff x="967560" y="3099391"/>
            <a:chExt cx="10458009" cy="1711842"/>
          </a:xfrm>
        </p:grpSpPr>
        <p:grpSp>
          <p:nvGrpSpPr>
            <p:cNvPr id="26" name="グループ化 25">
              <a:extLst>
                <a:ext uri="{FF2B5EF4-FFF2-40B4-BE49-F238E27FC236}">
                  <a16:creationId xmlns:a16="http://schemas.microsoft.com/office/drawing/2014/main" id="{4D790706-A45C-D6B7-5634-412C86E2B784}"/>
                </a:ext>
              </a:extLst>
            </p:cNvPr>
            <p:cNvGrpSpPr/>
            <p:nvPr/>
          </p:nvGrpSpPr>
          <p:grpSpPr>
            <a:xfrm>
              <a:off x="3870250" y="3747977"/>
              <a:ext cx="4125433" cy="1063256"/>
              <a:chOff x="1860697" y="3429000"/>
              <a:chExt cx="4125433" cy="1063256"/>
            </a:xfrm>
          </p:grpSpPr>
          <p:sp>
            <p:nvSpPr>
              <p:cNvPr id="2" name="正方形/長方形 1">
                <a:extLst>
                  <a:ext uri="{FF2B5EF4-FFF2-40B4-BE49-F238E27FC236}">
                    <a16:creationId xmlns:a16="http://schemas.microsoft.com/office/drawing/2014/main" id="{0DD38C86-4A22-457F-8A7C-A04B4FEEF41F}"/>
                  </a:ext>
                </a:extLst>
              </p:cNvPr>
              <p:cNvSpPr/>
              <p:nvPr/>
            </p:nvSpPr>
            <p:spPr>
              <a:xfrm>
                <a:off x="2328530" y="3429000"/>
                <a:ext cx="531628" cy="53162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EE28D44A-A7F1-B3FD-56FA-830DA73DC672}"/>
                  </a:ext>
                </a:extLst>
              </p:cNvPr>
              <p:cNvSpPr/>
              <p:nvPr/>
            </p:nvSpPr>
            <p:spPr>
              <a:xfrm>
                <a:off x="2860158" y="3429000"/>
                <a:ext cx="531628" cy="531628"/>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3600" b="1" dirty="0">
                    <a:solidFill>
                      <a:schemeClr val="bg2">
                        <a:lumMod val="25000"/>
                      </a:schemeClr>
                    </a:solidFill>
                  </a:rPr>
                  <a:t>３</a:t>
                </a:r>
              </a:p>
            </p:txBody>
          </p:sp>
          <p:sp>
            <p:nvSpPr>
              <p:cNvPr id="6" name="正方形/長方形 5">
                <a:extLst>
                  <a:ext uri="{FF2B5EF4-FFF2-40B4-BE49-F238E27FC236}">
                    <a16:creationId xmlns:a16="http://schemas.microsoft.com/office/drawing/2014/main" id="{C4BF838F-B5A4-4AD9-A25F-B86BE9722BE2}"/>
                  </a:ext>
                </a:extLst>
              </p:cNvPr>
              <p:cNvSpPr/>
              <p:nvPr/>
            </p:nvSpPr>
            <p:spPr>
              <a:xfrm>
                <a:off x="3391786" y="3429000"/>
                <a:ext cx="531628" cy="5316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74E5CE6-54F2-8364-123F-F2C89FB06621}"/>
                  </a:ext>
                </a:extLst>
              </p:cNvPr>
              <p:cNvSpPr/>
              <p:nvPr/>
            </p:nvSpPr>
            <p:spPr>
              <a:xfrm>
                <a:off x="3923414" y="3429000"/>
                <a:ext cx="531628" cy="5316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55B34BF-A831-61F6-2CAA-BDF3EFA797D7}"/>
                  </a:ext>
                </a:extLst>
              </p:cNvPr>
              <p:cNvSpPr/>
              <p:nvPr/>
            </p:nvSpPr>
            <p:spPr>
              <a:xfrm>
                <a:off x="4455042" y="3429000"/>
                <a:ext cx="531628" cy="531628"/>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4CA8FCE-7331-5053-6CA1-AED5D7787A46}"/>
                  </a:ext>
                </a:extLst>
              </p:cNvPr>
              <p:cNvSpPr/>
              <p:nvPr/>
            </p:nvSpPr>
            <p:spPr>
              <a:xfrm>
                <a:off x="4976037" y="3429000"/>
                <a:ext cx="531628" cy="53162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9AF0184-1A9C-4498-8F73-AAED755D1493}"/>
                  </a:ext>
                </a:extLst>
              </p:cNvPr>
              <p:cNvSpPr/>
              <p:nvPr/>
            </p:nvSpPr>
            <p:spPr>
              <a:xfrm>
                <a:off x="2328530" y="3960628"/>
                <a:ext cx="531628" cy="531628"/>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723CDAF-EACA-20A9-56B1-854BD036B9BE}"/>
                  </a:ext>
                </a:extLst>
              </p:cNvPr>
              <p:cNvSpPr/>
              <p:nvPr/>
            </p:nvSpPr>
            <p:spPr>
              <a:xfrm>
                <a:off x="2860158" y="3960628"/>
                <a:ext cx="531628" cy="531628"/>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4448B9E-37DC-9BA9-4A40-7B8BD7AD398C}"/>
                  </a:ext>
                </a:extLst>
              </p:cNvPr>
              <p:cNvSpPr/>
              <p:nvPr/>
            </p:nvSpPr>
            <p:spPr>
              <a:xfrm>
                <a:off x="3391786" y="3960628"/>
                <a:ext cx="531628" cy="531628"/>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3600" b="1" dirty="0">
                    <a:solidFill>
                      <a:schemeClr val="bg2">
                        <a:lumMod val="25000"/>
                      </a:schemeClr>
                    </a:solidFill>
                  </a:rPr>
                  <a:t>４</a:t>
                </a:r>
              </a:p>
            </p:txBody>
          </p:sp>
          <p:sp>
            <p:nvSpPr>
              <p:cNvPr id="13" name="正方形/長方形 12">
                <a:extLst>
                  <a:ext uri="{FF2B5EF4-FFF2-40B4-BE49-F238E27FC236}">
                    <a16:creationId xmlns:a16="http://schemas.microsoft.com/office/drawing/2014/main" id="{4B14D833-DAB7-C340-B72F-2BED457A8D1F}"/>
                  </a:ext>
                </a:extLst>
              </p:cNvPr>
              <p:cNvSpPr/>
              <p:nvPr/>
            </p:nvSpPr>
            <p:spPr>
              <a:xfrm>
                <a:off x="3923414" y="3960628"/>
                <a:ext cx="531628" cy="531628"/>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5C88062-A57D-2C1E-FA31-CF1A603FA68F}"/>
                  </a:ext>
                </a:extLst>
              </p:cNvPr>
              <p:cNvSpPr/>
              <p:nvPr/>
            </p:nvSpPr>
            <p:spPr>
              <a:xfrm>
                <a:off x="4455042" y="3960628"/>
                <a:ext cx="531628" cy="5316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06F157EE-DC43-4580-38BC-5FC4E4BD2034}"/>
                  </a:ext>
                </a:extLst>
              </p:cNvPr>
              <p:cNvSpPr/>
              <p:nvPr/>
            </p:nvSpPr>
            <p:spPr>
              <a:xfrm>
                <a:off x="4976037" y="3960628"/>
                <a:ext cx="531628" cy="531628"/>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31F0B272-273C-0CBB-0A95-A2691B890BB0}"/>
                  </a:ext>
                </a:extLst>
              </p:cNvPr>
              <p:cNvSpPr/>
              <p:nvPr/>
            </p:nvSpPr>
            <p:spPr>
              <a:xfrm>
                <a:off x="4497572" y="3500770"/>
                <a:ext cx="446568" cy="388088"/>
              </a:xfrm>
              <a:prstGeom prst="rightArrow">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8646B11D-5E95-0618-79E3-DFC5379AB4E3}"/>
                  </a:ext>
                </a:extLst>
              </p:cNvPr>
              <p:cNvSpPr/>
              <p:nvPr/>
            </p:nvSpPr>
            <p:spPr>
              <a:xfrm rot="5400000">
                <a:off x="3965944" y="4032398"/>
                <a:ext cx="446568" cy="388088"/>
              </a:xfrm>
              <a:prstGeom prst="rightArrow">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FD2A41F9-33D3-F606-A1F5-80244E489AE3}"/>
                  </a:ext>
                </a:extLst>
              </p:cNvPr>
              <p:cNvCxnSpPr/>
              <p:nvPr/>
            </p:nvCxnSpPr>
            <p:spPr>
              <a:xfrm>
                <a:off x="1860697" y="4210493"/>
                <a:ext cx="4125433" cy="0"/>
              </a:xfrm>
              <a:prstGeom prst="line">
                <a:avLst/>
              </a:prstGeom>
              <a:ln w="76200">
                <a:solidFill>
                  <a:srgbClr val="75F2FF"/>
                </a:solidFill>
              </a:ln>
            </p:spPr>
            <p:style>
              <a:lnRef idx="1">
                <a:schemeClr val="accent1"/>
              </a:lnRef>
              <a:fillRef idx="0">
                <a:schemeClr val="accent1"/>
              </a:fillRef>
              <a:effectRef idx="0">
                <a:schemeClr val="accent1"/>
              </a:effectRef>
              <a:fontRef idx="minor">
                <a:schemeClr val="tx1"/>
              </a:fontRef>
            </p:style>
          </p:cxnSp>
        </p:grpSp>
        <p:sp>
          <p:nvSpPr>
            <p:cNvPr id="27" name="吹き出し: 四角形 26">
              <a:extLst>
                <a:ext uri="{FF2B5EF4-FFF2-40B4-BE49-F238E27FC236}">
                  <a16:creationId xmlns:a16="http://schemas.microsoft.com/office/drawing/2014/main" id="{7C9F45C4-F5EE-9546-6D32-9BC325E88234}"/>
                </a:ext>
              </a:extLst>
            </p:cNvPr>
            <p:cNvSpPr/>
            <p:nvPr/>
          </p:nvSpPr>
          <p:spPr>
            <a:xfrm>
              <a:off x="967561" y="3747978"/>
              <a:ext cx="2181447" cy="1020724"/>
            </a:xfrm>
            <a:prstGeom prst="wedgeRectCallout">
              <a:avLst>
                <a:gd name="adj1" fmla="val 75674"/>
                <a:gd name="adj2" fmla="val -2843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kumimoji="1" lang="ja-JP" altLang="en-US" sz="1400" b="1" dirty="0">
                  <a:solidFill>
                    <a:schemeClr val="bg2">
                      <a:lumMod val="25000"/>
                    </a:schemeClr>
                  </a:solidFill>
                </a:rPr>
                <a:t>長押ししながら</a:t>
              </a:r>
              <a:r>
                <a:rPr kumimoji="1" lang="en-US" altLang="ja-JP" sz="1400" b="1" dirty="0">
                  <a:solidFill>
                    <a:schemeClr val="bg2">
                      <a:lumMod val="25000"/>
                    </a:schemeClr>
                  </a:solidFill>
                </a:rPr>
                <a:t>2</a:t>
              </a:r>
              <a:r>
                <a:rPr kumimoji="1" lang="ja-JP" altLang="en-US" sz="1400" b="1" dirty="0">
                  <a:solidFill>
                    <a:schemeClr val="bg2">
                      <a:lumMod val="25000"/>
                    </a:schemeClr>
                  </a:solidFill>
                </a:rPr>
                <a:t>つ同時にタップとさらに長押しもしなきゃ</a:t>
              </a:r>
              <a:r>
                <a:rPr kumimoji="1" lang="en-US" altLang="ja-JP" sz="1400" b="1" dirty="0">
                  <a:solidFill>
                    <a:schemeClr val="bg2">
                      <a:lumMod val="25000"/>
                    </a:schemeClr>
                  </a:solidFill>
                </a:rPr>
                <a:t>…</a:t>
              </a:r>
              <a:endParaRPr kumimoji="1" lang="ja-JP" altLang="en-US" sz="1400" b="1" dirty="0">
                <a:solidFill>
                  <a:schemeClr val="bg2">
                    <a:lumMod val="25000"/>
                  </a:schemeClr>
                </a:solidFill>
              </a:endParaRPr>
            </a:p>
          </p:txBody>
        </p:sp>
        <p:sp>
          <p:nvSpPr>
            <p:cNvPr id="28" name="吹き出し: 四角形 27">
              <a:extLst>
                <a:ext uri="{FF2B5EF4-FFF2-40B4-BE49-F238E27FC236}">
                  <a16:creationId xmlns:a16="http://schemas.microsoft.com/office/drawing/2014/main" id="{562EE68B-83CC-A26C-0CCA-83A290B70D16}"/>
                </a:ext>
              </a:extLst>
            </p:cNvPr>
            <p:cNvSpPr/>
            <p:nvPr/>
          </p:nvSpPr>
          <p:spPr>
            <a:xfrm>
              <a:off x="8909196" y="3938430"/>
              <a:ext cx="2516373" cy="830271"/>
            </a:xfrm>
            <a:prstGeom prst="wedgeRectCallout">
              <a:avLst>
                <a:gd name="adj1" fmla="val -86441"/>
                <a:gd name="adj2" fmla="val 430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ja-JP" altLang="en-US" sz="1400" b="1" dirty="0">
                  <a:solidFill>
                    <a:schemeClr val="bg2">
                      <a:lumMod val="25000"/>
                    </a:schemeClr>
                  </a:solidFill>
                </a:rPr>
                <a:t>右</a:t>
              </a:r>
              <a:r>
                <a:rPr kumimoji="1" lang="ja-JP" altLang="en-US" sz="1400" b="1" dirty="0">
                  <a:solidFill>
                    <a:schemeClr val="bg2">
                      <a:lumMod val="25000"/>
                    </a:schemeClr>
                  </a:solidFill>
                </a:rPr>
                <a:t>フリックの後にタップと同時に下フリックしなきゃ</a:t>
              </a:r>
              <a:r>
                <a:rPr kumimoji="1" lang="en-US" altLang="ja-JP" sz="1400" b="1" dirty="0">
                  <a:solidFill>
                    <a:schemeClr val="bg2">
                      <a:lumMod val="25000"/>
                    </a:schemeClr>
                  </a:solidFill>
                </a:rPr>
                <a:t>…</a:t>
              </a:r>
              <a:endParaRPr kumimoji="1" lang="ja-JP" altLang="en-US" sz="1400" b="1" dirty="0">
                <a:solidFill>
                  <a:schemeClr val="bg2">
                    <a:lumMod val="25000"/>
                  </a:schemeClr>
                </a:solidFill>
              </a:endParaRPr>
            </a:p>
          </p:txBody>
        </p:sp>
        <p:pic>
          <p:nvPicPr>
            <p:cNvPr id="30" name="グラフィックス 29" descr="挙手">
              <a:extLst>
                <a:ext uri="{FF2B5EF4-FFF2-40B4-BE49-F238E27FC236}">
                  <a16:creationId xmlns:a16="http://schemas.microsoft.com/office/drawing/2014/main" id="{94D540A8-98BE-A47A-F9B0-6E950515B6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7560" y="3099391"/>
              <a:ext cx="978197" cy="914400"/>
            </a:xfrm>
            <a:prstGeom prst="rect">
              <a:avLst/>
            </a:prstGeom>
          </p:spPr>
        </p:pic>
        <p:pic>
          <p:nvPicPr>
            <p:cNvPr id="31" name="グラフィックス 30" descr="挙手">
              <a:extLst>
                <a:ext uri="{FF2B5EF4-FFF2-40B4-BE49-F238E27FC236}">
                  <a16:creationId xmlns:a16="http://schemas.microsoft.com/office/drawing/2014/main" id="{8CD7ADC0-477F-5650-F6EA-0F20A83DD9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246242" y="3288119"/>
              <a:ext cx="978197" cy="914400"/>
            </a:xfrm>
            <a:prstGeom prst="rect">
              <a:avLst/>
            </a:prstGeom>
          </p:spPr>
        </p:pic>
        <p:sp>
          <p:nvSpPr>
            <p:cNvPr id="32" name="テキスト ボックス 31">
              <a:extLst>
                <a:ext uri="{FF2B5EF4-FFF2-40B4-BE49-F238E27FC236}">
                  <a16:creationId xmlns:a16="http://schemas.microsoft.com/office/drawing/2014/main" id="{2FA4F2BC-A978-A309-C701-661321D0B30B}"/>
                </a:ext>
              </a:extLst>
            </p:cNvPr>
            <p:cNvSpPr txBox="1"/>
            <p:nvPr/>
          </p:nvSpPr>
          <p:spPr>
            <a:xfrm>
              <a:off x="1724689" y="3618358"/>
              <a:ext cx="1163378" cy="461665"/>
            </a:xfrm>
            <a:prstGeom prst="rect">
              <a:avLst/>
            </a:prstGeom>
            <a:noFill/>
          </p:spPr>
          <p:txBody>
            <a:bodyPr wrap="square" rtlCol="0">
              <a:spAutoFit/>
            </a:bodyPr>
            <a:lstStyle/>
            <a:p>
              <a:r>
                <a:rPr lang="ja-JP" altLang="en-US" sz="2400" b="1" dirty="0">
                  <a:solidFill>
                    <a:schemeClr val="bg2">
                      <a:lumMod val="25000"/>
                    </a:schemeClr>
                  </a:solidFill>
                </a:rPr>
                <a:t>みぎて</a:t>
              </a:r>
              <a:endParaRPr kumimoji="1" lang="ja-JP" altLang="en-US" sz="2400" b="1" dirty="0">
                <a:solidFill>
                  <a:schemeClr val="bg2">
                    <a:lumMod val="25000"/>
                  </a:schemeClr>
                </a:solidFill>
              </a:endParaRPr>
            </a:p>
          </p:txBody>
        </p:sp>
        <p:sp>
          <p:nvSpPr>
            <p:cNvPr id="33" name="テキスト ボックス 32">
              <a:extLst>
                <a:ext uri="{FF2B5EF4-FFF2-40B4-BE49-F238E27FC236}">
                  <a16:creationId xmlns:a16="http://schemas.microsoft.com/office/drawing/2014/main" id="{87460F3D-43E9-25ED-B961-D17C5ECD7BB1}"/>
                </a:ext>
              </a:extLst>
            </p:cNvPr>
            <p:cNvSpPr txBox="1"/>
            <p:nvPr/>
          </p:nvSpPr>
          <p:spPr>
            <a:xfrm>
              <a:off x="8996030" y="3793112"/>
              <a:ext cx="1586912" cy="461665"/>
            </a:xfrm>
            <a:prstGeom prst="rect">
              <a:avLst/>
            </a:prstGeom>
            <a:noFill/>
          </p:spPr>
          <p:txBody>
            <a:bodyPr wrap="square" rtlCol="0">
              <a:spAutoFit/>
            </a:bodyPr>
            <a:lstStyle/>
            <a:p>
              <a:r>
                <a:rPr kumimoji="1" lang="ja-JP" altLang="en-US" sz="2400" b="1" dirty="0">
                  <a:solidFill>
                    <a:schemeClr val="bg2">
                      <a:lumMod val="25000"/>
                    </a:schemeClr>
                  </a:solidFill>
                </a:rPr>
                <a:t>ひだりて</a:t>
              </a:r>
            </a:p>
          </p:txBody>
        </p:sp>
      </p:grpSp>
      <p:grpSp>
        <p:nvGrpSpPr>
          <p:cNvPr id="40" name="グループ化 39">
            <a:extLst>
              <a:ext uri="{FF2B5EF4-FFF2-40B4-BE49-F238E27FC236}">
                <a16:creationId xmlns:a16="http://schemas.microsoft.com/office/drawing/2014/main" id="{5C081011-D011-7E89-B26B-6836829C32A9}"/>
              </a:ext>
            </a:extLst>
          </p:cNvPr>
          <p:cNvGrpSpPr/>
          <p:nvPr/>
        </p:nvGrpSpPr>
        <p:grpSpPr>
          <a:xfrm>
            <a:off x="7387858" y="4332307"/>
            <a:ext cx="2043223" cy="851231"/>
            <a:chOff x="8646929" y="4283842"/>
            <a:chExt cx="2043223" cy="851231"/>
          </a:xfrm>
        </p:grpSpPr>
        <p:grpSp>
          <p:nvGrpSpPr>
            <p:cNvPr id="38" name="グループ化 37">
              <a:extLst>
                <a:ext uri="{FF2B5EF4-FFF2-40B4-BE49-F238E27FC236}">
                  <a16:creationId xmlns:a16="http://schemas.microsoft.com/office/drawing/2014/main" id="{6F27E3CA-4F7B-674A-C891-79B9C53128A2}"/>
                </a:ext>
              </a:extLst>
            </p:cNvPr>
            <p:cNvGrpSpPr/>
            <p:nvPr/>
          </p:nvGrpSpPr>
          <p:grpSpPr>
            <a:xfrm>
              <a:off x="9095268" y="4603445"/>
              <a:ext cx="1594884" cy="531628"/>
              <a:chOff x="2064490" y="5634868"/>
              <a:chExt cx="1594884" cy="531628"/>
            </a:xfrm>
          </p:grpSpPr>
          <p:sp>
            <p:nvSpPr>
              <p:cNvPr id="35" name="正方形/長方形 34">
                <a:extLst>
                  <a:ext uri="{FF2B5EF4-FFF2-40B4-BE49-F238E27FC236}">
                    <a16:creationId xmlns:a16="http://schemas.microsoft.com/office/drawing/2014/main" id="{8D1604E0-0F21-9C76-8753-2244877FCB9E}"/>
                  </a:ext>
                </a:extLst>
              </p:cNvPr>
              <p:cNvSpPr/>
              <p:nvPr/>
            </p:nvSpPr>
            <p:spPr>
              <a:xfrm>
                <a:off x="2064490" y="5634868"/>
                <a:ext cx="531628" cy="531628"/>
              </a:xfrm>
              <a:prstGeom prst="rect">
                <a:avLst/>
              </a:prstGeom>
              <a:solidFill>
                <a:srgbClr val="0070C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6CDE933A-1584-B4B5-A739-8FC0C306003C}"/>
                  </a:ext>
                </a:extLst>
              </p:cNvPr>
              <p:cNvSpPr/>
              <p:nvPr/>
            </p:nvSpPr>
            <p:spPr>
              <a:xfrm>
                <a:off x="2596118" y="5634868"/>
                <a:ext cx="531628" cy="531628"/>
              </a:xfrm>
              <a:prstGeom prst="rect">
                <a:avLst/>
              </a:prstGeom>
              <a:solidFill>
                <a:srgbClr val="0070C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3600" b="1" dirty="0">
                  <a:solidFill>
                    <a:schemeClr val="bg2">
                      <a:lumMod val="25000"/>
                    </a:schemeClr>
                  </a:solidFill>
                </a:endParaRPr>
              </a:p>
            </p:txBody>
          </p:sp>
          <p:sp>
            <p:nvSpPr>
              <p:cNvPr id="37" name="正方形/長方形 36">
                <a:extLst>
                  <a:ext uri="{FF2B5EF4-FFF2-40B4-BE49-F238E27FC236}">
                    <a16:creationId xmlns:a16="http://schemas.microsoft.com/office/drawing/2014/main" id="{85A99506-2302-B096-4D27-05854C15BEBE}"/>
                  </a:ext>
                </a:extLst>
              </p:cNvPr>
              <p:cNvSpPr/>
              <p:nvPr/>
            </p:nvSpPr>
            <p:spPr>
              <a:xfrm>
                <a:off x="3127746" y="5634868"/>
                <a:ext cx="531628" cy="531628"/>
              </a:xfrm>
              <a:prstGeom prst="rect">
                <a:avLst/>
              </a:prstGeom>
              <a:solidFill>
                <a:srgbClr val="0070C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a:extLst>
                <a:ext uri="{FF2B5EF4-FFF2-40B4-BE49-F238E27FC236}">
                  <a16:creationId xmlns:a16="http://schemas.microsoft.com/office/drawing/2014/main" id="{48E1BB25-AA36-48F7-507C-8A688EE28B40}"/>
                </a:ext>
              </a:extLst>
            </p:cNvPr>
            <p:cNvSpPr txBox="1"/>
            <p:nvPr/>
          </p:nvSpPr>
          <p:spPr>
            <a:xfrm>
              <a:off x="8646929" y="4283842"/>
              <a:ext cx="1607289" cy="369332"/>
            </a:xfrm>
            <a:prstGeom prst="rect">
              <a:avLst/>
            </a:prstGeom>
            <a:noFill/>
          </p:spPr>
          <p:txBody>
            <a:bodyPr wrap="square" rtlCol="0">
              <a:spAutoFit/>
            </a:bodyPr>
            <a:lstStyle/>
            <a:p>
              <a:r>
                <a:rPr kumimoji="1" lang="ja-JP" altLang="en-US" b="1" dirty="0">
                  <a:solidFill>
                    <a:schemeClr val="bg2">
                      <a:lumMod val="25000"/>
                    </a:schemeClr>
                  </a:solidFill>
                </a:rPr>
                <a:t>これで</a:t>
              </a:r>
              <a:r>
                <a:rPr kumimoji="1" lang="en-US" altLang="ja-JP" b="1" dirty="0">
                  <a:solidFill>
                    <a:schemeClr val="bg2">
                      <a:lumMod val="25000"/>
                    </a:schemeClr>
                  </a:solidFill>
                </a:rPr>
                <a:t>3</a:t>
              </a:r>
              <a:r>
                <a:rPr kumimoji="1" lang="ja-JP" altLang="en-US" b="1" dirty="0">
                  <a:solidFill>
                    <a:schemeClr val="bg2">
                      <a:lumMod val="25000"/>
                    </a:schemeClr>
                  </a:solidFill>
                </a:rPr>
                <a:t>点</a:t>
              </a:r>
            </a:p>
          </p:txBody>
        </p:sp>
      </p:grpSp>
      <p:sp>
        <p:nvSpPr>
          <p:cNvPr id="41" name="吹き出し: 四角形 40">
            <a:extLst>
              <a:ext uri="{FF2B5EF4-FFF2-40B4-BE49-F238E27FC236}">
                <a16:creationId xmlns:a16="http://schemas.microsoft.com/office/drawing/2014/main" id="{94A80920-D120-9192-3069-934549DF5F1A}"/>
              </a:ext>
            </a:extLst>
          </p:cNvPr>
          <p:cNvSpPr/>
          <p:nvPr/>
        </p:nvSpPr>
        <p:spPr>
          <a:xfrm>
            <a:off x="9968915" y="5405650"/>
            <a:ext cx="1847406" cy="531628"/>
          </a:xfrm>
          <a:prstGeom prst="wedgeRectCallout">
            <a:avLst>
              <a:gd name="adj1" fmla="val -65714"/>
              <a:gd name="adj2" fmla="val 3416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2">
                    <a:lumMod val="25000"/>
                  </a:schemeClr>
                </a:solidFill>
              </a:rPr>
              <a:t>ミスすると痛い！！</a:t>
            </a:r>
          </a:p>
        </p:txBody>
      </p:sp>
    </p:spTree>
    <p:extLst>
      <p:ext uri="{BB962C8B-B14F-4D97-AF65-F5344CB8AC3E}">
        <p14:creationId xmlns:p14="http://schemas.microsoft.com/office/powerpoint/2010/main" val="5036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92B1538-EC6D-5321-AF37-4F65AC389969}"/>
              </a:ext>
            </a:extLst>
          </p:cNvPr>
          <p:cNvSpPr>
            <a:spLocks noGrp="1"/>
          </p:cNvSpPr>
          <p:nvPr>
            <p:ph type="title"/>
          </p:nvPr>
        </p:nvSpPr>
        <p:spPr>
          <a:xfrm>
            <a:off x="838200" y="365125"/>
            <a:ext cx="10515600" cy="1325563"/>
          </a:xfrm>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ゲームの設計</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Game Design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19" name="コンテンツ プレースホルダー 2">
            <a:extLst>
              <a:ext uri="{FF2B5EF4-FFF2-40B4-BE49-F238E27FC236}">
                <a16:creationId xmlns:a16="http://schemas.microsoft.com/office/drawing/2014/main" id="{40717874-2416-0FD1-F88A-AFA0C4187134}"/>
              </a:ext>
            </a:extLst>
          </p:cNvPr>
          <p:cNvSpPr>
            <a:spLocks noGrp="1"/>
          </p:cNvSpPr>
          <p:nvPr>
            <p:ph idx="1"/>
          </p:nvPr>
        </p:nvSpPr>
        <p:spPr>
          <a:xfrm>
            <a:off x="838200" y="1825625"/>
            <a:ext cx="10515600" cy="4351338"/>
          </a:xfrm>
        </p:spPr>
        <p:txBody>
          <a:bodyPr>
            <a:normAutofit/>
          </a:bodyPr>
          <a:lstStyle/>
          <a:p>
            <a:pPr marL="0" indent="0">
              <a:buNone/>
            </a:pPr>
            <a:endParaRPr lang="en-US" altLang="ja-JP" sz="2000" dirty="0">
              <a:solidFill>
                <a:schemeClr val="bg2">
                  <a:lumMod val="25000"/>
                </a:schemeClr>
              </a:solidFill>
            </a:endParaRPr>
          </a:p>
        </p:txBody>
      </p:sp>
    </p:spTree>
    <p:extLst>
      <p:ext uri="{BB962C8B-B14F-4D97-AF65-F5344CB8AC3E}">
        <p14:creationId xmlns:p14="http://schemas.microsoft.com/office/powerpoint/2010/main" val="335535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24A1E9D7-DF5F-A0E1-D400-4B7E7361926D}"/>
              </a:ext>
            </a:extLst>
          </p:cNvPr>
          <p:cNvGrpSpPr/>
          <p:nvPr/>
        </p:nvGrpSpPr>
        <p:grpSpPr>
          <a:xfrm>
            <a:off x="1152525" y="1950720"/>
            <a:ext cx="8395222" cy="1325562"/>
            <a:chOff x="1951729" y="3627120"/>
            <a:chExt cx="8395222" cy="1325562"/>
          </a:xfrm>
        </p:grpSpPr>
        <p:pic>
          <p:nvPicPr>
            <p:cNvPr id="6" name="図 5">
              <a:extLst>
                <a:ext uri="{FF2B5EF4-FFF2-40B4-BE49-F238E27FC236}">
                  <a16:creationId xmlns:a16="http://schemas.microsoft.com/office/drawing/2014/main" id="{68794A70-22F0-3830-AE39-9B0B5BDCE726}"/>
                </a:ext>
              </a:extLst>
            </p:cNvPr>
            <p:cNvPicPr>
              <a:picLocks noChangeAspect="1"/>
            </p:cNvPicPr>
            <p:nvPr/>
          </p:nvPicPr>
          <p:blipFill>
            <a:blip r:embed="rId2"/>
            <a:stretch>
              <a:fillRect/>
            </a:stretch>
          </p:blipFill>
          <p:spPr>
            <a:xfrm>
              <a:off x="1951729" y="3627120"/>
              <a:ext cx="8395222" cy="1325562"/>
            </a:xfrm>
            <a:prstGeom prst="rect">
              <a:avLst/>
            </a:prstGeom>
          </p:spPr>
        </p:pic>
        <p:sp>
          <p:nvSpPr>
            <p:cNvPr id="8" name="正方形/長方形 7">
              <a:extLst>
                <a:ext uri="{FF2B5EF4-FFF2-40B4-BE49-F238E27FC236}">
                  <a16:creationId xmlns:a16="http://schemas.microsoft.com/office/drawing/2014/main" id="{84CADF0D-C87E-40A7-CEDE-E168F99E4BC0}"/>
                </a:ext>
              </a:extLst>
            </p:cNvPr>
            <p:cNvSpPr/>
            <p:nvPr/>
          </p:nvSpPr>
          <p:spPr>
            <a:xfrm>
              <a:off x="2590800"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DF94900-A49A-9953-FD21-B0E64790F9E7}"/>
                </a:ext>
              </a:extLst>
            </p:cNvPr>
            <p:cNvSpPr/>
            <p:nvPr/>
          </p:nvSpPr>
          <p:spPr>
            <a:xfrm>
              <a:off x="5699760"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196D2D7-C81C-6890-91BF-A608B7416B30}"/>
                </a:ext>
              </a:extLst>
            </p:cNvPr>
            <p:cNvSpPr/>
            <p:nvPr/>
          </p:nvSpPr>
          <p:spPr>
            <a:xfrm>
              <a:off x="4651506"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音の選定</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Sound selection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a:xfrm>
            <a:off x="838200" y="1825625"/>
            <a:ext cx="10515600" cy="4351338"/>
          </a:xfrm>
        </p:spPr>
        <p:txBody>
          <a:bodyPr>
            <a:normAutofit/>
          </a:bodyPr>
          <a:lstStyle/>
          <a:p>
            <a:pPr marL="0" indent="0">
              <a:buNone/>
            </a:pPr>
            <a:r>
              <a:rPr kumimoji="1" lang="ja-JP" altLang="en-US" sz="2400" dirty="0"/>
              <a:t>主要三和音の</a:t>
            </a:r>
            <a:r>
              <a:rPr kumimoji="1" lang="en-US" altLang="ja-JP" sz="2400" dirty="0"/>
              <a:t>6</a:t>
            </a:r>
            <a:r>
              <a:rPr kumimoji="1" lang="ja-JP" altLang="en-US" sz="2400" dirty="0"/>
              <a:t>音</a:t>
            </a:r>
            <a:r>
              <a:rPr lang="ja-JP" altLang="en-US" sz="2400" dirty="0"/>
              <a:t>の</a:t>
            </a:r>
            <a:r>
              <a:rPr kumimoji="1" lang="ja-JP" altLang="en-US" sz="2400" dirty="0"/>
              <a:t>場合</a:t>
            </a:r>
            <a:r>
              <a:rPr kumimoji="1" lang="ja-JP" altLang="en-US" sz="12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（例えばド・ミ・ファ・ソ・ラ・シの場合）</a:t>
            </a:r>
            <a:endParaRPr kumimoji="1" lang="en-US" altLang="ja-JP" sz="12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indent="0">
              <a:buNone/>
            </a:pPr>
            <a:endParaRPr lang="en-US" altLang="ja-JP" sz="1200" dirty="0">
              <a:solidFill>
                <a:prstClr val="black"/>
              </a:solidFill>
              <a:latin typeface="游ゴシック" panose="020F0502020204030204"/>
              <a:ea typeface="游ゴシック" panose="020B0400000000000000" pitchFamily="50" charset="-128"/>
            </a:endParaRPr>
          </a:p>
          <a:p>
            <a:pPr marL="0" indent="0">
              <a:buNone/>
            </a:pPr>
            <a:endParaRPr kumimoji="1" lang="en-US" altLang="ja-JP" sz="1100" dirty="0">
              <a:solidFill>
                <a:prstClr val="black"/>
              </a:solidFill>
              <a:latin typeface="游ゴシック" panose="020F0502020204030204"/>
              <a:ea typeface="游ゴシック" panose="020B0400000000000000" pitchFamily="50" charset="-128"/>
            </a:endParaRPr>
          </a:p>
          <a:p>
            <a:pPr marL="0" indent="0">
              <a:buNone/>
            </a:pPr>
            <a:endParaRPr kumimoji="1" lang="en-US" altLang="ja-JP" sz="2000" dirty="0"/>
          </a:p>
          <a:p>
            <a:pPr marL="457200" lvl="1" indent="0">
              <a:buNone/>
            </a:pPr>
            <a:r>
              <a:rPr kumimoji="1" lang="ja-JP" altLang="en-US" sz="1600" dirty="0"/>
              <a:t>ドシ、ファソ、ソラ、ラシ、などで</a:t>
            </a:r>
            <a:r>
              <a:rPr kumimoji="1" lang="ja-JP" altLang="en-US" sz="2000" b="1" dirty="0">
                <a:solidFill>
                  <a:schemeClr val="accent2">
                    <a:lumMod val="75000"/>
                  </a:schemeClr>
                </a:solidFill>
              </a:rPr>
              <a:t>不協和音程</a:t>
            </a:r>
            <a:r>
              <a:rPr kumimoji="1" lang="ja-JP" altLang="en-US" sz="1600" dirty="0"/>
              <a:t>が発生。</a:t>
            </a:r>
            <a:endParaRPr lang="en-US" altLang="ja-JP" dirty="0"/>
          </a:p>
          <a:p>
            <a:pPr marL="0" indent="0">
              <a:buNone/>
            </a:pPr>
            <a:endParaRPr lang="en-US" altLang="ja-JP" sz="2000" dirty="0"/>
          </a:p>
          <a:p>
            <a:pPr marL="0" indent="0">
              <a:buNone/>
            </a:pPr>
            <a:r>
              <a:rPr lang="ja-JP" altLang="en-US" sz="2400" dirty="0"/>
              <a:t>不協和音程が発生しない音程を選んだ場合</a:t>
            </a:r>
            <a:endParaRPr lang="en-US" altLang="ja-JP" sz="2400" dirty="0"/>
          </a:p>
          <a:p>
            <a:pPr marL="457200" lvl="1" indent="0">
              <a:buNone/>
            </a:pPr>
            <a:r>
              <a:rPr lang="ja-JP" altLang="en-US" sz="1600" dirty="0"/>
              <a:t>ド、ミ、ソの</a:t>
            </a:r>
            <a:r>
              <a:rPr lang="en-US" altLang="ja-JP" sz="1600" dirty="0"/>
              <a:t>3</a:t>
            </a:r>
            <a:r>
              <a:rPr lang="ja-JP" altLang="en-US" sz="1600" dirty="0"/>
              <a:t>種類の音階しか使えない為、</a:t>
            </a:r>
            <a:r>
              <a:rPr lang="ja-JP" altLang="en-US" sz="2000" b="1" dirty="0"/>
              <a:t>音にバリエーションがなくなる</a:t>
            </a:r>
            <a:r>
              <a:rPr lang="ja-JP" altLang="en-US" sz="2000" dirty="0"/>
              <a:t>。</a:t>
            </a:r>
            <a:endParaRPr lang="en-US" altLang="ja-JP" sz="2000" dirty="0"/>
          </a:p>
          <a:p>
            <a:pPr marL="457200" lvl="1" indent="0">
              <a:buNone/>
            </a:pPr>
            <a:endParaRPr lang="en-US" altLang="ja-JP" sz="1600" dirty="0"/>
          </a:p>
          <a:p>
            <a:pPr marL="0" indent="0">
              <a:buNone/>
            </a:pPr>
            <a:endParaRPr lang="en-US" altLang="ja-JP" sz="2000" dirty="0"/>
          </a:p>
          <a:p>
            <a:pPr marL="0" indent="0">
              <a:buNone/>
            </a:pPr>
            <a:r>
              <a:rPr lang="ja-JP" altLang="en-US" b="1" dirty="0"/>
              <a:t>　　　→音階を使わない</a:t>
            </a:r>
            <a:r>
              <a:rPr lang="ja-JP" altLang="en-US" b="1" dirty="0">
                <a:solidFill>
                  <a:schemeClr val="accent5">
                    <a:lumMod val="75000"/>
                  </a:schemeClr>
                </a:solidFill>
              </a:rPr>
              <a:t>パーカッション</a:t>
            </a:r>
            <a:r>
              <a:rPr lang="ja-JP" altLang="en-US" b="1" dirty="0"/>
              <a:t>の様な音を採用</a:t>
            </a:r>
            <a:endParaRPr lang="en-US" altLang="ja-JP" b="1" dirty="0"/>
          </a:p>
        </p:txBody>
      </p:sp>
    </p:spTree>
    <p:extLst>
      <p:ext uri="{BB962C8B-B14F-4D97-AF65-F5344CB8AC3E}">
        <p14:creationId xmlns:p14="http://schemas.microsoft.com/office/powerpoint/2010/main" val="4049747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まとめ</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lang="en-US" altLang="ja-JP" sz="2000" dirty="0">
                <a:solidFill>
                  <a:schemeClr val="bg2">
                    <a:lumMod val="50000"/>
                  </a:schemeClr>
                </a:solidFill>
                <a:latin typeface="Bahnschrift SemiLight" panose="020B0502040204020203" pitchFamily="34" charset="0"/>
                <a:cs typeface="Adobe Devanagari" panose="02040503050201020203" pitchFamily="18" charset="0"/>
              </a:rPr>
              <a:t>C</a:t>
            </a: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onclusion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vert="horz" lIns="91440" tIns="45720" rIns="91440" bIns="45720" rtlCol="0" anchor="t">
            <a:normAutofit/>
          </a:bodyPr>
          <a:lstStyle/>
          <a:p>
            <a:pPr>
              <a:lnSpc>
                <a:spcPct val="150000"/>
              </a:lnSpc>
            </a:pPr>
            <a:r>
              <a:rPr lang="ja-JP" altLang="en-US" sz="2000" dirty="0">
                <a:ea typeface="游ゴシック"/>
              </a:rPr>
              <a:t>アニメーション等の演出と、画面の構成を改善。</a:t>
            </a:r>
          </a:p>
          <a:p>
            <a:pPr>
              <a:lnSpc>
                <a:spcPct val="150000"/>
              </a:lnSpc>
            </a:pPr>
            <a:r>
              <a:rPr lang="ja-JP" altLang="en-US" sz="2000" dirty="0">
                <a:ea typeface="游ゴシック"/>
              </a:rPr>
              <a:t>更なる音の選定。</a:t>
            </a:r>
            <a:endParaRPr lang="en-US" altLang="ja-JP" sz="2000" dirty="0">
              <a:ea typeface="游ゴシック"/>
            </a:endParaRPr>
          </a:p>
          <a:p>
            <a:pPr>
              <a:lnSpc>
                <a:spcPct val="150000"/>
              </a:lnSpc>
            </a:pPr>
            <a:endParaRPr lang="en-US" altLang="ja-JP" sz="2000" dirty="0"/>
          </a:p>
          <a:p>
            <a:pPr>
              <a:lnSpc>
                <a:spcPct val="150000"/>
              </a:lnSpc>
            </a:pPr>
            <a:endParaRPr lang="en-US" altLang="ja-JP" sz="2000" dirty="0"/>
          </a:p>
          <a:p>
            <a:pPr>
              <a:lnSpc>
                <a:spcPct val="150000"/>
              </a:lnSpc>
            </a:pPr>
            <a:r>
              <a:rPr lang="ja-JP" altLang="en-US" sz="2000" dirty="0"/>
              <a:t>特徴を阻害し合うようなジャンルの組み合わせ方について考察するのもゲームデザインの突破口になるかもしれない。</a:t>
            </a:r>
            <a:endParaRPr lang="en-US" altLang="ja-JP" sz="2000" dirty="0"/>
          </a:p>
          <a:p>
            <a:pPr marL="0" indent="0">
              <a:lnSpc>
                <a:spcPct val="150000"/>
              </a:lnSpc>
              <a:buNone/>
            </a:pPr>
            <a:endParaRPr lang="en-US" altLang="ja-JP" sz="2000" dirty="0"/>
          </a:p>
          <a:p>
            <a:endParaRPr lang="en-US" altLang="ja-JP" sz="2000" dirty="0"/>
          </a:p>
        </p:txBody>
      </p:sp>
    </p:spTree>
    <p:extLst>
      <p:ext uri="{BB962C8B-B14F-4D97-AF65-F5344CB8AC3E}">
        <p14:creationId xmlns:p14="http://schemas.microsoft.com/office/powerpoint/2010/main" val="276233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ゲームのルール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Game rules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4" name="四角形: 角を丸くする 3">
            <a:extLst>
              <a:ext uri="{FF2B5EF4-FFF2-40B4-BE49-F238E27FC236}">
                <a16:creationId xmlns:a16="http://schemas.microsoft.com/office/drawing/2014/main" id="{070618F8-85F6-1FF1-10A6-F4BAEE45B804}"/>
              </a:ext>
            </a:extLst>
          </p:cNvPr>
          <p:cNvSpPr/>
          <p:nvPr/>
        </p:nvSpPr>
        <p:spPr>
          <a:xfrm>
            <a:off x="641684" y="1690688"/>
            <a:ext cx="5069305" cy="4581775"/>
          </a:xfrm>
          <a:prstGeom prst="roundRect">
            <a:avLst>
              <a:gd name="adj" fmla="val 23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ja-JP" altLang="en-US" sz="2000" b="1">
                <a:solidFill>
                  <a:schemeClr val="bg2">
                    <a:lumMod val="25000"/>
                  </a:schemeClr>
                </a:solidFill>
                <a:ea typeface="游ゴシック"/>
              </a:rPr>
              <a:t>　</a:t>
            </a:r>
            <a:r>
              <a:rPr kumimoji="1" lang="ja-JP" altLang="en-US" sz="2000" b="1">
                <a:solidFill>
                  <a:schemeClr val="bg2">
                    <a:lumMod val="25000"/>
                  </a:schemeClr>
                </a:solidFill>
                <a:ea typeface="游ゴシック"/>
              </a:rPr>
              <a:t>パズルフェーズ</a:t>
            </a:r>
            <a:r>
              <a:rPr kumimoji="1" lang="ja-JP" altLang="en-US" sz="1400" b="1">
                <a:solidFill>
                  <a:schemeClr val="bg2">
                    <a:lumMod val="25000"/>
                  </a:schemeClr>
                </a:solidFill>
                <a:ea typeface="游ゴシック"/>
              </a:rPr>
              <a:t>（</a:t>
            </a:r>
            <a:r>
              <a:rPr lang="ja-JP" altLang="en-US" sz="1400" b="1">
                <a:solidFill>
                  <a:schemeClr val="bg2">
                    <a:lumMod val="25000"/>
                  </a:schemeClr>
                </a:solidFill>
                <a:ea typeface="游ゴシック"/>
              </a:rPr>
              <a:t>24</a:t>
            </a:r>
            <a:r>
              <a:rPr kumimoji="1" lang="ja-JP" altLang="en-US" sz="1400" b="1">
                <a:solidFill>
                  <a:schemeClr val="bg2">
                    <a:lumMod val="25000"/>
                  </a:schemeClr>
                </a:solidFill>
                <a:ea typeface="游ゴシック"/>
              </a:rPr>
              <a:t>拍）</a:t>
            </a:r>
            <a:endParaRPr lang="en-US" altLang="ja-JP" sz="1400" b="1">
              <a:solidFill>
                <a:schemeClr val="bg2">
                  <a:lumMod val="25000"/>
                </a:schemeClr>
              </a:solidFill>
              <a:ea typeface="游ゴシック"/>
            </a:endParaRPr>
          </a:p>
          <a:p>
            <a:endParaRPr lang="en-US" altLang="ja-JP" b="1" dirty="0">
              <a:solidFill>
                <a:schemeClr val="bg2">
                  <a:lumMod val="25000"/>
                </a:schemeClr>
              </a:solidFill>
            </a:endParaRPr>
          </a:p>
          <a:p>
            <a:pPr marL="285750" indent="-285750">
              <a:buFont typeface="Arial" panose="020B0604020202020204" pitchFamily="34" charset="0"/>
              <a:buChar char="•"/>
            </a:pPr>
            <a:r>
              <a:rPr kumimoji="1" lang="ja-JP" altLang="en-US" sz="1600" dirty="0">
                <a:solidFill>
                  <a:schemeClr val="bg2">
                    <a:lumMod val="25000"/>
                  </a:schemeClr>
                </a:solidFill>
              </a:rPr>
              <a:t>同じ色のピースが</a:t>
            </a:r>
            <a:r>
              <a:rPr kumimoji="1" lang="en-US" altLang="ja-JP" sz="1600" dirty="0">
                <a:solidFill>
                  <a:schemeClr val="bg2">
                    <a:lumMod val="25000"/>
                  </a:schemeClr>
                </a:solidFill>
              </a:rPr>
              <a:t>3</a:t>
            </a:r>
            <a:r>
              <a:rPr kumimoji="1" lang="ja-JP" altLang="en-US" sz="1600" dirty="0">
                <a:solidFill>
                  <a:schemeClr val="bg2">
                    <a:lumMod val="25000"/>
                  </a:schemeClr>
                </a:solidFill>
              </a:rPr>
              <a:t>つ以上縦、又は横に並ぶように上下左右で隣り合うピースと位置を入れ替える。</a:t>
            </a:r>
            <a:endParaRPr kumimoji="1" lang="en-US" altLang="ja-JP" sz="1600" dirty="0">
              <a:solidFill>
                <a:schemeClr val="bg2">
                  <a:lumMod val="25000"/>
                </a:schemeClr>
              </a:solidFill>
            </a:endParaRPr>
          </a:p>
          <a:p>
            <a:pPr marL="285750" indent="-285750">
              <a:buFont typeface="Arial" panose="020B0604020202020204" pitchFamily="34" charset="0"/>
              <a:buChar char="•"/>
            </a:pPr>
            <a:endParaRPr lang="en-US" altLang="ja-JP" sz="1600" dirty="0">
              <a:solidFill>
                <a:schemeClr val="bg2">
                  <a:lumMod val="25000"/>
                </a:schemeClr>
              </a:solidFill>
            </a:endParaRPr>
          </a:p>
          <a:p>
            <a:pPr marL="285750" indent="-285750">
              <a:buFont typeface="Arial" panose="020B0604020202020204" pitchFamily="34" charset="0"/>
              <a:buChar char="•"/>
            </a:pPr>
            <a:endParaRPr kumimoji="1" lang="en-US" altLang="ja-JP" sz="1600" dirty="0">
              <a:solidFill>
                <a:schemeClr val="bg2">
                  <a:lumMod val="25000"/>
                </a:schemeClr>
              </a:solidFill>
            </a:endParaRPr>
          </a:p>
          <a:p>
            <a:pPr marL="285750" indent="-285750">
              <a:buFont typeface="Arial" panose="020B0604020202020204" pitchFamily="34" charset="0"/>
              <a:buChar char="•"/>
            </a:pPr>
            <a:endParaRPr lang="en-US" altLang="ja-JP" sz="1600" dirty="0">
              <a:solidFill>
                <a:schemeClr val="bg2">
                  <a:lumMod val="25000"/>
                </a:schemeClr>
              </a:solidFill>
            </a:endParaRPr>
          </a:p>
          <a:p>
            <a:pPr marL="285750" indent="-285750">
              <a:buFont typeface="Arial" panose="020B0604020202020204" pitchFamily="34" charset="0"/>
              <a:buChar char="•"/>
            </a:pPr>
            <a:endParaRPr kumimoji="1" lang="en-US" altLang="ja-JP" sz="1600" dirty="0">
              <a:solidFill>
                <a:schemeClr val="bg2">
                  <a:lumMod val="25000"/>
                </a:schemeClr>
              </a:solidFill>
            </a:endParaRPr>
          </a:p>
          <a:p>
            <a:pPr marL="285750" indent="-285750">
              <a:buFont typeface="Arial" panose="020B0604020202020204" pitchFamily="34" charset="0"/>
              <a:buChar char="•"/>
            </a:pPr>
            <a:endParaRPr lang="en-US" altLang="ja-JP" sz="1600" dirty="0">
              <a:solidFill>
                <a:schemeClr val="bg2">
                  <a:lumMod val="25000"/>
                </a:schemeClr>
              </a:solidFill>
            </a:endParaRPr>
          </a:p>
          <a:p>
            <a:pPr marL="285750" indent="-285750">
              <a:buFont typeface="Arial" panose="020B0604020202020204" pitchFamily="34" charset="0"/>
              <a:buChar char="•"/>
            </a:pPr>
            <a:endParaRPr kumimoji="1" lang="en-US" altLang="ja-JP" sz="1600" dirty="0">
              <a:solidFill>
                <a:schemeClr val="bg2">
                  <a:lumMod val="25000"/>
                </a:schemeClr>
              </a:solidFill>
            </a:endParaRPr>
          </a:p>
          <a:p>
            <a:pPr marL="285750" indent="-285750">
              <a:buFont typeface="Arial" panose="020B0604020202020204" pitchFamily="34" charset="0"/>
              <a:buChar char="•"/>
            </a:pPr>
            <a:endParaRPr lang="en-US" altLang="ja-JP" sz="1600" dirty="0">
              <a:solidFill>
                <a:schemeClr val="bg2">
                  <a:lumMod val="25000"/>
                </a:schemeClr>
              </a:solidFill>
            </a:endParaRPr>
          </a:p>
          <a:p>
            <a:pPr marL="285750" indent="-285750">
              <a:buFont typeface="Arial" panose="020B0604020202020204" pitchFamily="34" charset="0"/>
              <a:buChar char="•"/>
            </a:pPr>
            <a:endParaRPr kumimoji="1" lang="en-US" altLang="ja-JP" sz="1600" dirty="0">
              <a:solidFill>
                <a:schemeClr val="bg2">
                  <a:lumMod val="25000"/>
                </a:schemeClr>
              </a:solidFill>
            </a:endParaRPr>
          </a:p>
          <a:p>
            <a:pPr marL="285750" indent="-285750">
              <a:buFont typeface="Arial" panose="020B0604020202020204" pitchFamily="34" charset="0"/>
              <a:buChar char="•"/>
            </a:pPr>
            <a:r>
              <a:rPr kumimoji="1" lang="ja-JP" altLang="en-US" sz="1600" dirty="0">
                <a:solidFill>
                  <a:schemeClr val="bg2">
                    <a:lumMod val="25000"/>
                  </a:schemeClr>
                </a:solidFill>
              </a:rPr>
              <a:t>入れ替わったピース</a:t>
            </a:r>
            <a:r>
              <a:rPr kumimoji="1" lang="en-US" altLang="ja-JP" sz="1600" dirty="0">
                <a:solidFill>
                  <a:schemeClr val="bg2">
                    <a:lumMod val="25000"/>
                  </a:schemeClr>
                </a:solidFill>
              </a:rPr>
              <a:t>(</a:t>
            </a:r>
            <a:r>
              <a:rPr kumimoji="1" lang="ja-JP" altLang="en-US" sz="1600" dirty="0">
                <a:solidFill>
                  <a:schemeClr val="bg2">
                    <a:lumMod val="25000"/>
                  </a:schemeClr>
                </a:solidFill>
              </a:rPr>
              <a:t>上図だと中央の黄色と青のピース</a:t>
            </a:r>
            <a:r>
              <a:rPr kumimoji="1" lang="en-US" altLang="ja-JP" sz="1600" dirty="0">
                <a:solidFill>
                  <a:schemeClr val="bg2">
                    <a:lumMod val="25000"/>
                  </a:schemeClr>
                </a:solidFill>
              </a:rPr>
              <a:t>)</a:t>
            </a:r>
            <a:r>
              <a:rPr kumimoji="1" lang="ja-JP" altLang="en-US" sz="1600" dirty="0">
                <a:solidFill>
                  <a:schemeClr val="bg2">
                    <a:lumMod val="25000"/>
                  </a:schemeClr>
                </a:solidFill>
              </a:rPr>
              <a:t>の位置にノーツが生成され、他のピースは消える。</a:t>
            </a:r>
          </a:p>
        </p:txBody>
      </p:sp>
      <p:sp>
        <p:nvSpPr>
          <p:cNvPr id="5" name="四角形: 角を丸くする 4">
            <a:extLst>
              <a:ext uri="{FF2B5EF4-FFF2-40B4-BE49-F238E27FC236}">
                <a16:creationId xmlns:a16="http://schemas.microsoft.com/office/drawing/2014/main" id="{3F2551D4-1B4F-0AD1-E86D-28DBE469FE62}"/>
              </a:ext>
            </a:extLst>
          </p:cNvPr>
          <p:cNvSpPr/>
          <p:nvPr/>
        </p:nvSpPr>
        <p:spPr>
          <a:xfrm>
            <a:off x="6328611" y="1690688"/>
            <a:ext cx="5069305" cy="4581775"/>
          </a:xfrm>
          <a:prstGeom prst="roundRect">
            <a:avLst>
              <a:gd name="adj" fmla="val 23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000" b="1" dirty="0">
                <a:solidFill>
                  <a:schemeClr val="bg2">
                    <a:lumMod val="25000"/>
                  </a:schemeClr>
                </a:solidFill>
              </a:rPr>
              <a:t>　リズムフェーズ</a:t>
            </a:r>
            <a:r>
              <a:rPr kumimoji="1" lang="ja-JP" altLang="en-US" sz="1400" b="1" dirty="0">
                <a:solidFill>
                  <a:schemeClr val="bg2">
                    <a:lumMod val="25000"/>
                  </a:schemeClr>
                </a:solidFill>
              </a:rPr>
              <a:t>（</a:t>
            </a:r>
            <a:r>
              <a:rPr kumimoji="1" lang="en-US" altLang="ja-JP" sz="1400" b="1" dirty="0">
                <a:solidFill>
                  <a:schemeClr val="bg2">
                    <a:lumMod val="25000"/>
                  </a:schemeClr>
                </a:solidFill>
              </a:rPr>
              <a:t>8</a:t>
            </a:r>
            <a:r>
              <a:rPr kumimoji="1" lang="ja-JP" altLang="en-US" sz="1400" b="1" dirty="0">
                <a:solidFill>
                  <a:schemeClr val="bg2">
                    <a:lumMod val="25000"/>
                  </a:schemeClr>
                </a:solidFill>
              </a:rPr>
              <a:t>拍）</a:t>
            </a:r>
            <a:endParaRPr kumimoji="1" lang="en-US" altLang="ja-JP" sz="1400" b="1" dirty="0">
              <a:solidFill>
                <a:schemeClr val="bg2">
                  <a:lumMod val="25000"/>
                </a:schemeClr>
              </a:solidFill>
            </a:endParaRPr>
          </a:p>
          <a:p>
            <a:endParaRPr lang="en-US" altLang="ja-JP" b="1" dirty="0">
              <a:solidFill>
                <a:schemeClr val="bg2">
                  <a:lumMod val="25000"/>
                </a:schemeClr>
              </a:solidFill>
            </a:endParaRPr>
          </a:p>
          <a:p>
            <a:pPr marL="285750" indent="-285750">
              <a:buFont typeface="Arial" panose="020B0604020202020204" pitchFamily="34" charset="0"/>
              <a:buChar char="•"/>
            </a:pPr>
            <a:r>
              <a:rPr kumimoji="1" lang="ja-JP" altLang="en-US" sz="1600" dirty="0">
                <a:solidFill>
                  <a:schemeClr val="bg2">
                    <a:lumMod val="25000"/>
                  </a:schemeClr>
                </a:solidFill>
              </a:rPr>
              <a:t>パズルフェーズで作ったノーツと、バーが重なったタイミングでそれぞれのノーツに合った操作をする。</a:t>
            </a:r>
          </a:p>
        </p:txBody>
      </p:sp>
      <p:grpSp>
        <p:nvGrpSpPr>
          <p:cNvPr id="8" name="グループ化 7">
            <a:extLst>
              <a:ext uri="{FF2B5EF4-FFF2-40B4-BE49-F238E27FC236}">
                <a16:creationId xmlns:a16="http://schemas.microsoft.com/office/drawing/2014/main" id="{094AE183-7243-01E7-9D5C-DBA6C2278B8E}"/>
              </a:ext>
            </a:extLst>
          </p:cNvPr>
          <p:cNvGrpSpPr/>
          <p:nvPr/>
        </p:nvGrpSpPr>
        <p:grpSpPr>
          <a:xfrm>
            <a:off x="5005137" y="3088878"/>
            <a:ext cx="2029326" cy="1785394"/>
            <a:chOff x="4965032" y="3156619"/>
            <a:chExt cx="2029326" cy="1785394"/>
          </a:xfrm>
        </p:grpSpPr>
        <p:sp>
          <p:nvSpPr>
            <p:cNvPr id="6" name="矢印: 右 5">
              <a:extLst>
                <a:ext uri="{FF2B5EF4-FFF2-40B4-BE49-F238E27FC236}">
                  <a16:creationId xmlns:a16="http://schemas.microsoft.com/office/drawing/2014/main" id="{CE526F84-8CA5-BEBF-C7A0-9A0C20898465}"/>
                </a:ext>
              </a:extLst>
            </p:cNvPr>
            <p:cNvSpPr/>
            <p:nvPr/>
          </p:nvSpPr>
          <p:spPr>
            <a:xfrm>
              <a:off x="5197642" y="3156619"/>
              <a:ext cx="1796716" cy="960438"/>
            </a:xfrm>
            <a:prstGeom prst="rightArrow">
              <a:avLst/>
            </a:prstGeom>
            <a:solidFill>
              <a:schemeClr val="bg1"/>
            </a:solidFill>
            <a:ln w="571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右 6">
              <a:extLst>
                <a:ext uri="{FF2B5EF4-FFF2-40B4-BE49-F238E27FC236}">
                  <a16:creationId xmlns:a16="http://schemas.microsoft.com/office/drawing/2014/main" id="{AE9359BB-6B68-B356-5315-05EE24D79E5C}"/>
                </a:ext>
              </a:extLst>
            </p:cNvPr>
            <p:cNvSpPr/>
            <p:nvPr/>
          </p:nvSpPr>
          <p:spPr>
            <a:xfrm flipH="1">
              <a:off x="4965032" y="3981575"/>
              <a:ext cx="1796716" cy="960438"/>
            </a:xfrm>
            <a:prstGeom prst="rightArrow">
              <a:avLst/>
            </a:prstGeom>
            <a:solidFill>
              <a:schemeClr val="bg1"/>
            </a:solidFill>
            <a:ln w="571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9" name="表 9">
            <a:extLst>
              <a:ext uri="{FF2B5EF4-FFF2-40B4-BE49-F238E27FC236}">
                <a16:creationId xmlns:a16="http://schemas.microsoft.com/office/drawing/2014/main" id="{8DF819FC-7B72-8C7B-D618-6D9844B7C004}"/>
              </a:ext>
            </a:extLst>
          </p:cNvPr>
          <p:cNvGraphicFramePr>
            <a:graphicFrameLocks noGrp="1"/>
          </p:cNvGraphicFramePr>
          <p:nvPr>
            <p:extLst>
              <p:ext uri="{D42A27DB-BD31-4B8C-83A1-F6EECF244321}">
                <p14:modId xmlns:p14="http://schemas.microsoft.com/office/powerpoint/2010/main" val="3196325024"/>
              </p:ext>
            </p:extLst>
          </p:nvPr>
        </p:nvGraphicFramePr>
        <p:xfrm>
          <a:off x="1160132" y="3003263"/>
          <a:ext cx="1705986" cy="1235948"/>
        </p:xfrm>
        <a:graphic>
          <a:graphicData uri="http://schemas.openxmlformats.org/drawingml/2006/table">
            <a:tbl>
              <a:tblPr>
                <a:tableStyleId>{073A0DAA-6AF3-43AB-8588-CEC1D06C72B9}</a:tableStyleId>
              </a:tblPr>
              <a:tblGrid>
                <a:gridCol w="568662">
                  <a:extLst>
                    <a:ext uri="{9D8B030D-6E8A-4147-A177-3AD203B41FA5}">
                      <a16:colId xmlns:a16="http://schemas.microsoft.com/office/drawing/2014/main" val="3227621042"/>
                    </a:ext>
                  </a:extLst>
                </a:gridCol>
                <a:gridCol w="568662">
                  <a:extLst>
                    <a:ext uri="{9D8B030D-6E8A-4147-A177-3AD203B41FA5}">
                      <a16:colId xmlns:a16="http://schemas.microsoft.com/office/drawing/2014/main" val="60749024"/>
                    </a:ext>
                  </a:extLst>
                </a:gridCol>
                <a:gridCol w="568662">
                  <a:extLst>
                    <a:ext uri="{9D8B030D-6E8A-4147-A177-3AD203B41FA5}">
                      <a16:colId xmlns:a16="http://schemas.microsoft.com/office/drawing/2014/main" val="2572503410"/>
                    </a:ext>
                  </a:extLst>
                </a:gridCol>
              </a:tblGrid>
              <a:tr h="61797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656100207"/>
                  </a:ext>
                </a:extLst>
              </a:tr>
              <a:tr h="617974">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685527907"/>
                  </a:ext>
                </a:extLst>
              </a:tr>
            </a:tbl>
          </a:graphicData>
        </a:graphic>
      </p:graphicFrame>
      <p:sp>
        <p:nvSpPr>
          <p:cNvPr id="10" name="正方形/長方形 9">
            <a:extLst>
              <a:ext uri="{FF2B5EF4-FFF2-40B4-BE49-F238E27FC236}">
                <a16:creationId xmlns:a16="http://schemas.microsoft.com/office/drawing/2014/main" id="{5FDAF8E8-D89C-8BF4-CB0E-2EC96C152A07}"/>
              </a:ext>
            </a:extLst>
          </p:cNvPr>
          <p:cNvSpPr/>
          <p:nvPr/>
        </p:nvSpPr>
        <p:spPr>
          <a:xfrm>
            <a:off x="1160132" y="2998579"/>
            <a:ext cx="553624"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9BA691F-323F-C718-5A7A-5812A16B9FF2}"/>
              </a:ext>
            </a:extLst>
          </p:cNvPr>
          <p:cNvSpPr/>
          <p:nvPr/>
        </p:nvSpPr>
        <p:spPr>
          <a:xfrm>
            <a:off x="1713756" y="3621237"/>
            <a:ext cx="587314"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1BF2A1C-1313-001B-2184-A25895509E68}"/>
              </a:ext>
            </a:extLst>
          </p:cNvPr>
          <p:cNvSpPr/>
          <p:nvPr/>
        </p:nvSpPr>
        <p:spPr>
          <a:xfrm>
            <a:off x="2301070" y="2998579"/>
            <a:ext cx="565048"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3" name="表 9">
            <a:extLst>
              <a:ext uri="{FF2B5EF4-FFF2-40B4-BE49-F238E27FC236}">
                <a16:creationId xmlns:a16="http://schemas.microsoft.com/office/drawing/2014/main" id="{7EF84595-C1AB-A822-B074-4E3DA769A8BB}"/>
              </a:ext>
            </a:extLst>
          </p:cNvPr>
          <p:cNvGraphicFramePr>
            <a:graphicFrameLocks noGrp="1"/>
          </p:cNvGraphicFramePr>
          <p:nvPr>
            <p:extLst>
              <p:ext uri="{D42A27DB-BD31-4B8C-83A1-F6EECF244321}">
                <p14:modId xmlns:p14="http://schemas.microsoft.com/office/powerpoint/2010/main" val="1306544851"/>
              </p:ext>
            </p:extLst>
          </p:nvPr>
        </p:nvGraphicFramePr>
        <p:xfrm>
          <a:off x="3312328" y="3016251"/>
          <a:ext cx="1705986" cy="1235948"/>
        </p:xfrm>
        <a:graphic>
          <a:graphicData uri="http://schemas.openxmlformats.org/drawingml/2006/table">
            <a:tbl>
              <a:tblPr>
                <a:tableStyleId>{073A0DAA-6AF3-43AB-8588-CEC1D06C72B9}</a:tableStyleId>
              </a:tblPr>
              <a:tblGrid>
                <a:gridCol w="568662">
                  <a:extLst>
                    <a:ext uri="{9D8B030D-6E8A-4147-A177-3AD203B41FA5}">
                      <a16:colId xmlns:a16="http://schemas.microsoft.com/office/drawing/2014/main" val="3227621042"/>
                    </a:ext>
                  </a:extLst>
                </a:gridCol>
                <a:gridCol w="568662">
                  <a:extLst>
                    <a:ext uri="{9D8B030D-6E8A-4147-A177-3AD203B41FA5}">
                      <a16:colId xmlns:a16="http://schemas.microsoft.com/office/drawing/2014/main" val="60749024"/>
                    </a:ext>
                  </a:extLst>
                </a:gridCol>
                <a:gridCol w="568662">
                  <a:extLst>
                    <a:ext uri="{9D8B030D-6E8A-4147-A177-3AD203B41FA5}">
                      <a16:colId xmlns:a16="http://schemas.microsoft.com/office/drawing/2014/main" val="2572503410"/>
                    </a:ext>
                  </a:extLst>
                </a:gridCol>
              </a:tblGrid>
              <a:tr h="61797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656100207"/>
                  </a:ext>
                </a:extLst>
              </a:tr>
              <a:tr h="617974">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685527907"/>
                  </a:ext>
                </a:extLst>
              </a:tr>
            </a:tbl>
          </a:graphicData>
        </a:graphic>
      </p:graphicFrame>
      <p:sp>
        <p:nvSpPr>
          <p:cNvPr id="14" name="正方形/長方形 13">
            <a:extLst>
              <a:ext uri="{FF2B5EF4-FFF2-40B4-BE49-F238E27FC236}">
                <a16:creationId xmlns:a16="http://schemas.microsoft.com/office/drawing/2014/main" id="{3B8F4FEF-EDD2-E844-D380-A5CBD75CAD05}"/>
              </a:ext>
            </a:extLst>
          </p:cNvPr>
          <p:cNvSpPr/>
          <p:nvPr/>
        </p:nvSpPr>
        <p:spPr>
          <a:xfrm>
            <a:off x="3312328" y="3011567"/>
            <a:ext cx="553624"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D1B0A259-E87C-93FD-51E1-6A031B1A3C1F}"/>
              </a:ext>
            </a:extLst>
          </p:cNvPr>
          <p:cNvSpPr/>
          <p:nvPr/>
        </p:nvSpPr>
        <p:spPr>
          <a:xfrm>
            <a:off x="3865952" y="3016251"/>
            <a:ext cx="598738"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6587BBE-6318-6364-4B51-CB448C0E0ADD}"/>
              </a:ext>
            </a:extLst>
          </p:cNvPr>
          <p:cNvSpPr/>
          <p:nvPr/>
        </p:nvSpPr>
        <p:spPr>
          <a:xfrm>
            <a:off x="4453266" y="3011567"/>
            <a:ext cx="565048"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上 16">
            <a:extLst>
              <a:ext uri="{FF2B5EF4-FFF2-40B4-BE49-F238E27FC236}">
                <a16:creationId xmlns:a16="http://schemas.microsoft.com/office/drawing/2014/main" id="{B4828B80-A5CC-D2DB-87AF-FC020F8F8EA8}"/>
              </a:ext>
            </a:extLst>
          </p:cNvPr>
          <p:cNvSpPr/>
          <p:nvPr/>
        </p:nvSpPr>
        <p:spPr>
          <a:xfrm>
            <a:off x="1789698" y="3359980"/>
            <a:ext cx="435429" cy="522514"/>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グラフィックス 18" descr="右向き指示マーク">
            <a:extLst>
              <a:ext uri="{FF2B5EF4-FFF2-40B4-BE49-F238E27FC236}">
                <a16:creationId xmlns:a16="http://schemas.microsoft.com/office/drawing/2014/main" id="{B51824F9-38C6-8D7F-C25C-92FE1F52B4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703679">
            <a:off x="1885583" y="3771629"/>
            <a:ext cx="914400" cy="914400"/>
          </a:xfrm>
          <a:prstGeom prst="rect">
            <a:avLst/>
          </a:prstGeom>
        </p:spPr>
      </p:pic>
      <p:pic>
        <p:nvPicPr>
          <p:cNvPr id="24" name="グラフィックス 23" descr="右向き指示マーク">
            <a:extLst>
              <a:ext uri="{FF2B5EF4-FFF2-40B4-BE49-F238E27FC236}">
                <a16:creationId xmlns:a16="http://schemas.microsoft.com/office/drawing/2014/main" id="{F0D079BD-EC8A-E600-D5BC-09766516C1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703679">
            <a:off x="4040025" y="3070008"/>
            <a:ext cx="914400" cy="914400"/>
          </a:xfrm>
          <a:prstGeom prst="rect">
            <a:avLst/>
          </a:prstGeom>
        </p:spPr>
      </p:pic>
      <p:grpSp>
        <p:nvGrpSpPr>
          <p:cNvPr id="35" name="グループ化 34">
            <a:extLst>
              <a:ext uri="{FF2B5EF4-FFF2-40B4-BE49-F238E27FC236}">
                <a16:creationId xmlns:a16="http://schemas.microsoft.com/office/drawing/2014/main" id="{13AAC5CE-18C5-7311-DD8F-3FDA3C87FBB1}"/>
              </a:ext>
            </a:extLst>
          </p:cNvPr>
          <p:cNvGrpSpPr/>
          <p:nvPr/>
        </p:nvGrpSpPr>
        <p:grpSpPr>
          <a:xfrm>
            <a:off x="7602770" y="2911056"/>
            <a:ext cx="2388955" cy="3200449"/>
            <a:chOff x="7602770" y="2911056"/>
            <a:chExt cx="2738427" cy="3668632"/>
          </a:xfrm>
        </p:grpSpPr>
        <p:grpSp>
          <p:nvGrpSpPr>
            <p:cNvPr id="26" name="グループ化 25">
              <a:extLst>
                <a:ext uri="{FF2B5EF4-FFF2-40B4-BE49-F238E27FC236}">
                  <a16:creationId xmlns:a16="http://schemas.microsoft.com/office/drawing/2014/main" id="{9190782B-9E44-7D75-E6A2-0EEBBA2FEA46}"/>
                </a:ext>
              </a:extLst>
            </p:cNvPr>
            <p:cNvGrpSpPr/>
            <p:nvPr/>
          </p:nvGrpSpPr>
          <p:grpSpPr>
            <a:xfrm>
              <a:off x="7602770" y="5082541"/>
              <a:ext cx="2738427" cy="1497147"/>
              <a:chOff x="1403684" y="3870940"/>
              <a:chExt cx="4417629" cy="2415198"/>
            </a:xfrm>
          </p:grpSpPr>
          <p:sp>
            <p:nvSpPr>
              <p:cNvPr id="27" name="正方形/長方形 26">
                <a:extLst>
                  <a:ext uri="{FF2B5EF4-FFF2-40B4-BE49-F238E27FC236}">
                    <a16:creationId xmlns:a16="http://schemas.microsoft.com/office/drawing/2014/main" id="{B9D1FB3D-AAEC-3376-EFED-113AE5F7E5EF}"/>
                  </a:ext>
                </a:extLst>
              </p:cNvPr>
              <p:cNvSpPr/>
              <p:nvPr/>
            </p:nvSpPr>
            <p:spPr>
              <a:xfrm>
                <a:off x="1403684" y="5227359"/>
                <a:ext cx="1058779" cy="1058779"/>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F88E1D0-5665-E7C0-665D-E272FA2E4ABC}"/>
                  </a:ext>
                </a:extLst>
              </p:cNvPr>
              <p:cNvSpPr/>
              <p:nvPr/>
            </p:nvSpPr>
            <p:spPr>
              <a:xfrm>
                <a:off x="1403684" y="3870940"/>
                <a:ext cx="1058779" cy="1058779"/>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02760F87-3E73-F6CE-9BF6-9DF340458B5B}"/>
                  </a:ext>
                </a:extLst>
              </p:cNvPr>
              <p:cNvSpPr txBox="1"/>
              <p:nvPr/>
            </p:nvSpPr>
            <p:spPr>
              <a:xfrm>
                <a:off x="2927717" y="4390818"/>
                <a:ext cx="2893596" cy="1365930"/>
              </a:xfrm>
              <a:prstGeom prst="rect">
                <a:avLst/>
              </a:prstGeom>
              <a:noFill/>
            </p:spPr>
            <p:txBody>
              <a:bodyPr wrap="square" rtlCol="0">
                <a:spAutoFit/>
              </a:bodyPr>
              <a:lstStyle/>
              <a:p>
                <a:r>
                  <a:rPr kumimoji="1" lang="ja-JP" altLang="en-US" sz="1050" b="1" dirty="0">
                    <a:solidFill>
                      <a:schemeClr val="bg2">
                        <a:lumMod val="25000"/>
                      </a:schemeClr>
                    </a:solidFill>
                  </a:rPr>
                  <a:t>タップノーツ</a:t>
                </a:r>
                <a:endParaRPr kumimoji="1" lang="en-US" altLang="ja-JP" sz="1050" b="1" dirty="0">
                  <a:solidFill>
                    <a:schemeClr val="bg2">
                      <a:lumMod val="25000"/>
                    </a:schemeClr>
                  </a:solidFill>
                </a:endParaRPr>
              </a:p>
              <a:p>
                <a:r>
                  <a:rPr kumimoji="1" lang="ja-JP" altLang="en-US" sz="1000" dirty="0">
                    <a:solidFill>
                      <a:schemeClr val="bg2">
                        <a:lumMod val="25000"/>
                      </a:schemeClr>
                    </a:solidFill>
                  </a:rPr>
                  <a:t>バーがノーツの中心に重なるタイミングでタップする</a:t>
                </a:r>
              </a:p>
            </p:txBody>
          </p:sp>
        </p:grpSp>
        <p:grpSp>
          <p:nvGrpSpPr>
            <p:cNvPr id="30" name="グループ化 29">
              <a:extLst>
                <a:ext uri="{FF2B5EF4-FFF2-40B4-BE49-F238E27FC236}">
                  <a16:creationId xmlns:a16="http://schemas.microsoft.com/office/drawing/2014/main" id="{A85A8990-8A96-A13A-1FD2-F7D642D12E20}"/>
                </a:ext>
              </a:extLst>
            </p:cNvPr>
            <p:cNvGrpSpPr/>
            <p:nvPr/>
          </p:nvGrpSpPr>
          <p:grpSpPr>
            <a:xfrm>
              <a:off x="7602770" y="2911056"/>
              <a:ext cx="2738427" cy="2268607"/>
              <a:chOff x="6378741" y="3223876"/>
              <a:chExt cx="4377642" cy="3626588"/>
            </a:xfrm>
          </p:grpSpPr>
          <p:sp>
            <p:nvSpPr>
              <p:cNvPr id="31" name="正方形/長方形 30">
                <a:extLst>
                  <a:ext uri="{FF2B5EF4-FFF2-40B4-BE49-F238E27FC236}">
                    <a16:creationId xmlns:a16="http://schemas.microsoft.com/office/drawing/2014/main" id="{7BDA93E1-8319-E693-54FF-CF990D70CD70}"/>
                  </a:ext>
                </a:extLst>
              </p:cNvPr>
              <p:cNvSpPr/>
              <p:nvPr/>
            </p:nvSpPr>
            <p:spPr>
              <a:xfrm>
                <a:off x="6378741" y="4856411"/>
                <a:ext cx="1058779" cy="1058779"/>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3600" dirty="0">
                    <a:solidFill>
                      <a:schemeClr val="bg2">
                        <a:lumMod val="25000"/>
                      </a:schemeClr>
                    </a:solidFill>
                  </a:rPr>
                  <a:t>3</a:t>
                </a:r>
                <a:endParaRPr kumimoji="1" lang="ja-JP" altLang="en-US" sz="3600" dirty="0">
                  <a:solidFill>
                    <a:schemeClr val="bg2">
                      <a:lumMod val="25000"/>
                    </a:schemeClr>
                  </a:solidFill>
                </a:endParaRPr>
              </a:p>
            </p:txBody>
          </p:sp>
          <p:sp>
            <p:nvSpPr>
              <p:cNvPr id="32" name="正方形/長方形 31">
                <a:extLst>
                  <a:ext uri="{FF2B5EF4-FFF2-40B4-BE49-F238E27FC236}">
                    <a16:creationId xmlns:a16="http://schemas.microsoft.com/office/drawing/2014/main" id="{F3B87C02-9645-7804-94C8-1B0B599D7768}"/>
                  </a:ext>
                </a:extLst>
              </p:cNvPr>
              <p:cNvSpPr/>
              <p:nvPr/>
            </p:nvSpPr>
            <p:spPr>
              <a:xfrm>
                <a:off x="6378741" y="3508142"/>
                <a:ext cx="1058780" cy="1058779"/>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24FB65D-87D9-E557-8E8B-35CC8D3601F4}"/>
                  </a:ext>
                </a:extLst>
              </p:cNvPr>
              <p:cNvSpPr txBox="1"/>
              <p:nvPr/>
            </p:nvSpPr>
            <p:spPr>
              <a:xfrm>
                <a:off x="7862786" y="3223876"/>
                <a:ext cx="2893597" cy="1649656"/>
              </a:xfrm>
              <a:prstGeom prst="rect">
                <a:avLst/>
              </a:prstGeom>
              <a:noFill/>
            </p:spPr>
            <p:txBody>
              <a:bodyPr wrap="square" rtlCol="0">
                <a:spAutoFit/>
              </a:bodyPr>
              <a:lstStyle/>
              <a:p>
                <a:r>
                  <a:rPr lang="ja-JP" altLang="en-US" sz="1050" b="1" dirty="0">
                    <a:solidFill>
                      <a:schemeClr val="bg2">
                        <a:lumMod val="25000"/>
                      </a:schemeClr>
                    </a:solidFill>
                  </a:rPr>
                  <a:t>フリック</a:t>
                </a:r>
                <a:r>
                  <a:rPr kumimoji="1" lang="ja-JP" altLang="en-US" sz="1050" b="1" dirty="0">
                    <a:solidFill>
                      <a:schemeClr val="bg2">
                        <a:lumMod val="25000"/>
                      </a:schemeClr>
                    </a:solidFill>
                  </a:rPr>
                  <a:t>ノーツ</a:t>
                </a:r>
                <a:endParaRPr kumimoji="1" lang="en-US" altLang="ja-JP" sz="1050" b="1" dirty="0">
                  <a:solidFill>
                    <a:schemeClr val="bg2">
                      <a:lumMod val="25000"/>
                    </a:schemeClr>
                  </a:solidFill>
                </a:endParaRPr>
              </a:p>
              <a:p>
                <a:r>
                  <a:rPr kumimoji="1" lang="ja-JP" altLang="en-US" sz="1000" dirty="0">
                    <a:solidFill>
                      <a:schemeClr val="bg2">
                        <a:lumMod val="25000"/>
                      </a:schemeClr>
                    </a:solidFill>
                  </a:rPr>
                  <a:t>バーがノーツの中心に重なるタイミングでタップし、矢印の方向にフリックする</a:t>
                </a:r>
              </a:p>
            </p:txBody>
          </p:sp>
          <p:sp>
            <p:nvSpPr>
              <p:cNvPr id="34" name="テキスト ボックス 33">
                <a:extLst>
                  <a:ext uri="{FF2B5EF4-FFF2-40B4-BE49-F238E27FC236}">
                    <a16:creationId xmlns:a16="http://schemas.microsoft.com/office/drawing/2014/main" id="{839E48BD-DB6D-E72B-7A88-F2158995D17A}"/>
                  </a:ext>
                </a:extLst>
              </p:cNvPr>
              <p:cNvSpPr txBox="1"/>
              <p:nvPr/>
            </p:nvSpPr>
            <p:spPr>
              <a:xfrm>
                <a:off x="7829545" y="4904715"/>
                <a:ext cx="2893597" cy="1945749"/>
              </a:xfrm>
              <a:prstGeom prst="rect">
                <a:avLst/>
              </a:prstGeom>
              <a:noFill/>
            </p:spPr>
            <p:txBody>
              <a:bodyPr wrap="square" rtlCol="0">
                <a:spAutoFit/>
              </a:bodyPr>
              <a:lstStyle/>
              <a:p>
                <a:r>
                  <a:rPr kumimoji="1" lang="ja-JP" altLang="en-US" sz="1050" b="1" dirty="0">
                    <a:solidFill>
                      <a:schemeClr val="bg2">
                        <a:lumMod val="25000"/>
                      </a:schemeClr>
                    </a:solidFill>
                  </a:rPr>
                  <a:t>ロングノーツ</a:t>
                </a:r>
                <a:endParaRPr kumimoji="1" lang="en-US" altLang="ja-JP" sz="1050" b="1" dirty="0">
                  <a:solidFill>
                    <a:schemeClr val="bg2">
                      <a:lumMod val="25000"/>
                    </a:schemeClr>
                  </a:solidFill>
                </a:endParaRPr>
              </a:p>
              <a:p>
                <a:r>
                  <a:rPr lang="ja-JP" altLang="en-US" sz="1000" dirty="0">
                    <a:solidFill>
                      <a:schemeClr val="bg2">
                        <a:lumMod val="25000"/>
                      </a:schemeClr>
                    </a:solidFill>
                  </a:rPr>
                  <a:t>バーがノーツの中心に重なるタイミングでタップし、そのまま表示されている拍数だけ長押しする。</a:t>
                </a:r>
                <a:endParaRPr kumimoji="1" lang="ja-JP" altLang="en-US" sz="1000" dirty="0">
                  <a:solidFill>
                    <a:schemeClr val="bg2">
                      <a:lumMod val="25000"/>
                    </a:schemeClr>
                  </a:solidFill>
                </a:endParaRPr>
              </a:p>
            </p:txBody>
          </p:sp>
        </p:grpSp>
      </p:grpSp>
      <p:sp>
        <p:nvSpPr>
          <p:cNvPr id="36" name="矢印: 右 35">
            <a:extLst>
              <a:ext uri="{FF2B5EF4-FFF2-40B4-BE49-F238E27FC236}">
                <a16:creationId xmlns:a16="http://schemas.microsoft.com/office/drawing/2014/main" id="{750AEAE4-F142-6E07-203F-71F915887112}"/>
              </a:ext>
            </a:extLst>
          </p:cNvPr>
          <p:cNvSpPr/>
          <p:nvPr/>
        </p:nvSpPr>
        <p:spPr>
          <a:xfrm>
            <a:off x="7716783" y="3193258"/>
            <a:ext cx="344538" cy="3236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207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完成作品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Completed work</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pic>
        <p:nvPicPr>
          <p:cNvPr id="9" name="オンライン メディア 8" title="PazzleSoundGame">
            <a:hlinkClick r:id="" action="ppaction://media"/>
            <a:extLst>
              <a:ext uri="{FF2B5EF4-FFF2-40B4-BE49-F238E27FC236}">
                <a16:creationId xmlns:a16="http://schemas.microsoft.com/office/drawing/2014/main" id="{E687A69B-4C78-E474-19C8-DF3DC1235902}"/>
              </a:ext>
            </a:extLst>
          </p:cNvPr>
          <p:cNvPicPr>
            <a:picLocks noGrp="1" noRot="1" noChangeAspect="1"/>
          </p:cNvPicPr>
          <p:nvPr>
            <p:ph idx="1"/>
            <a:videoFile r:link="rId1"/>
          </p:nvPr>
        </p:nvPicPr>
        <p:blipFill rotWithShape="1">
          <a:blip r:embed="rId3"/>
          <a:srcRect l="8122" t="13994" r="8509" b="13939"/>
          <a:stretch/>
        </p:blipFill>
        <p:spPr>
          <a:xfrm>
            <a:off x="2534275" y="1753299"/>
            <a:ext cx="7123450" cy="4608154"/>
          </a:xfrm>
        </p:spPr>
      </p:pic>
    </p:spTree>
    <p:extLst>
      <p:ext uri="{BB962C8B-B14F-4D97-AF65-F5344CB8AC3E}">
        <p14:creationId xmlns:p14="http://schemas.microsoft.com/office/powerpoint/2010/main" val="1631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研究の目的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Research background</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6" name="タイトル 1">
            <a:extLst>
              <a:ext uri="{FF2B5EF4-FFF2-40B4-BE49-F238E27FC236}">
                <a16:creationId xmlns:a16="http://schemas.microsoft.com/office/drawing/2014/main" id="{755824CB-D173-2E18-7C3D-AAA0A710B11E}"/>
              </a:ext>
            </a:extLst>
          </p:cNvPr>
          <p:cNvSpPr txBox="1">
            <a:spLocks/>
          </p:cNvSpPr>
          <p:nvPr/>
        </p:nvSpPr>
        <p:spPr>
          <a:xfrm>
            <a:off x="838200" y="454770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参考事例 </a:t>
            </a:r>
            <a:r>
              <a:rPr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lang="en-US" altLang="ja-JP" sz="4000" dirty="0">
                <a:solidFill>
                  <a:schemeClr val="bg2">
                    <a:lumMod val="25000"/>
                  </a:schemeClr>
                </a:solidFill>
              </a:rPr>
            </a:br>
            <a:r>
              <a:rPr lang="en-US" altLang="ja-JP" sz="2000" dirty="0">
                <a:solidFill>
                  <a:schemeClr val="bg2">
                    <a:lumMod val="50000"/>
                  </a:schemeClr>
                </a:solidFill>
                <a:latin typeface="Bahnschrift SemiLight" panose="020B0502040204020203" pitchFamily="34" charset="0"/>
                <a:cs typeface="Adobe Devanagari" panose="02040503050201020203" pitchFamily="18" charset="0"/>
              </a:rPr>
              <a:t>Reference example</a:t>
            </a:r>
            <a:endParaRPr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cxnSp>
        <p:nvCxnSpPr>
          <p:cNvPr id="13" name="直線コネクタ 12">
            <a:extLst>
              <a:ext uri="{FF2B5EF4-FFF2-40B4-BE49-F238E27FC236}">
                <a16:creationId xmlns:a16="http://schemas.microsoft.com/office/drawing/2014/main" id="{6AA33BDC-F935-8823-2E26-CCCE0E53BDAE}"/>
              </a:ext>
            </a:extLst>
          </p:cNvPr>
          <p:cNvCxnSpPr>
            <a:cxnSpLocks/>
          </p:cNvCxnSpPr>
          <p:nvPr/>
        </p:nvCxnSpPr>
        <p:spPr>
          <a:xfrm>
            <a:off x="386080" y="4632960"/>
            <a:ext cx="11369040" cy="0"/>
          </a:xfrm>
          <a:prstGeom prst="line">
            <a:avLst/>
          </a:prstGeom>
          <a:ln w="9525" cap="flat" cmpd="sng" algn="ctr">
            <a:solidFill>
              <a:schemeClr val="bg2">
                <a:lumMod val="2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テキスト ボックス 16">
            <a:extLst>
              <a:ext uri="{FF2B5EF4-FFF2-40B4-BE49-F238E27FC236}">
                <a16:creationId xmlns:a16="http://schemas.microsoft.com/office/drawing/2014/main" id="{2BFE5595-A1F2-1F22-83BA-FD339FAF8FD8}"/>
              </a:ext>
            </a:extLst>
          </p:cNvPr>
          <p:cNvSpPr txBox="1"/>
          <p:nvPr/>
        </p:nvSpPr>
        <p:spPr>
          <a:xfrm>
            <a:off x="1125220" y="2491798"/>
            <a:ext cx="9941560" cy="584775"/>
          </a:xfrm>
          <a:prstGeom prst="rect">
            <a:avLst/>
          </a:prstGeom>
          <a:noFill/>
        </p:spPr>
        <p:txBody>
          <a:bodyPr wrap="square">
            <a:spAutoFit/>
          </a:bodyPr>
          <a:lstStyle/>
          <a:p>
            <a:pPr marL="0" indent="0" algn="ctr">
              <a:buNone/>
            </a:pPr>
            <a:r>
              <a:rPr lang="ja-JP" altLang="en-US" sz="3200" b="1" dirty="0">
                <a:solidFill>
                  <a:schemeClr val="accent5">
                    <a:lumMod val="75000"/>
                  </a:schemeClr>
                </a:solidFill>
              </a:rPr>
              <a:t>ジャンル</a:t>
            </a:r>
            <a:r>
              <a:rPr lang="ja-JP" altLang="en-US" sz="3200" b="1" dirty="0">
                <a:solidFill>
                  <a:schemeClr val="bg2">
                    <a:lumMod val="25000"/>
                  </a:schemeClr>
                </a:solidFill>
              </a:rPr>
              <a:t>を</a:t>
            </a:r>
            <a:r>
              <a:rPr lang="ja-JP" altLang="en-US" sz="3200" b="1" dirty="0">
                <a:solidFill>
                  <a:schemeClr val="accent5">
                    <a:lumMod val="75000"/>
                  </a:schemeClr>
                </a:solidFill>
              </a:rPr>
              <a:t>組み合わせ</a:t>
            </a:r>
            <a:r>
              <a:rPr lang="ja-JP" altLang="en-US" sz="3200" b="1" dirty="0">
                <a:solidFill>
                  <a:schemeClr val="bg2">
                    <a:lumMod val="25000"/>
                  </a:schemeClr>
                </a:solidFill>
              </a:rPr>
              <a:t>て新しいゲームデザインを創出</a:t>
            </a:r>
            <a:endParaRPr lang="en-US" altLang="ja-JP" sz="3200" b="1" dirty="0">
              <a:solidFill>
                <a:schemeClr val="bg2">
                  <a:lumMod val="25000"/>
                </a:schemeClr>
              </a:solidFill>
            </a:endParaRPr>
          </a:p>
        </p:txBody>
      </p:sp>
      <p:pic>
        <p:nvPicPr>
          <p:cNvPr id="3" name="Picture 2" descr="【パズドラ】パズドラZコラボ攻略パーティまとめたよー【ノーコンアリ】 : ガチャガチャ～パズドラ攻略情報まとめ～">
            <a:extLst>
              <a:ext uri="{FF2B5EF4-FFF2-40B4-BE49-F238E27FC236}">
                <a16:creationId xmlns:a16="http://schemas.microsoft.com/office/drawing/2014/main" id="{9F734549-B92A-63CE-5045-8906F28A2E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503" y="4880791"/>
            <a:ext cx="1075088" cy="16126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Undertale PS4 Neutral] All boss fight (Mercy except Asgore) - YouTube">
            <a:extLst>
              <a:ext uri="{FF2B5EF4-FFF2-40B4-BE49-F238E27FC236}">
                <a16:creationId xmlns:a16="http://schemas.microsoft.com/office/drawing/2014/main" id="{C1A67021-31B7-2A75-5E1D-F4BFEED66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955" y="4880785"/>
            <a:ext cx="2859185" cy="1608292"/>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B6914356-0C6D-363D-57C1-7594037D276B}"/>
              </a:ext>
            </a:extLst>
          </p:cNvPr>
          <p:cNvSpPr txBox="1"/>
          <p:nvPr/>
        </p:nvSpPr>
        <p:spPr>
          <a:xfrm>
            <a:off x="4520111" y="4964817"/>
            <a:ext cx="2022684" cy="1177245"/>
          </a:xfrm>
          <a:prstGeom prst="rect">
            <a:avLst/>
          </a:prstGeom>
          <a:noFill/>
        </p:spPr>
        <p:txBody>
          <a:bodyPr wrap="square" rtlCol="0">
            <a:spAutoFit/>
          </a:bodyPr>
          <a:lstStyle/>
          <a:p>
            <a:r>
              <a:rPr kumimoji="1" lang="ja-JP" altLang="en-US" sz="1400" b="1" dirty="0">
                <a:solidFill>
                  <a:schemeClr val="bg2">
                    <a:lumMod val="25000"/>
                  </a:schemeClr>
                </a:solidFill>
              </a:rPr>
              <a:t>パズル</a:t>
            </a:r>
            <a:r>
              <a:rPr kumimoji="1" lang="en-US" altLang="ja-JP" sz="1400" b="1" dirty="0">
                <a:solidFill>
                  <a:schemeClr val="bg2">
                    <a:lumMod val="25000"/>
                  </a:schemeClr>
                </a:solidFill>
              </a:rPr>
              <a:t>&amp;</a:t>
            </a:r>
            <a:r>
              <a:rPr kumimoji="1" lang="ja-JP" altLang="en-US" sz="1400" b="1" dirty="0">
                <a:solidFill>
                  <a:schemeClr val="bg2">
                    <a:lumMod val="25000"/>
                  </a:schemeClr>
                </a:solidFill>
              </a:rPr>
              <a:t>ドラゴンズ</a:t>
            </a:r>
            <a:endParaRPr lang="en-US" altLang="ja-JP" sz="1400" b="1" dirty="0">
              <a:solidFill>
                <a:schemeClr val="bg2">
                  <a:lumMod val="25000"/>
                </a:schemeClr>
              </a:solidFill>
            </a:endParaRPr>
          </a:p>
          <a:p>
            <a:r>
              <a:rPr lang="ja-JP" altLang="en-US" sz="1200" b="1" dirty="0">
                <a:solidFill>
                  <a:schemeClr val="bg2">
                    <a:lumMod val="50000"/>
                  </a:schemeClr>
                </a:solidFill>
              </a:rPr>
              <a:t>　　パズル</a:t>
            </a:r>
            <a:r>
              <a:rPr lang="en-US" altLang="ja-JP" sz="1200" b="1" dirty="0">
                <a:solidFill>
                  <a:schemeClr val="bg2">
                    <a:lumMod val="50000"/>
                  </a:schemeClr>
                </a:solidFill>
              </a:rPr>
              <a:t>×RPG</a:t>
            </a:r>
          </a:p>
          <a:p>
            <a:endParaRPr kumimoji="1" lang="en-US" altLang="ja-JP" sz="1200" b="1" dirty="0">
              <a:solidFill>
                <a:schemeClr val="bg2">
                  <a:lumMod val="50000"/>
                </a:schemeClr>
              </a:solidFill>
            </a:endParaRPr>
          </a:p>
          <a:p>
            <a:r>
              <a:rPr lang="en-US" altLang="ja-JP" sz="1000" b="0" i="0" dirty="0" err="1">
                <a:solidFill>
                  <a:schemeClr val="bg2">
                    <a:lumMod val="25000"/>
                  </a:schemeClr>
                </a:solidFill>
                <a:effectLst/>
              </a:rPr>
              <a:t>GungHo</a:t>
            </a:r>
            <a:r>
              <a:rPr lang="en-US" altLang="ja-JP" sz="1000" dirty="0">
                <a:solidFill>
                  <a:schemeClr val="bg2">
                    <a:lumMod val="25000"/>
                  </a:schemeClr>
                </a:solidFill>
              </a:rPr>
              <a:t> </a:t>
            </a:r>
            <a:r>
              <a:rPr lang="en-US" altLang="ja-JP" sz="1000" b="0" i="0" dirty="0">
                <a:solidFill>
                  <a:schemeClr val="bg2">
                    <a:lumMod val="25000"/>
                  </a:schemeClr>
                </a:solidFill>
                <a:effectLst/>
              </a:rPr>
              <a:t>Online Entertainment</a:t>
            </a:r>
          </a:p>
          <a:p>
            <a:r>
              <a:rPr lang="en-US" altLang="ja-JP" sz="1000" b="0" i="0" dirty="0">
                <a:solidFill>
                  <a:schemeClr val="bg2">
                    <a:lumMod val="25000"/>
                  </a:schemeClr>
                </a:solidFill>
                <a:effectLst/>
              </a:rPr>
              <a:t>『</a:t>
            </a:r>
            <a:r>
              <a:rPr kumimoji="1" lang="ja-JP" altLang="en-US" sz="1000" dirty="0">
                <a:solidFill>
                  <a:schemeClr val="bg2">
                    <a:lumMod val="25000"/>
                  </a:schemeClr>
                </a:solidFill>
              </a:rPr>
              <a:t>パズル＆ドラゴンズ</a:t>
            </a:r>
            <a:r>
              <a:rPr kumimoji="1" lang="en-US" altLang="ja-JP" sz="1000" dirty="0">
                <a:solidFill>
                  <a:schemeClr val="bg2">
                    <a:lumMod val="25000"/>
                  </a:schemeClr>
                </a:solidFill>
              </a:rPr>
              <a:t>』.2012</a:t>
            </a:r>
            <a:endParaRPr kumimoji="1" lang="ja-JP" altLang="en-US" sz="1000" dirty="0">
              <a:solidFill>
                <a:schemeClr val="bg2">
                  <a:lumMod val="25000"/>
                </a:schemeClr>
              </a:solidFill>
            </a:endParaRPr>
          </a:p>
          <a:p>
            <a:endParaRPr kumimoji="1" lang="ja-JP" altLang="en-US" sz="1200" b="1" dirty="0">
              <a:solidFill>
                <a:schemeClr val="bg2">
                  <a:lumMod val="50000"/>
                </a:schemeClr>
              </a:solidFill>
            </a:endParaRPr>
          </a:p>
        </p:txBody>
      </p:sp>
      <p:sp>
        <p:nvSpPr>
          <p:cNvPr id="7" name="テキスト ボックス 6">
            <a:extLst>
              <a:ext uri="{FF2B5EF4-FFF2-40B4-BE49-F238E27FC236}">
                <a16:creationId xmlns:a16="http://schemas.microsoft.com/office/drawing/2014/main" id="{FACC1E06-36FA-A357-C146-9C75FBC11DB4}"/>
              </a:ext>
            </a:extLst>
          </p:cNvPr>
          <p:cNvSpPr txBox="1"/>
          <p:nvPr/>
        </p:nvSpPr>
        <p:spPr>
          <a:xfrm>
            <a:off x="9506120" y="4932376"/>
            <a:ext cx="2022684" cy="1015663"/>
          </a:xfrm>
          <a:prstGeom prst="rect">
            <a:avLst/>
          </a:prstGeom>
          <a:noFill/>
        </p:spPr>
        <p:txBody>
          <a:bodyPr wrap="square" rtlCol="0">
            <a:spAutoFit/>
          </a:bodyPr>
          <a:lstStyle/>
          <a:p>
            <a:r>
              <a:rPr kumimoji="1" lang="en-US" altLang="ja-JP" sz="1400" b="1" dirty="0">
                <a:solidFill>
                  <a:schemeClr val="bg2">
                    <a:lumMod val="25000"/>
                  </a:schemeClr>
                </a:solidFill>
              </a:rPr>
              <a:t>UNDERTALE</a:t>
            </a:r>
          </a:p>
          <a:p>
            <a:r>
              <a:rPr lang="ja-JP" altLang="en-US" sz="1200" b="1" dirty="0">
                <a:solidFill>
                  <a:schemeClr val="bg2">
                    <a:lumMod val="50000"/>
                  </a:schemeClr>
                </a:solidFill>
              </a:rPr>
              <a:t>　シューティング</a:t>
            </a:r>
            <a:r>
              <a:rPr lang="en-US" altLang="ja-JP" sz="1200" b="1" dirty="0">
                <a:solidFill>
                  <a:schemeClr val="bg2">
                    <a:lumMod val="50000"/>
                  </a:schemeClr>
                </a:solidFill>
              </a:rPr>
              <a:t>×RPG</a:t>
            </a:r>
          </a:p>
          <a:p>
            <a:endParaRPr lang="en-US" altLang="ja-JP" sz="1200" b="1" dirty="0">
              <a:solidFill>
                <a:schemeClr val="bg2">
                  <a:lumMod val="50000"/>
                </a:schemeClr>
              </a:solidFill>
            </a:endParaRPr>
          </a:p>
          <a:p>
            <a:r>
              <a:rPr kumimoji="1" lang="en-US" altLang="ja-JP" sz="1000" dirty="0"/>
              <a:t>TobyFox『UNDERTALE』.2015</a:t>
            </a:r>
            <a:endParaRPr kumimoji="1" lang="ja-JP" altLang="en-US" sz="1000" dirty="0"/>
          </a:p>
          <a:p>
            <a:endParaRPr kumimoji="1" lang="ja-JP" altLang="en-US" sz="1200" b="1" dirty="0">
              <a:solidFill>
                <a:schemeClr val="bg2">
                  <a:lumMod val="25000"/>
                </a:schemeClr>
              </a:solidFill>
            </a:endParaRPr>
          </a:p>
        </p:txBody>
      </p:sp>
      <p:sp>
        <p:nvSpPr>
          <p:cNvPr id="11" name="テキスト ボックス 10">
            <a:extLst>
              <a:ext uri="{FF2B5EF4-FFF2-40B4-BE49-F238E27FC236}">
                <a16:creationId xmlns:a16="http://schemas.microsoft.com/office/drawing/2014/main" id="{A43DB26F-1721-E2F6-66AF-F772BEC46188}"/>
              </a:ext>
            </a:extLst>
          </p:cNvPr>
          <p:cNvSpPr txBox="1"/>
          <p:nvPr/>
        </p:nvSpPr>
        <p:spPr>
          <a:xfrm>
            <a:off x="1125220" y="3392649"/>
            <a:ext cx="7109639" cy="646331"/>
          </a:xfrm>
          <a:prstGeom prst="rect">
            <a:avLst/>
          </a:prstGeom>
          <a:noFill/>
        </p:spPr>
        <p:txBody>
          <a:bodyPr wrap="none" rtlCol="0">
            <a:spAutoFit/>
          </a:bodyPr>
          <a:lstStyle/>
          <a:p>
            <a:pPr marL="0" indent="0">
              <a:buNone/>
            </a:pPr>
            <a:r>
              <a:rPr lang="ja-JP" altLang="en-US" sz="1800" dirty="0">
                <a:solidFill>
                  <a:schemeClr val="bg2">
                    <a:lumMod val="25000"/>
                  </a:schemeClr>
                </a:solidFill>
              </a:rPr>
              <a:t>グラフィックの進化やキャラクター戦略が多くみられる昨今だが、</a:t>
            </a:r>
            <a:endParaRPr lang="en-US" altLang="ja-JP" sz="1800" dirty="0">
              <a:solidFill>
                <a:schemeClr val="bg2">
                  <a:lumMod val="25000"/>
                </a:schemeClr>
              </a:solidFill>
            </a:endParaRPr>
          </a:p>
          <a:p>
            <a:pPr marL="0" indent="0">
              <a:buNone/>
            </a:pPr>
            <a:r>
              <a:rPr lang="ja-JP" altLang="en-US" sz="1800" dirty="0">
                <a:solidFill>
                  <a:schemeClr val="bg2">
                    <a:lumMod val="25000"/>
                  </a:schemeClr>
                </a:solidFill>
              </a:rPr>
              <a:t>ゲームのルール自体にも可能性はある。</a:t>
            </a:r>
            <a:endParaRPr lang="en-US" altLang="ja-JP" sz="1800" dirty="0">
              <a:solidFill>
                <a:schemeClr val="bg2">
                  <a:lumMod val="25000"/>
                </a:schemeClr>
              </a:solidFill>
            </a:endParaRPr>
          </a:p>
        </p:txBody>
      </p:sp>
    </p:spTree>
    <p:extLst>
      <p:ext uri="{BB962C8B-B14F-4D97-AF65-F5344CB8AC3E}">
        <p14:creationId xmlns:p14="http://schemas.microsoft.com/office/powerpoint/2010/main" val="82059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なぜパズルゲームなのか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puzzle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6" name="コンテンツ プレースホルダー 5">
            <a:extLst>
              <a:ext uri="{FF2B5EF4-FFF2-40B4-BE49-F238E27FC236}">
                <a16:creationId xmlns:a16="http://schemas.microsoft.com/office/drawing/2014/main" id="{A196DB66-334D-6399-1CF5-5A3D6F0662B8}"/>
              </a:ext>
            </a:extLst>
          </p:cNvPr>
          <p:cNvSpPr>
            <a:spLocks noGrp="1"/>
          </p:cNvSpPr>
          <p:nvPr>
            <p:ph idx="1"/>
          </p:nvPr>
        </p:nvSpPr>
        <p:spPr>
          <a:xfrm>
            <a:off x="2188028" y="1690688"/>
            <a:ext cx="7815943" cy="1325563"/>
          </a:xfrm>
        </p:spPr>
        <p:txBody>
          <a:bodyPr>
            <a:normAutofit fontScale="85000" lnSpcReduction="20000"/>
          </a:bodyPr>
          <a:lstStyle/>
          <a:p>
            <a:pPr marL="0" indent="0">
              <a:buNone/>
            </a:pPr>
            <a:endParaRPr lang="en-US" altLang="ja-JP" dirty="0"/>
          </a:p>
          <a:p>
            <a:pPr marL="0" indent="0">
              <a:buNone/>
            </a:pPr>
            <a:r>
              <a:rPr lang="ja-JP" altLang="en-US" sz="3800" b="1" dirty="0">
                <a:solidFill>
                  <a:schemeClr val="accent5">
                    <a:lumMod val="75000"/>
                  </a:schemeClr>
                </a:solidFill>
              </a:rPr>
              <a:t>様々な戦略</a:t>
            </a:r>
            <a:r>
              <a:rPr lang="ja-JP" altLang="en-US" sz="3300" b="1" dirty="0">
                <a:solidFill>
                  <a:schemeClr val="bg2">
                    <a:lumMod val="25000"/>
                  </a:schemeClr>
                </a:solidFill>
              </a:rPr>
              <a:t>があり</a:t>
            </a:r>
            <a:r>
              <a:rPr lang="ja-JP" altLang="en-US" sz="3300" b="1" spc="-300" dirty="0">
                <a:solidFill>
                  <a:schemeClr val="bg2">
                    <a:lumMod val="25000"/>
                  </a:schemeClr>
                </a:solidFill>
              </a:rPr>
              <a:t>、</a:t>
            </a:r>
            <a:r>
              <a:rPr lang="ja-JP" altLang="en-US" sz="3300" b="1" dirty="0">
                <a:solidFill>
                  <a:schemeClr val="bg2">
                    <a:lumMod val="25000"/>
                  </a:schemeClr>
                </a:solidFill>
              </a:rPr>
              <a:t>組み合わせるジャンルに</a:t>
            </a:r>
            <a:endParaRPr lang="en-US" altLang="ja-JP" sz="3300" b="1" dirty="0">
              <a:solidFill>
                <a:schemeClr val="bg2">
                  <a:lumMod val="25000"/>
                </a:schemeClr>
              </a:solidFill>
            </a:endParaRPr>
          </a:p>
          <a:p>
            <a:pPr marL="0" indent="0">
              <a:buNone/>
            </a:pPr>
            <a:r>
              <a:rPr lang="ja-JP" altLang="en-US" sz="3300" b="1" dirty="0">
                <a:solidFill>
                  <a:schemeClr val="bg2">
                    <a:lumMod val="25000"/>
                  </a:schemeClr>
                </a:solidFill>
              </a:rPr>
              <a:t>適したルールを考える事が可能。</a:t>
            </a:r>
          </a:p>
        </p:txBody>
      </p:sp>
      <p:grpSp>
        <p:nvGrpSpPr>
          <p:cNvPr id="31" name="グループ化 30">
            <a:extLst>
              <a:ext uri="{FF2B5EF4-FFF2-40B4-BE49-F238E27FC236}">
                <a16:creationId xmlns:a16="http://schemas.microsoft.com/office/drawing/2014/main" id="{372E192E-766C-05FB-5891-F34614B32202}"/>
              </a:ext>
            </a:extLst>
          </p:cNvPr>
          <p:cNvGrpSpPr/>
          <p:nvPr/>
        </p:nvGrpSpPr>
        <p:grpSpPr>
          <a:xfrm>
            <a:off x="1003300" y="3276599"/>
            <a:ext cx="10515600" cy="3398839"/>
            <a:chOff x="838200" y="3094035"/>
            <a:chExt cx="10515600" cy="3398839"/>
          </a:xfrm>
        </p:grpSpPr>
        <p:sp>
          <p:nvSpPr>
            <p:cNvPr id="19" name="コンテンツ プレースホルダー 2">
              <a:extLst>
                <a:ext uri="{FF2B5EF4-FFF2-40B4-BE49-F238E27FC236}">
                  <a16:creationId xmlns:a16="http://schemas.microsoft.com/office/drawing/2014/main" id="{62E305B8-A041-1B72-2FCC-06FDB4FB818E}"/>
                </a:ext>
              </a:extLst>
            </p:cNvPr>
            <p:cNvSpPr txBox="1">
              <a:spLocks/>
            </p:cNvSpPr>
            <p:nvPr/>
          </p:nvSpPr>
          <p:spPr>
            <a:xfrm>
              <a:off x="838200" y="3094035"/>
              <a:ext cx="10515600" cy="33988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914400" lvl="2" indent="0">
                <a:buFont typeface="Arial" panose="020B0604020202020204" pitchFamily="34" charset="0"/>
                <a:buNone/>
              </a:pPr>
              <a:endParaRPr lang="en-US" altLang="ja-JP" sz="1400" b="1" dirty="0"/>
            </a:p>
            <a:p>
              <a:pPr marL="914400" lvl="2" indent="0">
                <a:buFont typeface="Arial" panose="020B0604020202020204" pitchFamily="34" charset="0"/>
                <a:buNone/>
              </a:pPr>
              <a:r>
                <a:rPr lang="ja-JP" altLang="en-US" sz="1400" b="1" dirty="0"/>
                <a:t>かさねる</a:t>
              </a:r>
              <a:r>
                <a:rPr lang="en-US" altLang="ja-JP" sz="1200" dirty="0"/>
                <a:t>『Focus』</a:t>
              </a:r>
              <a:r>
                <a:rPr lang="en-US" altLang="ja-JP" sz="1400" b="1" dirty="0"/>
                <a:t>		</a:t>
              </a:r>
              <a:r>
                <a:rPr lang="ja-JP" altLang="en-US" sz="1400" b="1" dirty="0"/>
                <a:t>　　そろえる・まわす</a:t>
              </a:r>
              <a:r>
                <a:rPr lang="en-US" altLang="ja-JP" sz="1200" dirty="0"/>
                <a:t>『TETRIS99』</a:t>
              </a:r>
              <a:r>
                <a:rPr lang="ja-JP" altLang="en-US" sz="1400" dirty="0"/>
                <a:t>　　　　</a:t>
              </a:r>
              <a:r>
                <a:rPr lang="ja-JP" altLang="en-US" sz="1400" b="1" dirty="0"/>
                <a:t>つなげる</a:t>
              </a:r>
              <a:r>
                <a:rPr lang="en-US" altLang="ja-JP" sz="1200" dirty="0"/>
                <a:t>『LINE:</a:t>
              </a:r>
              <a:r>
                <a:rPr lang="ja-JP" altLang="en-US" sz="1200" dirty="0"/>
                <a:t>ディズニー ツムツム</a:t>
              </a:r>
              <a:r>
                <a:rPr lang="en-US" altLang="ja-JP" sz="1200" dirty="0"/>
                <a:t>』</a:t>
              </a:r>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r>
                <a:rPr lang="ja-JP" altLang="en-US" sz="1400" b="1" dirty="0"/>
                <a:t>しきつめる、スライドさせる（スライディングブロックパズル）、コマを進める（将棋）</a:t>
              </a:r>
              <a:r>
                <a:rPr lang="en-US" altLang="ja-JP" sz="1400" b="1" dirty="0"/>
                <a:t>……</a:t>
              </a:r>
            </a:p>
            <a:p>
              <a:pPr marL="457200" lvl="1" indent="0">
                <a:buFont typeface="Arial" panose="020B0604020202020204" pitchFamily="34" charset="0"/>
                <a:buNone/>
              </a:pPr>
              <a:endParaRPr lang="en-US" altLang="ja-JP" sz="1600" dirty="0"/>
            </a:p>
          </p:txBody>
        </p:sp>
        <p:grpSp>
          <p:nvGrpSpPr>
            <p:cNvPr id="20" name="グループ化 19">
              <a:extLst>
                <a:ext uri="{FF2B5EF4-FFF2-40B4-BE49-F238E27FC236}">
                  <a16:creationId xmlns:a16="http://schemas.microsoft.com/office/drawing/2014/main" id="{79BCFE24-08CD-29D3-B867-4EA92BF753A7}"/>
                </a:ext>
              </a:extLst>
            </p:cNvPr>
            <p:cNvGrpSpPr/>
            <p:nvPr/>
          </p:nvGrpSpPr>
          <p:grpSpPr>
            <a:xfrm>
              <a:off x="1099216" y="3672992"/>
              <a:ext cx="3311890" cy="2195410"/>
              <a:chOff x="1379145" y="3397408"/>
              <a:chExt cx="2402981" cy="1592906"/>
            </a:xfrm>
          </p:grpSpPr>
          <p:grpSp>
            <p:nvGrpSpPr>
              <p:cNvPr id="21" name="グループ化 20">
                <a:extLst>
                  <a:ext uri="{FF2B5EF4-FFF2-40B4-BE49-F238E27FC236}">
                    <a16:creationId xmlns:a16="http://schemas.microsoft.com/office/drawing/2014/main" id="{0173D411-BA40-A3BC-BE71-954471B47826}"/>
                  </a:ext>
                </a:extLst>
              </p:cNvPr>
              <p:cNvGrpSpPr/>
              <p:nvPr/>
            </p:nvGrpSpPr>
            <p:grpSpPr>
              <a:xfrm>
                <a:off x="1390815" y="3397408"/>
                <a:ext cx="2391311" cy="1362075"/>
                <a:chOff x="1390815" y="3151187"/>
                <a:chExt cx="2391311" cy="1362075"/>
              </a:xfrm>
            </p:grpSpPr>
            <p:pic>
              <p:nvPicPr>
                <p:cNvPr id="23" name="図 22">
                  <a:extLst>
                    <a:ext uri="{FF2B5EF4-FFF2-40B4-BE49-F238E27FC236}">
                      <a16:creationId xmlns:a16="http://schemas.microsoft.com/office/drawing/2014/main" id="{E34963C1-6A6E-B1DA-8206-E91AF5183F88}"/>
                    </a:ext>
                  </a:extLst>
                </p:cNvPr>
                <p:cNvPicPr>
                  <a:picLocks noChangeAspect="1"/>
                </p:cNvPicPr>
                <p:nvPr/>
              </p:nvPicPr>
              <p:blipFill>
                <a:blip r:embed="rId2"/>
                <a:stretch>
                  <a:fillRect/>
                </a:stretch>
              </p:blipFill>
              <p:spPr>
                <a:xfrm>
                  <a:off x="1390815" y="3151187"/>
                  <a:ext cx="1071499" cy="1362075"/>
                </a:xfrm>
                <a:prstGeom prst="rect">
                  <a:avLst/>
                </a:prstGeom>
              </p:spPr>
            </p:pic>
            <p:pic>
              <p:nvPicPr>
                <p:cNvPr id="24" name="図 23">
                  <a:extLst>
                    <a:ext uri="{FF2B5EF4-FFF2-40B4-BE49-F238E27FC236}">
                      <a16:creationId xmlns:a16="http://schemas.microsoft.com/office/drawing/2014/main" id="{A5238CF0-0357-9167-77B9-B29C3CD95A93}"/>
                    </a:ext>
                  </a:extLst>
                </p:cNvPr>
                <p:cNvPicPr>
                  <a:picLocks noChangeAspect="1"/>
                </p:cNvPicPr>
                <p:nvPr/>
              </p:nvPicPr>
              <p:blipFill rotWithShape="1">
                <a:blip r:embed="rId3"/>
                <a:srcRect l="17802" r="17527"/>
                <a:stretch/>
              </p:blipFill>
              <p:spPr>
                <a:xfrm>
                  <a:off x="2462314" y="3151187"/>
                  <a:ext cx="1319812" cy="1362075"/>
                </a:xfrm>
                <a:prstGeom prst="rect">
                  <a:avLst/>
                </a:prstGeom>
              </p:spPr>
            </p:pic>
          </p:grpSp>
          <p:sp>
            <p:nvSpPr>
              <p:cNvPr id="22" name="テキスト ボックス 21">
                <a:extLst>
                  <a:ext uri="{FF2B5EF4-FFF2-40B4-BE49-F238E27FC236}">
                    <a16:creationId xmlns:a16="http://schemas.microsoft.com/office/drawing/2014/main" id="{D0AB7005-6DC1-0BDA-626D-6813C148B57E}"/>
                  </a:ext>
                </a:extLst>
              </p:cNvPr>
              <p:cNvSpPr txBox="1"/>
              <p:nvPr/>
            </p:nvSpPr>
            <p:spPr>
              <a:xfrm>
                <a:off x="1379145" y="4759482"/>
                <a:ext cx="1992705" cy="230832"/>
              </a:xfrm>
              <a:prstGeom prst="rect">
                <a:avLst/>
              </a:prstGeom>
              <a:noFill/>
            </p:spPr>
            <p:txBody>
              <a:bodyPr wrap="square" rtlCol="0">
                <a:spAutoFit/>
              </a:bodyPr>
              <a:lstStyle/>
              <a:p>
                <a:r>
                  <a:rPr kumimoji="1" lang="en-US" altLang="ja-JP" sz="900" dirty="0"/>
                  <a:t>Sid Sackson『Focus』.1981</a:t>
                </a:r>
              </a:p>
            </p:txBody>
          </p:sp>
        </p:grpSp>
        <p:grpSp>
          <p:nvGrpSpPr>
            <p:cNvPr id="25" name="グループ化 24">
              <a:extLst>
                <a:ext uri="{FF2B5EF4-FFF2-40B4-BE49-F238E27FC236}">
                  <a16:creationId xmlns:a16="http://schemas.microsoft.com/office/drawing/2014/main" id="{433EA4DE-B36C-E7EC-09C2-7DC0A71BED73}"/>
                </a:ext>
              </a:extLst>
            </p:cNvPr>
            <p:cNvGrpSpPr/>
            <p:nvPr/>
          </p:nvGrpSpPr>
          <p:grpSpPr>
            <a:xfrm>
              <a:off x="5219992" y="3672992"/>
              <a:ext cx="3407620" cy="2195410"/>
              <a:chOff x="5047040" y="3288427"/>
              <a:chExt cx="2490797" cy="1604733"/>
            </a:xfrm>
          </p:grpSpPr>
          <p:pic>
            <p:nvPicPr>
              <p:cNvPr id="26" name="Picture 2" descr="TETRIS 99 (2019 video game)">
                <a:extLst>
                  <a:ext uri="{FF2B5EF4-FFF2-40B4-BE49-F238E27FC236}">
                    <a16:creationId xmlns:a16="http://schemas.microsoft.com/office/drawing/2014/main" id="{D9109DCE-7D9A-8E20-A2CA-A553304364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971" t="1008" r="18256" b="3022"/>
              <a:stretch/>
            </p:blipFill>
            <p:spPr bwMode="auto">
              <a:xfrm>
                <a:off x="5047040" y="3288427"/>
                <a:ext cx="1594090" cy="1362075"/>
              </a:xfrm>
              <a:prstGeom prst="rect">
                <a:avLst/>
              </a:prstGeom>
              <a:noFill/>
              <a:extLst>
                <a:ext uri="{909E8E84-426E-40DD-AFC4-6F175D3DCCD1}">
                  <a14:hiddenFill xmlns:a14="http://schemas.microsoft.com/office/drawing/2010/main">
                    <a:solidFill>
                      <a:srgbClr val="FFFFFF"/>
                    </a:solidFill>
                  </a14:hiddenFill>
                </a:ext>
              </a:extLst>
            </p:spPr>
          </p:pic>
          <p:sp>
            <p:nvSpPr>
              <p:cNvPr id="27" name="テキスト ボックス 26">
                <a:extLst>
                  <a:ext uri="{FF2B5EF4-FFF2-40B4-BE49-F238E27FC236}">
                    <a16:creationId xmlns:a16="http://schemas.microsoft.com/office/drawing/2014/main" id="{614323FF-EA69-AF98-3ED9-B4A7518F6088}"/>
                  </a:ext>
                </a:extLst>
              </p:cNvPr>
              <p:cNvSpPr txBox="1"/>
              <p:nvPr/>
            </p:nvSpPr>
            <p:spPr>
              <a:xfrm>
                <a:off x="5047040" y="4662328"/>
                <a:ext cx="2490797" cy="230832"/>
              </a:xfrm>
              <a:prstGeom prst="rect">
                <a:avLst/>
              </a:prstGeom>
              <a:noFill/>
            </p:spPr>
            <p:txBody>
              <a:bodyPr wrap="square" rtlCol="0">
                <a:spAutoFit/>
              </a:bodyPr>
              <a:lstStyle/>
              <a:p>
                <a:r>
                  <a:rPr kumimoji="1" lang="ja-JP" altLang="en-US" sz="900" dirty="0"/>
                  <a:t>任天堂株式会社</a:t>
                </a:r>
                <a:r>
                  <a:rPr kumimoji="1" lang="en-US" altLang="ja-JP" sz="900" dirty="0"/>
                  <a:t>『TETRISI99』.2019</a:t>
                </a:r>
              </a:p>
            </p:txBody>
          </p:sp>
        </p:grpSp>
        <p:grpSp>
          <p:nvGrpSpPr>
            <p:cNvPr id="28" name="グループ化 27">
              <a:extLst>
                <a:ext uri="{FF2B5EF4-FFF2-40B4-BE49-F238E27FC236}">
                  <a16:creationId xmlns:a16="http://schemas.microsoft.com/office/drawing/2014/main" id="{3827F841-85BD-5EA6-72EC-471F2FF09A86}"/>
                </a:ext>
              </a:extLst>
            </p:cNvPr>
            <p:cNvGrpSpPr/>
            <p:nvPr/>
          </p:nvGrpSpPr>
          <p:grpSpPr>
            <a:xfrm>
              <a:off x="8177363" y="3607965"/>
              <a:ext cx="3017896" cy="2260437"/>
              <a:chOff x="8784380" y="3607965"/>
              <a:chExt cx="3017896" cy="2260437"/>
            </a:xfrm>
          </p:grpSpPr>
          <p:pic>
            <p:nvPicPr>
              <p:cNvPr id="29" name="Picture 4" descr="画像集/LINE：ディズニー ツムツム[Android] - 4Gamer">
                <a:extLst>
                  <a:ext uri="{FF2B5EF4-FFF2-40B4-BE49-F238E27FC236}">
                    <a16:creationId xmlns:a16="http://schemas.microsoft.com/office/drawing/2014/main" id="{2862FD1F-B64E-0BF2-3B64-D08E2730B9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6440" y="3607965"/>
                <a:ext cx="1056833" cy="1877270"/>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F9EB114-765D-99D2-3D04-B2D207115F38}"/>
                  </a:ext>
                </a:extLst>
              </p:cNvPr>
              <p:cNvSpPr txBox="1"/>
              <p:nvPr/>
            </p:nvSpPr>
            <p:spPr>
              <a:xfrm>
                <a:off x="8784380" y="5499070"/>
                <a:ext cx="3017896" cy="369332"/>
              </a:xfrm>
              <a:prstGeom prst="rect">
                <a:avLst/>
              </a:prstGeom>
              <a:noFill/>
            </p:spPr>
            <p:txBody>
              <a:bodyPr wrap="square" rtlCol="0">
                <a:spAutoFit/>
              </a:bodyPr>
              <a:lstStyle/>
              <a:p>
                <a:r>
                  <a:rPr kumimoji="1" lang="en-US" altLang="ja-JP" sz="900" dirty="0"/>
                  <a:t>NHN </a:t>
                </a:r>
                <a:r>
                  <a:rPr kumimoji="1" lang="en-US" altLang="ja-JP" sz="900" dirty="0" err="1"/>
                  <a:t>PlayArt</a:t>
                </a:r>
                <a:r>
                  <a:rPr kumimoji="1" lang="ja-JP" altLang="en-US" sz="900" dirty="0"/>
                  <a:t>株式会社</a:t>
                </a:r>
                <a:r>
                  <a:rPr kumimoji="1" lang="en-US" altLang="ja-JP" sz="900" dirty="0"/>
                  <a:t>『</a:t>
                </a:r>
                <a:r>
                  <a:rPr lang="en-US" altLang="ja-JP" sz="900" dirty="0"/>
                  <a:t> LINE:</a:t>
                </a:r>
                <a:r>
                  <a:rPr lang="ja-JP" altLang="en-US" sz="900" dirty="0"/>
                  <a:t>ディズニー ツムツム</a:t>
                </a:r>
                <a:r>
                  <a:rPr kumimoji="1" lang="en-US" altLang="ja-JP" sz="900" dirty="0"/>
                  <a:t>』LINE</a:t>
                </a:r>
                <a:r>
                  <a:rPr kumimoji="1" lang="ja-JP" altLang="en-US" sz="900" dirty="0"/>
                  <a:t>株式会社</a:t>
                </a:r>
                <a:r>
                  <a:rPr kumimoji="1" lang="en-US" altLang="ja-JP" sz="900" dirty="0"/>
                  <a:t>.2014</a:t>
                </a:r>
              </a:p>
            </p:txBody>
          </p:sp>
        </p:grpSp>
      </p:grpSp>
    </p:spTree>
    <p:extLst>
      <p:ext uri="{BB962C8B-B14F-4D97-AF65-F5344CB8AC3E}">
        <p14:creationId xmlns:p14="http://schemas.microsoft.com/office/powerpoint/2010/main" val="29667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なぜリズムゲームなのか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rhythm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graphicFrame>
        <p:nvGraphicFramePr>
          <p:cNvPr id="5" name="コンテンツ プレースホルダー 4">
            <a:extLst>
              <a:ext uri="{FF2B5EF4-FFF2-40B4-BE49-F238E27FC236}">
                <a16:creationId xmlns:a16="http://schemas.microsoft.com/office/drawing/2014/main" id="{062210E7-9FB3-B5C0-161E-4733100CA055}"/>
              </a:ext>
            </a:extLst>
          </p:cNvPr>
          <p:cNvGraphicFramePr>
            <a:graphicFrameLocks noGrp="1"/>
          </p:cNvGraphicFramePr>
          <p:nvPr>
            <p:ph idx="1"/>
            <p:extLst>
              <p:ext uri="{D42A27DB-BD31-4B8C-83A1-F6EECF244321}">
                <p14:modId xmlns:p14="http://schemas.microsoft.com/office/powerpoint/2010/main" val="293410677"/>
              </p:ext>
            </p:extLst>
          </p:nvPr>
        </p:nvGraphicFramePr>
        <p:xfrm>
          <a:off x="1422400" y="1690688"/>
          <a:ext cx="9347196" cy="3705225"/>
        </p:xfrm>
        <a:graphic>
          <a:graphicData uri="http://schemas.openxmlformats.org/drawingml/2006/table">
            <a:tbl>
              <a:tblPr/>
              <a:tblGrid>
                <a:gridCol w="2336799">
                  <a:extLst>
                    <a:ext uri="{9D8B030D-6E8A-4147-A177-3AD203B41FA5}">
                      <a16:colId xmlns:a16="http://schemas.microsoft.com/office/drawing/2014/main" val="3999833609"/>
                    </a:ext>
                  </a:extLst>
                </a:gridCol>
                <a:gridCol w="2336799">
                  <a:extLst>
                    <a:ext uri="{9D8B030D-6E8A-4147-A177-3AD203B41FA5}">
                      <a16:colId xmlns:a16="http://schemas.microsoft.com/office/drawing/2014/main" val="4037934745"/>
                    </a:ext>
                  </a:extLst>
                </a:gridCol>
                <a:gridCol w="2336799">
                  <a:extLst>
                    <a:ext uri="{9D8B030D-6E8A-4147-A177-3AD203B41FA5}">
                      <a16:colId xmlns:a16="http://schemas.microsoft.com/office/drawing/2014/main" val="284520864"/>
                    </a:ext>
                  </a:extLst>
                </a:gridCol>
                <a:gridCol w="2336799">
                  <a:extLst>
                    <a:ext uri="{9D8B030D-6E8A-4147-A177-3AD203B41FA5}">
                      <a16:colId xmlns:a16="http://schemas.microsoft.com/office/drawing/2014/main" val="445097825"/>
                    </a:ext>
                  </a:extLst>
                </a:gridCol>
              </a:tblGrid>
              <a:tr h="447675">
                <a:tc>
                  <a:txBody>
                    <a:bodyPr/>
                    <a:lstStyle/>
                    <a:p>
                      <a:pPr algn="ctr" fontAlgn="ctr"/>
                      <a:r>
                        <a:rPr lang="en-US" sz="1600" b="0" i="0" u="none" strike="noStrike" dirty="0">
                          <a:solidFill>
                            <a:srgbClr val="404040"/>
                          </a:solidFill>
                          <a:effectLst/>
                          <a:latin typeface="HGｺﾞｼｯｸE" panose="020B0909000000000000" pitchFamily="49" charset="-128"/>
                          <a:ea typeface="HGｺﾞｼｯｸE" panose="020B0909000000000000" pitchFamily="49" charset="-128"/>
                        </a:rPr>
                        <a:t>RPG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757171"/>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シミュレーション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アクション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シューティング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818009244"/>
                  </a:ext>
                </a:extLst>
              </a:tr>
              <a:tr h="2371725">
                <a:tc>
                  <a:txBody>
                    <a:bodyPr/>
                    <a:lstStyle/>
                    <a:p>
                      <a:pPr algn="l" fontAlgn="t"/>
                      <a:r>
                        <a:rPr lang="en-US" altLang="ja-JP"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RPG</a:t>
                      </a: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というシナリオのジャンルであり、ルールのジャンルではない。</a:t>
                      </a:r>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757171"/>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シミュレーションが眺めるだけな為、実質パズルのみ操作することになる</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アドベンチャーゲーム内のミニゲームとして挿入される事例が多い</a:t>
                      </a:r>
                      <a:endParaRPr lang="en-US" altLang="ja-JP" sz="1200" b="0" i="0" u="none" strike="noStrike" dirty="0">
                        <a:solidFill>
                          <a:srgbClr val="3A3838"/>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戦略よりも反射神経が求められる格闘ゲームとの組み合わせは難しい</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パズルゲームの中でもバブルパズルと相性が良い</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シューティングのスピード感からくるハラハラをパズルゲームのゆったりとした戦略性が阻害する</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2833041966"/>
                  </a:ext>
                </a:extLst>
              </a:tr>
              <a:tr h="885825">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パズドラ</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[1]</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RAMPART</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[2]</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Infinite Turtles</a:t>
                      </a:r>
                      <a:r>
                        <a:rPr lang="en-US" sz="1100" b="0" i="0" u="none" strike="noStrike" baseline="30000" dirty="0">
                          <a:solidFill>
                            <a:srgbClr val="000000"/>
                          </a:solidFill>
                          <a:effectLst/>
                          <a:latin typeface="游ゴシック" panose="020B0400000000000000" pitchFamily="50" charset="-128"/>
                          <a:ea typeface="游ゴシック" panose="020B0400000000000000" pitchFamily="50" charset="-128"/>
                        </a:rPr>
                        <a:t>[3]</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エルギーザの封印</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[4]</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トランスクリプティッド</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[5]</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クォース</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[6]</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6287908"/>
                  </a:ext>
                </a:extLst>
              </a:tr>
            </a:tbl>
          </a:graphicData>
        </a:graphic>
      </p:graphicFrame>
      <p:sp>
        <p:nvSpPr>
          <p:cNvPr id="6" name="テキスト ボックス 5">
            <a:extLst>
              <a:ext uri="{FF2B5EF4-FFF2-40B4-BE49-F238E27FC236}">
                <a16:creationId xmlns:a16="http://schemas.microsoft.com/office/drawing/2014/main" id="{025496ED-1897-8F5B-49B2-C2C4B27E0691}"/>
              </a:ext>
            </a:extLst>
          </p:cNvPr>
          <p:cNvSpPr txBox="1"/>
          <p:nvPr/>
        </p:nvSpPr>
        <p:spPr>
          <a:xfrm>
            <a:off x="1422400" y="5598092"/>
            <a:ext cx="6537036" cy="1123384"/>
          </a:xfrm>
          <a:prstGeom prst="rect">
            <a:avLst/>
          </a:prstGeom>
          <a:noFill/>
        </p:spPr>
        <p:txBody>
          <a:bodyPr wrap="square" rtlCol="0">
            <a:spAutoFit/>
          </a:bodyPr>
          <a:lstStyle/>
          <a:p>
            <a:r>
              <a:rPr lang="en-US" altLang="ja-JP" sz="1000" dirty="0"/>
              <a:t>[1]:</a:t>
            </a:r>
            <a:r>
              <a:rPr lang="en-US" altLang="ja-JP" sz="1000" i="0" dirty="0" err="1">
                <a:solidFill>
                  <a:srgbClr val="000000"/>
                </a:solidFill>
                <a:effectLst/>
              </a:rPr>
              <a:t>GungHo</a:t>
            </a:r>
            <a:r>
              <a:rPr lang="en-US" altLang="ja-JP" sz="1000" i="0" dirty="0">
                <a:solidFill>
                  <a:srgbClr val="000000"/>
                </a:solidFill>
                <a:effectLst/>
              </a:rPr>
              <a:t> Online Entertainment『</a:t>
            </a:r>
            <a:r>
              <a:rPr kumimoji="1" lang="ja-JP" altLang="en-US" sz="1000" dirty="0"/>
              <a:t>パズル＆ドラゴンズ</a:t>
            </a:r>
            <a:r>
              <a:rPr kumimoji="1" lang="en-US" altLang="ja-JP" sz="1000" dirty="0"/>
              <a:t>』.2012</a:t>
            </a:r>
            <a:endParaRPr lang="en-US" altLang="ja-JP" sz="1000" dirty="0"/>
          </a:p>
          <a:p>
            <a:r>
              <a:rPr lang="en-US" altLang="ja-JP" sz="1000" dirty="0"/>
              <a:t>[2]:</a:t>
            </a:r>
            <a:r>
              <a:rPr lang="en-US" altLang="ja-JP" sz="1000" i="0" dirty="0" err="1">
                <a:solidFill>
                  <a:srgbClr val="202122"/>
                </a:solidFill>
                <a:effectLst/>
              </a:rPr>
              <a:t>Tengen</a:t>
            </a:r>
            <a:r>
              <a:rPr lang="en-US" altLang="ja-JP" sz="1000" i="0" dirty="0">
                <a:solidFill>
                  <a:srgbClr val="202122"/>
                </a:solidFill>
                <a:effectLst/>
              </a:rPr>
              <a:t> Inc.</a:t>
            </a:r>
            <a:r>
              <a:rPr lang="en-US" altLang="ja-JP" sz="1000" i="0" dirty="0">
                <a:solidFill>
                  <a:srgbClr val="000000"/>
                </a:solidFill>
                <a:effectLst/>
              </a:rPr>
              <a:t> Atari Inc.『RAMPART』.1990</a:t>
            </a:r>
            <a:endParaRPr lang="en-US" altLang="ja-JP" sz="1000" dirty="0"/>
          </a:p>
          <a:p>
            <a:r>
              <a:rPr lang="en-US" altLang="ja-JP" sz="1000" dirty="0"/>
              <a:t>[3]:Charlie </a:t>
            </a:r>
            <a:r>
              <a:rPr lang="en-US" altLang="ja-JP" sz="1000" dirty="0" err="1"/>
              <a:t>Brej『Infinite</a:t>
            </a:r>
            <a:r>
              <a:rPr lang="en-US" altLang="ja-JP" sz="1000" dirty="0"/>
              <a:t> Turtles』.2022</a:t>
            </a:r>
          </a:p>
          <a:p>
            <a:r>
              <a:rPr lang="en-US" altLang="ja-JP" sz="1000" dirty="0"/>
              <a:t>[4]:</a:t>
            </a:r>
            <a:r>
              <a:rPr lang="ja-JP" altLang="en-US" sz="1000" i="0" dirty="0">
                <a:solidFill>
                  <a:srgbClr val="000000"/>
                </a:solidFill>
                <a:effectLst/>
              </a:rPr>
              <a:t>株式会社コナミデジタルエンタテインメント</a:t>
            </a:r>
            <a:r>
              <a:rPr lang="en-US" altLang="ja-JP" sz="1000" dirty="0">
                <a:solidFill>
                  <a:srgbClr val="000000"/>
                </a:solidFill>
              </a:rPr>
              <a:t>『</a:t>
            </a:r>
            <a:r>
              <a:rPr lang="ja-JP" altLang="en-US" sz="1000" dirty="0">
                <a:solidFill>
                  <a:srgbClr val="000000"/>
                </a:solidFill>
              </a:rPr>
              <a:t>エルギーザの封印</a:t>
            </a:r>
            <a:r>
              <a:rPr lang="en-US" altLang="ja-JP" sz="1000" dirty="0">
                <a:solidFill>
                  <a:srgbClr val="000000"/>
                </a:solidFill>
              </a:rPr>
              <a:t>』.1988</a:t>
            </a:r>
            <a:endParaRPr lang="en-US" altLang="ja-JP" sz="1000" dirty="0"/>
          </a:p>
          <a:p>
            <a:r>
              <a:rPr lang="en-US" altLang="ja-JP" sz="1000" dirty="0"/>
              <a:t>[5]:Plug In Digital『</a:t>
            </a:r>
            <a:r>
              <a:rPr lang="ja-JP" altLang="en-US" sz="1000" dirty="0"/>
              <a:t>トランスクリプティッド</a:t>
            </a:r>
            <a:r>
              <a:rPr lang="en-US" altLang="ja-JP" sz="1000" dirty="0"/>
              <a:t>』.2017</a:t>
            </a:r>
          </a:p>
          <a:p>
            <a:r>
              <a:rPr lang="en-US" altLang="ja-JP" sz="1000" dirty="0"/>
              <a:t>[6]:</a:t>
            </a:r>
            <a:r>
              <a:rPr lang="ja-JP" altLang="en-US" sz="1000" dirty="0"/>
              <a:t>株式会社コナミアミューズメント</a:t>
            </a:r>
            <a:r>
              <a:rPr lang="en-US" altLang="ja-JP" sz="1000" dirty="0"/>
              <a:t>『</a:t>
            </a:r>
            <a:r>
              <a:rPr lang="ja-JP" altLang="en-US" sz="1000" dirty="0"/>
              <a:t>クォース</a:t>
            </a:r>
            <a:r>
              <a:rPr lang="en-US" altLang="ja-JP" sz="1000" dirty="0"/>
              <a:t>』.1989</a:t>
            </a:r>
          </a:p>
          <a:p>
            <a:endParaRPr kumimoji="1" lang="ja-JP" altLang="en-US" sz="700" dirty="0"/>
          </a:p>
        </p:txBody>
      </p:sp>
    </p:spTree>
    <p:extLst>
      <p:ext uri="{BB962C8B-B14F-4D97-AF65-F5344CB8AC3E}">
        <p14:creationId xmlns:p14="http://schemas.microsoft.com/office/powerpoint/2010/main" val="395745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なぜリズムゲームなのか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rhythm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graphicFrame>
        <p:nvGraphicFramePr>
          <p:cNvPr id="5" name="コンテンツ プレースホルダー 4">
            <a:extLst>
              <a:ext uri="{FF2B5EF4-FFF2-40B4-BE49-F238E27FC236}">
                <a16:creationId xmlns:a16="http://schemas.microsoft.com/office/drawing/2014/main" id="{ECEA797B-97E1-DEC0-6FBE-F9CC2FFD714E}"/>
              </a:ext>
            </a:extLst>
          </p:cNvPr>
          <p:cNvGraphicFramePr>
            <a:graphicFrameLocks noGrp="1"/>
          </p:cNvGraphicFramePr>
          <p:nvPr>
            <p:ph idx="1"/>
            <p:extLst>
              <p:ext uri="{D42A27DB-BD31-4B8C-83A1-F6EECF244321}">
                <p14:modId xmlns:p14="http://schemas.microsoft.com/office/powerpoint/2010/main" val="69103658"/>
              </p:ext>
            </p:extLst>
          </p:nvPr>
        </p:nvGraphicFramePr>
        <p:xfrm>
          <a:off x="1416627" y="1690688"/>
          <a:ext cx="7010400" cy="3705225"/>
        </p:xfrm>
        <a:graphic>
          <a:graphicData uri="http://schemas.openxmlformats.org/drawingml/2006/table">
            <a:tbl>
              <a:tblPr/>
              <a:tblGrid>
                <a:gridCol w="2336800">
                  <a:extLst>
                    <a:ext uri="{9D8B030D-6E8A-4147-A177-3AD203B41FA5}">
                      <a16:colId xmlns:a16="http://schemas.microsoft.com/office/drawing/2014/main" val="3050116439"/>
                    </a:ext>
                  </a:extLst>
                </a:gridCol>
                <a:gridCol w="2336800">
                  <a:extLst>
                    <a:ext uri="{9D8B030D-6E8A-4147-A177-3AD203B41FA5}">
                      <a16:colId xmlns:a16="http://schemas.microsoft.com/office/drawing/2014/main" val="454771605"/>
                    </a:ext>
                  </a:extLst>
                </a:gridCol>
                <a:gridCol w="2336800">
                  <a:extLst>
                    <a:ext uri="{9D8B030D-6E8A-4147-A177-3AD203B41FA5}">
                      <a16:colId xmlns:a16="http://schemas.microsoft.com/office/drawing/2014/main" val="870855872"/>
                    </a:ext>
                  </a:extLst>
                </a:gridCol>
              </a:tblGrid>
              <a:tr h="447675">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レース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リズム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dirty="0">
                          <a:solidFill>
                            <a:srgbClr val="404040"/>
                          </a:solidFill>
                          <a:effectLst/>
                          <a:latin typeface="HGｺﾞｼｯｸE" panose="020B0909000000000000" pitchFamily="49" charset="-128"/>
                          <a:ea typeface="HGｺﾞｼｯｸE" panose="020B0909000000000000" pitchFamily="49" charset="-128"/>
                        </a:rPr>
                        <a:t>その他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216361489"/>
                  </a:ext>
                </a:extLst>
              </a:tr>
              <a:tr h="2371725">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レースのスピード感からくるハラハラをパズルゲームのゆったりとした戦略性が阻害する</a:t>
                      </a:r>
                      <a:endParaRPr lang="en-US" altLang="ja-JP"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コースをパズルゲームによって生成するというルールなら上記の問題を解決できる</a:t>
                      </a: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リズムのテンポ感によってスムーズにギミックを切り替えることが可能</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スッテップシーケンサーとマス目を使うパズルゲームとの相性に可能性あり</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C00000"/>
                          </a:solidFill>
                          <a:effectLst/>
                          <a:latin typeface="游ゴシック" panose="020B0400000000000000" pitchFamily="50" charset="-128"/>
                          <a:ea typeface="游ゴシック" panose="020B0400000000000000" pitchFamily="50" charset="-128"/>
                        </a:rPr>
                      </a:br>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リズムゲームの内容とパズルゲームの結果が関与する事例がない</a:t>
                      </a: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ゲームギミックのジャンルでない為、ギミックがパズルのみになるジャンル</a:t>
                      </a:r>
                      <a:b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ノベルゲーム、育成ゲーム、教育ゲーム</a:t>
                      </a:r>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2406306281"/>
                  </a:ext>
                </a:extLst>
              </a:tr>
              <a:tr h="885825">
                <a:tc>
                  <a:txBody>
                    <a:bodyPr/>
                    <a:lstStyle/>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東方スペルバブル</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[7]</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kashicforce</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-inundation of brigade-</a:t>
                      </a:r>
                      <a:r>
                        <a:rPr lang="en-US" sz="1100" b="0" i="0" u="none" strike="noStrike" baseline="30000" dirty="0">
                          <a:solidFill>
                            <a:srgbClr val="000000"/>
                          </a:solidFill>
                          <a:effectLst/>
                          <a:latin typeface="游ゴシック" panose="020B0400000000000000" pitchFamily="50" charset="-128"/>
                          <a:ea typeface="游ゴシック" panose="020B0400000000000000" pitchFamily="50" charset="-128"/>
                        </a:rPr>
                        <a:t>[8]</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3653512"/>
                  </a:ext>
                </a:extLst>
              </a:tr>
            </a:tbl>
          </a:graphicData>
        </a:graphic>
      </p:graphicFrame>
      <p:sp>
        <p:nvSpPr>
          <p:cNvPr id="6" name="テキスト ボックス 5">
            <a:extLst>
              <a:ext uri="{FF2B5EF4-FFF2-40B4-BE49-F238E27FC236}">
                <a16:creationId xmlns:a16="http://schemas.microsoft.com/office/drawing/2014/main" id="{F3B87745-02F3-A31C-9837-AA4FEAB59BE3}"/>
              </a:ext>
            </a:extLst>
          </p:cNvPr>
          <p:cNvSpPr txBox="1"/>
          <p:nvPr/>
        </p:nvSpPr>
        <p:spPr>
          <a:xfrm>
            <a:off x="1416627" y="5654615"/>
            <a:ext cx="5257800" cy="400110"/>
          </a:xfrm>
          <a:prstGeom prst="rect">
            <a:avLst/>
          </a:prstGeom>
          <a:noFill/>
        </p:spPr>
        <p:txBody>
          <a:bodyPr wrap="square" rtlCol="0">
            <a:spAutoFit/>
          </a:bodyPr>
          <a:lstStyle/>
          <a:p>
            <a:r>
              <a:rPr lang="en-US" altLang="ja-JP" sz="1000" dirty="0"/>
              <a:t>[7]:</a:t>
            </a:r>
            <a:r>
              <a:rPr lang="ja-JP" altLang="en-US" sz="1000" dirty="0"/>
              <a:t>株式会社タイトー</a:t>
            </a:r>
            <a:r>
              <a:rPr lang="en-US" altLang="ja-JP" sz="1000" dirty="0"/>
              <a:t>『</a:t>
            </a:r>
            <a:r>
              <a:rPr lang="ja-JP" altLang="en-US" sz="1000" dirty="0"/>
              <a:t>東方スペルバブル</a:t>
            </a:r>
            <a:r>
              <a:rPr lang="en-US" altLang="ja-JP" sz="1000" dirty="0"/>
              <a:t>』.2020</a:t>
            </a:r>
          </a:p>
          <a:p>
            <a:r>
              <a:rPr lang="en-US" altLang="ja-JP" sz="1000" dirty="0"/>
              <a:t>[8]:</a:t>
            </a:r>
            <a:r>
              <a:rPr lang="ja-JP" altLang="en-US" sz="1000" dirty="0"/>
              <a:t>エンドレスシラフ</a:t>
            </a:r>
            <a:r>
              <a:rPr lang="en-US" altLang="ja-JP" sz="1000" dirty="0"/>
              <a:t>『</a:t>
            </a:r>
            <a:r>
              <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altLang="ja-JP" sz="1000" b="0" i="0" u="none" strike="noStrike" dirty="0" err="1">
                <a:solidFill>
                  <a:srgbClr val="000000"/>
                </a:solidFill>
                <a:effectLst/>
                <a:latin typeface="游ゴシック" panose="020B0400000000000000" pitchFamily="50" charset="-128"/>
                <a:ea typeface="游ゴシック" panose="020B0400000000000000" pitchFamily="50" charset="-128"/>
              </a:rPr>
              <a:t>kashicforce</a:t>
            </a:r>
            <a:r>
              <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rPr>
              <a:t>-inundation of brigade-</a:t>
            </a:r>
            <a:r>
              <a:rPr lang="en-US" altLang="ja-JP" sz="1000" dirty="0"/>
              <a:t>』.2019</a:t>
            </a:r>
          </a:p>
        </p:txBody>
      </p:sp>
    </p:spTree>
    <p:extLst>
      <p:ext uri="{BB962C8B-B14F-4D97-AF65-F5344CB8AC3E}">
        <p14:creationId xmlns:p14="http://schemas.microsoft.com/office/powerpoint/2010/main" val="2383804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なぜリズムゲームなのか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rhythm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graphicFrame>
        <p:nvGraphicFramePr>
          <p:cNvPr id="9" name="表 9">
            <a:extLst>
              <a:ext uri="{FF2B5EF4-FFF2-40B4-BE49-F238E27FC236}">
                <a16:creationId xmlns:a16="http://schemas.microsoft.com/office/drawing/2014/main" id="{3F97B95B-1DE6-0B2B-9597-ED027DDF77F5}"/>
              </a:ext>
            </a:extLst>
          </p:cNvPr>
          <p:cNvGraphicFramePr>
            <a:graphicFrameLocks noGrp="1"/>
          </p:cNvGraphicFramePr>
          <p:nvPr>
            <p:ph idx="1"/>
            <p:extLst>
              <p:ext uri="{D42A27DB-BD31-4B8C-83A1-F6EECF244321}">
                <p14:modId xmlns:p14="http://schemas.microsoft.com/office/powerpoint/2010/main" val="3101123673"/>
              </p:ext>
            </p:extLst>
          </p:nvPr>
        </p:nvGraphicFramePr>
        <p:xfrm>
          <a:off x="838200" y="1690685"/>
          <a:ext cx="10515598" cy="4914821"/>
        </p:xfrm>
        <a:graphic>
          <a:graphicData uri="http://schemas.openxmlformats.org/drawingml/2006/table">
            <a:tbl>
              <a:tblPr firstRow="1" bandRow="1">
                <a:tableStyleId>{073A0DAA-6AF3-43AB-8588-CEC1D06C72B9}</a:tableStyleId>
              </a:tblPr>
              <a:tblGrid>
                <a:gridCol w="751966">
                  <a:extLst>
                    <a:ext uri="{9D8B030D-6E8A-4147-A177-3AD203B41FA5}">
                      <a16:colId xmlns:a16="http://schemas.microsoft.com/office/drawing/2014/main" val="3992607654"/>
                    </a:ext>
                  </a:extLst>
                </a:gridCol>
                <a:gridCol w="1627272">
                  <a:extLst>
                    <a:ext uri="{9D8B030D-6E8A-4147-A177-3AD203B41FA5}">
                      <a16:colId xmlns:a16="http://schemas.microsoft.com/office/drawing/2014/main" val="334445206"/>
                    </a:ext>
                  </a:extLst>
                </a:gridCol>
                <a:gridCol w="1627272">
                  <a:extLst>
                    <a:ext uri="{9D8B030D-6E8A-4147-A177-3AD203B41FA5}">
                      <a16:colId xmlns:a16="http://schemas.microsoft.com/office/drawing/2014/main" val="263637977"/>
                    </a:ext>
                  </a:extLst>
                </a:gridCol>
                <a:gridCol w="1627272">
                  <a:extLst>
                    <a:ext uri="{9D8B030D-6E8A-4147-A177-3AD203B41FA5}">
                      <a16:colId xmlns:a16="http://schemas.microsoft.com/office/drawing/2014/main" val="1306927611"/>
                    </a:ext>
                  </a:extLst>
                </a:gridCol>
                <a:gridCol w="1627272">
                  <a:extLst>
                    <a:ext uri="{9D8B030D-6E8A-4147-A177-3AD203B41FA5}">
                      <a16:colId xmlns:a16="http://schemas.microsoft.com/office/drawing/2014/main" val="3711364391"/>
                    </a:ext>
                  </a:extLst>
                </a:gridCol>
                <a:gridCol w="1627272">
                  <a:extLst>
                    <a:ext uri="{9D8B030D-6E8A-4147-A177-3AD203B41FA5}">
                      <a16:colId xmlns:a16="http://schemas.microsoft.com/office/drawing/2014/main" val="186389433"/>
                    </a:ext>
                  </a:extLst>
                </a:gridCol>
                <a:gridCol w="1627272">
                  <a:extLst>
                    <a:ext uri="{9D8B030D-6E8A-4147-A177-3AD203B41FA5}">
                      <a16:colId xmlns:a16="http://schemas.microsoft.com/office/drawing/2014/main" val="2665402295"/>
                    </a:ext>
                  </a:extLst>
                </a:gridCol>
              </a:tblGrid>
              <a:tr h="773611">
                <a:tc>
                  <a:txBody>
                    <a:bodyPr/>
                    <a:lstStyle/>
                    <a:p>
                      <a:pPr algn="ctr"/>
                      <a:endParaRPr kumimoji="1" lang="ja-JP" altLang="en-US" sz="1200" dirty="0"/>
                    </a:p>
                  </a:txBody>
                  <a:tcPr anchor="ctr">
                    <a:solidFill>
                      <a:schemeClr val="bg1"/>
                    </a:solidFill>
                  </a:tcPr>
                </a:tc>
                <a:tc>
                  <a:txBody>
                    <a:bodyPr/>
                    <a:lstStyle/>
                    <a:p>
                      <a:pPr algn="ctr"/>
                      <a:r>
                        <a:rPr kumimoji="1" lang="en-US" altLang="ja-JP" sz="1400" dirty="0"/>
                        <a:t>RPG</a:t>
                      </a:r>
                      <a:endParaRPr kumimoji="1" lang="ja-JP" altLang="en-US" sz="1400" dirty="0"/>
                    </a:p>
                  </a:txBody>
                  <a:tcPr anchor="ctr">
                    <a:solidFill>
                      <a:schemeClr val="bg2">
                        <a:lumMod val="25000"/>
                      </a:schemeClr>
                    </a:solidFill>
                  </a:tcPr>
                </a:tc>
                <a:tc>
                  <a:txBody>
                    <a:bodyPr/>
                    <a:lstStyle/>
                    <a:p>
                      <a:pPr algn="ctr"/>
                      <a:r>
                        <a:rPr kumimoji="1" lang="ja-JP" altLang="en-US" sz="1400" dirty="0"/>
                        <a:t>シミュレーション</a:t>
                      </a:r>
                    </a:p>
                  </a:txBody>
                  <a:tcPr anchor="ctr">
                    <a:solidFill>
                      <a:schemeClr val="bg2">
                        <a:lumMod val="25000"/>
                      </a:schemeClr>
                    </a:solidFill>
                  </a:tcPr>
                </a:tc>
                <a:tc>
                  <a:txBody>
                    <a:bodyPr/>
                    <a:lstStyle/>
                    <a:p>
                      <a:pPr algn="ctr"/>
                      <a:r>
                        <a:rPr kumimoji="1" lang="ja-JP" altLang="en-US" sz="1400" dirty="0"/>
                        <a:t>アクション</a:t>
                      </a:r>
                    </a:p>
                  </a:txBody>
                  <a:tcPr anchor="ctr">
                    <a:solidFill>
                      <a:schemeClr val="bg2">
                        <a:lumMod val="25000"/>
                      </a:schemeClr>
                    </a:solidFill>
                  </a:tcPr>
                </a:tc>
                <a:tc>
                  <a:txBody>
                    <a:bodyPr/>
                    <a:lstStyle/>
                    <a:p>
                      <a:pPr algn="ctr"/>
                      <a:r>
                        <a:rPr kumimoji="1" lang="ja-JP" altLang="en-US" sz="1400" dirty="0"/>
                        <a:t>シューティング</a:t>
                      </a:r>
                    </a:p>
                  </a:txBody>
                  <a:tcPr anchor="ctr">
                    <a:solidFill>
                      <a:schemeClr val="bg2">
                        <a:lumMod val="25000"/>
                      </a:schemeClr>
                    </a:solidFill>
                  </a:tcPr>
                </a:tc>
                <a:tc>
                  <a:txBody>
                    <a:bodyPr/>
                    <a:lstStyle/>
                    <a:p>
                      <a:pPr algn="ctr"/>
                      <a:r>
                        <a:rPr kumimoji="1" lang="ja-JP" altLang="en-US" sz="1400" dirty="0"/>
                        <a:t>レース</a:t>
                      </a:r>
                    </a:p>
                  </a:txBody>
                  <a:tcPr anchor="ctr">
                    <a:solidFill>
                      <a:schemeClr val="bg2">
                        <a:lumMod val="25000"/>
                      </a:schemeClr>
                    </a:solidFill>
                  </a:tcPr>
                </a:tc>
                <a:tc>
                  <a:txBody>
                    <a:bodyPr/>
                    <a:lstStyle/>
                    <a:p>
                      <a:pPr algn="ctr"/>
                      <a:r>
                        <a:rPr kumimoji="1" lang="ja-JP" altLang="en-US" sz="1400" dirty="0"/>
                        <a:t>リズム</a:t>
                      </a:r>
                    </a:p>
                  </a:txBody>
                  <a:tcPr anchor="ctr">
                    <a:solidFill>
                      <a:schemeClr val="bg2">
                        <a:lumMod val="25000"/>
                      </a:schemeClr>
                    </a:solidFill>
                  </a:tcPr>
                </a:tc>
                <a:extLst>
                  <a:ext uri="{0D108BD9-81ED-4DB2-BD59-A6C34878D82A}">
                    <a16:rowId xmlns:a16="http://schemas.microsoft.com/office/drawing/2014/main" val="2964186795"/>
                  </a:ext>
                </a:extLst>
              </a:tr>
              <a:tr h="1215328">
                <a:tc>
                  <a:txBody>
                    <a:bodyPr/>
                    <a:lstStyle/>
                    <a:p>
                      <a:pPr algn="ctr"/>
                      <a:r>
                        <a:rPr kumimoji="1" lang="ja-JP" altLang="en-US" b="1" dirty="0">
                          <a:solidFill>
                            <a:schemeClr val="bg1"/>
                          </a:solidFill>
                        </a:rPr>
                        <a:t>特徴</a:t>
                      </a:r>
                    </a:p>
                  </a:txBody>
                  <a:tcPr anchor="ctr">
                    <a:solidFill>
                      <a:schemeClr val="bg2">
                        <a:lumMod val="25000"/>
                      </a:schemeClr>
                    </a:solidFill>
                  </a:tcPr>
                </a:tc>
                <a:tc>
                  <a:txBody>
                    <a:bodyPr/>
                    <a:lstStyle/>
                    <a:p>
                      <a:pPr lvl="0" algn="ctr"/>
                      <a:r>
                        <a:rPr kumimoji="1" lang="ja-JP" altLang="en-US" sz="1800" b="1" dirty="0">
                          <a:solidFill>
                            <a:schemeClr val="bg2">
                              <a:lumMod val="25000"/>
                            </a:schemeClr>
                          </a:solidFill>
                        </a:rPr>
                        <a:t>シナリオ</a:t>
                      </a:r>
                    </a:p>
                  </a:txBody>
                  <a:tcPr anchor="ctr"/>
                </a:tc>
                <a:tc>
                  <a:txBody>
                    <a:bodyPr/>
                    <a:lstStyle/>
                    <a:p>
                      <a:pPr algn="ctr"/>
                      <a:r>
                        <a:rPr kumimoji="1" lang="ja-JP" altLang="en-US" sz="1800" b="1" dirty="0">
                          <a:solidFill>
                            <a:schemeClr val="bg2">
                              <a:lumMod val="25000"/>
                            </a:schemeClr>
                          </a:solidFill>
                        </a:rPr>
                        <a:t>放置</a:t>
                      </a:r>
                    </a:p>
                  </a:txBody>
                  <a:tcPr anchor="ctr"/>
                </a:tc>
                <a:tc>
                  <a:txBody>
                    <a:bodyPr/>
                    <a:lstStyle/>
                    <a:p>
                      <a:pPr algn="ctr"/>
                      <a:r>
                        <a:rPr kumimoji="1" lang="ja-JP" altLang="en-US" sz="1800" b="1" dirty="0">
                          <a:solidFill>
                            <a:schemeClr val="bg2">
                              <a:lumMod val="25000"/>
                            </a:schemeClr>
                          </a:solidFill>
                        </a:rPr>
                        <a:t>謎解き</a:t>
                      </a:r>
                      <a:endParaRPr kumimoji="1" lang="en-US" altLang="ja-JP" sz="1800" b="1" dirty="0">
                        <a:solidFill>
                          <a:schemeClr val="bg2">
                            <a:lumMod val="25000"/>
                          </a:schemeClr>
                        </a:solidFill>
                      </a:endParaRPr>
                    </a:p>
                    <a:p>
                      <a:pPr algn="ctr"/>
                      <a:r>
                        <a:rPr kumimoji="1" lang="ja-JP" altLang="en-US" sz="1800" b="1" dirty="0">
                          <a:solidFill>
                            <a:schemeClr val="bg2">
                              <a:lumMod val="25000"/>
                            </a:schemeClr>
                          </a:solidFill>
                        </a:rPr>
                        <a:t>反射神経</a:t>
                      </a:r>
                    </a:p>
                  </a:txBody>
                  <a:tcPr anchor="ctr"/>
                </a:tc>
                <a:tc>
                  <a:txBody>
                    <a:bodyPr/>
                    <a:lstStyle/>
                    <a:p>
                      <a:pPr algn="ctr"/>
                      <a:r>
                        <a:rPr kumimoji="1" lang="ja-JP" altLang="en-US" sz="1800" b="1" dirty="0">
                          <a:solidFill>
                            <a:schemeClr val="bg2">
                              <a:lumMod val="25000"/>
                            </a:schemeClr>
                          </a:solidFill>
                        </a:rPr>
                        <a:t>スピード感</a:t>
                      </a:r>
                    </a:p>
                  </a:txBody>
                  <a:tcPr anchor="ctr"/>
                </a:tc>
                <a:tc>
                  <a:txBody>
                    <a:bodyPr/>
                    <a:lstStyle/>
                    <a:p>
                      <a:pPr algn="ctr"/>
                      <a:r>
                        <a:rPr kumimoji="1" lang="ja-JP" altLang="en-US" sz="1800" b="1" dirty="0">
                          <a:solidFill>
                            <a:schemeClr val="bg2">
                              <a:lumMod val="25000"/>
                            </a:schemeClr>
                          </a:solidFill>
                        </a:rPr>
                        <a:t>スピード感</a:t>
                      </a:r>
                    </a:p>
                  </a:txBody>
                  <a:tcPr anchor="ctr"/>
                </a:tc>
                <a:tc>
                  <a:txBody>
                    <a:bodyPr/>
                    <a:lstStyle/>
                    <a:p>
                      <a:pPr algn="ctr"/>
                      <a:r>
                        <a:rPr kumimoji="1" lang="ja-JP" altLang="en-US" sz="1800" b="1" dirty="0">
                          <a:solidFill>
                            <a:schemeClr val="bg2">
                              <a:lumMod val="25000"/>
                            </a:schemeClr>
                          </a:solidFill>
                        </a:rPr>
                        <a:t>テンポ</a:t>
                      </a:r>
                      <a:endParaRPr kumimoji="1" lang="en-US" altLang="ja-JP" sz="1800" b="1" dirty="0">
                        <a:solidFill>
                          <a:schemeClr val="bg2">
                            <a:lumMod val="25000"/>
                          </a:schemeClr>
                        </a:solidFill>
                      </a:endParaRPr>
                    </a:p>
                    <a:p>
                      <a:pPr algn="ctr"/>
                      <a:r>
                        <a:rPr kumimoji="1" lang="ja-JP" altLang="en-US" sz="1800" b="1" dirty="0">
                          <a:solidFill>
                            <a:schemeClr val="bg2">
                              <a:lumMod val="25000"/>
                            </a:schemeClr>
                          </a:solidFill>
                        </a:rPr>
                        <a:t>タイミング</a:t>
                      </a:r>
                    </a:p>
                  </a:txBody>
                  <a:tcPr anchor="ctr"/>
                </a:tc>
                <a:extLst>
                  <a:ext uri="{0D108BD9-81ED-4DB2-BD59-A6C34878D82A}">
                    <a16:rowId xmlns:a16="http://schemas.microsoft.com/office/drawing/2014/main" val="410131387"/>
                  </a:ext>
                </a:extLst>
              </a:tr>
              <a:tr h="1118948">
                <a:tc>
                  <a:txBody>
                    <a:bodyPr/>
                    <a:lstStyle/>
                    <a:p>
                      <a:pPr algn="ctr"/>
                      <a:r>
                        <a:rPr kumimoji="1" lang="ja-JP" altLang="en-US" b="1" dirty="0">
                          <a:solidFill>
                            <a:schemeClr val="bg1"/>
                          </a:solidFill>
                        </a:rPr>
                        <a:t>相性</a:t>
                      </a:r>
                    </a:p>
                  </a:txBody>
                  <a:tcPr anchor="ctr">
                    <a:solidFill>
                      <a:schemeClr val="bg2">
                        <a:lumMod val="25000"/>
                      </a:schemeClr>
                    </a:solidFill>
                  </a:tcPr>
                </a:tc>
                <a:tc>
                  <a:txBody>
                    <a:bodyPr/>
                    <a:lstStyle/>
                    <a:p>
                      <a:endParaRPr kumimoji="1" lang="ja-JP" altLang="en-US" sz="1800" dirty="0"/>
                    </a:p>
                  </a:txBody>
                  <a:tcPr anchor="ctr"/>
                </a:tc>
                <a:tc>
                  <a:txBody>
                    <a:bodyPr/>
                    <a:lstStyle/>
                    <a:p>
                      <a:endParaRPr kumimoji="1" lang="ja-JP" altLang="en-US" sz="1800" dirty="0"/>
                    </a:p>
                  </a:txBody>
                  <a:tcPr anchor="ctr"/>
                </a:tc>
                <a:tc>
                  <a:txBody>
                    <a:bodyPr/>
                    <a:lstStyle/>
                    <a:p>
                      <a:endParaRPr kumimoji="1" lang="ja-JP" altLang="en-US" sz="1800" dirty="0"/>
                    </a:p>
                  </a:txBody>
                  <a:tcPr anchor="ctr"/>
                </a:tc>
                <a:tc>
                  <a:txBody>
                    <a:bodyPr/>
                    <a:lstStyle/>
                    <a:p>
                      <a:endParaRPr kumimoji="1" lang="ja-JP" altLang="en-US" sz="1800" dirty="0"/>
                    </a:p>
                  </a:txBody>
                  <a:tcPr anchor="ctr"/>
                </a:tc>
                <a:tc>
                  <a:txBody>
                    <a:bodyPr/>
                    <a:lstStyle/>
                    <a:p>
                      <a:endParaRPr lang="ja-JP" altLang="en-US" dirty="0"/>
                    </a:p>
                  </a:txBody>
                  <a:tcPr anchor="ctr"/>
                </a:tc>
                <a:tc>
                  <a:txBody>
                    <a:bodyPr/>
                    <a:lstStyle/>
                    <a:p>
                      <a:endParaRPr kumimoji="1" lang="ja-JP" altLang="en-US" sz="1800" dirty="0"/>
                    </a:p>
                  </a:txBody>
                  <a:tcPr anchor="ctr"/>
                </a:tc>
                <a:extLst>
                  <a:ext uri="{0D108BD9-81ED-4DB2-BD59-A6C34878D82A}">
                    <a16:rowId xmlns:a16="http://schemas.microsoft.com/office/drawing/2014/main" val="3787214067"/>
                  </a:ext>
                </a:extLst>
              </a:tr>
              <a:tr h="1075414">
                <a:tc>
                  <a:txBody>
                    <a:bodyPr/>
                    <a:lstStyle/>
                    <a:p>
                      <a:pPr algn="ctr"/>
                      <a:r>
                        <a:rPr kumimoji="1" lang="ja-JP" altLang="en-US" b="1" dirty="0">
                          <a:solidFill>
                            <a:schemeClr val="bg1"/>
                          </a:solidFill>
                        </a:rPr>
                        <a:t>考察</a:t>
                      </a:r>
                    </a:p>
                  </a:txBody>
                  <a:tcPr anchor="ctr">
                    <a:solidFill>
                      <a:schemeClr val="bg2">
                        <a:lumMod val="25000"/>
                      </a:schemeClr>
                    </a:solidFill>
                  </a:tcPr>
                </a:tc>
                <a:tc>
                  <a:txBody>
                    <a:bodyPr/>
                    <a:lstStyle/>
                    <a:p>
                      <a:r>
                        <a:rPr kumimoji="1" lang="ja-JP" altLang="en-US" sz="1800" dirty="0"/>
                        <a:t>ギミックに</a:t>
                      </a:r>
                      <a:endParaRPr kumimoji="1" lang="en-US" altLang="ja-JP" sz="1800" dirty="0"/>
                    </a:p>
                    <a:p>
                      <a:r>
                        <a:rPr kumimoji="1" lang="ja-JP" altLang="en-US" sz="1800" dirty="0"/>
                        <a:t>影響しない</a:t>
                      </a:r>
                    </a:p>
                  </a:txBody>
                  <a:tcPr anchor="ctr"/>
                </a:tc>
                <a:tc>
                  <a:txBody>
                    <a:bodyPr/>
                    <a:lstStyle/>
                    <a:p>
                      <a:r>
                        <a:rPr kumimoji="1" lang="ja-JP" altLang="en-US" sz="1800" dirty="0"/>
                        <a:t>ギミックに</a:t>
                      </a:r>
                      <a:endParaRPr kumimoji="1" lang="en-US" altLang="ja-JP" sz="1800" dirty="0"/>
                    </a:p>
                    <a:p>
                      <a:r>
                        <a:rPr kumimoji="1" lang="ja-JP" altLang="en-US" sz="1800" dirty="0"/>
                        <a:t>影響しない</a:t>
                      </a:r>
                    </a:p>
                  </a:txBody>
                  <a:tcPr anchor="ctr"/>
                </a:tc>
                <a:tc>
                  <a:txBody>
                    <a:bodyPr/>
                    <a:lstStyle/>
                    <a:p>
                      <a:r>
                        <a:rPr lang="ja-JP" altLang="en-US" sz="1800" b="0" i="0" u="none" strike="noStrike" dirty="0">
                          <a:solidFill>
                            <a:srgbClr val="3A3838"/>
                          </a:solidFill>
                          <a:effectLst/>
                          <a:latin typeface="游ゴシック" panose="020B0400000000000000" pitchFamily="50" charset="-128"/>
                          <a:ea typeface="+mn-ea"/>
                        </a:rPr>
                        <a:t>謎解き用の</a:t>
                      </a:r>
                      <a:endParaRPr lang="en-US" altLang="ja-JP" sz="1800" b="0" i="0" u="none" strike="noStrike" dirty="0">
                        <a:solidFill>
                          <a:srgbClr val="3A3838"/>
                        </a:solidFill>
                        <a:effectLst/>
                        <a:latin typeface="游ゴシック" panose="020B0400000000000000" pitchFamily="50" charset="-128"/>
                        <a:ea typeface="+mn-ea"/>
                      </a:endParaRPr>
                    </a:p>
                    <a:p>
                      <a:r>
                        <a:rPr lang="ja-JP" altLang="en-US" sz="1800" b="0" i="0" u="none" strike="noStrike" dirty="0">
                          <a:solidFill>
                            <a:srgbClr val="3A3838"/>
                          </a:solidFill>
                          <a:effectLst/>
                          <a:latin typeface="游ゴシック" panose="020B0400000000000000" pitchFamily="50" charset="-128"/>
                          <a:ea typeface="+mn-ea"/>
                        </a:rPr>
                        <a:t>ミニゲーム</a:t>
                      </a:r>
                      <a:endParaRPr kumimoji="1" lang="ja-JP" altLang="en-US" sz="1800" dirty="0"/>
                    </a:p>
                  </a:txBody>
                  <a:tcPr anchor="ctr"/>
                </a:tc>
                <a:tc>
                  <a:txBody>
                    <a:bodyPr/>
                    <a:lstStyle/>
                    <a:p>
                      <a:r>
                        <a:rPr kumimoji="1" lang="ja-JP" altLang="en-US" sz="1800" dirty="0"/>
                        <a:t>スピード感を</a:t>
                      </a:r>
                      <a:endParaRPr kumimoji="1" lang="en-US" altLang="ja-JP" sz="1800" dirty="0"/>
                    </a:p>
                    <a:p>
                      <a:r>
                        <a:rPr kumimoji="1" lang="ja-JP" altLang="en-US" sz="1800" b="1" dirty="0">
                          <a:solidFill>
                            <a:schemeClr val="accent2">
                              <a:lumMod val="75000"/>
                            </a:schemeClr>
                          </a:solidFill>
                        </a:rPr>
                        <a:t>阻害</a:t>
                      </a:r>
                      <a:r>
                        <a:rPr kumimoji="1" lang="ja-JP" altLang="en-US" sz="1800" dirty="0"/>
                        <a:t>する</a:t>
                      </a:r>
                    </a:p>
                  </a:txBody>
                  <a:tcPr anchor="ctr"/>
                </a:tc>
                <a:tc>
                  <a:txBody>
                    <a:bodyPr/>
                    <a:lstStyle/>
                    <a:p>
                      <a:r>
                        <a:rPr lang="ja-JP" altLang="en-US" dirty="0"/>
                        <a:t>スピード感を</a:t>
                      </a:r>
                      <a:endParaRPr lang="en-US" altLang="ja-JP" dirty="0"/>
                    </a:p>
                    <a:p>
                      <a:r>
                        <a:rPr lang="ja-JP" altLang="en-US" b="1" dirty="0">
                          <a:solidFill>
                            <a:schemeClr val="accent2">
                              <a:lumMod val="75000"/>
                            </a:schemeClr>
                          </a:solidFill>
                        </a:rPr>
                        <a:t>阻害</a:t>
                      </a:r>
                      <a:r>
                        <a:rPr lang="ja-JP" altLang="en-US" dirty="0"/>
                        <a:t>する</a:t>
                      </a:r>
                    </a:p>
                  </a:txBody>
                  <a:tcPr anchor="ctr"/>
                </a:tc>
                <a:tc>
                  <a:txBody>
                    <a:bodyPr/>
                    <a:lstStyle/>
                    <a:p>
                      <a:r>
                        <a:rPr kumimoji="1" lang="ja-JP" altLang="en-US" sz="1800" dirty="0"/>
                        <a:t>切り替えが</a:t>
                      </a:r>
                      <a:endParaRPr kumimoji="1" lang="en-US" altLang="ja-JP" sz="1800" dirty="0"/>
                    </a:p>
                    <a:p>
                      <a:r>
                        <a:rPr kumimoji="1" lang="ja-JP" altLang="en-US" sz="1800" b="1" dirty="0">
                          <a:solidFill>
                            <a:schemeClr val="accent5">
                              <a:lumMod val="75000"/>
                            </a:schemeClr>
                          </a:solidFill>
                        </a:rPr>
                        <a:t>スムーズ</a:t>
                      </a:r>
                    </a:p>
                  </a:txBody>
                  <a:tcPr anchor="ctr"/>
                </a:tc>
                <a:extLst>
                  <a:ext uri="{0D108BD9-81ED-4DB2-BD59-A6C34878D82A}">
                    <a16:rowId xmlns:a16="http://schemas.microsoft.com/office/drawing/2014/main" val="2560370522"/>
                  </a:ext>
                </a:extLst>
              </a:tr>
              <a:tr h="618888">
                <a:tc>
                  <a:txBody>
                    <a:bodyPr/>
                    <a:lstStyle/>
                    <a:p>
                      <a:pPr algn="ctr"/>
                      <a:r>
                        <a:rPr kumimoji="1" lang="ja-JP" altLang="en-US" b="1" dirty="0">
                          <a:solidFill>
                            <a:schemeClr val="bg1"/>
                          </a:solidFill>
                        </a:rPr>
                        <a:t>参考</a:t>
                      </a:r>
                    </a:p>
                  </a:txBody>
                  <a:tcPr anchor="ctr">
                    <a:solidFill>
                      <a:schemeClr val="bg2">
                        <a:lumMod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b="0" i="0" u="none" strike="noStrike" dirty="0">
                          <a:solidFill>
                            <a:srgbClr val="000000"/>
                          </a:solidFill>
                          <a:effectLst/>
                          <a:latin typeface="游ゴシック" panose="020B0400000000000000" pitchFamily="50" charset="-128"/>
                          <a:ea typeface="+mn-ea"/>
                        </a:rPr>
                        <a:t>パズドラ</a:t>
                      </a:r>
                      <a:r>
                        <a:rPr lang="en-US" altLang="ja-JP" sz="1050" b="0" i="0" u="none" strike="noStrike" baseline="30000" dirty="0">
                          <a:solidFill>
                            <a:srgbClr val="000000"/>
                          </a:solidFill>
                          <a:effectLst/>
                          <a:latin typeface="游ゴシック" panose="020B0400000000000000" pitchFamily="50" charset="-128"/>
                          <a:ea typeface="+mn-ea"/>
                        </a:rPr>
                        <a:t>[1]</a:t>
                      </a:r>
                      <a:endParaRPr lang="ja-JP" altLang="en-US" sz="1050" b="0" i="0" u="none" strike="noStrike" dirty="0">
                        <a:solidFill>
                          <a:srgbClr val="000000"/>
                        </a:solidFill>
                        <a:effectLst/>
                        <a:latin typeface="游ゴシック" panose="020B0400000000000000" pitchFamily="50" charset="-128"/>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b="0" i="0" u="none" strike="noStrike" dirty="0">
                          <a:solidFill>
                            <a:srgbClr val="000000"/>
                          </a:solidFill>
                          <a:effectLst/>
                          <a:latin typeface="游ゴシック" panose="020B0400000000000000" pitchFamily="50" charset="-128"/>
                          <a:ea typeface="+mn-ea"/>
                        </a:rPr>
                        <a:t>RAMPART</a:t>
                      </a:r>
                      <a:r>
                        <a:rPr lang="en-US" altLang="ja-JP" sz="1050" b="0" i="0" u="none" strike="noStrike" baseline="30000" dirty="0">
                          <a:solidFill>
                            <a:srgbClr val="000000"/>
                          </a:solidFill>
                          <a:effectLst/>
                          <a:latin typeface="游ゴシック" panose="020B0400000000000000" pitchFamily="50" charset="-128"/>
                          <a:ea typeface="+mn-ea"/>
                        </a:rPr>
                        <a:t>[2]</a:t>
                      </a:r>
                      <a:br>
                        <a:rPr lang="ja-JP" altLang="en-US" sz="1050" b="0" i="0" u="none" strike="noStrike" dirty="0">
                          <a:solidFill>
                            <a:srgbClr val="000000"/>
                          </a:solidFill>
                          <a:effectLst/>
                          <a:latin typeface="游ゴシック" panose="020B0400000000000000" pitchFamily="50" charset="-128"/>
                          <a:ea typeface="+mn-ea"/>
                        </a:rPr>
                      </a:br>
                      <a:r>
                        <a:rPr lang="en-US" altLang="ja-JP" sz="1050" b="0" i="0" u="none" strike="noStrike" dirty="0">
                          <a:solidFill>
                            <a:srgbClr val="000000"/>
                          </a:solidFill>
                          <a:effectLst/>
                          <a:latin typeface="游ゴシック" panose="020B0400000000000000" pitchFamily="50" charset="-128"/>
                          <a:ea typeface="+mn-ea"/>
                        </a:rPr>
                        <a:t>Infinite Turtles</a:t>
                      </a:r>
                      <a:r>
                        <a:rPr lang="en-US" altLang="ja-JP" sz="1050" b="0" i="0" u="none" strike="noStrike" baseline="30000" dirty="0">
                          <a:solidFill>
                            <a:srgbClr val="000000"/>
                          </a:solidFill>
                          <a:effectLst/>
                          <a:latin typeface="游ゴシック" panose="020B0400000000000000" pitchFamily="50" charset="-128"/>
                          <a:ea typeface="+mn-ea"/>
                        </a:rPr>
                        <a:t>[3]</a:t>
                      </a:r>
                      <a:endParaRPr lang="en-US" altLang="ja-JP" sz="1050" b="0" i="0" u="none" strike="noStrike" dirty="0">
                        <a:solidFill>
                          <a:srgbClr val="000000"/>
                        </a:solidFill>
                        <a:effectLst/>
                        <a:latin typeface="游ゴシック" panose="020B0400000000000000" pitchFamily="50" charset="-128"/>
                        <a:ea typeface="+mn-ea"/>
                      </a:endParaRPr>
                    </a:p>
                  </a:txBody>
                  <a:tcPr anchor="ctr"/>
                </a:tc>
                <a:tc>
                  <a:txBody>
                    <a:bodyPr/>
                    <a:lstStyle/>
                    <a:p>
                      <a:r>
                        <a:rPr lang="ja-JP" altLang="en-US" sz="1050" b="0" i="0" u="none" strike="noStrike" dirty="0">
                          <a:solidFill>
                            <a:srgbClr val="000000"/>
                          </a:solidFill>
                          <a:effectLst/>
                          <a:latin typeface="游ゴシック" panose="020B0400000000000000" pitchFamily="50" charset="-128"/>
                          <a:ea typeface="+mn-ea"/>
                        </a:rPr>
                        <a:t>エルギーザの封印</a:t>
                      </a:r>
                      <a:r>
                        <a:rPr lang="en-US" altLang="ja-JP" sz="1050" b="0" i="0" u="none" strike="noStrike" baseline="30000" dirty="0">
                          <a:solidFill>
                            <a:srgbClr val="000000"/>
                          </a:solidFill>
                          <a:effectLst/>
                          <a:latin typeface="游ゴシック" panose="020B0400000000000000" pitchFamily="50" charset="-128"/>
                          <a:ea typeface="+mn-ea"/>
                        </a:rPr>
                        <a:t>[4]</a:t>
                      </a:r>
                      <a:endParaRPr kumimoji="1" lang="ja-JP" altLang="en-US" sz="105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b="0" i="0" u="none" strike="noStrike" dirty="0">
                          <a:solidFill>
                            <a:srgbClr val="000000"/>
                          </a:solidFill>
                          <a:effectLst/>
                          <a:latin typeface="游ゴシック" panose="020B0400000000000000" pitchFamily="50" charset="-128"/>
                          <a:ea typeface="+mn-ea"/>
                        </a:rPr>
                        <a:t>トランスクリプティッド</a:t>
                      </a:r>
                      <a:r>
                        <a:rPr lang="en-US" altLang="ja-JP" sz="1050" b="0" i="0" u="none" strike="noStrike" baseline="30000" dirty="0">
                          <a:solidFill>
                            <a:srgbClr val="000000"/>
                          </a:solidFill>
                          <a:effectLst/>
                          <a:latin typeface="游ゴシック" panose="020B0400000000000000" pitchFamily="50" charset="-128"/>
                          <a:ea typeface="+mn-ea"/>
                        </a:rPr>
                        <a:t>[5]</a:t>
                      </a:r>
                      <a:br>
                        <a:rPr lang="ja-JP" altLang="en-US" sz="1050" b="0" i="0" u="none" strike="noStrike" dirty="0">
                          <a:solidFill>
                            <a:srgbClr val="000000"/>
                          </a:solidFill>
                          <a:effectLst/>
                          <a:latin typeface="游ゴシック" panose="020B0400000000000000" pitchFamily="50" charset="-128"/>
                          <a:ea typeface="+mn-ea"/>
                        </a:rPr>
                      </a:br>
                      <a:r>
                        <a:rPr lang="ja-JP" altLang="en-US" sz="1050" b="0" i="0" u="none" strike="noStrike" dirty="0">
                          <a:solidFill>
                            <a:srgbClr val="000000"/>
                          </a:solidFill>
                          <a:effectLst/>
                          <a:latin typeface="游ゴシック" panose="020B0400000000000000" pitchFamily="50" charset="-128"/>
                          <a:ea typeface="+mn-ea"/>
                        </a:rPr>
                        <a:t>クォース</a:t>
                      </a:r>
                      <a:r>
                        <a:rPr lang="en-US" altLang="ja-JP" sz="1050" b="0" i="0" u="none" strike="noStrike" baseline="30000" dirty="0">
                          <a:solidFill>
                            <a:srgbClr val="000000"/>
                          </a:solidFill>
                          <a:effectLst/>
                          <a:latin typeface="游ゴシック" panose="020B0400000000000000" pitchFamily="50" charset="-128"/>
                          <a:ea typeface="+mn-ea"/>
                        </a:rPr>
                        <a:t>[6]</a:t>
                      </a:r>
                      <a:endParaRPr lang="ja-JP" altLang="en-US" sz="1050" b="0" i="0" u="none" strike="noStrike" dirty="0">
                        <a:solidFill>
                          <a:srgbClr val="000000"/>
                        </a:solidFill>
                        <a:effectLst/>
                        <a:latin typeface="游ゴシック" panose="020B0400000000000000" pitchFamily="50" charset="-128"/>
                        <a:ea typeface="+mn-ea"/>
                      </a:endParaRPr>
                    </a:p>
                    <a:p>
                      <a:endParaRPr kumimoji="1" lang="ja-JP" altLang="en-US" sz="1050" dirty="0"/>
                    </a:p>
                  </a:txBody>
                  <a:tcPr anchor="ctr"/>
                </a:tc>
                <a:tc>
                  <a:txBody>
                    <a:bodyPr/>
                    <a:lstStyle/>
                    <a:p>
                      <a:endParaRPr kumimoji="1" lang="ja-JP" altLang="en-US" sz="105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b="0" i="0" u="none" strike="noStrike" dirty="0">
                          <a:solidFill>
                            <a:srgbClr val="000000"/>
                          </a:solidFill>
                          <a:effectLst/>
                          <a:latin typeface="游ゴシック" panose="020B0400000000000000" pitchFamily="50" charset="-128"/>
                          <a:ea typeface="+mn-ea"/>
                        </a:rPr>
                        <a:t>東方スペルバブル</a:t>
                      </a:r>
                      <a:r>
                        <a:rPr lang="en-US" altLang="ja-JP" sz="1050" b="0" i="0" u="none" strike="noStrike" baseline="30000" dirty="0">
                          <a:solidFill>
                            <a:srgbClr val="000000"/>
                          </a:solidFill>
                          <a:effectLst/>
                          <a:latin typeface="游ゴシック" panose="020B0400000000000000" pitchFamily="50" charset="-128"/>
                          <a:ea typeface="+mn-ea"/>
                        </a:rPr>
                        <a:t>[7]</a:t>
                      </a:r>
                      <a:br>
                        <a:rPr lang="ja-JP" altLang="en-US" sz="1050" b="0" i="0" u="none" strike="noStrike" dirty="0">
                          <a:solidFill>
                            <a:srgbClr val="000000"/>
                          </a:solidFill>
                          <a:effectLst/>
                          <a:latin typeface="游ゴシック" panose="020B0400000000000000" pitchFamily="50" charset="-128"/>
                          <a:ea typeface="+mn-ea"/>
                        </a:rPr>
                      </a:br>
                      <a:r>
                        <a:rPr lang="ja-JP" altLang="en-US" sz="1050" b="0" i="0" u="none" strike="noStrike" dirty="0">
                          <a:solidFill>
                            <a:srgbClr val="000000"/>
                          </a:solidFill>
                          <a:effectLst/>
                          <a:latin typeface="游ゴシック" panose="020B0400000000000000" pitchFamily="50" charset="-128"/>
                          <a:ea typeface="+mn-ea"/>
                        </a:rPr>
                        <a:t>∀</a:t>
                      </a:r>
                      <a:r>
                        <a:rPr lang="en-US" altLang="ja-JP" sz="1050" b="0" i="0" u="none" strike="noStrike" dirty="0" err="1">
                          <a:solidFill>
                            <a:srgbClr val="000000"/>
                          </a:solidFill>
                          <a:effectLst/>
                          <a:latin typeface="游ゴシック" panose="020B0400000000000000" pitchFamily="50" charset="-128"/>
                          <a:ea typeface="+mn-ea"/>
                        </a:rPr>
                        <a:t>kashicforce</a:t>
                      </a:r>
                      <a:r>
                        <a:rPr lang="en-US" altLang="ja-JP" sz="1050" b="0" i="0" u="none" strike="noStrike" dirty="0">
                          <a:solidFill>
                            <a:srgbClr val="000000"/>
                          </a:solidFill>
                          <a:effectLst/>
                          <a:latin typeface="游ゴシック" panose="020B0400000000000000" pitchFamily="50" charset="-128"/>
                          <a:ea typeface="+mn-ea"/>
                        </a:rPr>
                        <a:t>-inundation of brigade-</a:t>
                      </a:r>
                      <a:r>
                        <a:rPr lang="en-US" altLang="ja-JP" sz="1050" b="0" i="0" u="none" strike="noStrike" baseline="30000" dirty="0">
                          <a:solidFill>
                            <a:srgbClr val="000000"/>
                          </a:solidFill>
                          <a:effectLst/>
                          <a:latin typeface="游ゴシック" panose="020B0400000000000000" pitchFamily="50" charset="-128"/>
                          <a:ea typeface="+mn-ea"/>
                        </a:rPr>
                        <a:t>[8]</a:t>
                      </a:r>
                      <a:endParaRPr lang="en-US" altLang="ja-JP" sz="1050" b="0" i="0" u="none" strike="noStrike" dirty="0">
                        <a:solidFill>
                          <a:srgbClr val="000000"/>
                        </a:solidFill>
                        <a:effectLst/>
                        <a:latin typeface="游ゴシック" panose="020B0400000000000000" pitchFamily="50" charset="-128"/>
                        <a:ea typeface="+mn-ea"/>
                      </a:endParaRPr>
                    </a:p>
                  </a:txBody>
                  <a:tcPr anchor="ctr"/>
                </a:tc>
                <a:extLst>
                  <a:ext uri="{0D108BD9-81ED-4DB2-BD59-A6C34878D82A}">
                    <a16:rowId xmlns:a16="http://schemas.microsoft.com/office/drawing/2014/main" val="4022152065"/>
                  </a:ext>
                </a:extLst>
              </a:tr>
            </a:tbl>
          </a:graphicData>
        </a:graphic>
      </p:graphicFrame>
      <p:sp>
        <p:nvSpPr>
          <p:cNvPr id="18" name="二等辺三角形 17">
            <a:extLst>
              <a:ext uri="{FF2B5EF4-FFF2-40B4-BE49-F238E27FC236}">
                <a16:creationId xmlns:a16="http://schemas.microsoft.com/office/drawing/2014/main" id="{AD5DF1AD-37EF-0C35-2C2C-3BC1622564F2}"/>
              </a:ext>
            </a:extLst>
          </p:cNvPr>
          <p:cNvSpPr/>
          <p:nvPr/>
        </p:nvSpPr>
        <p:spPr>
          <a:xfrm>
            <a:off x="2196401" y="4091779"/>
            <a:ext cx="417195" cy="359651"/>
          </a:xfrm>
          <a:prstGeom prst="triangle">
            <a:avLst/>
          </a:prstGeom>
          <a:noFill/>
          <a:ln w="762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5E9F35D4-F1B7-CD98-E4FF-7033683E88FD}"/>
              </a:ext>
            </a:extLst>
          </p:cNvPr>
          <p:cNvSpPr/>
          <p:nvPr/>
        </p:nvSpPr>
        <p:spPr>
          <a:xfrm>
            <a:off x="3824159" y="4091778"/>
            <a:ext cx="417195" cy="359651"/>
          </a:xfrm>
          <a:prstGeom prst="triangle">
            <a:avLst/>
          </a:prstGeom>
          <a:noFill/>
          <a:ln w="762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a:extLst>
              <a:ext uri="{FF2B5EF4-FFF2-40B4-BE49-F238E27FC236}">
                <a16:creationId xmlns:a16="http://schemas.microsoft.com/office/drawing/2014/main" id="{F248123D-390D-B29E-74A1-FA376785FE28}"/>
              </a:ext>
            </a:extLst>
          </p:cNvPr>
          <p:cNvSpPr/>
          <p:nvPr/>
        </p:nvSpPr>
        <p:spPr>
          <a:xfrm>
            <a:off x="7079675" y="4091777"/>
            <a:ext cx="417195" cy="359651"/>
          </a:xfrm>
          <a:prstGeom prst="triangle">
            <a:avLst/>
          </a:prstGeom>
          <a:noFill/>
          <a:ln w="762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3374ED8D-7E5E-75F9-7294-CE2B54D593DE}"/>
              </a:ext>
            </a:extLst>
          </p:cNvPr>
          <p:cNvSpPr/>
          <p:nvPr/>
        </p:nvSpPr>
        <p:spPr>
          <a:xfrm>
            <a:off x="8707433" y="4106737"/>
            <a:ext cx="417195" cy="359651"/>
          </a:xfrm>
          <a:prstGeom prst="triangle">
            <a:avLst/>
          </a:prstGeom>
          <a:noFill/>
          <a:ln w="762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F9B54F65-B9EF-AE54-D35A-A7A7143EC025}"/>
              </a:ext>
            </a:extLst>
          </p:cNvPr>
          <p:cNvSpPr/>
          <p:nvPr/>
        </p:nvSpPr>
        <p:spPr>
          <a:xfrm>
            <a:off x="10335191" y="4064713"/>
            <a:ext cx="417195" cy="417195"/>
          </a:xfrm>
          <a:prstGeom prst="ellipse">
            <a:avLst/>
          </a:pr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a:extLst>
              <a:ext uri="{FF2B5EF4-FFF2-40B4-BE49-F238E27FC236}">
                <a16:creationId xmlns:a16="http://schemas.microsoft.com/office/drawing/2014/main" id="{6C5F1D98-416A-942B-0994-0D74C51117D2}"/>
              </a:ext>
            </a:extLst>
          </p:cNvPr>
          <p:cNvSpPr txBox="1"/>
          <p:nvPr/>
        </p:nvSpPr>
        <p:spPr>
          <a:xfrm>
            <a:off x="7066673" y="252494"/>
            <a:ext cx="6537036" cy="1431161"/>
          </a:xfrm>
          <a:prstGeom prst="rect">
            <a:avLst/>
          </a:prstGeom>
          <a:noFill/>
        </p:spPr>
        <p:txBody>
          <a:bodyPr wrap="square" rtlCol="0">
            <a:spAutoFit/>
          </a:bodyPr>
          <a:lstStyle/>
          <a:p>
            <a:r>
              <a:rPr lang="en-US" altLang="ja-JP" sz="1000" dirty="0"/>
              <a:t>[1]:</a:t>
            </a:r>
            <a:r>
              <a:rPr lang="en-US" altLang="ja-JP" sz="1000" i="0" dirty="0" err="1">
                <a:solidFill>
                  <a:srgbClr val="000000"/>
                </a:solidFill>
                <a:effectLst/>
              </a:rPr>
              <a:t>GungHo</a:t>
            </a:r>
            <a:r>
              <a:rPr lang="en-US" altLang="ja-JP" sz="1000" i="0" dirty="0">
                <a:solidFill>
                  <a:srgbClr val="000000"/>
                </a:solidFill>
                <a:effectLst/>
              </a:rPr>
              <a:t> Online Entertainment『</a:t>
            </a:r>
            <a:r>
              <a:rPr kumimoji="1" lang="ja-JP" altLang="en-US" sz="1000" dirty="0"/>
              <a:t>パズル＆ドラゴンズ</a:t>
            </a:r>
            <a:r>
              <a:rPr kumimoji="1" lang="en-US" altLang="ja-JP" sz="1000" dirty="0"/>
              <a:t>』.2012</a:t>
            </a:r>
            <a:endParaRPr lang="en-US" altLang="ja-JP" sz="1000" dirty="0"/>
          </a:p>
          <a:p>
            <a:r>
              <a:rPr lang="en-US" altLang="ja-JP" sz="1000" dirty="0"/>
              <a:t>[2]:</a:t>
            </a:r>
            <a:r>
              <a:rPr lang="en-US" altLang="ja-JP" sz="1000" i="0" dirty="0" err="1">
                <a:solidFill>
                  <a:srgbClr val="202122"/>
                </a:solidFill>
                <a:effectLst/>
              </a:rPr>
              <a:t>Tengen</a:t>
            </a:r>
            <a:r>
              <a:rPr lang="en-US" altLang="ja-JP" sz="1000" i="0" dirty="0">
                <a:solidFill>
                  <a:srgbClr val="202122"/>
                </a:solidFill>
                <a:effectLst/>
              </a:rPr>
              <a:t> Inc.</a:t>
            </a:r>
            <a:r>
              <a:rPr lang="en-US" altLang="ja-JP" sz="1000" i="0" dirty="0">
                <a:solidFill>
                  <a:srgbClr val="000000"/>
                </a:solidFill>
                <a:effectLst/>
              </a:rPr>
              <a:t> Atari Inc.『RAMPART』.1990</a:t>
            </a:r>
            <a:endParaRPr lang="en-US" altLang="ja-JP" sz="1000" dirty="0"/>
          </a:p>
          <a:p>
            <a:r>
              <a:rPr lang="en-US" altLang="ja-JP" sz="1000" dirty="0"/>
              <a:t>[3]:Charlie </a:t>
            </a:r>
            <a:r>
              <a:rPr lang="en-US" altLang="ja-JP" sz="1000" dirty="0" err="1"/>
              <a:t>Brej『Infinite</a:t>
            </a:r>
            <a:r>
              <a:rPr lang="en-US" altLang="ja-JP" sz="1000" dirty="0"/>
              <a:t> Turtles』.2022</a:t>
            </a:r>
          </a:p>
          <a:p>
            <a:r>
              <a:rPr lang="en-US" altLang="ja-JP" sz="1000" dirty="0"/>
              <a:t>[4]:</a:t>
            </a:r>
            <a:r>
              <a:rPr lang="ja-JP" altLang="en-US" sz="1000" i="0" dirty="0">
                <a:solidFill>
                  <a:srgbClr val="000000"/>
                </a:solidFill>
                <a:effectLst/>
              </a:rPr>
              <a:t>株式会社コナミデジタルエンタテインメント</a:t>
            </a:r>
            <a:r>
              <a:rPr lang="en-US" altLang="ja-JP" sz="1000" dirty="0">
                <a:solidFill>
                  <a:srgbClr val="000000"/>
                </a:solidFill>
              </a:rPr>
              <a:t>『</a:t>
            </a:r>
            <a:r>
              <a:rPr lang="ja-JP" altLang="en-US" sz="1000" dirty="0">
                <a:solidFill>
                  <a:srgbClr val="000000"/>
                </a:solidFill>
              </a:rPr>
              <a:t>エルギーザの封印</a:t>
            </a:r>
            <a:r>
              <a:rPr lang="en-US" altLang="ja-JP" sz="1000" dirty="0">
                <a:solidFill>
                  <a:srgbClr val="000000"/>
                </a:solidFill>
              </a:rPr>
              <a:t>』.1988</a:t>
            </a:r>
            <a:endParaRPr lang="en-US" altLang="ja-JP" sz="1000" dirty="0"/>
          </a:p>
          <a:p>
            <a:r>
              <a:rPr lang="en-US" altLang="ja-JP" sz="1000" dirty="0"/>
              <a:t>[5]:Plug In Digital『</a:t>
            </a:r>
            <a:r>
              <a:rPr lang="ja-JP" altLang="en-US" sz="1000" dirty="0"/>
              <a:t>トランスクリプティッド</a:t>
            </a:r>
            <a:r>
              <a:rPr lang="en-US" altLang="ja-JP" sz="1000" dirty="0"/>
              <a:t>』.2017</a:t>
            </a:r>
          </a:p>
          <a:p>
            <a:r>
              <a:rPr lang="en-US" altLang="ja-JP" sz="1000" dirty="0"/>
              <a:t>[6]:</a:t>
            </a:r>
            <a:r>
              <a:rPr lang="ja-JP" altLang="en-US" sz="1000" dirty="0"/>
              <a:t>株式会社コナミアミューズメント</a:t>
            </a:r>
            <a:r>
              <a:rPr lang="en-US" altLang="ja-JP" sz="1000" dirty="0"/>
              <a:t>『</a:t>
            </a:r>
            <a:r>
              <a:rPr lang="ja-JP" altLang="en-US" sz="1000" dirty="0"/>
              <a:t>クォース</a:t>
            </a:r>
            <a:r>
              <a:rPr lang="en-US" altLang="ja-JP" sz="1000" dirty="0"/>
              <a:t>』.1989</a:t>
            </a:r>
          </a:p>
          <a:p>
            <a:r>
              <a:rPr lang="en-US" altLang="ja-JP" sz="1000" dirty="0"/>
              <a:t>[7]:</a:t>
            </a:r>
            <a:r>
              <a:rPr lang="ja-JP" altLang="en-US" sz="1000" dirty="0"/>
              <a:t>株式会社タイトー</a:t>
            </a:r>
            <a:r>
              <a:rPr lang="en-US" altLang="ja-JP" sz="1000" dirty="0"/>
              <a:t>『</a:t>
            </a:r>
            <a:r>
              <a:rPr lang="ja-JP" altLang="en-US" sz="1000" dirty="0"/>
              <a:t>東方スペルバブル</a:t>
            </a:r>
            <a:r>
              <a:rPr lang="en-US" altLang="ja-JP" sz="1000" dirty="0"/>
              <a:t>』.2020</a:t>
            </a:r>
          </a:p>
          <a:p>
            <a:r>
              <a:rPr lang="en-US" altLang="ja-JP" sz="1000" dirty="0"/>
              <a:t>[8]:</a:t>
            </a:r>
            <a:r>
              <a:rPr lang="ja-JP" altLang="en-US" sz="1000" dirty="0"/>
              <a:t>エンドレスシラフ</a:t>
            </a:r>
            <a:r>
              <a:rPr lang="en-US" altLang="ja-JP" sz="1000" dirty="0"/>
              <a:t>『</a:t>
            </a:r>
            <a:r>
              <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altLang="ja-JP" sz="1000" b="0" i="0" u="none" strike="noStrike" dirty="0" err="1">
                <a:solidFill>
                  <a:srgbClr val="000000"/>
                </a:solidFill>
                <a:effectLst/>
                <a:latin typeface="游ゴシック" panose="020B0400000000000000" pitchFamily="50" charset="-128"/>
                <a:ea typeface="游ゴシック" panose="020B0400000000000000" pitchFamily="50" charset="-128"/>
              </a:rPr>
              <a:t>kashicforce</a:t>
            </a:r>
            <a:r>
              <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rPr>
              <a:t>-inundation of brigade-</a:t>
            </a:r>
            <a:r>
              <a:rPr lang="en-US" altLang="ja-JP" sz="1000" dirty="0"/>
              <a:t>』.2019</a:t>
            </a:r>
          </a:p>
          <a:p>
            <a:endParaRPr kumimoji="1" lang="ja-JP" altLang="en-US" sz="700" dirty="0"/>
          </a:p>
        </p:txBody>
      </p:sp>
      <p:sp>
        <p:nvSpPr>
          <p:cNvPr id="27" name="二等辺三角形 26">
            <a:extLst>
              <a:ext uri="{FF2B5EF4-FFF2-40B4-BE49-F238E27FC236}">
                <a16:creationId xmlns:a16="http://schemas.microsoft.com/office/drawing/2014/main" id="{BCAB94BE-1AF6-52DF-4C9C-BB9A1C923595}"/>
              </a:ext>
            </a:extLst>
          </p:cNvPr>
          <p:cNvSpPr/>
          <p:nvPr/>
        </p:nvSpPr>
        <p:spPr>
          <a:xfrm>
            <a:off x="5451917" y="4106737"/>
            <a:ext cx="417195" cy="359651"/>
          </a:xfrm>
          <a:prstGeom prst="triangle">
            <a:avLst/>
          </a:prstGeom>
          <a:noFill/>
          <a:ln w="762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97046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251DD0-AF3A-87C3-345F-B137A9B51683}"/>
              </a:ext>
            </a:extLst>
          </p:cNvPr>
          <p:cNvSpPr>
            <a:spLocks noGrp="1"/>
          </p:cNvSpPr>
          <p:nvPr>
            <p:ph type="title"/>
          </p:nvPr>
        </p:nvSpPr>
        <p:spPr/>
        <p:txBody>
          <a:bodyPr/>
          <a:lstStyle/>
          <a:p>
            <a:r>
              <a:rPr kumimoji="1" lang="en-US" altLang="ja-JP" sz="2800" b="0" i="0" u="none" strike="noStrike" kern="1200" cap="none" spc="0" normalizeH="0" baseline="0" noProof="0" dirty="0">
                <a:ln>
                  <a:noFill/>
                </a:ln>
                <a:solidFill>
                  <a:srgbClr val="E7E6E6">
                    <a:lumMod val="25000"/>
                  </a:srgbClr>
                </a:solidFill>
                <a:effectLst/>
                <a:uLnTx/>
                <a:uFillTx/>
                <a:latin typeface="HGSｺﾞｼｯｸE" panose="020B0900000000000000" pitchFamily="50" charset="-128"/>
                <a:ea typeface="HGSｺﾞｼｯｸE" panose="020B0900000000000000" pitchFamily="50" charset="-128"/>
                <a:cs typeface="+mj-cs"/>
              </a:rPr>
              <a:t>-</a:t>
            </a:r>
            <a:r>
              <a:rPr kumimoji="1" lang="ja-JP" altLang="en-US" sz="2800" b="0" i="0" u="none" strike="noStrike" kern="1200" cap="none" spc="0" normalizeH="0" baseline="0" noProof="0" dirty="0">
                <a:ln>
                  <a:noFill/>
                </a:ln>
                <a:solidFill>
                  <a:srgbClr val="E7E6E6">
                    <a:lumMod val="25000"/>
                  </a:srgbClr>
                </a:solidFill>
                <a:effectLst/>
                <a:uLnTx/>
                <a:uFillTx/>
                <a:latin typeface="HGSｺﾞｼｯｸE" panose="020B0900000000000000" pitchFamily="50" charset="-128"/>
                <a:ea typeface="HGSｺﾞｼｯｸE" panose="020B0900000000000000" pitchFamily="50" charset="-128"/>
                <a:cs typeface="+mj-cs"/>
              </a:rPr>
              <a:t> ゲームの設計 </a:t>
            </a:r>
            <a:r>
              <a:rPr kumimoji="1" lang="en-US" altLang="ja-JP" sz="2800" b="0" i="0" u="none" strike="noStrike" kern="1200" cap="none" spc="0" normalizeH="0" baseline="0" noProof="0" dirty="0">
                <a:ln>
                  <a:noFill/>
                </a:ln>
                <a:solidFill>
                  <a:srgbClr val="E7E6E6">
                    <a:lumMod val="25000"/>
                  </a:srgbClr>
                </a:solidFill>
                <a:effectLst/>
                <a:uLnTx/>
                <a:uFillTx/>
                <a:latin typeface="HGSｺﾞｼｯｸE" panose="020B0900000000000000" pitchFamily="50" charset="-128"/>
                <a:ea typeface="HGSｺﾞｼｯｸE" panose="020B0900000000000000" pitchFamily="50" charset="-128"/>
                <a:cs typeface="+mj-cs"/>
              </a:rPr>
              <a:t>-</a:t>
            </a:r>
            <a:br>
              <a:rPr kumimoji="1" lang="en-US" altLang="ja-JP" sz="4000" b="0" i="0" u="none" strike="noStrike" kern="1200" cap="none" spc="0" normalizeH="0" baseline="0" noProof="0" dirty="0">
                <a:ln>
                  <a:noFill/>
                </a:ln>
                <a:solidFill>
                  <a:srgbClr val="E7E6E6">
                    <a:lumMod val="25000"/>
                  </a:srgbClr>
                </a:solidFill>
                <a:effectLst/>
                <a:uLnTx/>
                <a:uFillTx/>
                <a:latin typeface="游ゴシック Light" panose="020F0302020204030204"/>
                <a:ea typeface="游ゴシック Light" panose="020B0300000000000000" pitchFamily="50" charset="-128"/>
                <a:cs typeface="+mj-cs"/>
              </a:rPr>
            </a:br>
            <a:r>
              <a:rPr kumimoji="1" lang="en-US" altLang="ja-JP" sz="2000" b="0" i="0" u="none" strike="noStrike" kern="1200" cap="none" spc="0" normalizeH="0" baseline="0" noProof="0" dirty="0">
                <a:ln>
                  <a:noFill/>
                </a:ln>
                <a:solidFill>
                  <a:srgbClr val="E7E6E6">
                    <a:lumMod val="50000"/>
                  </a:srgbClr>
                </a:solidFill>
                <a:effectLst/>
                <a:uLnTx/>
                <a:uFillTx/>
                <a:latin typeface="Bahnschrift SemiLight" panose="020B0502040204020203" pitchFamily="34" charset="0"/>
                <a:ea typeface="游ゴシック Light" panose="020B0300000000000000" pitchFamily="50" charset="-128"/>
                <a:cs typeface="Adobe Devanagari" panose="02040503050201020203" pitchFamily="18" charset="0"/>
              </a:rPr>
              <a:t>Game Design</a:t>
            </a:r>
            <a:endParaRPr kumimoji="1" lang="ja-JP" altLang="en-US" dirty="0"/>
          </a:p>
        </p:txBody>
      </p:sp>
      <p:sp>
        <p:nvSpPr>
          <p:cNvPr id="3" name="コンテンツ プレースホルダー 2">
            <a:extLst>
              <a:ext uri="{FF2B5EF4-FFF2-40B4-BE49-F238E27FC236}">
                <a16:creationId xmlns:a16="http://schemas.microsoft.com/office/drawing/2014/main" id="{91AEF0F6-999E-B46B-0300-9B59694AD033}"/>
              </a:ext>
            </a:extLst>
          </p:cNvPr>
          <p:cNvSpPr>
            <a:spLocks noGrp="1"/>
          </p:cNvSpPr>
          <p:nvPr>
            <p:ph idx="1"/>
          </p:nvPr>
        </p:nvSpPr>
        <p:spPr/>
        <p:txBody>
          <a:bodyPr vert="horz" lIns="91440" tIns="45720" rIns="91440" bIns="45720" rtlCol="0" anchor="t">
            <a:normAutofit/>
          </a:bodyPr>
          <a:lstStyle/>
          <a:p>
            <a:endParaRPr kumimoji="1" lang="en-US" altLang="ja-JP" sz="2000" dirty="0"/>
          </a:p>
          <a:p>
            <a:endParaRPr lang="en-US" altLang="ja-JP" sz="2000" dirty="0"/>
          </a:p>
          <a:p>
            <a:endParaRPr kumimoji="1" lang="en-US" altLang="ja-JP" sz="2000" dirty="0"/>
          </a:p>
          <a:p>
            <a:endParaRPr lang="en-US" altLang="ja-JP" sz="2000" dirty="0"/>
          </a:p>
          <a:p>
            <a:pPr marL="0" indent="0">
              <a:buNone/>
            </a:pPr>
            <a:endParaRPr lang="en-US" altLang="ja-JP" sz="2000" dirty="0"/>
          </a:p>
          <a:p>
            <a:pPr marL="0" indent="0">
              <a:buNone/>
            </a:pPr>
            <a:endParaRPr lang="en-US" altLang="ja-JP" sz="2400" dirty="0"/>
          </a:p>
          <a:p>
            <a:pPr marL="0" indent="0">
              <a:buNone/>
            </a:pPr>
            <a:endParaRPr lang="en-US" altLang="ja-JP" sz="2400" dirty="0"/>
          </a:p>
          <a:p>
            <a:pPr marL="0" indent="0">
              <a:buNone/>
            </a:pPr>
            <a:r>
              <a:rPr lang="ja-JP" altLang="en-US" dirty="0">
                <a:ea typeface="游ゴシック"/>
              </a:rPr>
              <a:t>　パズルの持つ要素</a:t>
            </a:r>
            <a:r>
              <a:rPr lang="ja-JP" altLang="en-US" sz="3200" dirty="0">
                <a:ea typeface="游ゴシック"/>
              </a:rPr>
              <a:t>「</a:t>
            </a:r>
            <a:r>
              <a:rPr lang="ja-JP" altLang="en-US" sz="3200" b="1" dirty="0">
                <a:solidFill>
                  <a:schemeClr val="accent5">
                    <a:lumMod val="75000"/>
                  </a:schemeClr>
                </a:solidFill>
                <a:ea typeface="游ゴシック"/>
              </a:rPr>
              <a:t>マス目</a:t>
            </a:r>
            <a:r>
              <a:rPr lang="ja-JP" altLang="en-US" sz="3200" dirty="0">
                <a:ea typeface="游ゴシック"/>
              </a:rPr>
              <a:t>」</a:t>
            </a:r>
            <a:r>
              <a:rPr lang="en-US" altLang="ja-JP" sz="2000" b="1" dirty="0">
                <a:ea typeface="游ゴシック"/>
              </a:rPr>
              <a:t>×</a:t>
            </a:r>
            <a:r>
              <a:rPr lang="en-US" altLang="ja-JP" b="1" dirty="0">
                <a:ea typeface="游ゴシック"/>
              </a:rPr>
              <a:t> </a:t>
            </a:r>
            <a:r>
              <a:rPr lang="ja-JP" altLang="en-US" dirty="0">
                <a:ea typeface="游ゴシック"/>
              </a:rPr>
              <a:t>リズムの持つ</a:t>
            </a:r>
            <a:r>
              <a:rPr lang="ja-JP" altLang="en-US" sz="3200" b="1" dirty="0">
                <a:solidFill>
                  <a:schemeClr val="accent5">
                    <a:lumMod val="75000"/>
                  </a:schemeClr>
                </a:solidFill>
                <a:ea typeface="游ゴシック"/>
              </a:rPr>
              <a:t>拍</a:t>
            </a:r>
            <a:r>
              <a:rPr lang="ja-JP" altLang="en-US" dirty="0">
                <a:ea typeface="游ゴシック"/>
              </a:rPr>
              <a:t>の概念</a:t>
            </a:r>
            <a:endParaRPr lang="en-US" altLang="ja-JP" dirty="0">
              <a:ea typeface="游ゴシック"/>
            </a:endParaRPr>
          </a:p>
          <a:p>
            <a:pPr marL="0" indent="0">
              <a:lnSpc>
                <a:spcPct val="150000"/>
              </a:lnSpc>
              <a:buNone/>
            </a:pPr>
            <a:r>
              <a:rPr lang="en-US" altLang="ja-JP" dirty="0"/>
              <a:t>					</a:t>
            </a:r>
            <a:r>
              <a:rPr lang="ja-JP" altLang="en-US" sz="3200" b="1" dirty="0"/>
              <a:t>ステップシーケンサー</a:t>
            </a:r>
            <a:endParaRPr lang="en-US" altLang="ja-JP" b="1" dirty="0"/>
          </a:p>
        </p:txBody>
      </p:sp>
      <p:pic>
        <p:nvPicPr>
          <p:cNvPr id="1026" name="Picture 2" descr="Lumines Remastered PS4 review - The Indie Game Website">
            <a:extLst>
              <a:ext uri="{FF2B5EF4-FFF2-40B4-BE49-F238E27FC236}">
                <a16:creationId xmlns:a16="http://schemas.microsoft.com/office/drawing/2014/main" id="{C7A66015-C75B-FC74-687D-A72E60FE2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609" y="1531751"/>
            <a:ext cx="3654056" cy="2055407"/>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a:extLst>
              <a:ext uri="{FF2B5EF4-FFF2-40B4-BE49-F238E27FC236}">
                <a16:creationId xmlns:a16="http://schemas.microsoft.com/office/drawing/2014/main" id="{57E9CA6A-C14D-2EC7-844D-ADD2AF58C859}"/>
              </a:ext>
            </a:extLst>
          </p:cNvPr>
          <p:cNvPicPr>
            <a:picLocks noChangeAspect="1"/>
          </p:cNvPicPr>
          <p:nvPr/>
        </p:nvPicPr>
        <p:blipFill rotWithShape="1">
          <a:blip r:embed="rId3"/>
          <a:srcRect t="801" b="1772"/>
          <a:stretch/>
        </p:blipFill>
        <p:spPr>
          <a:xfrm>
            <a:off x="6218274" y="1531751"/>
            <a:ext cx="4145993" cy="2055407"/>
          </a:xfrm>
          <a:prstGeom prst="rect">
            <a:avLst/>
          </a:prstGeom>
        </p:spPr>
      </p:pic>
      <p:sp>
        <p:nvSpPr>
          <p:cNvPr id="7" name="テキスト ボックス 6">
            <a:extLst>
              <a:ext uri="{FF2B5EF4-FFF2-40B4-BE49-F238E27FC236}">
                <a16:creationId xmlns:a16="http://schemas.microsoft.com/office/drawing/2014/main" id="{3A989728-AA81-8D3F-B04B-379F8BDBA47F}"/>
              </a:ext>
            </a:extLst>
          </p:cNvPr>
          <p:cNvSpPr txBox="1"/>
          <p:nvPr/>
        </p:nvSpPr>
        <p:spPr>
          <a:xfrm>
            <a:off x="1827733" y="3587158"/>
            <a:ext cx="3679932" cy="400110"/>
          </a:xfrm>
          <a:prstGeom prst="rect">
            <a:avLst/>
          </a:prstGeom>
          <a:noFill/>
        </p:spPr>
        <p:txBody>
          <a:bodyPr wrap="square" rtlCol="0">
            <a:spAutoFit/>
          </a:bodyPr>
          <a:lstStyle/>
          <a:p>
            <a:r>
              <a:rPr lang="en-US" altLang="ja-JP" sz="1000" dirty="0"/>
              <a:t>Q </a:t>
            </a:r>
            <a:r>
              <a:rPr lang="en-US" altLang="ja-JP" sz="1000" dirty="0" err="1"/>
              <a:t>ENTERTAINMENT『Lumines</a:t>
            </a:r>
            <a:r>
              <a:rPr lang="en-US" altLang="ja-JP" sz="1000" dirty="0"/>
              <a:t>: Puzzle Fusion』</a:t>
            </a:r>
          </a:p>
          <a:p>
            <a:r>
              <a:rPr lang="ja-JP" altLang="en-US" sz="1000" dirty="0"/>
              <a:t>株式会社バンダイ</a:t>
            </a:r>
            <a:r>
              <a:rPr lang="en-US" altLang="ja-JP" sz="1000" dirty="0"/>
              <a:t>.2004</a:t>
            </a:r>
          </a:p>
        </p:txBody>
      </p:sp>
      <p:sp>
        <p:nvSpPr>
          <p:cNvPr id="8" name="テキスト ボックス 7">
            <a:extLst>
              <a:ext uri="{FF2B5EF4-FFF2-40B4-BE49-F238E27FC236}">
                <a16:creationId xmlns:a16="http://schemas.microsoft.com/office/drawing/2014/main" id="{D74A640C-79C1-FE1C-EF4C-3AC445F7D914}"/>
              </a:ext>
            </a:extLst>
          </p:cNvPr>
          <p:cNvSpPr txBox="1"/>
          <p:nvPr/>
        </p:nvSpPr>
        <p:spPr>
          <a:xfrm>
            <a:off x="6218274" y="3587158"/>
            <a:ext cx="4722628" cy="246221"/>
          </a:xfrm>
          <a:prstGeom prst="rect">
            <a:avLst/>
          </a:prstGeom>
          <a:noFill/>
        </p:spPr>
        <p:txBody>
          <a:bodyPr wrap="square" rtlCol="0">
            <a:spAutoFit/>
          </a:bodyPr>
          <a:lstStyle/>
          <a:p>
            <a:r>
              <a:rPr lang="en-US" altLang="ja-JP" sz="1000" i="0" dirty="0">
                <a:solidFill>
                  <a:srgbClr val="000000"/>
                </a:solidFill>
                <a:effectLst/>
              </a:rPr>
              <a:t>Google Creative Lab, Use All Five, and </a:t>
            </a:r>
            <a:r>
              <a:rPr lang="en-US" altLang="ja-JP" sz="1000" i="0" dirty="0" err="1">
                <a:solidFill>
                  <a:srgbClr val="000000"/>
                </a:solidFill>
                <a:effectLst/>
              </a:rPr>
              <a:t>Yotam</a:t>
            </a:r>
            <a:r>
              <a:rPr lang="en-US" altLang="ja-JP" sz="1000" i="0" dirty="0">
                <a:solidFill>
                  <a:srgbClr val="000000"/>
                </a:solidFill>
                <a:effectLst/>
              </a:rPr>
              <a:t> </a:t>
            </a:r>
            <a:r>
              <a:rPr lang="en-US" altLang="ja-JP" sz="1000" i="0" dirty="0" err="1">
                <a:solidFill>
                  <a:srgbClr val="000000"/>
                </a:solidFill>
                <a:effectLst/>
              </a:rPr>
              <a:t>Mann『</a:t>
            </a:r>
            <a:r>
              <a:rPr lang="en-US" altLang="ja-JP" sz="1000" i="0" cap="all" dirty="0" err="1">
                <a:solidFill>
                  <a:srgbClr val="000000"/>
                </a:solidFill>
                <a:effectLst/>
              </a:rPr>
              <a:t>SONG</a:t>
            </a:r>
            <a:r>
              <a:rPr lang="en-US" altLang="ja-JP" sz="1000" i="0" cap="all" dirty="0">
                <a:solidFill>
                  <a:srgbClr val="000000"/>
                </a:solidFill>
                <a:effectLst/>
              </a:rPr>
              <a:t> MAKER</a:t>
            </a:r>
            <a:r>
              <a:rPr lang="en-US" altLang="ja-JP" sz="1000" i="0" dirty="0">
                <a:solidFill>
                  <a:srgbClr val="000000"/>
                </a:solidFill>
                <a:effectLst/>
              </a:rPr>
              <a:t>』</a:t>
            </a:r>
            <a:endParaRPr kumimoji="1" lang="ja-JP" altLang="en-US" sz="900" dirty="0"/>
          </a:p>
        </p:txBody>
      </p:sp>
      <p:cxnSp>
        <p:nvCxnSpPr>
          <p:cNvPr id="10" name="直線矢印コネクタ 9">
            <a:extLst>
              <a:ext uri="{FF2B5EF4-FFF2-40B4-BE49-F238E27FC236}">
                <a16:creationId xmlns:a16="http://schemas.microsoft.com/office/drawing/2014/main" id="{9A7C6C99-4265-1D57-0127-E43045DDDE89}"/>
              </a:ext>
            </a:extLst>
          </p:cNvPr>
          <p:cNvCxnSpPr>
            <a:cxnSpLocks/>
          </p:cNvCxnSpPr>
          <p:nvPr/>
        </p:nvCxnSpPr>
        <p:spPr>
          <a:xfrm>
            <a:off x="4508205" y="5709684"/>
            <a:ext cx="852377" cy="0"/>
          </a:xfrm>
          <a:prstGeom prst="straightConnector1">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85726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6310</TotalTime>
  <Words>1190</Words>
  <Application>Microsoft Office PowerPoint</Application>
  <PresentationFormat>ワイド画面</PresentationFormat>
  <Paragraphs>200</Paragraphs>
  <Slides>13</Slides>
  <Notes>0</Notes>
  <HiddenSlides>2</HiddenSlides>
  <MMClips>1</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HGSｺﾞｼｯｸE</vt:lpstr>
      <vt:lpstr>HGｺﾞｼｯｸE</vt:lpstr>
      <vt:lpstr>游ゴシック</vt:lpstr>
      <vt:lpstr>游ゴシック Light</vt:lpstr>
      <vt:lpstr>Arial</vt:lpstr>
      <vt:lpstr>Bahnschrift</vt:lpstr>
      <vt:lpstr>Bahnschrift SemiLight</vt:lpstr>
      <vt:lpstr>Office テーマ</vt:lpstr>
      <vt:lpstr>パズルで音色ノーツを作るシーケンサーリズムゲーム Sequencer rhythm game with puzzle to create tone notes</vt:lpstr>
      <vt:lpstr>- ゲームのルール - Game rules</vt:lpstr>
      <vt:lpstr>- 完成作品 - Completed work</vt:lpstr>
      <vt:lpstr>- 研究の目的 - Research background</vt:lpstr>
      <vt:lpstr>- なぜパズルゲームなのか - Reasons for choosing puzzle games</vt:lpstr>
      <vt:lpstr>- なぜリズムゲームなのか - Reasons for choosing rhythm games</vt:lpstr>
      <vt:lpstr>- なぜリズムゲームなのか - Reasons for choosing rhythm games</vt:lpstr>
      <vt:lpstr>- なぜリズムゲームなのか - Reasons for choosing rhythm games</vt:lpstr>
      <vt:lpstr>- ゲームの設計 - Game Design</vt:lpstr>
      <vt:lpstr>- ゲームの設計 - Game Design</vt:lpstr>
      <vt:lpstr>- ゲームの設計 - Game Design</vt:lpstr>
      <vt:lpstr>- 音の選定 - Sound selection</vt:lpstr>
      <vt:lpstr>- まとめ -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パズルで音色ノーツを作るシーケンサーリズムゲーム Sequencer rhythm game with puzzle to create tone notes</dc:title>
  <dc:creator>nao sakuma</dc:creator>
  <cp:lastModifiedBy>nao sakuma</cp:lastModifiedBy>
  <cp:revision>102</cp:revision>
  <dcterms:created xsi:type="dcterms:W3CDTF">2023-01-17T18:14:11Z</dcterms:created>
  <dcterms:modified xsi:type="dcterms:W3CDTF">2023-01-29T17:46:50Z</dcterms:modified>
</cp:coreProperties>
</file>