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71" r:id="rId5"/>
    <p:sldId id="272" r:id="rId6"/>
    <p:sldId id="261" r:id="rId7"/>
    <p:sldId id="265" r:id="rId8"/>
    <p:sldId id="273" r:id="rId9"/>
    <p:sldId id="270" r:id="rId10"/>
    <p:sldId id="274" r:id="rId11"/>
    <p:sldId id="260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F2FF"/>
    <a:srgbClr val="FFFF99"/>
    <a:srgbClr val="99CCFF"/>
    <a:srgbClr val="99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018F5-7424-4761-9549-132EB5CBB61A}" v="111" dt="2023-01-26T15:25:13.753"/>
    <p1510:client id="{DFEA281C-C74D-4277-8125-C4E8C8EA3716}" v="6" dt="2023-01-27T05:48:2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uma nao" userId="5696438b09a75019" providerId="Windows Live" clId="Web-{455018F5-7424-4761-9549-132EB5CBB61A}"/>
    <pc:docChg chg="modSld">
      <pc:chgData name="sakuma nao" userId="5696438b09a75019" providerId="Windows Live" clId="Web-{455018F5-7424-4761-9549-132EB5CBB61A}" dt="2023-01-26T15:25:13.753" v="108" actId="20577"/>
      <pc:docMkLst>
        <pc:docMk/>
      </pc:docMkLst>
      <pc:sldChg chg="modSp">
        <pc:chgData name="sakuma nao" userId="5696438b09a75019" providerId="Windows Live" clId="Web-{455018F5-7424-4761-9549-132EB5CBB61A}" dt="2023-01-26T14:19:39.254" v="6" actId="20577"/>
        <pc:sldMkLst>
          <pc:docMk/>
          <pc:sldMk cId="2662075069" sldId="259"/>
        </pc:sldMkLst>
        <pc:spChg chg="mod">
          <ac:chgData name="sakuma nao" userId="5696438b09a75019" providerId="Windows Live" clId="Web-{455018F5-7424-4761-9549-132EB5CBB61A}" dt="2023-01-26T14:19:39.254" v="6" actId="20577"/>
          <ac:spMkLst>
            <pc:docMk/>
            <pc:sldMk cId="2662075069" sldId="259"/>
            <ac:spMk id="4" creationId="{070618F8-85F6-1FF1-10A6-F4BAEE45B804}"/>
          </ac:spMkLst>
        </pc:spChg>
      </pc:sldChg>
      <pc:sldChg chg="addSp delSp modSp addAnim delAnim">
        <pc:chgData name="sakuma nao" userId="5696438b09a75019" providerId="Windows Live" clId="Web-{455018F5-7424-4761-9549-132EB5CBB61A}" dt="2023-01-26T14:24:50.401" v="35" actId="1076"/>
        <pc:sldMkLst>
          <pc:docMk/>
          <pc:sldMk cId="16311688" sldId="263"/>
        </pc:sldMkLst>
        <pc:spChg chg="add del mod">
          <ac:chgData name="sakuma nao" userId="5696438b09a75019" providerId="Windows Live" clId="Web-{455018F5-7424-4761-9549-132EB5CBB61A}" dt="2023-01-26T14:24:08.978" v="25"/>
          <ac:spMkLst>
            <pc:docMk/>
            <pc:sldMk cId="16311688" sldId="263"/>
            <ac:spMk id="6" creationId="{32423EC8-1C68-E48D-3775-F7617F17E2F8}"/>
          </ac:spMkLst>
        </pc:spChg>
        <pc:spChg chg="add del mod">
          <ac:chgData name="sakuma nao" userId="5696438b09a75019" providerId="Windows Live" clId="Web-{455018F5-7424-4761-9549-132EB5CBB61A}" dt="2023-01-26T14:24:28.026" v="28"/>
          <ac:spMkLst>
            <pc:docMk/>
            <pc:sldMk cId="16311688" sldId="263"/>
            <ac:spMk id="8" creationId="{57EBA14D-F3AF-7E67-50FF-F0191BC968E8}"/>
          </ac:spMkLst>
        </pc:spChg>
        <pc:picChg chg="add del mod">
          <ac:chgData name="sakuma nao" userId="5696438b09a75019" providerId="Windows Live" clId="Web-{455018F5-7424-4761-9549-132EB5CBB61A}" dt="2023-01-26T14:24:09.697" v="26"/>
          <ac:picMkLst>
            <pc:docMk/>
            <pc:sldMk cId="16311688" sldId="263"/>
            <ac:picMk id="3" creationId="{48DC07D4-C180-BF27-10EA-B2C2DF0768D0}"/>
          </ac:picMkLst>
        </pc:picChg>
        <pc:picChg chg="add del mod">
          <ac:chgData name="sakuma nao" userId="5696438b09a75019" providerId="Windows Live" clId="Web-{455018F5-7424-4761-9549-132EB5CBB61A}" dt="2023-01-26T14:24:19.197" v="27"/>
          <ac:picMkLst>
            <pc:docMk/>
            <pc:sldMk cId="16311688" sldId="263"/>
            <ac:picMk id="4" creationId="{E2840AFA-2792-2465-0EA3-0208EF3A6017}"/>
          </ac:picMkLst>
        </pc:picChg>
        <pc:picChg chg="add mod ord">
          <ac:chgData name="sakuma nao" userId="5696438b09a75019" providerId="Windows Live" clId="Web-{455018F5-7424-4761-9549-132EB5CBB61A}" dt="2023-01-26T14:24:50.401" v="35" actId="1076"/>
          <ac:picMkLst>
            <pc:docMk/>
            <pc:sldMk cId="16311688" sldId="263"/>
            <ac:picMk id="9" creationId="{E687A69B-4C78-E474-19C8-DF3DC1235902}"/>
          </ac:picMkLst>
        </pc:picChg>
      </pc:sldChg>
      <pc:sldChg chg="modSp">
        <pc:chgData name="sakuma nao" userId="5696438b09a75019" providerId="Windows Live" clId="Web-{455018F5-7424-4761-9549-132EB5CBB61A}" dt="2023-01-26T15:25:13.753" v="108" actId="20577"/>
        <pc:sldMkLst>
          <pc:docMk/>
          <pc:sldMk cId="2762335110" sldId="264"/>
        </pc:sldMkLst>
        <pc:spChg chg="mod">
          <ac:chgData name="sakuma nao" userId="5696438b09a75019" providerId="Windows Live" clId="Web-{455018F5-7424-4761-9549-132EB5CBB61A}" dt="2023-01-26T15:25:13.753" v="108" actId="20577"/>
          <ac:spMkLst>
            <pc:docMk/>
            <pc:sldMk cId="2762335110" sldId="264"/>
            <ac:spMk id="3" creationId="{6674BED4-2A0B-7DD7-4F93-0063E0CF03E0}"/>
          </ac:spMkLst>
        </pc:spChg>
      </pc:sldChg>
      <pc:sldChg chg="modSp">
        <pc:chgData name="sakuma nao" userId="5696438b09a75019" providerId="Windows Live" clId="Web-{455018F5-7424-4761-9549-132EB5CBB61A}" dt="2023-01-26T14:55:41.927" v="47" actId="20577"/>
        <pc:sldMkLst>
          <pc:docMk/>
          <pc:sldMk cId="3190857260" sldId="270"/>
        </pc:sldMkLst>
        <pc:spChg chg="mod">
          <ac:chgData name="sakuma nao" userId="5696438b09a75019" providerId="Windows Live" clId="Web-{455018F5-7424-4761-9549-132EB5CBB61A}" dt="2023-01-26T14:55:41.927" v="47" actId="20577"/>
          <ac:spMkLst>
            <pc:docMk/>
            <pc:sldMk cId="3190857260" sldId="270"/>
            <ac:spMk id="3" creationId="{91AEF0F6-999E-B46B-0300-9B59694AD033}"/>
          </ac:spMkLst>
        </pc:spChg>
      </pc:sldChg>
    </pc:docChg>
  </pc:docChgLst>
  <pc:docChgLst>
    <pc:chgData name="sakuma nao" userId="5696438b09a75019" providerId="Windows Live" clId="Web-{DFEA281C-C74D-4277-8125-C4E8C8EA3716}"/>
    <pc:docChg chg="modSld">
      <pc:chgData name="sakuma nao" userId="5696438b09a75019" providerId="Windows Live" clId="Web-{DFEA281C-C74D-4277-8125-C4E8C8EA3716}" dt="2023-01-27T05:48:22.784" v="5" actId="20577"/>
      <pc:docMkLst>
        <pc:docMk/>
      </pc:docMkLst>
      <pc:sldChg chg="modSp">
        <pc:chgData name="sakuma nao" userId="5696438b09a75019" providerId="Windows Live" clId="Web-{DFEA281C-C74D-4277-8125-C4E8C8EA3716}" dt="2023-01-27T05:48:22.784" v="5" actId="20577"/>
        <pc:sldMkLst>
          <pc:docMk/>
          <pc:sldMk cId="2762335110" sldId="264"/>
        </pc:sldMkLst>
        <pc:spChg chg="mod">
          <ac:chgData name="sakuma nao" userId="5696438b09a75019" providerId="Windows Live" clId="Web-{DFEA281C-C74D-4277-8125-C4E8C8EA3716}" dt="2023-01-27T05:48:22.784" v="5" actId="20577"/>
          <ac:spMkLst>
            <pc:docMk/>
            <pc:sldMk cId="2762335110" sldId="264"/>
            <ac:spMk id="3" creationId="{6674BED4-2A0B-7DD7-4F93-0063E0CF03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53B22-931C-6526-285A-11AD81CEC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9950DF-3D92-8E18-6F3D-270078662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29525-93DB-88FF-3E0A-C3B30B80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84464-14AE-97AD-2D85-045563E3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B2091-2E88-497E-1529-E9EEB636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4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EEE0-0C09-E5D4-996F-E0691394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5A1985-5B40-7604-CFAD-9BEDBD58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F1C197-489C-CC0B-4E45-8EBF08FC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47A6C-65AF-8805-01B3-FB3D7A26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E5B05-E593-B872-1025-DE6D27BF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97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3DE9B36-6A0C-5070-C80F-69F7396F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77A47-5C35-115E-6398-9094D6D5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399508-0624-CC10-CCED-025EF439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A8195-2D62-275B-465F-46CBAD4F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03BCD-B1AC-CAD0-6D0F-7E6496F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1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1053C-FB58-4BF9-1EBA-7216DBD7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FEDFEC-11BE-FAEA-A155-AE52CE2D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85DB1-3BA6-7509-9699-0EDC70EF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7300A-A37B-D0E5-9F78-F0EBD5C2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CBBDF7-539A-0D83-FB5F-C6A2898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14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323CC-C48E-6A41-197C-6FF0EB1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EB10FB-FAC0-1706-363F-01510530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4C734-13A8-4121-4839-96792FE1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CD6DB-1864-7668-E235-87BDB2D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D72DC-A5DC-A7FD-24B4-35659808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8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6C1FB-03E8-446C-EFB6-78E4979B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85BAB9-0801-7219-98E8-699CA7664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132310-B26D-A2C5-49D0-D94E27FB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B0E8B-7548-8D11-91F7-B9019432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B6BDFF-B178-CD87-86CC-A8A28A81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00AC5-77A1-B73E-FF0C-C790D021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0178D-A446-C3DB-24E8-CEC6569B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924FF1-0A9D-09EC-BAC2-7917A526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B9B57F-DCCB-8799-1C92-9B61F666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B25F80-673C-0535-9B9D-3601E384A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21B16D-3A43-ABF2-4ADF-52798970B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CE7F9E-236D-5E60-542B-A18E103C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F103A0-348E-6E9C-8C07-697DF13D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1890DD-32DF-40EA-E6A5-97E9713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86C6-8240-0899-6B61-9B6EDA7B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E8349A-A39F-509B-3993-EE5FD4DD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6B1A8D-A06A-4FDA-AEBF-B46283BA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C908AA-6C06-97F8-0ACD-11573209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8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5CB0-FE1A-6C6C-0DBB-A7EE74EA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097BBD-C7D8-00CF-D15D-D0945DDB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94BA2D-A73A-85E4-BE1B-30087F1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14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5694E-5BE3-F8E0-9045-8ABF1C6A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024B5-A78D-7D27-A7CE-999E4672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1D1F86-5AF7-014B-8E16-1474B27F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4B4B59-AD7F-BB63-5ACD-E8EE93DA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543F6-39BD-591C-50BE-1BC90916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7AB536-A23A-C013-3071-551DCFCD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54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FAD88-CF4E-C6E0-FD23-4CF8374C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41074F-729F-714E-1B87-AD22B97F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F5004-EFD4-BC3A-23A0-C176E2ED2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6C3432-7CB2-77FD-2FDA-CE7C86F9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280080-33F4-7AE3-7A6E-3E10EDC0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DFCAD-6EC3-FAB6-9971-86620B8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05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F3091-E1D1-EF1E-D668-20FC7FAC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7395F-DF87-0E05-8014-656D73E8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72416-77C3-5073-E0AF-89B4DB7DA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74E4-5C81-4E2A-BB11-A65301C72B69}" type="datetimeFigureOut">
              <a:rPr kumimoji="1" lang="ja-JP" altLang="en-US" smtClean="0"/>
              <a:t>2023/1/30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219DE-B36D-F652-8E28-4C32B0F78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BF2D2-E52E-DBDA-EFDC-207D2193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869F-F8C8-47DB-94A9-9EC72336E3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40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6mSSI0CqcI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6mSSI0CqcI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C558F-FDAA-5527-E8E5-EC7EC2950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パズルで音色ノーツを作るシーケンサーリズムゲーム</a:t>
            </a:r>
            <a:b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kumimoji="1" lang="en-US" altLang="ja-JP" sz="2400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  <a:ea typeface="HGSｺﾞｼｯｸE" panose="020B0900000000000000" pitchFamily="50" charset="-128"/>
              </a:rPr>
              <a:t>Sequencer rhythm game with puzzle to create tone notes</a:t>
            </a:r>
            <a:endParaRPr kumimoji="1" lang="ja-JP" altLang="en-US" sz="2800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  <a:ea typeface="HGSｺﾞｼｯｸE" panose="020B09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903337-5FCC-A8FA-520C-6CF73CBA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ソフトウェアデザインスタジオ</a:t>
            </a:r>
            <a:endParaRPr kumimoji="1"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</a:rPr>
              <a:t>19144691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佐久間 那央</a:t>
            </a:r>
            <a:endParaRPr kumimoji="1" lang="ja-JP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92B1538-EC6D-5321-AF37-4F65AC38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ゲームの設計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Game Design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40717874-2416-0FD1-F88A-AFA0C418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834"/>
            <a:ext cx="5547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ほどほ</a:t>
            </a:r>
            <a:r>
              <a:rPr lang="ja-JP" altLang="en-US" sz="3200" b="1" spc="600" dirty="0">
                <a:solidFill>
                  <a:schemeClr val="accent5">
                    <a:lumMod val="75000"/>
                  </a:schemeClr>
                </a:solidFill>
              </a:rPr>
              <a:t>ど</a:t>
            </a:r>
            <a:r>
              <a:rPr lang="ja-JP" altLang="en-US" spc="600" dirty="0">
                <a:solidFill>
                  <a:schemeClr val="bg2">
                    <a:lumMod val="25000"/>
                  </a:schemeClr>
                </a:solidFill>
              </a:rPr>
              <a:t>が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鍵！</a:t>
            </a:r>
            <a:endParaRPr lang="en-US" altLang="ja-JP" sz="32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パズルゲームをやりすぎるとリズムゲームの難易度が上がる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457200" lvl="1" indent="0">
              <a:buNone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1D1F0A-69D1-D8FB-8AE6-AACAB22797B6}"/>
              </a:ext>
            </a:extLst>
          </p:cNvPr>
          <p:cNvGrpSpPr/>
          <p:nvPr/>
        </p:nvGrpSpPr>
        <p:grpSpPr>
          <a:xfrm>
            <a:off x="879077" y="3149520"/>
            <a:ext cx="4125433" cy="1063256"/>
            <a:chOff x="1860697" y="3429000"/>
            <a:chExt cx="4125433" cy="106325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A3D373C-61CC-F18C-2710-B0E1F1509D50}"/>
                </a:ext>
              </a:extLst>
            </p:cNvPr>
            <p:cNvSpPr/>
            <p:nvPr/>
          </p:nvSpPr>
          <p:spPr>
            <a:xfrm>
              <a:off x="2328530" y="3429000"/>
              <a:ext cx="531628" cy="5316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94EEE72-F090-AE4C-5C40-FF1178C7E634}"/>
                </a:ext>
              </a:extLst>
            </p:cNvPr>
            <p:cNvSpPr/>
            <p:nvPr/>
          </p:nvSpPr>
          <p:spPr>
            <a:xfrm>
              <a:off x="2860158" y="3429000"/>
              <a:ext cx="531628" cy="5316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600" b="1" dirty="0">
                  <a:solidFill>
                    <a:schemeClr val="bg2">
                      <a:lumMod val="25000"/>
                    </a:schemeClr>
                  </a:solidFill>
                </a:rPr>
                <a:t>３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A465731-5B80-34D8-9096-A86D0B6E72FD}"/>
                </a:ext>
              </a:extLst>
            </p:cNvPr>
            <p:cNvSpPr/>
            <p:nvPr/>
          </p:nvSpPr>
          <p:spPr>
            <a:xfrm>
              <a:off x="3391786" y="3429000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4BF9097-8C5F-2206-736C-936207267315}"/>
                </a:ext>
              </a:extLst>
            </p:cNvPr>
            <p:cNvSpPr/>
            <p:nvPr/>
          </p:nvSpPr>
          <p:spPr>
            <a:xfrm>
              <a:off x="3923414" y="3429000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62757C8-FA86-A129-F1D9-833AFE2C4E19}"/>
                </a:ext>
              </a:extLst>
            </p:cNvPr>
            <p:cNvSpPr/>
            <p:nvPr/>
          </p:nvSpPr>
          <p:spPr>
            <a:xfrm>
              <a:off x="4455042" y="3429000"/>
              <a:ext cx="531628" cy="53162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32BFB8-3588-EC5C-DDE9-3341D9E6D558}"/>
                </a:ext>
              </a:extLst>
            </p:cNvPr>
            <p:cNvSpPr/>
            <p:nvPr/>
          </p:nvSpPr>
          <p:spPr>
            <a:xfrm>
              <a:off x="4976037" y="3429000"/>
              <a:ext cx="531628" cy="5316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F19AA10-38F1-4B16-DE89-7C2E3AF28D7A}"/>
                </a:ext>
              </a:extLst>
            </p:cNvPr>
            <p:cNvSpPr/>
            <p:nvPr/>
          </p:nvSpPr>
          <p:spPr>
            <a:xfrm>
              <a:off x="2328530" y="3960628"/>
              <a:ext cx="531628" cy="531628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2F6052E-1440-F1E6-88BF-B5B71F1C4881}"/>
                </a:ext>
              </a:extLst>
            </p:cNvPr>
            <p:cNvSpPr/>
            <p:nvPr/>
          </p:nvSpPr>
          <p:spPr>
            <a:xfrm>
              <a:off x="2860158" y="3960628"/>
              <a:ext cx="531628" cy="531628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7A33810-64F8-4849-7829-1E273F217951}"/>
                </a:ext>
              </a:extLst>
            </p:cNvPr>
            <p:cNvSpPr/>
            <p:nvPr/>
          </p:nvSpPr>
          <p:spPr>
            <a:xfrm>
              <a:off x="3391786" y="3960628"/>
              <a:ext cx="531628" cy="5316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3600" b="1" dirty="0">
                  <a:solidFill>
                    <a:schemeClr val="bg2">
                      <a:lumMod val="25000"/>
                    </a:schemeClr>
                  </a:solidFill>
                </a:rPr>
                <a:t>４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94A9966-185F-9E34-1005-9D2637B985FA}"/>
                </a:ext>
              </a:extLst>
            </p:cNvPr>
            <p:cNvSpPr/>
            <p:nvPr/>
          </p:nvSpPr>
          <p:spPr>
            <a:xfrm>
              <a:off x="3923414" y="3960628"/>
              <a:ext cx="531628" cy="53162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2F23995-524F-F87D-CB0F-E584EA345588}"/>
                </a:ext>
              </a:extLst>
            </p:cNvPr>
            <p:cNvSpPr/>
            <p:nvPr/>
          </p:nvSpPr>
          <p:spPr>
            <a:xfrm>
              <a:off x="4455042" y="3960628"/>
              <a:ext cx="531628" cy="5316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6807933-4ABF-4CB3-1818-B4C473D3E6DE}"/>
                </a:ext>
              </a:extLst>
            </p:cNvPr>
            <p:cNvSpPr/>
            <p:nvPr/>
          </p:nvSpPr>
          <p:spPr>
            <a:xfrm>
              <a:off x="4976037" y="3960628"/>
              <a:ext cx="531628" cy="5316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B1543B37-4B5B-8FDE-2B2F-3594899B2142}"/>
                </a:ext>
              </a:extLst>
            </p:cNvPr>
            <p:cNvSpPr/>
            <p:nvPr/>
          </p:nvSpPr>
          <p:spPr>
            <a:xfrm>
              <a:off x="4497572" y="3500770"/>
              <a:ext cx="446568" cy="388088"/>
            </a:xfrm>
            <a:prstGeom prst="rightArrow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18B469E6-A655-507A-1AEA-608EACBE3EEF}"/>
                </a:ext>
              </a:extLst>
            </p:cNvPr>
            <p:cNvSpPr/>
            <p:nvPr/>
          </p:nvSpPr>
          <p:spPr>
            <a:xfrm rot="5400000">
              <a:off x="3965944" y="4032398"/>
              <a:ext cx="446568" cy="388088"/>
            </a:xfrm>
            <a:prstGeom prst="rightArrow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2E21262-EB1F-33EA-E974-977650BC1B8C}"/>
                </a:ext>
              </a:extLst>
            </p:cNvPr>
            <p:cNvCxnSpPr/>
            <p:nvPr/>
          </p:nvCxnSpPr>
          <p:spPr>
            <a:xfrm>
              <a:off x="1860697" y="4210493"/>
              <a:ext cx="4125433" cy="0"/>
            </a:xfrm>
            <a:prstGeom prst="line">
              <a:avLst/>
            </a:prstGeom>
            <a:ln w="76200">
              <a:solidFill>
                <a:srgbClr val="75F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013101-0973-494B-E52E-B5D301B97958}"/>
              </a:ext>
            </a:extLst>
          </p:cNvPr>
          <p:cNvGrpSpPr/>
          <p:nvPr/>
        </p:nvGrpSpPr>
        <p:grpSpPr>
          <a:xfrm>
            <a:off x="572223" y="4151864"/>
            <a:ext cx="2181448" cy="1669311"/>
            <a:chOff x="895791" y="2206090"/>
            <a:chExt cx="2181448" cy="1669311"/>
          </a:xfrm>
        </p:grpSpPr>
        <p:sp>
          <p:nvSpPr>
            <p:cNvPr id="24" name="吹き出し: 四角形 23">
              <a:extLst>
                <a:ext uri="{FF2B5EF4-FFF2-40B4-BE49-F238E27FC236}">
                  <a16:creationId xmlns:a16="http://schemas.microsoft.com/office/drawing/2014/main" id="{2CD0CA94-7845-4323-BF55-DBA27A33F20F}"/>
                </a:ext>
              </a:extLst>
            </p:cNvPr>
            <p:cNvSpPr/>
            <p:nvPr/>
          </p:nvSpPr>
          <p:spPr>
            <a:xfrm>
              <a:off x="895792" y="2854677"/>
              <a:ext cx="2181447" cy="1020724"/>
            </a:xfrm>
            <a:prstGeom prst="wedgeRectCallout">
              <a:avLst>
                <a:gd name="adj1" fmla="val 21182"/>
                <a:gd name="adj2" fmla="val -7422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長押ししながら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つ同時にタップとさらに長押しもしなきゃ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…</a:t>
              </a:r>
              <a:endParaRPr kumimoji="1" lang="ja-JP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5" name="グラフィックス 24" descr="挙手">
              <a:extLst>
                <a:ext uri="{FF2B5EF4-FFF2-40B4-BE49-F238E27FC236}">
                  <a16:creationId xmlns:a16="http://schemas.microsoft.com/office/drawing/2014/main" id="{1D15E065-ED22-D1EA-A4E0-EDA93B063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791" y="2206090"/>
              <a:ext cx="978197" cy="914400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6FA4040-AD8B-E9E5-BA15-DDC3ECB2B58C}"/>
                </a:ext>
              </a:extLst>
            </p:cNvPr>
            <p:cNvSpPr txBox="1"/>
            <p:nvPr/>
          </p:nvSpPr>
          <p:spPr>
            <a:xfrm>
              <a:off x="1652920" y="2725057"/>
              <a:ext cx="1163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みぎて</a:t>
              </a:r>
              <a:endParaRPr kumimoji="1" lang="ja-JP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D2E9E06-773F-A028-B03E-BDDBE9D6A019}"/>
              </a:ext>
            </a:extLst>
          </p:cNvPr>
          <p:cNvGrpSpPr/>
          <p:nvPr/>
        </p:nvGrpSpPr>
        <p:grpSpPr>
          <a:xfrm>
            <a:off x="3306947" y="4151864"/>
            <a:ext cx="2258055" cy="1649496"/>
            <a:chOff x="8837428" y="2244074"/>
            <a:chExt cx="2258055" cy="1649496"/>
          </a:xfrm>
        </p:grpSpPr>
        <p:sp>
          <p:nvSpPr>
            <p:cNvPr id="28" name="吹き出し: 四角形 27">
              <a:extLst>
                <a:ext uri="{FF2B5EF4-FFF2-40B4-BE49-F238E27FC236}">
                  <a16:creationId xmlns:a16="http://schemas.microsoft.com/office/drawing/2014/main" id="{D7BC9F7F-F5B6-844F-2367-FC2B85C049BB}"/>
                </a:ext>
              </a:extLst>
            </p:cNvPr>
            <p:cNvSpPr/>
            <p:nvPr/>
          </p:nvSpPr>
          <p:spPr>
            <a:xfrm>
              <a:off x="8837428" y="2899811"/>
              <a:ext cx="2181448" cy="993759"/>
            </a:xfrm>
            <a:prstGeom prst="wedgeRectCallout">
              <a:avLst>
                <a:gd name="adj1" fmla="val -22648"/>
                <a:gd name="adj2" fmla="val -76923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右</a:t>
              </a:r>
              <a:r>
                <a:rPr kumimoji="1" lang="ja-JP" altLang="en-US" sz="1400" b="1" dirty="0">
                  <a:solidFill>
                    <a:schemeClr val="bg2">
                      <a:lumMod val="25000"/>
                    </a:schemeClr>
                  </a:solidFill>
                </a:rPr>
                <a:t>フリックの後にタップと同時に下フリックしなきゃ</a:t>
              </a:r>
              <a:r>
                <a:rPr kumimoji="1" lang="en-US" altLang="ja-JP" sz="1400" b="1" dirty="0">
                  <a:solidFill>
                    <a:schemeClr val="bg2">
                      <a:lumMod val="25000"/>
                    </a:schemeClr>
                  </a:solidFill>
                </a:rPr>
                <a:t>…</a:t>
              </a:r>
              <a:endParaRPr kumimoji="1" lang="ja-JP" alt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9" name="グラフィックス 28" descr="挙手">
              <a:extLst>
                <a:ext uri="{FF2B5EF4-FFF2-40B4-BE49-F238E27FC236}">
                  <a16:creationId xmlns:a16="http://schemas.microsoft.com/office/drawing/2014/main" id="{C97D1BBA-A8D5-3EB9-F3A7-0D73DED6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0117286" y="2244074"/>
              <a:ext cx="978197" cy="914400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E0E57A8-5754-DD46-5E0E-513266EF5B96}"/>
                </a:ext>
              </a:extLst>
            </p:cNvPr>
            <p:cNvSpPr txBox="1"/>
            <p:nvPr/>
          </p:nvSpPr>
          <p:spPr>
            <a:xfrm>
              <a:off x="8859073" y="2758395"/>
              <a:ext cx="1586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ひだりて</a:t>
              </a:r>
            </a:p>
          </p:txBody>
        </p:sp>
      </p:grpSp>
      <p:pic>
        <p:nvPicPr>
          <p:cNvPr id="31" name="オンライン メディア 8" title="PazzleSoundGame">
            <a:hlinkClick r:id="" action="ppaction://media"/>
            <a:extLst>
              <a:ext uri="{FF2B5EF4-FFF2-40B4-BE49-F238E27FC236}">
                <a16:creationId xmlns:a16="http://schemas.microsoft.com/office/drawing/2014/main" id="{36154EC4-B2BF-FE54-27EC-E7162470331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5"/>
          <a:srcRect l="23759" t="13994" r="16891" b="13939"/>
          <a:stretch/>
        </p:blipFill>
        <p:spPr>
          <a:xfrm>
            <a:off x="6572277" y="1433872"/>
            <a:ext cx="5071083" cy="46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4A1E9D7-DF5F-A0E1-D400-4B7E7361926D}"/>
              </a:ext>
            </a:extLst>
          </p:cNvPr>
          <p:cNvGrpSpPr/>
          <p:nvPr/>
        </p:nvGrpSpPr>
        <p:grpSpPr>
          <a:xfrm>
            <a:off x="1152525" y="1950720"/>
            <a:ext cx="8395222" cy="1325562"/>
            <a:chOff x="1951729" y="3627120"/>
            <a:chExt cx="8395222" cy="1325562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8794A70-22F0-3830-AE39-9B0B5BDCE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1729" y="3627120"/>
              <a:ext cx="8395222" cy="1325562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4CADF0D-C87E-40A7-CEDE-E168F99E4BC0}"/>
                </a:ext>
              </a:extLst>
            </p:cNvPr>
            <p:cNvSpPr/>
            <p:nvPr/>
          </p:nvSpPr>
          <p:spPr>
            <a:xfrm>
              <a:off x="2590800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DF94900-A49A-9953-FD21-B0E64790F9E7}"/>
                </a:ext>
              </a:extLst>
            </p:cNvPr>
            <p:cNvSpPr/>
            <p:nvPr/>
          </p:nvSpPr>
          <p:spPr>
            <a:xfrm>
              <a:off x="5699760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196D2D7-C81C-6890-91BF-A608B7416B30}"/>
                </a:ext>
              </a:extLst>
            </p:cNvPr>
            <p:cNvSpPr/>
            <p:nvPr/>
          </p:nvSpPr>
          <p:spPr>
            <a:xfrm>
              <a:off x="4651506" y="3973671"/>
              <a:ext cx="327660" cy="6324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音の選定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Sound selection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4BED4-2A0B-7DD7-4F93-0063E0CF0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主要三和音の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音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場合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（例えばド・ミ・ファ・ソ・ラ・シの場合）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indent="0">
              <a:buNone/>
            </a:pPr>
            <a:endParaRPr lang="en-US" altLang="ja-JP" sz="1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11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kumimoji="1" lang="en-US" altLang="ja-JP" sz="2000" dirty="0"/>
          </a:p>
          <a:p>
            <a:pPr marL="457200" lvl="1" indent="0">
              <a:buNone/>
            </a:pPr>
            <a:r>
              <a:rPr kumimoji="1" lang="ja-JP" altLang="en-US" sz="1600" dirty="0"/>
              <a:t>ドシ、ファソ、ソラ、ラシ、などで</a:t>
            </a:r>
            <a:r>
              <a:rPr kumimoji="1" lang="ja-JP" altLang="en-US" sz="2000" b="1" dirty="0">
                <a:solidFill>
                  <a:schemeClr val="accent2">
                    <a:lumMod val="75000"/>
                  </a:schemeClr>
                </a:solidFill>
              </a:rPr>
              <a:t>不協和音程</a:t>
            </a:r>
            <a:r>
              <a:rPr kumimoji="1" lang="ja-JP" altLang="en-US" sz="1600" dirty="0"/>
              <a:t>が発生。</a:t>
            </a:r>
            <a:endParaRPr lang="en-US" altLang="ja-JP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400" dirty="0"/>
              <a:t>不協和音程が発生しない音程を選んだ場合</a:t>
            </a:r>
            <a:endParaRPr lang="en-US" altLang="ja-JP" sz="2400" dirty="0"/>
          </a:p>
          <a:p>
            <a:pPr marL="457200" lvl="1" indent="0">
              <a:buNone/>
            </a:pPr>
            <a:r>
              <a:rPr lang="ja-JP" altLang="en-US" sz="1600" dirty="0"/>
              <a:t>ド、ミ、ソの</a:t>
            </a:r>
            <a:r>
              <a:rPr lang="en-US" altLang="ja-JP" sz="1600" dirty="0"/>
              <a:t>3</a:t>
            </a:r>
            <a:r>
              <a:rPr lang="ja-JP" altLang="en-US" sz="1600" dirty="0"/>
              <a:t>種類の音階しか使えない為、</a:t>
            </a:r>
            <a:r>
              <a:rPr lang="ja-JP" altLang="en-US" sz="2000" b="1" dirty="0"/>
              <a:t>音にバリエーションがなくなる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b="1" dirty="0"/>
              <a:t>　　　→音階を使わない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パーカッション</a:t>
            </a:r>
            <a:r>
              <a:rPr lang="ja-JP" altLang="en-US" b="1" dirty="0"/>
              <a:t>の様な音を採用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0497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まとめ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C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onclusion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4BED4-2A0B-7DD7-4F93-0063E0CF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ea typeface="游ゴシック"/>
              </a:rPr>
              <a:t>課題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ea typeface="游ゴシック"/>
              </a:rPr>
              <a:t>アニメーション等の</a:t>
            </a:r>
            <a:r>
              <a:rPr lang="ja-JP" altLang="en-US" sz="2400" b="1" dirty="0">
                <a:ea typeface="游ゴシック"/>
              </a:rPr>
              <a:t>演出</a:t>
            </a:r>
            <a:r>
              <a:rPr lang="ja-JP" altLang="en-US" sz="2400" dirty="0">
                <a:ea typeface="游ゴシック"/>
              </a:rPr>
              <a:t>、画面の</a:t>
            </a:r>
            <a:r>
              <a:rPr lang="ja-JP" altLang="en-US" sz="2400" b="1" dirty="0">
                <a:solidFill>
                  <a:schemeClr val="bg2">
                    <a:lumMod val="25000"/>
                  </a:schemeClr>
                </a:solidFill>
                <a:ea typeface="游ゴシック"/>
              </a:rPr>
              <a:t>構成</a:t>
            </a:r>
            <a:r>
              <a:rPr lang="ja-JP" altLang="en-US" sz="2400" dirty="0">
                <a:ea typeface="游ゴシック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ea typeface="游ゴシック"/>
              </a:rPr>
              <a:t>更に適した</a:t>
            </a:r>
            <a:r>
              <a:rPr lang="ja-JP" altLang="en-US" sz="2400" b="1" dirty="0">
                <a:ea typeface="游ゴシック"/>
              </a:rPr>
              <a:t>音</a:t>
            </a:r>
            <a:r>
              <a:rPr lang="ja-JP" altLang="en-US" sz="2400" dirty="0">
                <a:ea typeface="游ゴシック"/>
              </a:rPr>
              <a:t>の選定。</a:t>
            </a:r>
            <a:endParaRPr lang="en-US" altLang="ja-JP" sz="2400" dirty="0">
              <a:ea typeface="游ゴシック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ea typeface="游ゴシック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 dirty="0"/>
              <a:t>特徴を</a:t>
            </a: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阻害し合う</a:t>
            </a:r>
            <a:r>
              <a:rPr lang="ja-JP" altLang="en-US" b="1" dirty="0"/>
              <a:t>ようなジャンルの組み合わせ方を考察するのも新たなゲームデザインの突破口になるかもしれない。</a:t>
            </a:r>
            <a:endParaRPr lang="en-US" altLang="ja-JP" b="1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dirty="0"/>
          </a:p>
          <a:p>
            <a:endParaRPr lang="en-US" altLang="ja-JP" sz="20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28A8889-880F-1BA0-972F-AD8F33140013}"/>
              </a:ext>
            </a:extLst>
          </p:cNvPr>
          <p:cNvCxnSpPr>
            <a:cxnSpLocks/>
          </p:cNvCxnSpPr>
          <p:nvPr/>
        </p:nvCxnSpPr>
        <p:spPr>
          <a:xfrm>
            <a:off x="411480" y="4307840"/>
            <a:ext cx="11369040" cy="0"/>
          </a:xfrm>
          <a:prstGeom prst="line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ゲームのルール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Game rules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0618F8-85F6-1FF1-10A6-F4BAEE45B804}"/>
              </a:ext>
            </a:extLst>
          </p:cNvPr>
          <p:cNvSpPr/>
          <p:nvPr/>
        </p:nvSpPr>
        <p:spPr>
          <a:xfrm>
            <a:off x="641684" y="1690688"/>
            <a:ext cx="5069305" cy="4581775"/>
          </a:xfrm>
          <a:prstGeom prst="roundRect">
            <a:avLst>
              <a:gd name="adj" fmla="val 23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パズルフェーズ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（</a:t>
            </a:r>
            <a:r>
              <a:rPr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24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拍）</a:t>
            </a:r>
            <a:endParaRPr lang="en-US" altLang="ja-JP" sz="1600" b="1" dirty="0">
              <a:solidFill>
                <a:schemeClr val="accent5">
                  <a:lumMod val="75000"/>
                </a:schemeClr>
              </a:solidFill>
              <a:ea typeface="游ゴシック"/>
            </a:endParaRPr>
          </a:p>
          <a:p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上下左右で隣り合うピースと位置を入れ替え、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同じ色のピースを</a:t>
            </a:r>
            <a:r>
              <a:rPr kumimoji="1" lang="en-US" altLang="ja-JP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つ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以上揃える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入れ替わったピースの位置に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ノーツ</a:t>
            </a:r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が生成され、他のピースは消える。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kumimoji="1" lang="ja-JP" altLang="en-US" sz="1800" dirty="0">
                <a:solidFill>
                  <a:schemeClr val="bg2">
                    <a:lumMod val="25000"/>
                  </a:schemeClr>
                </a:solidFill>
              </a:rPr>
              <a:t>揃ったピースの個数　</a:t>
            </a:r>
            <a:r>
              <a:rPr kumimoji="1" lang="en-US" altLang="ja-JP" sz="1800" dirty="0">
                <a:solidFill>
                  <a:schemeClr val="bg2">
                    <a:lumMod val="25000"/>
                  </a:schemeClr>
                </a:solidFill>
              </a:rPr>
              <a:t>×</a:t>
            </a:r>
            <a:r>
              <a:rPr lang="ja-JP" altLang="en-US" sz="2800" b="1" dirty="0">
                <a:solidFill>
                  <a:schemeClr val="bg2">
                    <a:lumMod val="25000"/>
                  </a:schemeClr>
                </a:solidFill>
              </a:rPr>
              <a:t>１</a:t>
            </a:r>
            <a:r>
              <a:rPr lang="ja-JP" altLang="en-US" sz="1800" b="1" dirty="0">
                <a:solidFill>
                  <a:schemeClr val="bg2">
                    <a:lumMod val="25000"/>
                  </a:schemeClr>
                </a:solidFill>
              </a:rPr>
              <a:t>点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F2551D4-1B4F-0AD1-E86D-28DBE469FE62}"/>
              </a:ext>
            </a:extLst>
          </p:cNvPr>
          <p:cNvSpPr/>
          <p:nvPr/>
        </p:nvSpPr>
        <p:spPr>
          <a:xfrm>
            <a:off x="6328611" y="1690688"/>
            <a:ext cx="5069305" cy="4581775"/>
          </a:xfrm>
          <a:prstGeom prst="roundRect">
            <a:avLst>
              <a:gd name="adj" fmla="val 23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リズムフェーズ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kumimoji="1" lang="ja-JP" altLang="en-US" sz="1600" b="1" dirty="0">
                <a:solidFill>
                  <a:schemeClr val="accent5">
                    <a:lumMod val="75000"/>
                  </a:schemeClr>
                </a:solidFill>
              </a:rPr>
              <a:t>拍）</a:t>
            </a:r>
            <a:endParaRPr kumimoji="1" lang="en-US" altLang="ja-JP" sz="1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ノーツとバーが</a:t>
            </a: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重なったタイミング</a:t>
            </a:r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</a:rPr>
              <a:t>で操作する。</a:t>
            </a:r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25000"/>
                  </a:schemeClr>
                </a:solidFill>
              </a:rPr>
              <a:t>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	Perfect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Great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10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	Good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　　　</a:t>
            </a:r>
            <a:r>
              <a:rPr lang="en-US" altLang="ja-JP" sz="1800" dirty="0">
                <a:solidFill>
                  <a:schemeClr val="bg2">
                    <a:lumMod val="25000"/>
                  </a:schemeClr>
                </a:solidFill>
              </a:rPr>
              <a:t>Bad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ja-JP" sz="2800" b="1" dirty="0">
                <a:solidFill>
                  <a:schemeClr val="bg2">
                    <a:lumMod val="25000"/>
                  </a:schemeClr>
                </a:solidFill>
              </a:rPr>
              <a:t>-10</a:t>
            </a: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点</a:t>
            </a:r>
            <a:endParaRPr kumimoji="1" lang="ja-JP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4AE183-7243-01E7-9D5C-DBA6C2278B8E}"/>
              </a:ext>
            </a:extLst>
          </p:cNvPr>
          <p:cNvGrpSpPr/>
          <p:nvPr/>
        </p:nvGrpSpPr>
        <p:grpSpPr>
          <a:xfrm>
            <a:off x="5520636" y="3603948"/>
            <a:ext cx="934330" cy="822020"/>
            <a:chOff x="4965032" y="3156619"/>
            <a:chExt cx="2029326" cy="1785394"/>
          </a:xfrm>
        </p:grpSpPr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CE526F84-8CA5-BEBF-C7A0-9A0C20898465}"/>
                </a:ext>
              </a:extLst>
            </p:cNvPr>
            <p:cNvSpPr/>
            <p:nvPr/>
          </p:nvSpPr>
          <p:spPr>
            <a:xfrm>
              <a:off x="5197642" y="3156619"/>
              <a:ext cx="1796716" cy="960438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AE9359BB-6B68-B356-5315-05EE24D79E5C}"/>
                </a:ext>
              </a:extLst>
            </p:cNvPr>
            <p:cNvSpPr/>
            <p:nvPr/>
          </p:nvSpPr>
          <p:spPr>
            <a:xfrm flipH="1">
              <a:off x="4965032" y="3981575"/>
              <a:ext cx="1796716" cy="960438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8DF819FC-7B72-8C7B-D618-6D9844B7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23629"/>
              </p:ext>
            </p:extLst>
          </p:nvPr>
        </p:nvGraphicFramePr>
        <p:xfrm>
          <a:off x="1165630" y="3320393"/>
          <a:ext cx="1705986" cy="12359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8662">
                  <a:extLst>
                    <a:ext uri="{9D8B030D-6E8A-4147-A177-3AD203B41FA5}">
                      <a16:colId xmlns:a16="http://schemas.microsoft.com/office/drawing/2014/main" val="3227621042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60749024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2572503410"/>
                    </a:ext>
                  </a:extLst>
                </a:gridCol>
              </a:tblGrid>
              <a:tr h="61797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00207"/>
                  </a:ext>
                </a:extLst>
              </a:tr>
              <a:tr h="617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2790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DAF8E8-D89C-8BF4-CB0E-2EC96C152A07}"/>
              </a:ext>
            </a:extLst>
          </p:cNvPr>
          <p:cNvSpPr/>
          <p:nvPr/>
        </p:nvSpPr>
        <p:spPr>
          <a:xfrm>
            <a:off x="1165630" y="3315709"/>
            <a:ext cx="55362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BA691F-323F-C718-5A7A-5812A16B9FF2}"/>
              </a:ext>
            </a:extLst>
          </p:cNvPr>
          <p:cNvSpPr/>
          <p:nvPr/>
        </p:nvSpPr>
        <p:spPr>
          <a:xfrm>
            <a:off x="1719254" y="3938367"/>
            <a:ext cx="58731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1BF2A1C-1313-001B-2184-A25895509E68}"/>
              </a:ext>
            </a:extLst>
          </p:cNvPr>
          <p:cNvSpPr/>
          <p:nvPr/>
        </p:nvSpPr>
        <p:spPr>
          <a:xfrm>
            <a:off x="2306568" y="3315709"/>
            <a:ext cx="56504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9">
            <a:extLst>
              <a:ext uri="{FF2B5EF4-FFF2-40B4-BE49-F238E27FC236}">
                <a16:creationId xmlns:a16="http://schemas.microsoft.com/office/drawing/2014/main" id="{7EF84595-C1AB-A822-B074-4E3DA769A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5561"/>
              </p:ext>
            </p:extLst>
          </p:nvPr>
        </p:nvGraphicFramePr>
        <p:xfrm>
          <a:off x="3317826" y="3333381"/>
          <a:ext cx="1705986" cy="123594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8662">
                  <a:extLst>
                    <a:ext uri="{9D8B030D-6E8A-4147-A177-3AD203B41FA5}">
                      <a16:colId xmlns:a16="http://schemas.microsoft.com/office/drawing/2014/main" val="3227621042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60749024"/>
                    </a:ext>
                  </a:extLst>
                </a:gridCol>
                <a:gridCol w="568662">
                  <a:extLst>
                    <a:ext uri="{9D8B030D-6E8A-4147-A177-3AD203B41FA5}">
                      <a16:colId xmlns:a16="http://schemas.microsoft.com/office/drawing/2014/main" val="2572503410"/>
                    </a:ext>
                  </a:extLst>
                </a:gridCol>
              </a:tblGrid>
              <a:tr h="61797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00207"/>
                  </a:ext>
                </a:extLst>
              </a:tr>
              <a:tr h="6179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27907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8F4FEF-EDD2-E844-D380-A5CBD75CAD05}"/>
              </a:ext>
            </a:extLst>
          </p:cNvPr>
          <p:cNvSpPr/>
          <p:nvPr/>
        </p:nvSpPr>
        <p:spPr>
          <a:xfrm>
            <a:off x="3317826" y="3328697"/>
            <a:ext cx="553624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B0A259-E87C-93FD-51E1-6A031B1A3C1F}"/>
              </a:ext>
            </a:extLst>
          </p:cNvPr>
          <p:cNvSpPr/>
          <p:nvPr/>
        </p:nvSpPr>
        <p:spPr>
          <a:xfrm>
            <a:off x="3871450" y="3333381"/>
            <a:ext cx="59873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587BBE-6318-6364-4B51-CB448C0E0ADD}"/>
              </a:ext>
            </a:extLst>
          </p:cNvPr>
          <p:cNvSpPr/>
          <p:nvPr/>
        </p:nvSpPr>
        <p:spPr>
          <a:xfrm>
            <a:off x="4458764" y="3328697"/>
            <a:ext cx="565048" cy="6226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B4828B80-A5CC-D2DB-87AF-FC020F8F8EA8}"/>
              </a:ext>
            </a:extLst>
          </p:cNvPr>
          <p:cNvSpPr/>
          <p:nvPr/>
        </p:nvSpPr>
        <p:spPr>
          <a:xfrm>
            <a:off x="1795196" y="3677110"/>
            <a:ext cx="435429" cy="522514"/>
          </a:xfrm>
          <a:prstGeom prst="up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右向き指示マーク">
            <a:extLst>
              <a:ext uri="{FF2B5EF4-FFF2-40B4-BE49-F238E27FC236}">
                <a16:creationId xmlns:a16="http://schemas.microsoft.com/office/drawing/2014/main" id="{B51824F9-38C6-8D7F-C25C-92FE1F52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03679">
            <a:off x="1875940" y="4099142"/>
            <a:ext cx="914400" cy="914400"/>
          </a:xfrm>
          <a:prstGeom prst="rect">
            <a:avLst/>
          </a:prstGeom>
        </p:spPr>
      </p:pic>
      <p:pic>
        <p:nvPicPr>
          <p:cNvPr id="24" name="グラフィックス 23" descr="右向き指示マーク">
            <a:extLst>
              <a:ext uri="{FF2B5EF4-FFF2-40B4-BE49-F238E27FC236}">
                <a16:creationId xmlns:a16="http://schemas.microsoft.com/office/drawing/2014/main" id="{F0D079BD-EC8A-E600-D5BC-09766516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703679">
            <a:off x="4045523" y="3387138"/>
            <a:ext cx="914400" cy="91440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9D1FB3D-AAEC-3376-EFED-113AE5F7E5EF}"/>
              </a:ext>
            </a:extLst>
          </p:cNvPr>
          <p:cNvSpPr/>
          <p:nvPr/>
        </p:nvSpPr>
        <p:spPr>
          <a:xfrm>
            <a:off x="9278524" y="3814698"/>
            <a:ext cx="789796" cy="78979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F88E1D0-5665-E7C0-665D-E272FA2E4ABC}"/>
              </a:ext>
            </a:extLst>
          </p:cNvPr>
          <p:cNvSpPr/>
          <p:nvPr/>
        </p:nvSpPr>
        <p:spPr>
          <a:xfrm>
            <a:off x="9278524" y="2855015"/>
            <a:ext cx="789796" cy="789796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2760F87-3E73-F6CE-9BF6-9DF340458B5B}"/>
              </a:ext>
            </a:extLst>
          </p:cNvPr>
          <p:cNvSpPr txBox="1"/>
          <p:nvPr/>
        </p:nvSpPr>
        <p:spPr>
          <a:xfrm>
            <a:off x="10216236" y="3144031"/>
            <a:ext cx="9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タップ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BDA93E1-8319-E693-54FF-CF990D70CD70}"/>
              </a:ext>
            </a:extLst>
          </p:cNvPr>
          <p:cNvSpPr/>
          <p:nvPr/>
        </p:nvSpPr>
        <p:spPr>
          <a:xfrm>
            <a:off x="7124044" y="3814698"/>
            <a:ext cx="789795" cy="78979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endParaRPr kumimoji="1" lang="ja-JP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4FB65D-87D9-E557-8E8B-35CC8D3601F4}"/>
              </a:ext>
            </a:extLst>
          </p:cNvPr>
          <p:cNvSpPr txBox="1"/>
          <p:nvPr/>
        </p:nvSpPr>
        <p:spPr>
          <a:xfrm>
            <a:off x="8003419" y="3088878"/>
            <a:ext cx="157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</a:rPr>
              <a:t>フリック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39E48BD-DB6D-E72B-7A88-F2158995D17A}"/>
              </a:ext>
            </a:extLst>
          </p:cNvPr>
          <p:cNvSpPr txBox="1"/>
          <p:nvPr/>
        </p:nvSpPr>
        <p:spPr>
          <a:xfrm>
            <a:off x="8073720" y="4014958"/>
            <a:ext cx="157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長押</a:t>
            </a:r>
            <a:r>
              <a:rPr kumimoji="1" lang="ja-JP" altLang="en-US" sz="1600" b="1" dirty="0">
                <a:solidFill>
                  <a:schemeClr val="bg2">
                    <a:lumMod val="25000"/>
                  </a:schemeClr>
                </a:solidFill>
              </a:rPr>
              <a:t>し</a:t>
            </a:r>
            <a:endParaRPr kumimoji="1" lang="en-US" altLang="ja-JP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DFD0833-B8C7-B443-0390-5F6BD279EA35}"/>
              </a:ext>
            </a:extLst>
          </p:cNvPr>
          <p:cNvGrpSpPr/>
          <p:nvPr/>
        </p:nvGrpSpPr>
        <p:grpSpPr>
          <a:xfrm>
            <a:off x="7124043" y="2851205"/>
            <a:ext cx="789796" cy="789795"/>
            <a:chOff x="7602770" y="3066185"/>
            <a:chExt cx="577795" cy="577794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F3B87C02-9645-7804-94C8-1B0B599D7768}"/>
                </a:ext>
              </a:extLst>
            </p:cNvPr>
            <p:cNvSpPr/>
            <p:nvPr/>
          </p:nvSpPr>
          <p:spPr>
            <a:xfrm>
              <a:off x="7602770" y="3066185"/>
              <a:ext cx="577795" cy="577794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750AEAE4-F142-6E07-203F-71F915887112}"/>
                </a:ext>
              </a:extLst>
            </p:cNvPr>
            <p:cNvSpPr/>
            <p:nvPr/>
          </p:nvSpPr>
          <p:spPr>
            <a:xfrm>
              <a:off x="7716783" y="3193258"/>
              <a:ext cx="344538" cy="32364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488AE1-5E70-0542-7019-E6DFB0CF671C}"/>
              </a:ext>
            </a:extLst>
          </p:cNvPr>
          <p:cNvSpPr txBox="1"/>
          <p:nvPr/>
        </p:nvSpPr>
        <p:spPr>
          <a:xfrm>
            <a:off x="10216236" y="4049316"/>
            <a:ext cx="90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タップ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7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完成作品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Completed work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pic>
        <p:nvPicPr>
          <p:cNvPr id="9" name="オンライン メディア 8" title="PazzleSoundGame">
            <a:hlinkClick r:id="" action="ppaction://media"/>
            <a:extLst>
              <a:ext uri="{FF2B5EF4-FFF2-40B4-BE49-F238E27FC236}">
                <a16:creationId xmlns:a16="http://schemas.microsoft.com/office/drawing/2014/main" id="{E687A69B-4C78-E474-19C8-DF3DC12359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3"/>
          <a:srcRect l="8122" t="13994" r="8509" b="13939"/>
          <a:stretch/>
        </p:blipFill>
        <p:spPr>
          <a:xfrm>
            <a:off x="2534275" y="1753299"/>
            <a:ext cx="7123450" cy="4608154"/>
          </a:xfrm>
        </p:spPr>
      </p:pic>
    </p:spTree>
    <p:extLst>
      <p:ext uri="{BB962C8B-B14F-4D97-AF65-F5344CB8AC3E}">
        <p14:creationId xmlns:p14="http://schemas.microsoft.com/office/powerpoint/2010/main" val="163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研究の目的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Research background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55824CB-D173-2E18-7C3D-AAA0A710B11E}"/>
              </a:ext>
            </a:extLst>
          </p:cNvPr>
          <p:cNvSpPr txBox="1">
            <a:spLocks/>
          </p:cNvSpPr>
          <p:nvPr/>
        </p:nvSpPr>
        <p:spPr>
          <a:xfrm>
            <a:off x="838200" y="45477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参考事例 </a:t>
            </a:r>
            <a:r>
              <a:rPr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Reference example</a:t>
            </a:r>
            <a:endParaRPr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A33BDC-F935-8823-2E26-CCCE0E53BDAE}"/>
              </a:ext>
            </a:extLst>
          </p:cNvPr>
          <p:cNvCxnSpPr>
            <a:cxnSpLocks/>
          </p:cNvCxnSpPr>
          <p:nvPr/>
        </p:nvCxnSpPr>
        <p:spPr>
          <a:xfrm>
            <a:off x="386080" y="4632960"/>
            <a:ext cx="11369040" cy="0"/>
          </a:xfrm>
          <a:prstGeom prst="line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FE5595-A1F2-1F22-83BA-FD339FAF8FD8}"/>
              </a:ext>
            </a:extLst>
          </p:cNvPr>
          <p:cNvSpPr txBox="1"/>
          <p:nvPr/>
        </p:nvSpPr>
        <p:spPr>
          <a:xfrm>
            <a:off x="1125220" y="2491798"/>
            <a:ext cx="9941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ジャンル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を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</a:rPr>
              <a:t>組み合わせ</a:t>
            </a:r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て新しいゲームデザインを創出</a:t>
            </a:r>
            <a:endParaRPr lang="en-US" altLang="ja-JP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 descr="【パズドラ】パズドラZコラボ攻略パーティまとめたよー【ノーコンアリ】 : ガチャガチャ～パズドラ攻略情報まとめ～">
            <a:extLst>
              <a:ext uri="{FF2B5EF4-FFF2-40B4-BE49-F238E27FC236}">
                <a16:creationId xmlns:a16="http://schemas.microsoft.com/office/drawing/2014/main" id="{9F734549-B92A-63CE-5045-8906F28A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3" y="4880791"/>
            <a:ext cx="1075088" cy="16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[Undertale PS4 Neutral] All boss fight (Mercy except Asgore) - YouTube">
            <a:extLst>
              <a:ext uri="{FF2B5EF4-FFF2-40B4-BE49-F238E27FC236}">
                <a16:creationId xmlns:a16="http://schemas.microsoft.com/office/drawing/2014/main" id="{C1A67021-31B7-2A75-5E1D-F4BFEED6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955" y="4880785"/>
            <a:ext cx="2859185" cy="160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914356-0C6D-363D-57C1-7594037D276B}"/>
              </a:ext>
            </a:extLst>
          </p:cNvPr>
          <p:cNvSpPr txBox="1"/>
          <p:nvPr/>
        </p:nvSpPr>
        <p:spPr>
          <a:xfrm>
            <a:off x="4520111" y="4964817"/>
            <a:ext cx="2022684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2">
                    <a:lumMod val="25000"/>
                  </a:schemeClr>
                </a:solidFill>
              </a:rPr>
              <a:t>パズル</a:t>
            </a:r>
            <a:r>
              <a:rPr kumimoji="1" lang="en-US" altLang="ja-JP" sz="1400" b="1" dirty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kumimoji="1" lang="ja-JP" altLang="en-US" sz="1400" b="1" dirty="0">
                <a:solidFill>
                  <a:schemeClr val="bg2">
                    <a:lumMod val="25000"/>
                  </a:schemeClr>
                </a:solidFill>
              </a:rPr>
              <a:t>ドラゴンズ</a:t>
            </a:r>
            <a:endParaRPr lang="en-US" altLang="ja-JP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1200" b="1" dirty="0">
                <a:solidFill>
                  <a:schemeClr val="bg2">
                    <a:lumMod val="50000"/>
                  </a:schemeClr>
                </a:solidFill>
              </a:rPr>
              <a:t>　　パズル</a:t>
            </a:r>
            <a:r>
              <a:rPr lang="en-US" altLang="ja-JP" sz="1200" b="1" dirty="0">
                <a:solidFill>
                  <a:schemeClr val="bg2">
                    <a:lumMod val="50000"/>
                  </a:schemeClr>
                </a:solidFill>
              </a:rPr>
              <a:t>×RPG</a:t>
            </a:r>
          </a:p>
          <a:p>
            <a:endParaRPr kumimoji="1" lang="en-US" altLang="ja-JP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ja-JP" sz="1000" b="0" i="0" dirty="0" err="1">
                <a:solidFill>
                  <a:schemeClr val="bg2">
                    <a:lumMod val="25000"/>
                  </a:schemeClr>
                </a:solidFill>
                <a:effectLst/>
              </a:rPr>
              <a:t>GungHo</a:t>
            </a:r>
            <a:r>
              <a:rPr lang="en-US" altLang="ja-JP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ja-JP" sz="1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Online Entertainment</a:t>
            </a:r>
          </a:p>
          <a:p>
            <a:r>
              <a:rPr lang="en-US" altLang="ja-JP" sz="1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『</a:t>
            </a:r>
            <a:r>
              <a:rPr kumimoji="1" lang="ja-JP" altLang="en-US" sz="1000" dirty="0">
                <a:solidFill>
                  <a:schemeClr val="bg2">
                    <a:lumMod val="25000"/>
                  </a:schemeClr>
                </a:solidFill>
              </a:rPr>
              <a:t>パズル＆ドラゴンズ</a:t>
            </a:r>
            <a:r>
              <a:rPr kumimoji="1" lang="en-US" altLang="ja-JP" sz="1000" dirty="0">
                <a:solidFill>
                  <a:schemeClr val="bg2">
                    <a:lumMod val="25000"/>
                  </a:schemeClr>
                </a:solidFill>
              </a:rPr>
              <a:t>』.2012</a:t>
            </a:r>
            <a:endParaRPr kumimoji="1" lang="ja-JP" altLang="en-US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kumimoji="1" lang="ja-JP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CC1E06-36FA-A357-C146-9C75FBC11DB4}"/>
              </a:ext>
            </a:extLst>
          </p:cNvPr>
          <p:cNvSpPr txBox="1"/>
          <p:nvPr/>
        </p:nvSpPr>
        <p:spPr>
          <a:xfrm>
            <a:off x="9506120" y="4932376"/>
            <a:ext cx="2022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2">
                    <a:lumMod val="25000"/>
                  </a:schemeClr>
                </a:solidFill>
              </a:rPr>
              <a:t>UNDERTALE</a:t>
            </a:r>
          </a:p>
          <a:p>
            <a:r>
              <a:rPr lang="ja-JP" altLang="en-US" sz="1200" b="1" dirty="0">
                <a:solidFill>
                  <a:schemeClr val="bg2">
                    <a:lumMod val="50000"/>
                  </a:schemeClr>
                </a:solidFill>
              </a:rPr>
              <a:t>　シューティング</a:t>
            </a:r>
            <a:r>
              <a:rPr lang="en-US" altLang="ja-JP" sz="1200" b="1" dirty="0">
                <a:solidFill>
                  <a:schemeClr val="bg2">
                    <a:lumMod val="50000"/>
                  </a:schemeClr>
                </a:solidFill>
              </a:rPr>
              <a:t>×RPG</a:t>
            </a:r>
          </a:p>
          <a:p>
            <a:endParaRPr lang="en-US" altLang="ja-JP" sz="1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en-US" altLang="ja-JP" sz="1000" dirty="0"/>
              <a:t>TobyFox『UNDERTALE』.2015</a:t>
            </a:r>
            <a:endParaRPr kumimoji="1" lang="ja-JP" altLang="en-US" sz="1000" dirty="0"/>
          </a:p>
          <a:p>
            <a:endParaRPr kumimoji="1" lang="ja-JP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3DB26F-1721-E2F6-66AF-F772BEC46188}"/>
              </a:ext>
            </a:extLst>
          </p:cNvPr>
          <p:cNvSpPr txBox="1"/>
          <p:nvPr/>
        </p:nvSpPr>
        <p:spPr>
          <a:xfrm>
            <a:off x="1125220" y="3392649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グラフィックの進化やキャラクター戦略が多くみられる昨今だが、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2">
                    <a:lumMod val="25000"/>
                  </a:schemeClr>
                </a:solidFill>
              </a:rPr>
              <a:t>ゲームのルール自体にも可能性はある。</a:t>
            </a:r>
            <a:endParaRPr lang="en-US" altLang="ja-JP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なぜパズルゲームなのか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puzzle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96DB66-334D-6399-1CF5-5A3D6F066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8" y="1690688"/>
            <a:ext cx="7815943" cy="1325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800" b="1" dirty="0">
                <a:solidFill>
                  <a:schemeClr val="accent5">
                    <a:lumMod val="75000"/>
                  </a:schemeClr>
                </a:solidFill>
              </a:rPr>
              <a:t>様々な戦略</a:t>
            </a: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があり</a:t>
            </a:r>
            <a:r>
              <a:rPr lang="ja-JP" altLang="en-US" sz="3300" b="1" spc="-3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組み合わせるジャンルに</a:t>
            </a:r>
            <a:endParaRPr lang="en-US" altLang="ja-JP" sz="33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300" b="1" dirty="0">
                <a:solidFill>
                  <a:schemeClr val="bg2">
                    <a:lumMod val="25000"/>
                  </a:schemeClr>
                </a:solidFill>
              </a:rPr>
              <a:t>適したルールを考える事が可能。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72E192E-766C-05FB-5891-F34614B32202}"/>
              </a:ext>
            </a:extLst>
          </p:cNvPr>
          <p:cNvGrpSpPr/>
          <p:nvPr/>
        </p:nvGrpSpPr>
        <p:grpSpPr>
          <a:xfrm>
            <a:off x="1003300" y="3276599"/>
            <a:ext cx="10515600" cy="3398839"/>
            <a:chOff x="838200" y="3094035"/>
            <a:chExt cx="10515600" cy="3398839"/>
          </a:xfrm>
        </p:grpSpPr>
        <p:sp>
          <p:nvSpPr>
            <p:cNvPr id="19" name="コンテンツ プレースホルダー 2">
              <a:extLst>
                <a:ext uri="{FF2B5EF4-FFF2-40B4-BE49-F238E27FC236}">
                  <a16:creationId xmlns:a16="http://schemas.microsoft.com/office/drawing/2014/main" id="{62E305B8-A041-1B72-2FCC-06FDB4FB818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094035"/>
              <a:ext cx="10515600" cy="33988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400" b="1" dirty="0"/>
            </a:p>
            <a:p>
              <a:pPr marL="914400" lvl="2" indent="0">
                <a:buFont typeface="Arial" panose="020B0604020202020204" pitchFamily="34" charset="0"/>
                <a:buNone/>
              </a:pPr>
              <a:r>
                <a:rPr lang="ja-JP" altLang="en-US" sz="1400" b="1" dirty="0"/>
                <a:t>かさねる</a:t>
              </a:r>
              <a:r>
                <a:rPr lang="en-US" altLang="ja-JP" sz="1200" dirty="0"/>
                <a:t>『Focus』</a:t>
              </a:r>
              <a:r>
                <a:rPr lang="en-US" altLang="ja-JP" sz="1400" b="1" dirty="0"/>
                <a:t>		</a:t>
              </a:r>
              <a:r>
                <a:rPr lang="ja-JP" altLang="en-US" sz="1400" b="1" dirty="0"/>
                <a:t>　　そろえる・まわす</a:t>
              </a:r>
              <a:r>
                <a:rPr lang="en-US" altLang="ja-JP" sz="1200" dirty="0"/>
                <a:t>『TETRIS99』</a:t>
              </a:r>
              <a:r>
                <a:rPr lang="ja-JP" altLang="en-US" sz="1400" dirty="0"/>
                <a:t>　　　　</a:t>
              </a:r>
              <a:r>
                <a:rPr lang="ja-JP" altLang="en-US" sz="1400" b="1" dirty="0"/>
                <a:t>つなげる</a:t>
              </a:r>
              <a:r>
                <a:rPr lang="en-US" altLang="ja-JP" sz="1200" dirty="0"/>
                <a:t>『LINE:</a:t>
              </a:r>
              <a:r>
                <a:rPr lang="ja-JP" altLang="en-US" sz="1200" dirty="0"/>
                <a:t>ディズニー ツムツム</a:t>
              </a:r>
              <a:r>
                <a:rPr lang="en-US" altLang="ja-JP" sz="1200" dirty="0"/>
                <a:t>』</a:t>
              </a:r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endParaRPr lang="en-US" altLang="ja-JP" sz="1200" dirty="0"/>
            </a:p>
            <a:p>
              <a:pPr marL="914400" lvl="2" indent="0">
                <a:buFont typeface="Arial" panose="020B0604020202020204" pitchFamily="34" charset="0"/>
                <a:buNone/>
              </a:pPr>
              <a:r>
                <a:rPr lang="ja-JP" altLang="en-US" sz="1400" b="1" dirty="0"/>
                <a:t>しきつめる、スライドさせる（スライディングブロックパズル）、コマを進める（将棋）</a:t>
              </a:r>
              <a:r>
                <a:rPr lang="en-US" altLang="ja-JP" sz="1400" b="1" dirty="0"/>
                <a:t>……</a:t>
              </a:r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altLang="ja-JP" sz="1600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BCFE24-08CD-29D3-B867-4EA92BF753A7}"/>
                </a:ext>
              </a:extLst>
            </p:cNvPr>
            <p:cNvGrpSpPr/>
            <p:nvPr/>
          </p:nvGrpSpPr>
          <p:grpSpPr>
            <a:xfrm>
              <a:off x="1099216" y="3672992"/>
              <a:ext cx="3311890" cy="2195410"/>
              <a:chOff x="1379145" y="3397408"/>
              <a:chExt cx="2402981" cy="1592906"/>
            </a:xfrm>
          </p:grpSpPr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0173D411-BA40-A3BC-BE71-954471B47826}"/>
                  </a:ext>
                </a:extLst>
              </p:cNvPr>
              <p:cNvGrpSpPr/>
              <p:nvPr/>
            </p:nvGrpSpPr>
            <p:grpSpPr>
              <a:xfrm>
                <a:off x="1390815" y="3397408"/>
                <a:ext cx="2391311" cy="1362075"/>
                <a:chOff x="1390815" y="3151187"/>
                <a:chExt cx="2391311" cy="1362075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E34963C1-6A6E-B1DA-8206-E91AF5183F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90815" y="3151187"/>
                  <a:ext cx="1071499" cy="1362075"/>
                </a:xfrm>
                <a:prstGeom prst="rect">
                  <a:avLst/>
                </a:prstGeom>
              </p:spPr>
            </p:pic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A5238CF0-0357-9167-77B9-B29C3CD95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02" r="17527"/>
                <a:stretch/>
              </p:blipFill>
              <p:spPr>
                <a:xfrm>
                  <a:off x="2462314" y="3151187"/>
                  <a:ext cx="1319812" cy="1362075"/>
                </a:xfrm>
                <a:prstGeom prst="rect">
                  <a:avLst/>
                </a:prstGeom>
              </p:spPr>
            </p:pic>
          </p:grp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0AB7005-6DC1-0BDA-626D-6813C148B57E}"/>
                  </a:ext>
                </a:extLst>
              </p:cNvPr>
              <p:cNvSpPr txBox="1"/>
              <p:nvPr/>
            </p:nvSpPr>
            <p:spPr>
              <a:xfrm>
                <a:off x="1379145" y="4759482"/>
                <a:ext cx="19927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Sid Sackson『Focus』.1981</a:t>
                </a: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433EA4DE-B36C-E7EC-09C2-7DC0A71BED73}"/>
                </a:ext>
              </a:extLst>
            </p:cNvPr>
            <p:cNvGrpSpPr/>
            <p:nvPr/>
          </p:nvGrpSpPr>
          <p:grpSpPr>
            <a:xfrm>
              <a:off x="5219992" y="3672992"/>
              <a:ext cx="3407620" cy="2195410"/>
              <a:chOff x="5047040" y="3288427"/>
              <a:chExt cx="2490797" cy="1604733"/>
            </a:xfrm>
          </p:grpSpPr>
          <p:pic>
            <p:nvPicPr>
              <p:cNvPr id="26" name="Picture 2" descr="TETRIS 99 (2019 video game)">
                <a:extLst>
                  <a:ext uri="{FF2B5EF4-FFF2-40B4-BE49-F238E27FC236}">
                    <a16:creationId xmlns:a16="http://schemas.microsoft.com/office/drawing/2014/main" id="{D9109DCE-7D9A-8E20-A2CA-A553304364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71" t="1008" r="18256" b="3022"/>
              <a:stretch/>
            </p:blipFill>
            <p:spPr bwMode="auto">
              <a:xfrm>
                <a:off x="5047040" y="3288427"/>
                <a:ext cx="1594090" cy="13620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14323FF-EA69-AF98-3ED9-B4A7518F6088}"/>
                  </a:ext>
                </a:extLst>
              </p:cNvPr>
              <p:cNvSpPr txBox="1"/>
              <p:nvPr/>
            </p:nvSpPr>
            <p:spPr>
              <a:xfrm>
                <a:off x="5047040" y="4662328"/>
                <a:ext cx="24907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任天堂株式会社</a:t>
                </a:r>
                <a:r>
                  <a:rPr kumimoji="1" lang="en-US" altLang="ja-JP" sz="900" dirty="0"/>
                  <a:t>『TETRISI99』.2019</a:t>
                </a:r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827F841-85BD-5EA6-72EC-471F2FF09A86}"/>
                </a:ext>
              </a:extLst>
            </p:cNvPr>
            <p:cNvGrpSpPr/>
            <p:nvPr/>
          </p:nvGrpSpPr>
          <p:grpSpPr>
            <a:xfrm>
              <a:off x="8177363" y="3607965"/>
              <a:ext cx="3017896" cy="2260437"/>
              <a:chOff x="8784380" y="3607965"/>
              <a:chExt cx="3017896" cy="2260437"/>
            </a:xfrm>
          </p:grpSpPr>
          <p:pic>
            <p:nvPicPr>
              <p:cNvPr id="29" name="Picture 4" descr="画像集/LINE：ディズニー ツムツム[Android] - 4Gamer">
                <a:extLst>
                  <a:ext uri="{FF2B5EF4-FFF2-40B4-BE49-F238E27FC236}">
                    <a16:creationId xmlns:a16="http://schemas.microsoft.com/office/drawing/2014/main" id="{2862FD1F-B64E-0BF2-3B64-D08E2730B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6440" y="3607965"/>
                <a:ext cx="1056833" cy="1877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F9EB114-765D-99D2-3D04-B2D207115F38}"/>
                  </a:ext>
                </a:extLst>
              </p:cNvPr>
              <p:cNvSpPr txBox="1"/>
              <p:nvPr/>
            </p:nvSpPr>
            <p:spPr>
              <a:xfrm>
                <a:off x="8784380" y="5499070"/>
                <a:ext cx="3017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NHN </a:t>
                </a:r>
                <a:r>
                  <a:rPr kumimoji="1" lang="en-US" altLang="ja-JP" sz="900" dirty="0" err="1"/>
                  <a:t>PlayArt</a:t>
                </a:r>
                <a:r>
                  <a:rPr kumimoji="1" lang="ja-JP" altLang="en-US" sz="900" dirty="0"/>
                  <a:t>株式会社</a:t>
                </a:r>
                <a:r>
                  <a:rPr kumimoji="1" lang="en-US" altLang="ja-JP" sz="900" dirty="0"/>
                  <a:t>『</a:t>
                </a:r>
                <a:r>
                  <a:rPr lang="en-US" altLang="ja-JP" sz="900" dirty="0"/>
                  <a:t> LINE:</a:t>
                </a:r>
                <a:r>
                  <a:rPr lang="ja-JP" altLang="en-US" sz="900" dirty="0"/>
                  <a:t>ディズニー ツムツム</a:t>
                </a:r>
                <a:r>
                  <a:rPr kumimoji="1" lang="en-US" altLang="ja-JP" sz="900" dirty="0"/>
                  <a:t>』LINE</a:t>
                </a:r>
                <a:r>
                  <a:rPr kumimoji="1" lang="ja-JP" altLang="en-US" sz="900" dirty="0"/>
                  <a:t>株式会社</a:t>
                </a:r>
                <a:r>
                  <a:rPr kumimoji="1" lang="en-US" altLang="ja-JP" sz="900" dirty="0"/>
                  <a:t>.2014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7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062210E7-9FB3-B5C0-161E-4733100C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0677"/>
              </p:ext>
            </p:extLst>
          </p:nvPr>
        </p:nvGraphicFramePr>
        <p:xfrm>
          <a:off x="1422400" y="1690688"/>
          <a:ext cx="9347196" cy="3705225"/>
        </p:xfrm>
        <a:graphic>
          <a:graphicData uri="http://schemas.openxmlformats.org/drawingml/2006/table">
            <a:tbl>
              <a:tblPr/>
              <a:tblGrid>
                <a:gridCol w="2336799">
                  <a:extLst>
                    <a:ext uri="{9D8B030D-6E8A-4147-A177-3AD203B41FA5}">
                      <a16:colId xmlns:a16="http://schemas.microsoft.com/office/drawing/2014/main" val="3999833609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4037934745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284520864"/>
                    </a:ext>
                  </a:extLst>
                </a:gridCol>
                <a:gridCol w="2336799">
                  <a:extLst>
                    <a:ext uri="{9D8B030D-6E8A-4147-A177-3AD203B41FA5}">
                      <a16:colId xmlns:a16="http://schemas.microsoft.com/office/drawing/2014/main" val="445097825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RPG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シミュレーション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アクション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シューティング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09244"/>
                  </a:ext>
                </a:extLst>
              </a:tr>
              <a:tr h="237172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RPG</a:t>
                      </a: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というシナリオのジャンルであり、ルールのジャンルではない。</a:t>
                      </a:r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シミュレーションが眺めるだけな為、実質パズルのみ操作することになる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アドベンチャーゲーム内のミニゲームとして挿入される事例が多い</a:t>
                      </a:r>
                      <a:endParaRPr lang="en-US" altLang="ja-JP" sz="1200" b="0" i="0" u="none" strike="noStrike" dirty="0">
                        <a:solidFill>
                          <a:srgbClr val="3A3838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戦略よりも反射神経が求められる格闘ゲームとの組み合わせは難しい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パズルゲームの中でもバブルパズルと相性が良い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シューティングのスピード感からくるハラハラをパズルゲームのゆったりとした戦略性が阻害する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0419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パズドラ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[1]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RAMPART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[2]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Infinite Turtles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[3]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エルギーザの封印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[4]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トランスクリプティッド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[5]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クォース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[6]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8790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5496ED-1897-8F5B-49B2-C2C4B27E0691}"/>
              </a:ext>
            </a:extLst>
          </p:cNvPr>
          <p:cNvSpPr txBox="1"/>
          <p:nvPr/>
        </p:nvSpPr>
        <p:spPr>
          <a:xfrm>
            <a:off x="1422400" y="5598092"/>
            <a:ext cx="653703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[1]: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GungHo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Online Entertainment『</a:t>
            </a:r>
            <a:r>
              <a:rPr kumimoji="1" lang="ja-JP" altLang="en-US" sz="1000" dirty="0"/>
              <a:t>パズル＆ドラゴンズ</a:t>
            </a:r>
            <a:r>
              <a:rPr kumimoji="1" lang="en-US" altLang="ja-JP" sz="1000" dirty="0"/>
              <a:t>』.2012</a:t>
            </a:r>
            <a:endParaRPr lang="en-US" altLang="ja-JP" sz="1000" dirty="0"/>
          </a:p>
          <a:p>
            <a:r>
              <a:rPr lang="en-US" altLang="ja-JP" sz="1000" dirty="0"/>
              <a:t>[2]:</a:t>
            </a:r>
            <a:r>
              <a:rPr lang="en-US" altLang="ja-JP" sz="1000" i="0" dirty="0" err="1">
                <a:solidFill>
                  <a:srgbClr val="202122"/>
                </a:solidFill>
                <a:effectLst/>
              </a:rPr>
              <a:t>Tengen</a:t>
            </a:r>
            <a:r>
              <a:rPr lang="en-US" altLang="ja-JP" sz="1000" i="0" dirty="0">
                <a:solidFill>
                  <a:srgbClr val="202122"/>
                </a:solidFill>
                <a:effectLst/>
              </a:rPr>
              <a:t> Inc.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Atari Inc.『RAMPART』.1990</a:t>
            </a:r>
            <a:endParaRPr lang="en-US" altLang="ja-JP" sz="1000" dirty="0"/>
          </a:p>
          <a:p>
            <a:r>
              <a:rPr lang="en-US" altLang="ja-JP" sz="1000" dirty="0"/>
              <a:t>[3]:Charlie </a:t>
            </a:r>
            <a:r>
              <a:rPr lang="en-US" altLang="ja-JP" sz="1000" dirty="0" err="1"/>
              <a:t>Brej『Infinite</a:t>
            </a:r>
            <a:r>
              <a:rPr lang="en-US" altLang="ja-JP" sz="1000" dirty="0"/>
              <a:t> Turtles』.2022</a:t>
            </a:r>
          </a:p>
          <a:p>
            <a:r>
              <a:rPr lang="en-US" altLang="ja-JP" sz="1000" dirty="0"/>
              <a:t>[4]:</a:t>
            </a:r>
            <a:r>
              <a:rPr lang="ja-JP" altLang="en-US" sz="1000" i="0" dirty="0">
                <a:solidFill>
                  <a:srgbClr val="000000"/>
                </a:solidFill>
                <a:effectLst/>
              </a:rPr>
              <a:t>株式会社コナミデジタルエンタテインメント</a:t>
            </a:r>
            <a:r>
              <a:rPr lang="en-US" altLang="ja-JP" sz="1000" dirty="0">
                <a:solidFill>
                  <a:srgbClr val="000000"/>
                </a:solidFill>
              </a:rPr>
              <a:t>『</a:t>
            </a:r>
            <a:r>
              <a:rPr lang="ja-JP" altLang="en-US" sz="1000" dirty="0">
                <a:solidFill>
                  <a:srgbClr val="000000"/>
                </a:solidFill>
              </a:rPr>
              <a:t>エルギーザの封印</a:t>
            </a:r>
            <a:r>
              <a:rPr lang="en-US" altLang="ja-JP" sz="1000" dirty="0">
                <a:solidFill>
                  <a:srgbClr val="000000"/>
                </a:solidFill>
              </a:rPr>
              <a:t>』.1988</a:t>
            </a:r>
            <a:endParaRPr lang="en-US" altLang="ja-JP" sz="1000" dirty="0"/>
          </a:p>
          <a:p>
            <a:r>
              <a:rPr lang="en-US" altLang="ja-JP" sz="1000" dirty="0"/>
              <a:t>[5]:Plug In Digital『</a:t>
            </a:r>
            <a:r>
              <a:rPr lang="ja-JP" altLang="en-US" sz="1000" dirty="0"/>
              <a:t>トランスクリプティッド</a:t>
            </a:r>
            <a:r>
              <a:rPr lang="en-US" altLang="ja-JP" sz="1000" dirty="0"/>
              <a:t>』.2017</a:t>
            </a:r>
          </a:p>
          <a:p>
            <a:r>
              <a:rPr lang="en-US" altLang="ja-JP" sz="1000" dirty="0"/>
              <a:t>[6]:</a:t>
            </a:r>
            <a:r>
              <a:rPr lang="ja-JP" altLang="en-US" sz="1000" dirty="0"/>
              <a:t>株式会社コナミアミューズメント</a:t>
            </a:r>
            <a:r>
              <a:rPr lang="en-US" altLang="ja-JP" sz="1000" dirty="0"/>
              <a:t>『</a:t>
            </a:r>
            <a:r>
              <a:rPr lang="ja-JP" altLang="en-US" sz="1000" dirty="0"/>
              <a:t>クォース</a:t>
            </a:r>
            <a:r>
              <a:rPr lang="en-US" altLang="ja-JP" sz="1000" dirty="0"/>
              <a:t>』.1989</a:t>
            </a:r>
          </a:p>
          <a:p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5745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CEA797B-97E1-DEC0-6FBE-F9CC2FFD7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03658"/>
              </p:ext>
            </p:extLst>
          </p:nvPr>
        </p:nvGraphicFramePr>
        <p:xfrm>
          <a:off x="1416627" y="1690688"/>
          <a:ext cx="7010400" cy="3705225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305011643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45477160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70855872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レース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リズム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 dirty="0">
                          <a:solidFill>
                            <a:srgbClr val="404040"/>
                          </a:solidFill>
                          <a:effectLst/>
                          <a:latin typeface="HGｺﾞｼｯｸE" panose="020B0909000000000000" pitchFamily="49" charset="-128"/>
                          <a:ea typeface="HGｺﾞｼｯｸE" panose="020B0909000000000000" pitchFamily="49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61489"/>
                  </a:ext>
                </a:extLst>
              </a:tr>
              <a:tr h="237172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レースのスピード感からくるハラハラをパズルゲームのゆったりとした戦略性が阻害する</a:t>
                      </a:r>
                      <a:endParaRPr lang="en-US" altLang="ja-JP" sz="1200" b="0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コースをパズルゲームによって生成するというルールなら上記の問題を解決できる</a:t>
                      </a: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リズムのテンポ感によってスムーズにギミックを切り替えることが可能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スッテップシーケンサーとマス目を使うパズルゲームとの相性に可能性あり</a:t>
                      </a:r>
                      <a:endParaRPr lang="en-US" altLang="ja-JP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br>
                        <a:rPr lang="ja-JP" alt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リズムゲームの内容とパズルゲームの結果が関与する事例がない</a:t>
                      </a: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ゲームギミックのジャンルでない為、ギミックがパズルのみになるジャンル</a:t>
                      </a:r>
                      <a:b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200" b="0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ノベルゲーム、育成ゲーム、教育ゲーム</a:t>
                      </a:r>
                      <a:br>
                        <a:rPr lang="ja-JP" altLang="en-US" sz="1200" b="0" i="0" u="none" strike="noStrike" dirty="0">
                          <a:solidFill>
                            <a:srgbClr val="305496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endParaRPr lang="ja-JP" altLang="en-US" sz="1200" b="0" i="0" u="none" strike="noStrike" dirty="0">
                        <a:solidFill>
                          <a:srgbClr val="305496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30628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東方スペルバブル</a:t>
                      </a:r>
                      <a:r>
                        <a:rPr lang="en-US" altLang="ja-JP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[7]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∀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kashicforce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-inundation of brigade-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[8]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E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65351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87745-02F3-A31C-9837-AA4FEAB59BE3}"/>
              </a:ext>
            </a:extLst>
          </p:cNvPr>
          <p:cNvSpPr txBox="1"/>
          <p:nvPr/>
        </p:nvSpPr>
        <p:spPr>
          <a:xfrm>
            <a:off x="1416627" y="5654615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[7]:</a:t>
            </a:r>
            <a:r>
              <a:rPr lang="ja-JP" altLang="en-US" sz="1000" dirty="0"/>
              <a:t>株式会社タイトー</a:t>
            </a:r>
            <a:r>
              <a:rPr lang="en-US" altLang="ja-JP" sz="1000" dirty="0"/>
              <a:t>『</a:t>
            </a:r>
            <a:r>
              <a:rPr lang="ja-JP" altLang="en-US" sz="1000" dirty="0"/>
              <a:t>東方スペルバブル</a:t>
            </a:r>
            <a:r>
              <a:rPr lang="en-US" altLang="ja-JP" sz="1000" dirty="0"/>
              <a:t>』.2020</a:t>
            </a:r>
          </a:p>
          <a:p>
            <a:r>
              <a:rPr lang="en-US" altLang="ja-JP" sz="1000" dirty="0"/>
              <a:t>[8]:</a:t>
            </a:r>
            <a:r>
              <a:rPr lang="ja-JP" altLang="en-US" sz="1000" dirty="0"/>
              <a:t>エンドレスシラフ</a:t>
            </a:r>
            <a:r>
              <a:rPr lang="en-US" altLang="ja-JP" sz="1000" dirty="0"/>
              <a:t>『</a:t>
            </a:r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∀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kashicforce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-inundation of brigade-</a:t>
            </a:r>
            <a:r>
              <a:rPr lang="en-US" altLang="ja-JP" sz="1000" dirty="0"/>
              <a:t>』.2019</a:t>
            </a:r>
          </a:p>
        </p:txBody>
      </p:sp>
    </p:spTree>
    <p:extLst>
      <p:ext uri="{BB962C8B-B14F-4D97-AF65-F5344CB8AC3E}">
        <p14:creationId xmlns:p14="http://schemas.microsoft.com/office/powerpoint/2010/main" val="238380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92EF1-1AA8-EC3F-2E1B-7702D332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なぜリズムゲームなのか</a:t>
            </a:r>
            <a:r>
              <a:rPr kumimoji="1" lang="ja-JP" altLang="en-US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 </a:t>
            </a:r>
            <a:r>
              <a:rPr kumimoji="1" lang="en-US" altLang="ja-JP" sz="2800" dirty="0">
                <a:solidFill>
                  <a:schemeClr val="bg2">
                    <a:lumMod val="25000"/>
                  </a:schemeClr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-</a:t>
            </a:r>
            <a:br>
              <a:rPr kumimoji="1" lang="en-US" altLang="ja-JP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  <a:cs typeface="Adobe Devanagari" panose="02040503050201020203" pitchFamily="18" charset="0"/>
              </a:rPr>
              <a:t>Reasons for choosing rhythm games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Bahnschrift SemiLight" panose="020B0502040204020203" pitchFamily="34" charset="0"/>
              <a:cs typeface="Adobe Devanagari" panose="02040503050201020203" pitchFamily="18" charset="0"/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3F97B95B-1DE6-0B2B-9597-ED027DDF7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23673"/>
              </p:ext>
            </p:extLst>
          </p:nvPr>
        </p:nvGraphicFramePr>
        <p:xfrm>
          <a:off x="838200" y="1690685"/>
          <a:ext cx="10515598" cy="49148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966">
                  <a:extLst>
                    <a:ext uri="{9D8B030D-6E8A-4147-A177-3AD203B41FA5}">
                      <a16:colId xmlns:a16="http://schemas.microsoft.com/office/drawing/2014/main" val="3992607654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334445206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263637977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1306927611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3711364391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186389433"/>
                    </a:ext>
                  </a:extLst>
                </a:gridCol>
                <a:gridCol w="1627272">
                  <a:extLst>
                    <a:ext uri="{9D8B030D-6E8A-4147-A177-3AD203B41FA5}">
                      <a16:colId xmlns:a16="http://schemas.microsoft.com/office/drawing/2014/main" val="2665402295"/>
                    </a:ext>
                  </a:extLst>
                </a:gridCol>
              </a:tblGrid>
              <a:tr h="773611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RPG</a:t>
                      </a:r>
                      <a:endParaRPr kumimoji="1" lang="ja-JP" altLang="en-US" sz="1400" dirty="0"/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シミュレーション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アクション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シューティング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レース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リズム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86795"/>
                  </a:ext>
                </a:extLst>
              </a:tr>
              <a:tr h="12153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特徴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シナリオ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放置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謎解き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反射神経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スピード感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テンポ</a:t>
                      </a:r>
                      <a:endParaRPr kumimoji="1" lang="en-US" altLang="ja-JP" sz="1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タイミング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1387"/>
                  </a:ext>
                </a:extLst>
              </a:tr>
              <a:tr h="11189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相性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14067"/>
                  </a:ext>
                </a:extLst>
              </a:tr>
              <a:tr h="10754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考察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ギミックに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影響しない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ギミックに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dirty="0"/>
                        <a:t>影響しない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8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謎解き用の</a:t>
                      </a:r>
                      <a:endParaRPr lang="en-US" altLang="ja-JP" sz="1800" b="0" i="0" u="none" strike="noStrike" dirty="0">
                        <a:solidFill>
                          <a:srgbClr val="3A3838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r>
                        <a:rPr lang="ja-JP" altLang="en-US" sz="1800" b="0" i="0" u="none" strike="noStrike" dirty="0">
                          <a:solidFill>
                            <a:srgbClr val="3A3838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ミニゲーム</a:t>
                      </a:r>
                      <a:endParaRPr kumimoji="1" lang="ja-JP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スピード感を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阻害</a:t>
                      </a:r>
                      <a:r>
                        <a:rPr kumimoji="1" lang="ja-JP" altLang="en-US" sz="1800" dirty="0"/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スピード感を</a:t>
                      </a:r>
                      <a:endParaRPr lang="en-US" altLang="ja-JP" dirty="0"/>
                    </a:p>
                    <a:p>
                      <a:r>
                        <a:rPr lang="ja-JP" alt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阻害</a:t>
                      </a:r>
                      <a:r>
                        <a:rPr lang="ja-JP" altLang="en-US" dirty="0"/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切り替えが</a:t>
                      </a:r>
                      <a:endParaRPr kumimoji="1" lang="en-US" altLang="ja-JP" sz="1800" dirty="0"/>
                    </a:p>
                    <a:p>
                      <a:r>
                        <a:rPr kumimoji="1" lang="ja-JP" alt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スムーズ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70522"/>
                  </a:ext>
                </a:extLst>
              </a:tr>
              <a:tr h="6188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参考</a:t>
                      </a: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パズドラ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[1]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RAMPART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[2]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Infinite Turtles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[3]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エルギーザの封印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[4]</a:t>
                      </a:r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トランスクリプティッド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[5]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クォース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[6]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  <a:p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東方スペルバブル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[7]</a:t>
                      </a:r>
                      <a:b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</a:br>
                      <a:r>
                        <a:rPr lang="ja-JP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∀</a:t>
                      </a:r>
                      <a:r>
                        <a:rPr lang="en-US" altLang="ja-JP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kashicforce</a:t>
                      </a:r>
                      <a:r>
                        <a:rPr lang="en-US" altLang="ja-JP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-inundation of brigade-</a:t>
                      </a:r>
                      <a:r>
                        <a:rPr lang="en-US" altLang="ja-JP" sz="105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[8]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152065"/>
                  </a:ext>
                </a:extLst>
              </a:tr>
            </a:tbl>
          </a:graphicData>
        </a:graphic>
      </p:graphicFrame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D5DF1AD-37EF-0C35-2C2C-3BC1622564F2}"/>
              </a:ext>
            </a:extLst>
          </p:cNvPr>
          <p:cNvSpPr/>
          <p:nvPr/>
        </p:nvSpPr>
        <p:spPr>
          <a:xfrm>
            <a:off x="2196401" y="4091779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5E9F35D4-F1B7-CD98-E4FF-7033683E88FD}"/>
              </a:ext>
            </a:extLst>
          </p:cNvPr>
          <p:cNvSpPr/>
          <p:nvPr/>
        </p:nvSpPr>
        <p:spPr>
          <a:xfrm>
            <a:off x="3824159" y="4091778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F248123D-390D-B29E-74A1-FA376785FE28}"/>
              </a:ext>
            </a:extLst>
          </p:cNvPr>
          <p:cNvSpPr/>
          <p:nvPr/>
        </p:nvSpPr>
        <p:spPr>
          <a:xfrm>
            <a:off x="7079675" y="409177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3374ED8D-7E5E-75F9-7294-CE2B54D593DE}"/>
              </a:ext>
            </a:extLst>
          </p:cNvPr>
          <p:cNvSpPr/>
          <p:nvPr/>
        </p:nvSpPr>
        <p:spPr>
          <a:xfrm>
            <a:off x="8707433" y="410673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9B54F65-B9EF-AE54-D35A-A7A7143EC025}"/>
              </a:ext>
            </a:extLst>
          </p:cNvPr>
          <p:cNvSpPr/>
          <p:nvPr/>
        </p:nvSpPr>
        <p:spPr>
          <a:xfrm>
            <a:off x="10335191" y="4064713"/>
            <a:ext cx="417195" cy="417195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F1D98-416A-942B-0994-0D74C51117D2}"/>
              </a:ext>
            </a:extLst>
          </p:cNvPr>
          <p:cNvSpPr txBox="1"/>
          <p:nvPr/>
        </p:nvSpPr>
        <p:spPr>
          <a:xfrm>
            <a:off x="7066673" y="252494"/>
            <a:ext cx="653703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[1]: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GungHo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Online Entertainment『</a:t>
            </a:r>
            <a:r>
              <a:rPr kumimoji="1" lang="ja-JP" altLang="en-US" sz="1000" dirty="0"/>
              <a:t>パズル＆ドラゴンズ</a:t>
            </a:r>
            <a:r>
              <a:rPr kumimoji="1" lang="en-US" altLang="ja-JP" sz="1000" dirty="0"/>
              <a:t>』.2012</a:t>
            </a:r>
            <a:endParaRPr lang="en-US" altLang="ja-JP" sz="1000" dirty="0"/>
          </a:p>
          <a:p>
            <a:r>
              <a:rPr lang="en-US" altLang="ja-JP" sz="1000" dirty="0"/>
              <a:t>[2]:</a:t>
            </a:r>
            <a:r>
              <a:rPr lang="en-US" altLang="ja-JP" sz="1000" i="0" dirty="0" err="1">
                <a:solidFill>
                  <a:srgbClr val="202122"/>
                </a:solidFill>
                <a:effectLst/>
              </a:rPr>
              <a:t>Tengen</a:t>
            </a:r>
            <a:r>
              <a:rPr lang="en-US" altLang="ja-JP" sz="1000" i="0" dirty="0">
                <a:solidFill>
                  <a:srgbClr val="202122"/>
                </a:solidFill>
                <a:effectLst/>
              </a:rPr>
              <a:t> Inc.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Atari Inc.『RAMPART』.1990</a:t>
            </a:r>
            <a:endParaRPr lang="en-US" altLang="ja-JP" sz="1000" dirty="0"/>
          </a:p>
          <a:p>
            <a:r>
              <a:rPr lang="en-US" altLang="ja-JP" sz="1000" dirty="0"/>
              <a:t>[3]:Charlie </a:t>
            </a:r>
            <a:r>
              <a:rPr lang="en-US" altLang="ja-JP" sz="1000" dirty="0" err="1"/>
              <a:t>Brej『Infinite</a:t>
            </a:r>
            <a:r>
              <a:rPr lang="en-US" altLang="ja-JP" sz="1000" dirty="0"/>
              <a:t> Turtles』.2022</a:t>
            </a:r>
          </a:p>
          <a:p>
            <a:r>
              <a:rPr lang="en-US" altLang="ja-JP" sz="1000" dirty="0"/>
              <a:t>[4]:</a:t>
            </a:r>
            <a:r>
              <a:rPr lang="ja-JP" altLang="en-US" sz="1000" i="0" dirty="0">
                <a:solidFill>
                  <a:srgbClr val="000000"/>
                </a:solidFill>
                <a:effectLst/>
              </a:rPr>
              <a:t>株式会社コナミデジタルエンタテインメント</a:t>
            </a:r>
            <a:r>
              <a:rPr lang="en-US" altLang="ja-JP" sz="1000" dirty="0">
                <a:solidFill>
                  <a:srgbClr val="000000"/>
                </a:solidFill>
              </a:rPr>
              <a:t>『</a:t>
            </a:r>
            <a:r>
              <a:rPr lang="ja-JP" altLang="en-US" sz="1000" dirty="0">
                <a:solidFill>
                  <a:srgbClr val="000000"/>
                </a:solidFill>
              </a:rPr>
              <a:t>エルギーザの封印</a:t>
            </a:r>
            <a:r>
              <a:rPr lang="en-US" altLang="ja-JP" sz="1000" dirty="0">
                <a:solidFill>
                  <a:srgbClr val="000000"/>
                </a:solidFill>
              </a:rPr>
              <a:t>』.1988</a:t>
            </a:r>
            <a:endParaRPr lang="en-US" altLang="ja-JP" sz="1000" dirty="0"/>
          </a:p>
          <a:p>
            <a:r>
              <a:rPr lang="en-US" altLang="ja-JP" sz="1000" dirty="0"/>
              <a:t>[5]:Plug In Digital『</a:t>
            </a:r>
            <a:r>
              <a:rPr lang="ja-JP" altLang="en-US" sz="1000" dirty="0"/>
              <a:t>トランスクリプティッド</a:t>
            </a:r>
            <a:r>
              <a:rPr lang="en-US" altLang="ja-JP" sz="1000" dirty="0"/>
              <a:t>』.2017</a:t>
            </a:r>
          </a:p>
          <a:p>
            <a:r>
              <a:rPr lang="en-US" altLang="ja-JP" sz="1000" dirty="0"/>
              <a:t>[6]:</a:t>
            </a:r>
            <a:r>
              <a:rPr lang="ja-JP" altLang="en-US" sz="1000" dirty="0"/>
              <a:t>株式会社コナミアミューズメント</a:t>
            </a:r>
            <a:r>
              <a:rPr lang="en-US" altLang="ja-JP" sz="1000" dirty="0"/>
              <a:t>『</a:t>
            </a:r>
            <a:r>
              <a:rPr lang="ja-JP" altLang="en-US" sz="1000" dirty="0"/>
              <a:t>クォース</a:t>
            </a:r>
            <a:r>
              <a:rPr lang="en-US" altLang="ja-JP" sz="1000" dirty="0"/>
              <a:t>』.1989</a:t>
            </a:r>
          </a:p>
          <a:p>
            <a:r>
              <a:rPr lang="en-US" altLang="ja-JP" sz="1000" dirty="0"/>
              <a:t>[7]:</a:t>
            </a:r>
            <a:r>
              <a:rPr lang="ja-JP" altLang="en-US" sz="1000" dirty="0"/>
              <a:t>株式会社タイトー</a:t>
            </a:r>
            <a:r>
              <a:rPr lang="en-US" altLang="ja-JP" sz="1000" dirty="0"/>
              <a:t>『</a:t>
            </a:r>
            <a:r>
              <a:rPr lang="ja-JP" altLang="en-US" sz="1000" dirty="0"/>
              <a:t>東方スペルバブル</a:t>
            </a:r>
            <a:r>
              <a:rPr lang="en-US" altLang="ja-JP" sz="1000" dirty="0"/>
              <a:t>』.2020</a:t>
            </a:r>
          </a:p>
          <a:p>
            <a:r>
              <a:rPr lang="en-US" altLang="ja-JP" sz="1000" dirty="0"/>
              <a:t>[8]:</a:t>
            </a:r>
            <a:r>
              <a:rPr lang="ja-JP" altLang="en-US" sz="1000" dirty="0"/>
              <a:t>エンドレスシラフ</a:t>
            </a:r>
            <a:r>
              <a:rPr lang="en-US" altLang="ja-JP" sz="1000" dirty="0"/>
              <a:t>『</a:t>
            </a:r>
            <a:r>
              <a:rPr lang="ja-JP" altLang="en-US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∀</a:t>
            </a:r>
            <a:r>
              <a:rPr lang="en-US" altLang="ja-JP" sz="1000" b="0" i="0" u="none" strike="noStrike" dirty="0" err="1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kashicforce</a:t>
            </a:r>
            <a:r>
              <a:rPr lang="en-US" altLang="ja-JP" sz="1000" b="0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-inundation of brigade-</a:t>
            </a:r>
            <a:r>
              <a:rPr lang="en-US" altLang="ja-JP" sz="1000" dirty="0"/>
              <a:t>』.2019</a:t>
            </a:r>
          </a:p>
          <a:p>
            <a:endParaRPr kumimoji="1" lang="ja-JP" altLang="en-US" sz="700" dirty="0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CAB94BE-1AF6-52DF-4C9C-BB9A1C923595}"/>
              </a:ext>
            </a:extLst>
          </p:cNvPr>
          <p:cNvSpPr/>
          <p:nvPr/>
        </p:nvSpPr>
        <p:spPr>
          <a:xfrm>
            <a:off x="5451917" y="4106737"/>
            <a:ext cx="417195" cy="359651"/>
          </a:xfrm>
          <a:prstGeom prst="triangl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04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51DD0-AF3A-87C3-345F-B137A9B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-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 ゲームの設計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HGSｺﾞｼｯｸE" panose="020B0900000000000000" pitchFamily="50" charset="-128"/>
                <a:ea typeface="HGSｺﾞｼｯｸE" panose="020B0900000000000000" pitchFamily="50" charset="-128"/>
                <a:cs typeface="+mj-cs"/>
              </a:rPr>
              <a:t>-</a:t>
            </a:r>
            <a:br>
              <a:rPr kumimoji="1" lang="en-US" altLang="ja-JP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</a:b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Light" panose="020B0502040204020203" pitchFamily="34" charset="0"/>
                <a:ea typeface="游ゴシック Light" panose="020B0300000000000000" pitchFamily="50" charset="-128"/>
                <a:cs typeface="Adobe Devanagari" panose="02040503050201020203" pitchFamily="18" charset="0"/>
              </a:rPr>
              <a:t>Game Design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EF0F6-999E-B46B-0300-9B59694A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　パズルの持つ要素</a:t>
            </a:r>
            <a:r>
              <a:rPr lang="ja-JP" altLang="en-US" sz="3200" dirty="0">
                <a:ea typeface="游ゴシック"/>
              </a:rPr>
              <a:t>「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マス目</a:t>
            </a:r>
            <a:r>
              <a:rPr lang="ja-JP" altLang="en-US" sz="3200" dirty="0">
                <a:ea typeface="游ゴシック"/>
              </a:rPr>
              <a:t>」</a:t>
            </a:r>
            <a:r>
              <a:rPr lang="en-US" altLang="ja-JP" sz="2000" b="1" dirty="0">
                <a:ea typeface="游ゴシック"/>
              </a:rPr>
              <a:t>×</a:t>
            </a:r>
            <a:r>
              <a:rPr lang="en-US" altLang="ja-JP" b="1" dirty="0">
                <a:ea typeface="游ゴシック"/>
              </a:rPr>
              <a:t> </a:t>
            </a:r>
            <a:r>
              <a:rPr lang="ja-JP" altLang="en-US" dirty="0">
                <a:ea typeface="游ゴシック"/>
              </a:rPr>
              <a:t>リズムの持つ</a:t>
            </a:r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ea typeface="游ゴシック"/>
              </a:rPr>
              <a:t>拍</a:t>
            </a:r>
            <a:r>
              <a:rPr lang="ja-JP" altLang="en-US" dirty="0">
                <a:ea typeface="游ゴシック"/>
              </a:rPr>
              <a:t>の概念</a:t>
            </a:r>
            <a:endParaRPr lang="en-US" altLang="ja-JP" dirty="0">
              <a:ea typeface="游ゴシック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/>
              <a:t>					</a:t>
            </a:r>
            <a:r>
              <a:rPr lang="ja-JP" altLang="en-US" sz="3200" b="1" dirty="0"/>
              <a:t>ステップシーケンサー</a:t>
            </a:r>
            <a:endParaRPr lang="en-US" altLang="ja-JP" b="1" dirty="0"/>
          </a:p>
        </p:txBody>
      </p:sp>
      <p:pic>
        <p:nvPicPr>
          <p:cNvPr id="1026" name="Picture 2" descr="Lumines Remastered PS4 review - The Indie Game Website">
            <a:extLst>
              <a:ext uri="{FF2B5EF4-FFF2-40B4-BE49-F238E27FC236}">
                <a16:creationId xmlns:a16="http://schemas.microsoft.com/office/drawing/2014/main" id="{C7A66015-C75B-FC74-687D-A72E60FE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09" y="1531751"/>
            <a:ext cx="3654056" cy="205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7E9CA6A-C14D-2EC7-844D-ADD2AF58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1" b="1772"/>
          <a:stretch/>
        </p:blipFill>
        <p:spPr>
          <a:xfrm>
            <a:off x="6218274" y="1531751"/>
            <a:ext cx="4145993" cy="205540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989728-AA81-8D3F-B04B-379F8BDBA47F}"/>
              </a:ext>
            </a:extLst>
          </p:cNvPr>
          <p:cNvSpPr txBox="1"/>
          <p:nvPr/>
        </p:nvSpPr>
        <p:spPr>
          <a:xfrm>
            <a:off x="1827733" y="3587158"/>
            <a:ext cx="3679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Q </a:t>
            </a:r>
            <a:r>
              <a:rPr lang="en-US" altLang="ja-JP" sz="1000" dirty="0" err="1"/>
              <a:t>ENTERTAINMENT『Lumines</a:t>
            </a:r>
            <a:r>
              <a:rPr lang="en-US" altLang="ja-JP" sz="1000" dirty="0"/>
              <a:t>: Puzzle Fusion』</a:t>
            </a:r>
          </a:p>
          <a:p>
            <a:r>
              <a:rPr lang="ja-JP" altLang="en-US" sz="1000" dirty="0"/>
              <a:t>株式会社バンダイ</a:t>
            </a:r>
            <a:r>
              <a:rPr lang="en-US" altLang="ja-JP" sz="1000" dirty="0"/>
              <a:t>.2004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A640C-79C1-FE1C-EF4C-3AC445F7D914}"/>
              </a:ext>
            </a:extLst>
          </p:cNvPr>
          <p:cNvSpPr txBox="1"/>
          <p:nvPr/>
        </p:nvSpPr>
        <p:spPr>
          <a:xfrm>
            <a:off x="6218274" y="3587158"/>
            <a:ext cx="4722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i="0" dirty="0">
                <a:solidFill>
                  <a:srgbClr val="000000"/>
                </a:solidFill>
                <a:effectLst/>
              </a:rPr>
              <a:t>Google Creative Lab, Use All Five, and 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Yotam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ja-JP" sz="1000" i="0" dirty="0" err="1">
                <a:solidFill>
                  <a:srgbClr val="000000"/>
                </a:solidFill>
                <a:effectLst/>
              </a:rPr>
              <a:t>Mann『</a:t>
            </a:r>
            <a:r>
              <a:rPr lang="en-US" altLang="ja-JP" sz="1000" i="0" cap="all" dirty="0" err="1">
                <a:solidFill>
                  <a:srgbClr val="000000"/>
                </a:solidFill>
                <a:effectLst/>
              </a:rPr>
              <a:t>SONG</a:t>
            </a:r>
            <a:r>
              <a:rPr lang="en-US" altLang="ja-JP" sz="1000" i="0" cap="all" dirty="0">
                <a:solidFill>
                  <a:srgbClr val="000000"/>
                </a:solidFill>
                <a:effectLst/>
              </a:rPr>
              <a:t> MAKER</a:t>
            </a:r>
            <a:r>
              <a:rPr lang="en-US" altLang="ja-JP" sz="1000" i="0" dirty="0">
                <a:solidFill>
                  <a:srgbClr val="000000"/>
                </a:solidFill>
                <a:effectLst/>
              </a:rPr>
              <a:t>』</a:t>
            </a:r>
            <a:endParaRPr kumimoji="1" lang="ja-JP" altLang="en-US" sz="9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7C6C99-4265-1D57-0127-E43045DDDE89}"/>
              </a:ext>
            </a:extLst>
          </p:cNvPr>
          <p:cNvCxnSpPr>
            <a:cxnSpLocks/>
          </p:cNvCxnSpPr>
          <p:nvPr/>
        </p:nvCxnSpPr>
        <p:spPr>
          <a:xfrm>
            <a:off x="4508205" y="5709684"/>
            <a:ext cx="85237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5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1062</Words>
  <Application>Microsoft Office PowerPoint</Application>
  <PresentationFormat>ワイド画面</PresentationFormat>
  <Paragraphs>211</Paragraphs>
  <Slides>12</Slides>
  <Notes>0</Notes>
  <HiddenSlides>2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HGSｺﾞｼｯｸE</vt:lpstr>
      <vt:lpstr>HGｺﾞｼｯｸE</vt:lpstr>
      <vt:lpstr>游ゴシック</vt:lpstr>
      <vt:lpstr>游ゴシック Light</vt:lpstr>
      <vt:lpstr>Arial</vt:lpstr>
      <vt:lpstr>Bahnschrift</vt:lpstr>
      <vt:lpstr>Bahnschrift SemiLight</vt:lpstr>
      <vt:lpstr>Office テーマ</vt:lpstr>
      <vt:lpstr>パズルで音色ノーツを作るシーケンサーリズムゲーム Sequencer rhythm game with puzzle to create tone notes</vt:lpstr>
      <vt:lpstr>- ゲームのルール - Game rules</vt:lpstr>
      <vt:lpstr>- 完成作品 - Completed work</vt:lpstr>
      <vt:lpstr>- 研究の目的 - Research background</vt:lpstr>
      <vt:lpstr>- なぜパズルゲームなのか - Reasons for choosing puzzle games</vt:lpstr>
      <vt:lpstr>- なぜリズムゲームなのか - Reasons for choosing rhythm games</vt:lpstr>
      <vt:lpstr>- なぜリズムゲームなのか - Reasons for choosing rhythm games</vt:lpstr>
      <vt:lpstr>- なぜリズムゲームなのか - Reasons for choosing rhythm games</vt:lpstr>
      <vt:lpstr>- ゲームの設計 - Game Design</vt:lpstr>
      <vt:lpstr>- ゲームの設計 - Game Design</vt:lpstr>
      <vt:lpstr>- 音の選定 - Sound selection</vt:lpstr>
      <vt:lpstr>- まとめ 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パズルで音色ノーツを作るシーケンサーリズムゲーム Sequencer rhythm game with puzzle to create tone notes</dc:title>
  <dc:creator>nao sakuma</dc:creator>
  <cp:lastModifiedBy>nao sakuma</cp:lastModifiedBy>
  <cp:revision>110</cp:revision>
  <dcterms:created xsi:type="dcterms:W3CDTF">2023-01-17T18:14:11Z</dcterms:created>
  <dcterms:modified xsi:type="dcterms:W3CDTF">2023-01-29T18:37:21Z</dcterms:modified>
</cp:coreProperties>
</file>