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57" r:id="rId5"/>
    <p:sldId id="258" r:id="rId6"/>
    <p:sldId id="261" r:id="rId7"/>
    <p:sldId id="265" r:id="rId8"/>
    <p:sldId id="270" r:id="rId9"/>
    <p:sldId id="269" r:id="rId10"/>
    <p:sldId id="260"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2FF"/>
    <a:srgbClr val="FFFF99"/>
    <a:srgbClr val="99CCFF"/>
    <a:srgbClr val="99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0" autoAdjust="0"/>
    <p:restoredTop sz="94660"/>
  </p:normalViewPr>
  <p:slideViewPr>
    <p:cSldViewPr snapToGrid="0">
      <p:cViewPr>
        <p:scale>
          <a:sx n="90" d="100"/>
          <a:sy n="90" d="100"/>
        </p:scale>
        <p:origin x="26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normAutofit/>
          </a:bodyPr>
          <a:lstStyle/>
          <a:p>
            <a:r>
              <a:rPr lang="ja-JP" altLang="en-US" sz="2000" dirty="0"/>
              <a:t>パズルゲームをやりすぎるとリズムゲームが大変になるというゲームの設計は、個人的に良く出来ていると思う。</a:t>
            </a:r>
            <a:endParaRPr lang="en-US" altLang="ja-JP" sz="2000" dirty="0"/>
          </a:p>
          <a:p>
            <a:pPr>
              <a:lnSpc>
                <a:spcPct val="150000"/>
              </a:lnSpc>
            </a:pPr>
            <a:r>
              <a:rPr lang="ja-JP" altLang="en-US" sz="2000" dirty="0"/>
              <a:t>より爽快感やゲームの気持ちよさを増やすにはアニメーションや演出をさらに加える必要があると感じる。</a:t>
            </a:r>
            <a:endParaRPr lang="en-US" altLang="ja-JP" sz="2000" dirty="0"/>
          </a:p>
          <a:p>
            <a:pPr>
              <a:lnSpc>
                <a:spcPct val="150000"/>
              </a:lnSpc>
            </a:pPr>
            <a:r>
              <a:rPr lang="ja-JP" altLang="en-US" sz="2000" dirty="0"/>
              <a:t>相性が良さそうなジャンルを組み合わせた為、ジャンルの特徴を阻害しないような組み合わせはしやすかったが、特徴を阻害しあうようなジャンルの組み合わせ方についてどう組み合わせるか考察するのもゲームデザインの突破口になるかもしれない。</a:t>
            </a:r>
            <a:endParaRPr lang="en-US" altLang="ja-JP" sz="2000" dirty="0"/>
          </a:p>
          <a:p>
            <a:pPr marL="0" indent="0">
              <a:lnSpc>
                <a:spcPct val="150000"/>
              </a:lnSpc>
              <a:buNone/>
            </a:pPr>
            <a:endParaRPr lang="en-US" altLang="ja-JP" sz="2000" dirty="0"/>
          </a:p>
          <a:p>
            <a:endParaRPr lang="en-US" altLang="ja-JP" sz="2000" dirty="0"/>
          </a:p>
        </p:txBody>
      </p:sp>
    </p:spTree>
    <p:extLst>
      <p:ext uri="{BB962C8B-B14F-4D97-AF65-F5344CB8AC3E}">
        <p14:creationId xmlns:p14="http://schemas.microsoft.com/office/powerpoint/2010/main" val="276233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4" name="四角形: 角を丸くする 3">
            <a:extLst>
              <a:ext uri="{FF2B5EF4-FFF2-40B4-BE49-F238E27FC236}">
                <a16:creationId xmlns:a16="http://schemas.microsoft.com/office/drawing/2014/main" id="{070618F8-85F6-1FF1-10A6-F4BAEE45B804}"/>
              </a:ext>
            </a:extLst>
          </p:cNvPr>
          <p:cNvSpPr/>
          <p:nvPr/>
        </p:nvSpPr>
        <p:spPr>
          <a:xfrm>
            <a:off x="641684"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bg2">
                    <a:lumMod val="25000"/>
                  </a:schemeClr>
                </a:solidFill>
              </a:rPr>
              <a:t>　</a:t>
            </a:r>
            <a:r>
              <a:rPr kumimoji="1" lang="ja-JP" altLang="en-US" sz="2000" b="1" dirty="0">
                <a:solidFill>
                  <a:schemeClr val="bg2">
                    <a:lumMod val="25000"/>
                  </a:schemeClr>
                </a:solidFill>
              </a:rPr>
              <a:t>パズルフェーズ</a:t>
            </a:r>
            <a:r>
              <a:rPr kumimoji="1" lang="ja-JP" altLang="en-US" sz="1400" b="1" dirty="0">
                <a:solidFill>
                  <a:schemeClr val="bg2">
                    <a:lumMod val="25000"/>
                  </a:schemeClr>
                </a:solidFill>
              </a:rPr>
              <a:t>（</a:t>
            </a:r>
            <a:r>
              <a:rPr kumimoji="1" lang="en-US" altLang="ja-JP" sz="1400" b="1" dirty="0">
                <a:solidFill>
                  <a:schemeClr val="bg2">
                    <a:lumMod val="25000"/>
                  </a:schemeClr>
                </a:solidFill>
              </a:rPr>
              <a:t>16</a:t>
            </a:r>
            <a:r>
              <a:rPr kumimoji="1" lang="ja-JP" altLang="en-US" sz="1400" b="1" dirty="0">
                <a:solidFill>
                  <a:schemeClr val="bg2">
                    <a:lumMod val="25000"/>
                  </a:schemeClr>
                </a:solidFill>
              </a:rPr>
              <a:t>拍）</a:t>
            </a:r>
            <a:endParaRPr kumimoji="1" lang="en-US" altLang="ja-JP" sz="1400" b="1" dirty="0">
              <a:solidFill>
                <a:schemeClr val="bg2">
                  <a:lumMod val="25000"/>
                </a:schemeClr>
              </a:solidFill>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同じ色のピースが</a:t>
            </a:r>
            <a:r>
              <a:rPr kumimoji="1" lang="en-US" altLang="ja-JP" sz="1600" dirty="0">
                <a:solidFill>
                  <a:schemeClr val="bg2">
                    <a:lumMod val="25000"/>
                  </a:schemeClr>
                </a:solidFill>
              </a:rPr>
              <a:t>3</a:t>
            </a:r>
            <a:r>
              <a:rPr kumimoji="1" lang="ja-JP" altLang="en-US" sz="1600" dirty="0">
                <a:solidFill>
                  <a:schemeClr val="bg2">
                    <a:lumMod val="25000"/>
                  </a:schemeClr>
                </a:solidFill>
              </a:rPr>
              <a:t>つ以上縦、又は横に並ぶように上下左右で隣り合うピースと位置を入れ替える。</a:t>
            </a: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入れ替わったピース</a:t>
            </a:r>
            <a:r>
              <a:rPr kumimoji="1" lang="en-US" altLang="ja-JP" sz="1600" dirty="0">
                <a:solidFill>
                  <a:schemeClr val="bg2">
                    <a:lumMod val="25000"/>
                  </a:schemeClr>
                </a:solidFill>
              </a:rPr>
              <a:t>(</a:t>
            </a:r>
            <a:r>
              <a:rPr kumimoji="1" lang="ja-JP" altLang="en-US" sz="1600" dirty="0">
                <a:solidFill>
                  <a:schemeClr val="bg2">
                    <a:lumMod val="25000"/>
                  </a:schemeClr>
                </a:solidFill>
              </a:rPr>
              <a:t>上図だと中央の黄色と青のピース</a:t>
            </a:r>
            <a:r>
              <a:rPr kumimoji="1" lang="en-US" altLang="ja-JP" sz="1600" dirty="0">
                <a:solidFill>
                  <a:schemeClr val="bg2">
                    <a:lumMod val="25000"/>
                  </a:schemeClr>
                </a:solidFill>
              </a:rPr>
              <a:t>)</a:t>
            </a:r>
            <a:r>
              <a:rPr kumimoji="1" lang="ja-JP" altLang="en-US" sz="1600" dirty="0">
                <a:solidFill>
                  <a:schemeClr val="bg2">
                    <a:lumMod val="25000"/>
                  </a:schemeClr>
                </a:solidFill>
              </a:rPr>
              <a:t>の位置にノーツが生成され、他のピースは消える。</a:t>
            </a:r>
          </a:p>
        </p:txBody>
      </p:sp>
      <p:sp>
        <p:nvSpPr>
          <p:cNvPr id="5" name="四角形: 角を丸くする 4">
            <a:extLst>
              <a:ext uri="{FF2B5EF4-FFF2-40B4-BE49-F238E27FC236}">
                <a16:creationId xmlns:a16="http://schemas.microsoft.com/office/drawing/2014/main" id="{3F2551D4-1B4F-0AD1-E86D-28DBE469FE62}"/>
              </a:ext>
            </a:extLst>
          </p:cNvPr>
          <p:cNvSpPr/>
          <p:nvPr/>
        </p:nvSpPr>
        <p:spPr>
          <a:xfrm>
            <a:off x="6328611"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bg2">
                    <a:lumMod val="25000"/>
                  </a:schemeClr>
                </a:solidFill>
              </a:rPr>
              <a:t>　リズムフェーズ</a:t>
            </a:r>
            <a:r>
              <a:rPr kumimoji="1" lang="ja-JP" altLang="en-US" sz="1400" b="1" dirty="0">
                <a:solidFill>
                  <a:schemeClr val="bg2">
                    <a:lumMod val="25000"/>
                  </a:schemeClr>
                </a:solidFill>
              </a:rPr>
              <a:t>（</a:t>
            </a:r>
            <a:r>
              <a:rPr kumimoji="1" lang="en-US" altLang="ja-JP" sz="1400" b="1" dirty="0">
                <a:solidFill>
                  <a:schemeClr val="bg2">
                    <a:lumMod val="25000"/>
                  </a:schemeClr>
                </a:solidFill>
              </a:rPr>
              <a:t>8</a:t>
            </a:r>
            <a:r>
              <a:rPr kumimoji="1" lang="ja-JP" altLang="en-US" sz="1400" b="1" dirty="0">
                <a:solidFill>
                  <a:schemeClr val="bg2">
                    <a:lumMod val="25000"/>
                  </a:schemeClr>
                </a:solidFill>
              </a:rPr>
              <a:t>拍）</a:t>
            </a:r>
            <a:endParaRPr kumimoji="1" lang="en-US" altLang="ja-JP" sz="1400" b="1" dirty="0">
              <a:solidFill>
                <a:schemeClr val="bg2">
                  <a:lumMod val="25000"/>
                </a:schemeClr>
              </a:solidFill>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パズルフェーズで作ったノーツと、バーが重なったタイミングでそれぞれのノーツに合った操作をする。</a:t>
            </a:r>
          </a:p>
        </p:txBody>
      </p:sp>
      <p:grpSp>
        <p:nvGrpSpPr>
          <p:cNvPr id="8" name="グループ化 7">
            <a:extLst>
              <a:ext uri="{FF2B5EF4-FFF2-40B4-BE49-F238E27FC236}">
                <a16:creationId xmlns:a16="http://schemas.microsoft.com/office/drawing/2014/main" id="{094AE183-7243-01E7-9D5C-DBA6C2278B8E}"/>
              </a:ext>
            </a:extLst>
          </p:cNvPr>
          <p:cNvGrpSpPr/>
          <p:nvPr/>
        </p:nvGrpSpPr>
        <p:grpSpPr>
          <a:xfrm>
            <a:off x="5005137" y="3088878"/>
            <a:ext cx="2029326" cy="1785394"/>
            <a:chOff x="4965032" y="3156619"/>
            <a:chExt cx="2029326" cy="1785394"/>
          </a:xfrm>
        </p:grpSpPr>
        <p:sp>
          <p:nvSpPr>
            <p:cNvPr id="6" name="矢印: 右 5">
              <a:extLst>
                <a:ext uri="{FF2B5EF4-FFF2-40B4-BE49-F238E27FC236}">
                  <a16:creationId xmlns:a16="http://schemas.microsoft.com/office/drawing/2014/main" id="{CE526F84-8CA5-BEBF-C7A0-9A0C20898465}"/>
                </a:ext>
              </a:extLst>
            </p:cNvPr>
            <p:cNvSpPr/>
            <p:nvPr/>
          </p:nvSpPr>
          <p:spPr>
            <a:xfrm>
              <a:off x="5197642" y="3156619"/>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AE9359BB-6B68-B356-5315-05EE24D79E5C}"/>
                </a:ext>
              </a:extLst>
            </p:cNvPr>
            <p:cNvSpPr/>
            <p:nvPr/>
          </p:nvSpPr>
          <p:spPr>
            <a:xfrm flipH="1">
              <a:off x="4965032" y="3981575"/>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9" name="表 9">
            <a:extLst>
              <a:ext uri="{FF2B5EF4-FFF2-40B4-BE49-F238E27FC236}">
                <a16:creationId xmlns:a16="http://schemas.microsoft.com/office/drawing/2014/main" id="{8DF819FC-7B72-8C7B-D618-6D9844B7C004}"/>
              </a:ext>
            </a:extLst>
          </p:cNvPr>
          <p:cNvGraphicFramePr>
            <a:graphicFrameLocks noGrp="1"/>
          </p:cNvGraphicFramePr>
          <p:nvPr>
            <p:extLst>
              <p:ext uri="{D42A27DB-BD31-4B8C-83A1-F6EECF244321}">
                <p14:modId xmlns:p14="http://schemas.microsoft.com/office/powerpoint/2010/main" val="3196325024"/>
              </p:ext>
            </p:extLst>
          </p:nvPr>
        </p:nvGraphicFramePr>
        <p:xfrm>
          <a:off x="1160132" y="3003263"/>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0" name="正方形/長方形 9">
            <a:extLst>
              <a:ext uri="{FF2B5EF4-FFF2-40B4-BE49-F238E27FC236}">
                <a16:creationId xmlns:a16="http://schemas.microsoft.com/office/drawing/2014/main" id="{5FDAF8E8-D89C-8BF4-CB0E-2EC96C152A07}"/>
              </a:ext>
            </a:extLst>
          </p:cNvPr>
          <p:cNvSpPr/>
          <p:nvPr/>
        </p:nvSpPr>
        <p:spPr>
          <a:xfrm>
            <a:off x="1160132" y="2998579"/>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A691F-323F-C718-5A7A-5812A16B9FF2}"/>
              </a:ext>
            </a:extLst>
          </p:cNvPr>
          <p:cNvSpPr/>
          <p:nvPr/>
        </p:nvSpPr>
        <p:spPr>
          <a:xfrm>
            <a:off x="1713756" y="3621237"/>
            <a:ext cx="58731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BF2A1C-1313-001B-2184-A25895509E68}"/>
              </a:ext>
            </a:extLst>
          </p:cNvPr>
          <p:cNvSpPr/>
          <p:nvPr/>
        </p:nvSpPr>
        <p:spPr>
          <a:xfrm>
            <a:off x="2301070" y="2998579"/>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9">
            <a:extLst>
              <a:ext uri="{FF2B5EF4-FFF2-40B4-BE49-F238E27FC236}">
                <a16:creationId xmlns:a16="http://schemas.microsoft.com/office/drawing/2014/main" id="{7EF84595-C1AB-A822-B074-4E3DA769A8BB}"/>
              </a:ext>
            </a:extLst>
          </p:cNvPr>
          <p:cNvGraphicFramePr>
            <a:graphicFrameLocks noGrp="1"/>
          </p:cNvGraphicFramePr>
          <p:nvPr>
            <p:extLst>
              <p:ext uri="{D42A27DB-BD31-4B8C-83A1-F6EECF244321}">
                <p14:modId xmlns:p14="http://schemas.microsoft.com/office/powerpoint/2010/main" val="1306544851"/>
              </p:ext>
            </p:extLst>
          </p:nvPr>
        </p:nvGraphicFramePr>
        <p:xfrm>
          <a:off x="3312328" y="3016251"/>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4" name="正方形/長方形 13">
            <a:extLst>
              <a:ext uri="{FF2B5EF4-FFF2-40B4-BE49-F238E27FC236}">
                <a16:creationId xmlns:a16="http://schemas.microsoft.com/office/drawing/2014/main" id="{3B8F4FEF-EDD2-E844-D380-A5CBD75CAD05}"/>
              </a:ext>
            </a:extLst>
          </p:cNvPr>
          <p:cNvSpPr/>
          <p:nvPr/>
        </p:nvSpPr>
        <p:spPr>
          <a:xfrm>
            <a:off x="3312328" y="3011567"/>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1B0A259-E87C-93FD-51E1-6A031B1A3C1F}"/>
              </a:ext>
            </a:extLst>
          </p:cNvPr>
          <p:cNvSpPr/>
          <p:nvPr/>
        </p:nvSpPr>
        <p:spPr>
          <a:xfrm>
            <a:off x="3865952" y="3016251"/>
            <a:ext cx="59873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587BBE-6318-6364-4B51-CB448C0E0ADD}"/>
              </a:ext>
            </a:extLst>
          </p:cNvPr>
          <p:cNvSpPr/>
          <p:nvPr/>
        </p:nvSpPr>
        <p:spPr>
          <a:xfrm>
            <a:off x="4453266" y="3011567"/>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B4828B80-A5CC-D2DB-87AF-FC020F8F8EA8}"/>
              </a:ext>
            </a:extLst>
          </p:cNvPr>
          <p:cNvSpPr/>
          <p:nvPr/>
        </p:nvSpPr>
        <p:spPr>
          <a:xfrm>
            <a:off x="1789698" y="3359980"/>
            <a:ext cx="435429" cy="522514"/>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右向き指示マーク">
            <a:extLst>
              <a:ext uri="{FF2B5EF4-FFF2-40B4-BE49-F238E27FC236}">
                <a16:creationId xmlns:a16="http://schemas.microsoft.com/office/drawing/2014/main" id="{B51824F9-38C6-8D7F-C25C-92FE1F52B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1885583" y="3771629"/>
            <a:ext cx="914400" cy="914400"/>
          </a:xfrm>
          <a:prstGeom prst="rect">
            <a:avLst/>
          </a:prstGeom>
        </p:spPr>
      </p:pic>
      <p:pic>
        <p:nvPicPr>
          <p:cNvPr id="24" name="グラフィックス 23" descr="右向き指示マーク">
            <a:extLst>
              <a:ext uri="{FF2B5EF4-FFF2-40B4-BE49-F238E27FC236}">
                <a16:creationId xmlns:a16="http://schemas.microsoft.com/office/drawing/2014/main" id="{F0D079BD-EC8A-E600-D5BC-09766516C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4040025" y="3070008"/>
            <a:ext cx="914400" cy="914400"/>
          </a:xfrm>
          <a:prstGeom prst="rect">
            <a:avLst/>
          </a:prstGeom>
        </p:spPr>
      </p:pic>
      <p:grpSp>
        <p:nvGrpSpPr>
          <p:cNvPr id="35" name="グループ化 34">
            <a:extLst>
              <a:ext uri="{FF2B5EF4-FFF2-40B4-BE49-F238E27FC236}">
                <a16:creationId xmlns:a16="http://schemas.microsoft.com/office/drawing/2014/main" id="{13AAC5CE-18C5-7311-DD8F-3FDA3C87FBB1}"/>
              </a:ext>
            </a:extLst>
          </p:cNvPr>
          <p:cNvGrpSpPr/>
          <p:nvPr/>
        </p:nvGrpSpPr>
        <p:grpSpPr>
          <a:xfrm>
            <a:off x="7602770" y="2911056"/>
            <a:ext cx="2388955" cy="3200449"/>
            <a:chOff x="7602770" y="2911056"/>
            <a:chExt cx="2738427" cy="3668632"/>
          </a:xfrm>
        </p:grpSpPr>
        <p:grpSp>
          <p:nvGrpSpPr>
            <p:cNvPr id="26" name="グループ化 25">
              <a:extLst>
                <a:ext uri="{FF2B5EF4-FFF2-40B4-BE49-F238E27FC236}">
                  <a16:creationId xmlns:a16="http://schemas.microsoft.com/office/drawing/2014/main" id="{9190782B-9E44-7D75-E6A2-0EEBBA2FEA46}"/>
                </a:ext>
              </a:extLst>
            </p:cNvPr>
            <p:cNvGrpSpPr/>
            <p:nvPr/>
          </p:nvGrpSpPr>
          <p:grpSpPr>
            <a:xfrm>
              <a:off x="7602770" y="5082541"/>
              <a:ext cx="2738427" cy="1497147"/>
              <a:chOff x="1403684" y="3870940"/>
              <a:chExt cx="4417629" cy="2415198"/>
            </a:xfrm>
          </p:grpSpPr>
          <p:sp>
            <p:nvSpPr>
              <p:cNvPr id="27" name="正方形/長方形 26">
                <a:extLst>
                  <a:ext uri="{FF2B5EF4-FFF2-40B4-BE49-F238E27FC236}">
                    <a16:creationId xmlns:a16="http://schemas.microsoft.com/office/drawing/2014/main" id="{B9D1FB3D-AAEC-3376-EFED-113AE5F7E5EF}"/>
                  </a:ext>
                </a:extLst>
              </p:cNvPr>
              <p:cNvSpPr/>
              <p:nvPr/>
            </p:nvSpPr>
            <p:spPr>
              <a:xfrm>
                <a:off x="1403684" y="5227359"/>
                <a:ext cx="1058779" cy="1058779"/>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F88E1D0-5665-E7C0-665D-E272FA2E4ABC}"/>
                  </a:ext>
                </a:extLst>
              </p:cNvPr>
              <p:cNvSpPr/>
              <p:nvPr/>
            </p:nvSpPr>
            <p:spPr>
              <a:xfrm>
                <a:off x="1403684" y="3870940"/>
                <a:ext cx="1058779" cy="105877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2760F87-3E73-F6CE-9BF6-9DF340458B5B}"/>
                  </a:ext>
                </a:extLst>
              </p:cNvPr>
              <p:cNvSpPr txBox="1"/>
              <p:nvPr/>
            </p:nvSpPr>
            <p:spPr>
              <a:xfrm>
                <a:off x="2927717" y="4390818"/>
                <a:ext cx="2893596" cy="1365930"/>
              </a:xfrm>
              <a:prstGeom prst="rect">
                <a:avLst/>
              </a:prstGeom>
              <a:noFill/>
            </p:spPr>
            <p:txBody>
              <a:bodyPr wrap="square" rtlCol="0">
                <a:spAutoFit/>
              </a:bodyPr>
              <a:lstStyle/>
              <a:p>
                <a:r>
                  <a:rPr kumimoji="1" lang="ja-JP" altLang="en-US" sz="1050" b="1" dirty="0">
                    <a:solidFill>
                      <a:schemeClr val="bg2">
                        <a:lumMod val="25000"/>
                      </a:schemeClr>
                    </a:solidFill>
                  </a:rPr>
                  <a:t>タップノーツ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バーがノーツの中心に重なるタイミングでタップする</a:t>
                </a:r>
              </a:p>
            </p:txBody>
          </p:sp>
        </p:grpSp>
        <p:grpSp>
          <p:nvGrpSpPr>
            <p:cNvPr id="30" name="グループ化 29">
              <a:extLst>
                <a:ext uri="{FF2B5EF4-FFF2-40B4-BE49-F238E27FC236}">
                  <a16:creationId xmlns:a16="http://schemas.microsoft.com/office/drawing/2014/main" id="{A85A8990-8A96-A13A-1FD2-F7D642D12E20}"/>
                </a:ext>
              </a:extLst>
            </p:cNvPr>
            <p:cNvGrpSpPr/>
            <p:nvPr/>
          </p:nvGrpSpPr>
          <p:grpSpPr>
            <a:xfrm>
              <a:off x="7602770" y="2911056"/>
              <a:ext cx="2738427" cy="2268607"/>
              <a:chOff x="6378741" y="3223876"/>
              <a:chExt cx="4377642" cy="3626588"/>
            </a:xfrm>
          </p:grpSpPr>
          <p:sp>
            <p:nvSpPr>
              <p:cNvPr id="31" name="正方形/長方形 30">
                <a:extLst>
                  <a:ext uri="{FF2B5EF4-FFF2-40B4-BE49-F238E27FC236}">
                    <a16:creationId xmlns:a16="http://schemas.microsoft.com/office/drawing/2014/main" id="{7BDA93E1-8319-E693-54FF-CF990D70CD70}"/>
                  </a:ext>
                </a:extLst>
              </p:cNvPr>
              <p:cNvSpPr/>
              <p:nvPr/>
            </p:nvSpPr>
            <p:spPr>
              <a:xfrm>
                <a:off x="6378741" y="4856411"/>
                <a:ext cx="1058779" cy="1058779"/>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3600" dirty="0">
                    <a:solidFill>
                      <a:schemeClr val="bg2">
                        <a:lumMod val="25000"/>
                      </a:schemeClr>
                    </a:solidFill>
                  </a:rPr>
                  <a:t>3</a:t>
                </a:r>
                <a:endParaRPr kumimoji="1" lang="ja-JP" altLang="en-US" sz="3600" dirty="0">
                  <a:solidFill>
                    <a:schemeClr val="bg2">
                      <a:lumMod val="25000"/>
                    </a:schemeClr>
                  </a:solidFill>
                </a:endParaRPr>
              </a:p>
            </p:txBody>
          </p:sp>
          <p:sp>
            <p:nvSpPr>
              <p:cNvPr id="32" name="正方形/長方形 31">
                <a:extLst>
                  <a:ext uri="{FF2B5EF4-FFF2-40B4-BE49-F238E27FC236}">
                    <a16:creationId xmlns:a16="http://schemas.microsoft.com/office/drawing/2014/main" id="{F3B87C02-9645-7804-94C8-1B0B599D7768}"/>
                  </a:ext>
                </a:extLst>
              </p:cNvPr>
              <p:cNvSpPr/>
              <p:nvPr/>
            </p:nvSpPr>
            <p:spPr>
              <a:xfrm>
                <a:off x="6378741" y="3508142"/>
                <a:ext cx="1058780" cy="105877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24FB65D-87D9-E557-8E8B-35CC8D3601F4}"/>
                  </a:ext>
                </a:extLst>
              </p:cNvPr>
              <p:cNvSpPr txBox="1"/>
              <p:nvPr/>
            </p:nvSpPr>
            <p:spPr>
              <a:xfrm>
                <a:off x="7862786" y="3223876"/>
                <a:ext cx="2893597" cy="1649656"/>
              </a:xfrm>
              <a:prstGeom prst="rect">
                <a:avLst/>
              </a:prstGeom>
              <a:noFill/>
            </p:spPr>
            <p:txBody>
              <a:bodyPr wrap="square" rtlCol="0">
                <a:spAutoFit/>
              </a:bodyPr>
              <a:lstStyle/>
              <a:p>
                <a:r>
                  <a:rPr lang="ja-JP" altLang="en-US" sz="1050" b="1" dirty="0">
                    <a:solidFill>
                      <a:schemeClr val="bg2">
                        <a:lumMod val="25000"/>
                      </a:schemeClr>
                    </a:solidFill>
                  </a:rPr>
                  <a:t>フリック</a:t>
                </a:r>
                <a:r>
                  <a:rPr kumimoji="1" lang="ja-JP" altLang="en-US" sz="1050" b="1" dirty="0">
                    <a:solidFill>
                      <a:schemeClr val="bg2">
                        <a:lumMod val="25000"/>
                      </a:schemeClr>
                    </a:solidFill>
                  </a:rPr>
                  <a:t>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バーがノーツの中心に重なるタイミングでタップし、矢印の方向にフリックする</a:t>
                </a:r>
              </a:p>
            </p:txBody>
          </p:sp>
          <p:sp>
            <p:nvSpPr>
              <p:cNvPr id="34" name="テキスト ボックス 33">
                <a:extLst>
                  <a:ext uri="{FF2B5EF4-FFF2-40B4-BE49-F238E27FC236}">
                    <a16:creationId xmlns:a16="http://schemas.microsoft.com/office/drawing/2014/main" id="{839E48BD-DB6D-E72B-7A88-F2158995D17A}"/>
                  </a:ext>
                </a:extLst>
              </p:cNvPr>
              <p:cNvSpPr txBox="1"/>
              <p:nvPr/>
            </p:nvSpPr>
            <p:spPr>
              <a:xfrm>
                <a:off x="7829545" y="4904715"/>
                <a:ext cx="2893597" cy="1945749"/>
              </a:xfrm>
              <a:prstGeom prst="rect">
                <a:avLst/>
              </a:prstGeom>
              <a:noFill/>
            </p:spPr>
            <p:txBody>
              <a:bodyPr wrap="square" rtlCol="0">
                <a:spAutoFit/>
              </a:bodyPr>
              <a:lstStyle/>
              <a:p>
                <a:r>
                  <a:rPr kumimoji="1" lang="ja-JP" altLang="en-US" sz="1050" b="1" dirty="0">
                    <a:solidFill>
                      <a:schemeClr val="bg2">
                        <a:lumMod val="25000"/>
                      </a:schemeClr>
                    </a:solidFill>
                  </a:rPr>
                  <a:t>ロングノーツ</a:t>
                </a:r>
                <a:endParaRPr kumimoji="1" lang="en-US" altLang="ja-JP" sz="1050" b="1" dirty="0">
                  <a:solidFill>
                    <a:schemeClr val="bg2">
                      <a:lumMod val="25000"/>
                    </a:schemeClr>
                  </a:solidFill>
                </a:endParaRPr>
              </a:p>
              <a:p>
                <a:r>
                  <a:rPr lang="ja-JP" altLang="en-US" sz="1000" dirty="0">
                    <a:solidFill>
                      <a:schemeClr val="bg2">
                        <a:lumMod val="25000"/>
                      </a:schemeClr>
                    </a:solidFill>
                  </a:rPr>
                  <a:t>バーがノーツの中心に重なるタイミングでタップし、そのまま表示されている拍数だけ長押しする。</a:t>
                </a:r>
                <a:endParaRPr kumimoji="1" lang="ja-JP" altLang="en-US" sz="1000" dirty="0">
                  <a:solidFill>
                    <a:schemeClr val="bg2">
                      <a:lumMod val="25000"/>
                    </a:schemeClr>
                  </a:solidFill>
                </a:endParaRPr>
              </a:p>
            </p:txBody>
          </p:sp>
        </p:grpSp>
      </p:grpSp>
      <p:sp>
        <p:nvSpPr>
          <p:cNvPr id="36" name="矢印: 右 35">
            <a:extLst>
              <a:ext uri="{FF2B5EF4-FFF2-40B4-BE49-F238E27FC236}">
                <a16:creationId xmlns:a16="http://schemas.microsoft.com/office/drawing/2014/main" id="{750AEAE4-F142-6E07-203F-71F915887112}"/>
              </a:ext>
            </a:extLst>
          </p:cNvPr>
          <p:cNvSpPr/>
          <p:nvPr/>
        </p:nvSpPr>
        <p:spPr>
          <a:xfrm>
            <a:off x="7716783" y="3193258"/>
            <a:ext cx="344538" cy="3236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20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ここで完成したゲームの動画を流す</a:t>
            </a:r>
          </a:p>
        </p:txBody>
      </p:sp>
    </p:spTree>
    <p:extLst>
      <p:ext uri="{BB962C8B-B14F-4D97-AF65-F5344CB8AC3E}">
        <p14:creationId xmlns:p14="http://schemas.microsoft.com/office/powerpoint/2010/main" val="1631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6"/>
            <a:ext cx="10515600" cy="1325564"/>
          </a:xfrm>
        </p:spPr>
        <p:txBody>
          <a:bodyPr>
            <a:noAutofit/>
          </a:bodyPr>
          <a:lstStyle/>
          <a:p>
            <a:pPr marL="0" indent="0">
              <a:buNone/>
            </a:pPr>
            <a:r>
              <a:rPr lang="ja-JP" altLang="en-US" sz="2000" dirty="0">
                <a:solidFill>
                  <a:schemeClr val="bg2">
                    <a:lumMod val="25000"/>
                  </a:schemeClr>
                </a:solidFill>
              </a:rPr>
              <a:t>グラフィックの進化やキャラクター戦略が多くみられる昨今だが、</a:t>
            </a:r>
            <a:endParaRPr lang="en-US" altLang="ja-JP" sz="2000" dirty="0">
              <a:solidFill>
                <a:schemeClr val="bg2">
                  <a:lumMod val="25000"/>
                </a:schemeClr>
              </a:solidFill>
            </a:endParaRPr>
          </a:p>
          <a:p>
            <a:pPr marL="0" indent="0">
              <a:buNone/>
            </a:pPr>
            <a:r>
              <a:rPr lang="ja-JP" altLang="en-US" sz="2000" dirty="0">
                <a:solidFill>
                  <a:schemeClr val="bg2">
                    <a:lumMod val="25000"/>
                  </a:schemeClr>
                </a:solidFill>
              </a:rPr>
              <a:t>ギミック自体にも可能性はある→</a:t>
            </a:r>
            <a:r>
              <a:rPr lang="ja-JP" altLang="en-US" sz="2000" b="1" dirty="0">
                <a:solidFill>
                  <a:schemeClr val="bg2">
                    <a:lumMod val="25000"/>
                  </a:schemeClr>
                </a:solidFill>
              </a:rPr>
              <a:t>ジャンルを組み合わせて新しいゲームデザインを創出</a:t>
            </a:r>
            <a:endParaRPr lang="en-US" altLang="ja-JP" sz="2000" b="1" dirty="0">
              <a:solidFill>
                <a:schemeClr val="bg2">
                  <a:lumMod val="25000"/>
                </a:schemeClr>
              </a:solidFill>
            </a:endParaRPr>
          </a:p>
          <a:p>
            <a:pPr marL="0" indent="0">
              <a:lnSpc>
                <a:spcPct val="150000"/>
              </a:lnSpc>
              <a:buNone/>
            </a:pPr>
            <a:r>
              <a:rPr lang="ja-JP" altLang="en-US" sz="2000" dirty="0">
                <a:solidFill>
                  <a:schemeClr val="bg2">
                    <a:lumMod val="25000"/>
                  </a:schemeClr>
                </a:solidFill>
              </a:rPr>
              <a:t>今回は</a:t>
            </a:r>
            <a:r>
              <a:rPr lang="ja-JP" altLang="en-US" sz="2000" b="1" dirty="0">
                <a:solidFill>
                  <a:schemeClr val="bg2">
                    <a:lumMod val="25000"/>
                  </a:schemeClr>
                </a:solidFill>
              </a:rPr>
              <a:t>パズル</a:t>
            </a:r>
            <a:r>
              <a:rPr lang="ja-JP" altLang="en-US" sz="2000" dirty="0">
                <a:solidFill>
                  <a:schemeClr val="bg2">
                    <a:lumMod val="25000"/>
                  </a:schemeClr>
                </a:solidFill>
              </a:rPr>
              <a:t>ゲームと</a:t>
            </a:r>
            <a:r>
              <a:rPr lang="ja-JP" altLang="en-US" sz="2000" b="1" dirty="0">
                <a:solidFill>
                  <a:schemeClr val="bg2">
                    <a:lumMod val="25000"/>
                  </a:schemeClr>
                </a:solidFill>
              </a:rPr>
              <a:t>リズム</a:t>
            </a:r>
            <a:r>
              <a:rPr lang="ja-JP" altLang="en-US" sz="2000" dirty="0">
                <a:solidFill>
                  <a:schemeClr val="bg2">
                    <a:lumMod val="25000"/>
                  </a:schemeClr>
                </a:solidFill>
              </a:rPr>
              <a:t>ゲームを組み合わせる。</a:t>
            </a:r>
            <a:endParaRPr lang="en-US" altLang="ja-JP" sz="2000" dirty="0">
              <a:solidFill>
                <a:schemeClr val="bg2">
                  <a:lumMod val="25000"/>
                </a:schemeClr>
              </a:solidFill>
            </a:endParaRPr>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304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8" name="テキスト ボックス 7">
            <a:extLst>
              <a:ext uri="{FF2B5EF4-FFF2-40B4-BE49-F238E27FC236}">
                <a16:creationId xmlns:a16="http://schemas.microsoft.com/office/drawing/2014/main" id="{A551F00F-1AE0-B523-60AF-C2DF0250B88B}"/>
              </a:ext>
            </a:extLst>
          </p:cNvPr>
          <p:cNvSpPr txBox="1"/>
          <p:nvPr/>
        </p:nvSpPr>
        <p:spPr>
          <a:xfrm>
            <a:off x="838200" y="4369592"/>
            <a:ext cx="10515600" cy="1631216"/>
          </a:xfrm>
          <a:prstGeom prst="rect">
            <a:avLst/>
          </a:prstGeom>
          <a:noFill/>
        </p:spPr>
        <p:txBody>
          <a:bodyPr wrap="square" rtlCol="0">
            <a:spAutoFit/>
          </a:bodyPr>
          <a:lstStyle/>
          <a:p>
            <a:r>
              <a:rPr lang="ja-JP" altLang="en-US" sz="2000" b="1" dirty="0">
                <a:solidFill>
                  <a:schemeClr val="bg2">
                    <a:lumMod val="25000"/>
                  </a:schemeClr>
                </a:solidFill>
              </a:rPr>
              <a:t>パズル＆ドラゴンズ</a:t>
            </a:r>
            <a:endParaRPr lang="en-US" altLang="ja-JP" sz="2000" b="1" dirty="0">
              <a:solidFill>
                <a:schemeClr val="bg2">
                  <a:lumMod val="25000"/>
                </a:schemeClr>
              </a:solidFill>
            </a:endParaRPr>
          </a:p>
          <a:p>
            <a:r>
              <a:rPr lang="en-US" altLang="ja-JP" sz="2000" dirty="0">
                <a:solidFill>
                  <a:schemeClr val="bg2">
                    <a:lumMod val="25000"/>
                  </a:schemeClr>
                </a:solidFill>
              </a:rPr>
              <a:t>	</a:t>
            </a:r>
            <a:r>
              <a:rPr lang="ja-JP" altLang="en-US" sz="2000" dirty="0">
                <a:solidFill>
                  <a:schemeClr val="bg2">
                    <a:lumMod val="25000"/>
                  </a:schemeClr>
                </a:solidFill>
              </a:rPr>
              <a:t>パズル</a:t>
            </a:r>
            <a:r>
              <a:rPr lang="en-US" altLang="ja-JP" sz="2000" dirty="0">
                <a:solidFill>
                  <a:schemeClr val="bg2">
                    <a:lumMod val="25000"/>
                  </a:schemeClr>
                </a:solidFill>
              </a:rPr>
              <a:t>×RPG </a:t>
            </a:r>
          </a:p>
          <a:p>
            <a:endParaRPr lang="en-US" altLang="ja-JP" sz="2000" dirty="0">
              <a:solidFill>
                <a:schemeClr val="bg2">
                  <a:lumMod val="25000"/>
                </a:schemeClr>
              </a:solidFill>
            </a:endParaRPr>
          </a:p>
          <a:p>
            <a:r>
              <a:rPr lang="en-US" altLang="ja-JP" sz="2000" b="1" dirty="0">
                <a:solidFill>
                  <a:schemeClr val="bg2">
                    <a:lumMod val="25000"/>
                  </a:schemeClr>
                </a:solidFill>
              </a:rPr>
              <a:t>UNDERTALE</a:t>
            </a:r>
          </a:p>
          <a:p>
            <a:r>
              <a:rPr kumimoji="1" lang="en-US" altLang="ja-JP" sz="2000" dirty="0">
                <a:solidFill>
                  <a:schemeClr val="bg2">
                    <a:lumMod val="25000"/>
                  </a:schemeClr>
                </a:solidFill>
              </a:rPr>
              <a:t>	</a:t>
            </a:r>
            <a:r>
              <a:rPr kumimoji="1" lang="ja-JP" altLang="en-US" sz="2000" dirty="0">
                <a:solidFill>
                  <a:schemeClr val="bg2">
                    <a:lumMod val="25000"/>
                  </a:schemeClr>
                </a:solidFill>
              </a:rPr>
              <a:t>シューティング</a:t>
            </a:r>
            <a:r>
              <a:rPr kumimoji="1" lang="en-US" altLang="ja-JP" sz="2000" dirty="0">
                <a:solidFill>
                  <a:schemeClr val="bg2">
                    <a:lumMod val="25000"/>
                  </a:schemeClr>
                </a:solidFill>
              </a:rPr>
              <a:t>×RPG</a:t>
            </a:r>
            <a:endParaRPr kumimoji="1" lang="ja-JP" altLang="en-US" sz="2000" dirty="0">
              <a:solidFill>
                <a:schemeClr val="bg2">
                  <a:lumMod val="25000"/>
                </a:schemeClr>
              </a:solidFill>
            </a:endParaRPr>
          </a:p>
        </p:txBody>
      </p:sp>
      <p:pic>
        <p:nvPicPr>
          <p:cNvPr id="1026"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DF74BC42-55D0-CE80-03C5-ECC406413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832" y="3429000"/>
            <a:ext cx="1906336" cy="2859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tale PS4 Neutral] All boss fight (Mercy except Asgore) - YouTube">
            <a:extLst>
              <a:ext uri="{FF2B5EF4-FFF2-40B4-BE49-F238E27FC236}">
                <a16:creationId xmlns:a16="http://schemas.microsoft.com/office/drawing/2014/main" id="{E38C7FE8-0E55-C622-6414-B4B78BAF2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364" y="3429000"/>
            <a:ext cx="4423836" cy="248840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E327D5-D8F3-9A11-0433-CC8BA47A3388}"/>
              </a:ext>
            </a:extLst>
          </p:cNvPr>
          <p:cNvSpPr txBox="1"/>
          <p:nvPr/>
        </p:nvSpPr>
        <p:spPr>
          <a:xfrm>
            <a:off x="5142833" y="6292820"/>
            <a:ext cx="1991894" cy="369332"/>
          </a:xfrm>
          <a:prstGeom prst="rect">
            <a:avLst/>
          </a:prstGeom>
          <a:noFill/>
        </p:spPr>
        <p:txBody>
          <a:bodyPr wrap="square" rtlCol="0">
            <a:spAutoFit/>
          </a:bodyPr>
          <a:lstStyle/>
          <a:p>
            <a:r>
              <a:rPr lang="en-US" altLang="ja-JP" sz="900" b="0" i="0" dirty="0" err="1">
                <a:solidFill>
                  <a:srgbClr val="000000"/>
                </a:solidFill>
                <a:effectLst/>
              </a:rPr>
              <a:t>GungHo</a:t>
            </a:r>
            <a:r>
              <a:rPr lang="en-US" altLang="ja-JP" sz="900" b="0" i="0" dirty="0">
                <a:solidFill>
                  <a:srgbClr val="000000"/>
                </a:solidFill>
                <a:effectLst/>
              </a:rPr>
              <a:t> Online Entertainment『</a:t>
            </a:r>
            <a:r>
              <a:rPr kumimoji="1" lang="ja-JP" altLang="en-US" sz="900" dirty="0"/>
              <a:t>パズル＆ドラゴンズ</a:t>
            </a:r>
            <a:r>
              <a:rPr kumimoji="1" lang="en-US" altLang="ja-JP" sz="900" dirty="0"/>
              <a:t>』.2012</a:t>
            </a:r>
            <a:endParaRPr kumimoji="1" lang="ja-JP" altLang="en-US" sz="900" dirty="0"/>
          </a:p>
        </p:txBody>
      </p:sp>
      <p:sp>
        <p:nvSpPr>
          <p:cNvPr id="5" name="テキスト ボックス 4">
            <a:extLst>
              <a:ext uri="{FF2B5EF4-FFF2-40B4-BE49-F238E27FC236}">
                <a16:creationId xmlns:a16="http://schemas.microsoft.com/office/drawing/2014/main" id="{F0BBBEC1-9965-1E41-AE85-5F7A4CE2929B}"/>
              </a:ext>
            </a:extLst>
          </p:cNvPr>
          <p:cNvSpPr txBox="1"/>
          <p:nvPr/>
        </p:nvSpPr>
        <p:spPr>
          <a:xfrm>
            <a:off x="7352900" y="5917408"/>
            <a:ext cx="1848583" cy="230832"/>
          </a:xfrm>
          <a:prstGeom prst="rect">
            <a:avLst/>
          </a:prstGeom>
          <a:noFill/>
        </p:spPr>
        <p:txBody>
          <a:bodyPr wrap="none" rtlCol="0">
            <a:spAutoFit/>
          </a:bodyPr>
          <a:lstStyle/>
          <a:p>
            <a:pPr algn="r"/>
            <a:r>
              <a:rPr kumimoji="1" lang="en-US" altLang="ja-JP" sz="900" dirty="0"/>
              <a:t>TobyFox『UNDERTALE』.2015</a:t>
            </a:r>
            <a:endParaRPr kumimoji="1" lang="ja-JP" altLang="en-US" sz="900" dirty="0"/>
          </a:p>
        </p:txBody>
      </p:sp>
    </p:spTree>
    <p:extLst>
      <p:ext uri="{BB962C8B-B14F-4D97-AF65-F5344CB8AC3E}">
        <p14:creationId xmlns:p14="http://schemas.microsoft.com/office/powerpoint/2010/main" val="218867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様々な戦略があるパズルゲームならば、組み合わせるジャンルに適したルールを考える事が可能なのではないか。</a:t>
            </a:r>
            <a:endParaRPr kumimoji="1" lang="en-US" altLang="ja-JP" sz="2000" dirty="0"/>
          </a:p>
          <a:p>
            <a:pPr marL="457200" lvl="1" indent="0">
              <a:buNone/>
            </a:pPr>
            <a:endParaRPr lang="en-US" altLang="ja-JP" sz="1600" dirty="0"/>
          </a:p>
          <a:p>
            <a:pPr marL="457200" lvl="1" indent="0">
              <a:buNone/>
            </a:pPr>
            <a:r>
              <a:rPr kumimoji="1" lang="ja-JP" altLang="en-US" sz="1600" dirty="0"/>
              <a:t>▼パズルゲームの戦略の例</a:t>
            </a:r>
            <a:endParaRPr kumimoji="1" lang="en-US" altLang="ja-JP" sz="1600" dirty="0"/>
          </a:p>
          <a:p>
            <a:pPr marL="914400" lvl="2" indent="0">
              <a:buNone/>
            </a:pPr>
            <a:endParaRPr kumimoji="1" lang="en-US" altLang="ja-JP" sz="1400" b="1" dirty="0"/>
          </a:p>
          <a:p>
            <a:pPr marL="914400" lvl="2" indent="0">
              <a:buNone/>
            </a:pPr>
            <a:r>
              <a:rPr kumimoji="1" lang="ja-JP" altLang="en-US" sz="1400" b="1" dirty="0"/>
              <a:t>かさねる</a:t>
            </a:r>
            <a:r>
              <a:rPr kumimoji="1" lang="en-US" altLang="ja-JP" sz="1200" dirty="0"/>
              <a:t>『Focus』</a:t>
            </a:r>
            <a:r>
              <a:rPr kumimoji="1" lang="en-US" altLang="ja-JP" sz="1400" b="1" dirty="0"/>
              <a:t>		</a:t>
            </a:r>
            <a:r>
              <a:rPr kumimoji="1" lang="ja-JP" altLang="en-US" sz="1400" b="1" dirty="0"/>
              <a:t>そろえる・まわす</a:t>
            </a:r>
            <a:r>
              <a:rPr lang="en-US" altLang="ja-JP" sz="1200" dirty="0"/>
              <a:t>『TETRIS99』</a:t>
            </a:r>
            <a:r>
              <a:rPr lang="en-US" altLang="ja-JP"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r>
              <a:rPr kumimoji="1" lang="ja-JP" altLang="en-US" sz="1400" b="1" dirty="0"/>
              <a:t>しきつめる、スライドさせる（スライディングブロックパズル）、コマを進める（将棋）</a:t>
            </a:r>
            <a:r>
              <a:rPr kumimoji="1" lang="en-US" altLang="ja-JP" sz="1400" b="1" dirty="0"/>
              <a:t>……</a:t>
            </a:r>
          </a:p>
          <a:p>
            <a:pPr marL="457200" lvl="1" indent="0">
              <a:buNone/>
            </a:pPr>
            <a:endParaRPr lang="en-US" altLang="ja-JP" sz="1600" dirty="0"/>
          </a:p>
        </p:txBody>
      </p:sp>
      <p:grpSp>
        <p:nvGrpSpPr>
          <p:cNvPr id="10" name="グループ化 9">
            <a:extLst>
              <a:ext uri="{FF2B5EF4-FFF2-40B4-BE49-F238E27FC236}">
                <a16:creationId xmlns:a16="http://schemas.microsoft.com/office/drawing/2014/main" id="{171C65AD-539B-01DD-CC8E-723705940399}"/>
              </a:ext>
            </a:extLst>
          </p:cNvPr>
          <p:cNvGrpSpPr/>
          <p:nvPr/>
        </p:nvGrpSpPr>
        <p:grpSpPr>
          <a:xfrm>
            <a:off x="1099216" y="3672992"/>
            <a:ext cx="3311890" cy="2195410"/>
            <a:chOff x="1379145" y="3397408"/>
            <a:chExt cx="2402981" cy="1592906"/>
          </a:xfrm>
        </p:grpSpPr>
        <p:grpSp>
          <p:nvGrpSpPr>
            <p:cNvPr id="9" name="グループ化 8">
              <a:extLst>
                <a:ext uri="{FF2B5EF4-FFF2-40B4-BE49-F238E27FC236}">
                  <a16:creationId xmlns:a16="http://schemas.microsoft.com/office/drawing/2014/main" id="{262C0703-B571-E661-7584-71A16CF5480F}"/>
                </a:ext>
              </a:extLst>
            </p:cNvPr>
            <p:cNvGrpSpPr/>
            <p:nvPr/>
          </p:nvGrpSpPr>
          <p:grpSpPr>
            <a:xfrm>
              <a:off x="1390815" y="3397408"/>
              <a:ext cx="2391311" cy="1362075"/>
              <a:chOff x="1390815" y="3151187"/>
              <a:chExt cx="2391311" cy="1362075"/>
            </a:xfrm>
          </p:grpSpPr>
          <p:pic>
            <p:nvPicPr>
              <p:cNvPr id="5" name="図 4">
                <a:extLst>
                  <a:ext uri="{FF2B5EF4-FFF2-40B4-BE49-F238E27FC236}">
                    <a16:creationId xmlns:a16="http://schemas.microsoft.com/office/drawing/2014/main" id="{2C0522FD-EF15-48DD-692D-DDAFD6CA4C46}"/>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7" name="図 6">
                <a:extLst>
                  <a:ext uri="{FF2B5EF4-FFF2-40B4-BE49-F238E27FC236}">
                    <a16:creationId xmlns:a16="http://schemas.microsoft.com/office/drawing/2014/main" id="{936DF80A-AC7E-5659-D710-1C1E5B20F45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8" name="テキスト ボックス 7">
              <a:extLst>
                <a:ext uri="{FF2B5EF4-FFF2-40B4-BE49-F238E27FC236}">
                  <a16:creationId xmlns:a16="http://schemas.microsoft.com/office/drawing/2014/main" id="{82DB8B6F-645D-08E6-8FCE-15B97940D27D}"/>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12" name="グループ化 11">
            <a:extLst>
              <a:ext uri="{FF2B5EF4-FFF2-40B4-BE49-F238E27FC236}">
                <a16:creationId xmlns:a16="http://schemas.microsoft.com/office/drawing/2014/main" id="{69FD3E5C-EA60-2BA7-C12D-907657D18455}"/>
              </a:ext>
            </a:extLst>
          </p:cNvPr>
          <p:cNvGrpSpPr/>
          <p:nvPr/>
        </p:nvGrpSpPr>
        <p:grpSpPr>
          <a:xfrm>
            <a:off x="5219992" y="3672992"/>
            <a:ext cx="3407620" cy="2195410"/>
            <a:chOff x="5047040" y="3288427"/>
            <a:chExt cx="2490797" cy="1604733"/>
          </a:xfrm>
        </p:grpSpPr>
        <p:pic>
          <p:nvPicPr>
            <p:cNvPr id="3074" name="Picture 2" descr="TETRIS 99 (2019 video game)">
              <a:extLst>
                <a:ext uri="{FF2B5EF4-FFF2-40B4-BE49-F238E27FC236}">
                  <a16:creationId xmlns:a16="http://schemas.microsoft.com/office/drawing/2014/main" id="{32D87969-BFFB-D800-DA07-F7BED204B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19D9A2A-EC49-5F86-7281-E8D9A4087C80}"/>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14" name="グループ化 13">
            <a:extLst>
              <a:ext uri="{FF2B5EF4-FFF2-40B4-BE49-F238E27FC236}">
                <a16:creationId xmlns:a16="http://schemas.microsoft.com/office/drawing/2014/main" id="{8C03CE13-BAFE-A7CC-B737-9FA11114270D}"/>
              </a:ext>
            </a:extLst>
          </p:cNvPr>
          <p:cNvGrpSpPr/>
          <p:nvPr/>
        </p:nvGrpSpPr>
        <p:grpSpPr>
          <a:xfrm>
            <a:off x="8177363" y="3607965"/>
            <a:ext cx="3017896" cy="2260437"/>
            <a:chOff x="8784380" y="3607965"/>
            <a:chExt cx="3017896" cy="2260437"/>
          </a:xfrm>
        </p:grpSpPr>
        <p:pic>
          <p:nvPicPr>
            <p:cNvPr id="3076" name="Picture 4" descr="画像集/LINE：ディズニー ツムツム[Android] - 4Gamer">
              <a:extLst>
                <a:ext uri="{FF2B5EF4-FFF2-40B4-BE49-F238E27FC236}">
                  <a16:creationId xmlns:a16="http://schemas.microsoft.com/office/drawing/2014/main" id="{CB576B92-E92E-EB70-53D3-B085D0517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02448054-A44C-F20B-6841-52CC9CA1F88A}"/>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spTree>
    <p:extLst>
      <p:ext uri="{BB962C8B-B14F-4D97-AF65-F5344CB8AC3E}">
        <p14:creationId xmlns:p14="http://schemas.microsoft.com/office/powerpoint/2010/main" val="206168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51DD0-AF3A-87C3-345F-B137A9B51683}"/>
              </a:ext>
            </a:extLst>
          </p:cNvPr>
          <p:cNvSpPr>
            <a:spLocks noGrp="1"/>
          </p:cNvSpPr>
          <p:nvPr>
            <p:ph type="title"/>
          </p:nvPr>
        </p:nvSpPr>
        <p:spPr/>
        <p:txBody>
          <a:bodyPr/>
          <a:lstStyle/>
          <a:p>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r>
              <a:rPr kumimoji="1" lang="ja-JP" altLang="en-US"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 ゲームの設計 </a:t>
            </a:r>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br>
              <a:rPr kumimoji="1" lang="en-US" altLang="ja-JP" sz="4000" b="0" i="0" u="none" strike="noStrike" kern="1200" cap="none" spc="0" normalizeH="0" baseline="0" noProof="0" dirty="0">
                <a:ln>
                  <a:noFill/>
                </a:ln>
                <a:solidFill>
                  <a:srgbClr val="E7E6E6">
                    <a:lumMod val="25000"/>
                  </a:srgbClr>
                </a:solidFill>
                <a:effectLst/>
                <a:uLnTx/>
                <a:uFillTx/>
                <a:latin typeface="游ゴシック Light" panose="020F0302020204030204"/>
                <a:ea typeface="游ゴシック Light" panose="020B0300000000000000" pitchFamily="50" charset="-128"/>
                <a:cs typeface="+mj-cs"/>
              </a:rPr>
            </a:br>
            <a:r>
              <a:rPr kumimoji="1" lang="en-US" altLang="ja-JP" sz="2000" b="0" i="0" u="none" strike="noStrike" kern="1200" cap="none" spc="0" normalizeH="0" baseline="0" noProof="0" dirty="0">
                <a:ln>
                  <a:noFill/>
                </a:ln>
                <a:solidFill>
                  <a:srgbClr val="E7E6E6">
                    <a:lumMod val="50000"/>
                  </a:srgbClr>
                </a:solidFill>
                <a:effectLst/>
                <a:uLnTx/>
                <a:uFillTx/>
                <a:latin typeface="Bahnschrift SemiLight" panose="020B0502040204020203" pitchFamily="34" charset="0"/>
                <a:ea typeface="游ゴシック Light" panose="020B0300000000000000" pitchFamily="50" charset="-128"/>
                <a:cs typeface="Adobe Devanagari" panose="02040503050201020203" pitchFamily="18" charset="0"/>
              </a:rPr>
              <a:t>Game Design</a:t>
            </a:r>
            <a:endParaRPr kumimoji="1" lang="ja-JP" altLang="en-US" dirty="0"/>
          </a:p>
        </p:txBody>
      </p:sp>
      <p:sp>
        <p:nvSpPr>
          <p:cNvPr id="3" name="コンテンツ プレースホルダー 2">
            <a:extLst>
              <a:ext uri="{FF2B5EF4-FFF2-40B4-BE49-F238E27FC236}">
                <a16:creationId xmlns:a16="http://schemas.microsoft.com/office/drawing/2014/main" id="{91AEF0F6-999E-B46B-0300-9B59694AD033}"/>
              </a:ext>
            </a:extLst>
          </p:cNvPr>
          <p:cNvSpPr>
            <a:spLocks noGrp="1"/>
          </p:cNvSpPr>
          <p:nvPr>
            <p:ph idx="1"/>
          </p:nvPr>
        </p:nvSpPr>
        <p:spPr/>
        <p:txBody>
          <a:bodyPr/>
          <a:lstStyle/>
          <a:p>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400" dirty="0"/>
          </a:p>
          <a:p>
            <a:pPr marL="0" indent="0">
              <a:buNone/>
            </a:pPr>
            <a:endParaRPr lang="en-US" altLang="ja-JP" sz="2400" dirty="0"/>
          </a:p>
          <a:p>
            <a:pPr marL="0" indent="0">
              <a:buNone/>
            </a:pPr>
            <a:r>
              <a:rPr lang="ja-JP" altLang="en-US" dirty="0"/>
              <a:t>　パズルの持つ要素「マス目」</a:t>
            </a:r>
            <a:r>
              <a:rPr lang="en-US" altLang="ja-JP" sz="2000" dirty="0"/>
              <a:t>×</a:t>
            </a:r>
            <a:r>
              <a:rPr lang="en-US" altLang="ja-JP" dirty="0"/>
              <a:t> </a:t>
            </a:r>
            <a:r>
              <a:rPr lang="ja-JP" altLang="en-US" dirty="0"/>
              <a:t>パズルと相性◎リズムゲーム</a:t>
            </a:r>
            <a:endParaRPr lang="en-US" altLang="ja-JP" dirty="0"/>
          </a:p>
          <a:p>
            <a:pPr marL="0" indent="0">
              <a:lnSpc>
                <a:spcPct val="150000"/>
              </a:lnSpc>
              <a:buNone/>
            </a:pPr>
            <a:r>
              <a:rPr lang="en-US" altLang="ja-JP" dirty="0"/>
              <a:t>					</a:t>
            </a:r>
            <a:r>
              <a:rPr lang="ja-JP" altLang="en-US" sz="3200" b="1" dirty="0"/>
              <a:t>ステップシーケンサー</a:t>
            </a:r>
            <a:endParaRPr lang="en-US" altLang="ja-JP" b="1" dirty="0"/>
          </a:p>
        </p:txBody>
      </p:sp>
      <p:pic>
        <p:nvPicPr>
          <p:cNvPr id="1026" name="Picture 2" descr="Lumines Remastered PS4 review - The Indie Game Website">
            <a:extLst>
              <a:ext uri="{FF2B5EF4-FFF2-40B4-BE49-F238E27FC236}">
                <a16:creationId xmlns:a16="http://schemas.microsoft.com/office/drawing/2014/main" id="{C7A66015-C75B-FC74-687D-A72E60FE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609" y="1531751"/>
            <a:ext cx="3654056" cy="2055407"/>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7E9CA6A-C14D-2EC7-844D-ADD2AF58C859}"/>
              </a:ext>
            </a:extLst>
          </p:cNvPr>
          <p:cNvPicPr>
            <a:picLocks noChangeAspect="1"/>
          </p:cNvPicPr>
          <p:nvPr/>
        </p:nvPicPr>
        <p:blipFill rotWithShape="1">
          <a:blip r:embed="rId3"/>
          <a:srcRect t="801" b="1772"/>
          <a:stretch/>
        </p:blipFill>
        <p:spPr>
          <a:xfrm>
            <a:off x="6218274" y="1531751"/>
            <a:ext cx="4145993" cy="2055407"/>
          </a:xfrm>
          <a:prstGeom prst="rect">
            <a:avLst/>
          </a:prstGeom>
        </p:spPr>
      </p:pic>
      <p:sp>
        <p:nvSpPr>
          <p:cNvPr id="7" name="テキスト ボックス 6">
            <a:extLst>
              <a:ext uri="{FF2B5EF4-FFF2-40B4-BE49-F238E27FC236}">
                <a16:creationId xmlns:a16="http://schemas.microsoft.com/office/drawing/2014/main" id="{3A989728-AA81-8D3F-B04B-379F8BDBA47F}"/>
              </a:ext>
            </a:extLst>
          </p:cNvPr>
          <p:cNvSpPr txBox="1"/>
          <p:nvPr/>
        </p:nvSpPr>
        <p:spPr>
          <a:xfrm>
            <a:off x="1827733" y="3587158"/>
            <a:ext cx="3679932" cy="400110"/>
          </a:xfrm>
          <a:prstGeom prst="rect">
            <a:avLst/>
          </a:prstGeom>
          <a:noFill/>
        </p:spPr>
        <p:txBody>
          <a:bodyPr wrap="square" rtlCol="0">
            <a:spAutoFit/>
          </a:bodyPr>
          <a:lstStyle/>
          <a:p>
            <a:r>
              <a:rPr lang="en-US" altLang="ja-JP" sz="1000" dirty="0"/>
              <a:t>Q </a:t>
            </a:r>
            <a:r>
              <a:rPr lang="en-US" altLang="ja-JP" sz="1000" dirty="0" err="1"/>
              <a:t>ENTERTAINMENT『Lumines</a:t>
            </a:r>
            <a:r>
              <a:rPr lang="en-US" altLang="ja-JP" sz="1000" dirty="0"/>
              <a:t>: Puzzle Fusion』</a:t>
            </a:r>
          </a:p>
          <a:p>
            <a:r>
              <a:rPr lang="ja-JP" altLang="en-US" sz="1000" dirty="0"/>
              <a:t>株式会社バンダイ</a:t>
            </a:r>
            <a:r>
              <a:rPr lang="en-US" altLang="ja-JP" sz="1000" dirty="0"/>
              <a:t>.2004</a:t>
            </a:r>
          </a:p>
        </p:txBody>
      </p:sp>
      <p:sp>
        <p:nvSpPr>
          <p:cNvPr id="8" name="テキスト ボックス 7">
            <a:extLst>
              <a:ext uri="{FF2B5EF4-FFF2-40B4-BE49-F238E27FC236}">
                <a16:creationId xmlns:a16="http://schemas.microsoft.com/office/drawing/2014/main" id="{D74A640C-79C1-FE1C-EF4C-3AC445F7D914}"/>
              </a:ext>
            </a:extLst>
          </p:cNvPr>
          <p:cNvSpPr txBox="1"/>
          <p:nvPr/>
        </p:nvSpPr>
        <p:spPr>
          <a:xfrm>
            <a:off x="6218274" y="3587158"/>
            <a:ext cx="4722628" cy="246221"/>
          </a:xfrm>
          <a:prstGeom prst="rect">
            <a:avLst/>
          </a:prstGeom>
          <a:noFill/>
        </p:spPr>
        <p:txBody>
          <a:bodyPr wrap="square" rtlCol="0">
            <a:spAutoFit/>
          </a:bodyPr>
          <a:lstStyle/>
          <a:p>
            <a:r>
              <a:rPr lang="en-US" altLang="ja-JP" sz="1000" i="0" dirty="0">
                <a:solidFill>
                  <a:srgbClr val="000000"/>
                </a:solidFill>
                <a:effectLst/>
              </a:rPr>
              <a:t>Google Creative Lab, Use All Five, and </a:t>
            </a:r>
            <a:r>
              <a:rPr lang="en-US" altLang="ja-JP" sz="1000" i="0" dirty="0" err="1">
                <a:solidFill>
                  <a:srgbClr val="000000"/>
                </a:solidFill>
                <a:effectLst/>
              </a:rPr>
              <a:t>Yotam</a:t>
            </a:r>
            <a:r>
              <a:rPr lang="en-US" altLang="ja-JP" sz="1000" i="0" dirty="0">
                <a:solidFill>
                  <a:srgbClr val="000000"/>
                </a:solidFill>
                <a:effectLst/>
              </a:rPr>
              <a:t> </a:t>
            </a:r>
            <a:r>
              <a:rPr lang="en-US" altLang="ja-JP" sz="1000" i="0" dirty="0" err="1">
                <a:solidFill>
                  <a:srgbClr val="000000"/>
                </a:solidFill>
                <a:effectLst/>
              </a:rPr>
              <a:t>Mann『</a:t>
            </a:r>
            <a:r>
              <a:rPr lang="en-US" altLang="ja-JP" sz="1000" i="0" cap="all" dirty="0" err="1">
                <a:solidFill>
                  <a:srgbClr val="000000"/>
                </a:solidFill>
                <a:effectLst/>
              </a:rPr>
              <a:t>SONG</a:t>
            </a:r>
            <a:r>
              <a:rPr lang="en-US" altLang="ja-JP" sz="1000" i="0" cap="all" dirty="0">
                <a:solidFill>
                  <a:srgbClr val="000000"/>
                </a:solidFill>
                <a:effectLst/>
              </a:rPr>
              <a:t> MAKER</a:t>
            </a:r>
            <a:r>
              <a:rPr lang="en-US" altLang="ja-JP" sz="1000" i="0" dirty="0">
                <a:solidFill>
                  <a:srgbClr val="000000"/>
                </a:solidFill>
                <a:effectLst/>
              </a:rPr>
              <a:t>』</a:t>
            </a:r>
            <a:endParaRPr kumimoji="1" lang="ja-JP" altLang="en-US" sz="900" dirty="0"/>
          </a:p>
        </p:txBody>
      </p:sp>
      <p:cxnSp>
        <p:nvCxnSpPr>
          <p:cNvPr id="10" name="直線矢印コネクタ 9">
            <a:extLst>
              <a:ext uri="{FF2B5EF4-FFF2-40B4-BE49-F238E27FC236}">
                <a16:creationId xmlns:a16="http://schemas.microsoft.com/office/drawing/2014/main" id="{9A7C6C99-4265-1D57-0127-E43045DDDE89}"/>
              </a:ext>
            </a:extLst>
          </p:cNvPr>
          <p:cNvCxnSpPr>
            <a:cxnSpLocks/>
          </p:cNvCxnSpPr>
          <p:nvPr/>
        </p:nvCxnSpPr>
        <p:spPr>
          <a:xfrm>
            <a:off x="4508205" y="5709684"/>
            <a:ext cx="852377" cy="0"/>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5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normAutofit fontScale="92500" lnSpcReduction="20000"/>
          </a:bodyPr>
          <a:lstStyle/>
          <a:p>
            <a:pPr marL="0" indent="0">
              <a:buNone/>
            </a:pPr>
            <a:r>
              <a:rPr lang="ja-JP" altLang="en-US" sz="3200" b="1" dirty="0">
                <a:solidFill>
                  <a:schemeClr val="bg2">
                    <a:lumMod val="25000"/>
                  </a:schemeClr>
                </a:solidFill>
              </a:rPr>
              <a:t>ほどほど</a:t>
            </a:r>
            <a:r>
              <a:rPr kumimoji="1" lang="ja-JP" altLang="en-US" sz="2400" dirty="0">
                <a:solidFill>
                  <a:schemeClr val="bg2">
                    <a:lumMod val="25000"/>
                  </a:schemeClr>
                </a:solidFill>
              </a:rPr>
              <a:t>にパズルを頑張ろう！</a:t>
            </a:r>
            <a:endParaRPr lang="en-US" altLang="ja-JP" sz="24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・パズルゲームで頑張りすぎると、リズムゲームの難易度が上がる！</a:t>
            </a: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・リズムゲームの方がスコアが上がりやすい！</a:t>
            </a:r>
            <a:endParaRPr kumimoji="1" lang="en-US" altLang="ja-JP" sz="2000" dirty="0">
              <a:solidFill>
                <a:schemeClr val="bg2">
                  <a:lumMod val="25000"/>
                </a:schemeClr>
              </a:solidFill>
            </a:endParaRPr>
          </a:p>
          <a:p>
            <a:pPr marL="0" indent="0">
              <a:lnSpc>
                <a:spcPct val="150000"/>
              </a:lnSpc>
              <a:buNone/>
            </a:pPr>
            <a:r>
              <a:rPr kumimoji="1" lang="en-US" altLang="ja-JP" sz="2000" dirty="0">
                <a:solidFill>
                  <a:schemeClr val="bg2">
                    <a:lumMod val="25000"/>
                  </a:schemeClr>
                </a:solidFill>
              </a:rPr>
              <a:t>	</a:t>
            </a:r>
            <a:r>
              <a:rPr kumimoji="1" lang="ja-JP" altLang="en-US" sz="2000" dirty="0">
                <a:solidFill>
                  <a:schemeClr val="bg2">
                    <a:lumMod val="25000"/>
                  </a:schemeClr>
                </a:solidFill>
              </a:rPr>
              <a:t>　　パズルゲーム：揃ったピースの個数　</a:t>
            </a:r>
            <a:r>
              <a:rPr kumimoji="1" lang="en-US" altLang="ja-JP" sz="2000" dirty="0">
                <a:solidFill>
                  <a:schemeClr val="bg2">
                    <a:lumMod val="25000"/>
                  </a:schemeClr>
                </a:solidFill>
              </a:rPr>
              <a:t>×</a:t>
            </a:r>
            <a:r>
              <a:rPr lang="ja-JP" altLang="en-US" sz="3000" b="1" dirty="0">
                <a:solidFill>
                  <a:schemeClr val="bg2">
                    <a:lumMod val="25000"/>
                  </a:schemeClr>
                </a:solidFill>
              </a:rPr>
              <a:t>１</a:t>
            </a:r>
            <a:r>
              <a:rPr lang="ja-JP" altLang="en-US" sz="2000" b="1" dirty="0">
                <a:solidFill>
                  <a:schemeClr val="bg2">
                    <a:lumMod val="25000"/>
                  </a:schemeClr>
                </a:solidFill>
              </a:rPr>
              <a:t>点</a:t>
            </a:r>
            <a:endParaRPr lang="en-US" altLang="ja-JP" sz="2000" b="1" dirty="0">
              <a:solidFill>
                <a:schemeClr val="bg2">
                  <a:lumMod val="25000"/>
                </a:schemeClr>
              </a:solidFill>
            </a:endParaRPr>
          </a:p>
          <a:p>
            <a:pPr marL="0" indent="0">
              <a:lnSpc>
                <a:spcPct val="100000"/>
              </a:lnSpc>
              <a:buNone/>
            </a:pPr>
            <a:r>
              <a:rPr kumimoji="1" lang="en-US" altLang="ja-JP" sz="2000" b="1" dirty="0">
                <a:solidFill>
                  <a:schemeClr val="bg2">
                    <a:lumMod val="25000"/>
                  </a:schemeClr>
                </a:solidFill>
              </a:rPr>
              <a:t>	</a:t>
            </a:r>
            <a:r>
              <a:rPr kumimoji="1" lang="ja-JP" altLang="en-US" sz="2000" b="1" dirty="0">
                <a:solidFill>
                  <a:schemeClr val="bg2">
                    <a:lumMod val="25000"/>
                  </a:schemeClr>
                </a:solidFill>
              </a:rPr>
              <a:t>　　</a:t>
            </a:r>
            <a:r>
              <a:rPr lang="ja-JP" altLang="en-US" sz="2000" dirty="0">
                <a:solidFill>
                  <a:schemeClr val="bg2">
                    <a:lumMod val="25000"/>
                  </a:schemeClr>
                </a:solidFill>
              </a:rPr>
              <a:t>リズムゲーム：判定によって点数が変わる</a:t>
            </a:r>
            <a:endParaRPr lang="en-US" altLang="ja-JP" sz="2000" dirty="0">
              <a:solidFill>
                <a:schemeClr val="bg2">
                  <a:lumMod val="25000"/>
                </a:schemeClr>
              </a:solidFill>
            </a:endParaRPr>
          </a:p>
          <a:p>
            <a:pPr marL="0" indent="0">
              <a:lnSpc>
                <a:spcPct val="100000"/>
              </a:lnSpc>
              <a:buNone/>
            </a:pPr>
            <a:r>
              <a:rPr lang="en-US" altLang="ja-JP" sz="2000" dirty="0">
                <a:solidFill>
                  <a:schemeClr val="bg2">
                    <a:lumMod val="25000"/>
                  </a:schemeClr>
                </a:solidFill>
              </a:rPr>
              <a:t>		Perfect</a:t>
            </a:r>
            <a:r>
              <a:rPr lang="ja-JP" altLang="en-US" sz="2000" dirty="0">
                <a:solidFill>
                  <a:schemeClr val="bg2">
                    <a:lumMod val="25000"/>
                  </a:schemeClr>
                </a:solidFill>
              </a:rPr>
              <a:t>：</a:t>
            </a:r>
            <a:r>
              <a:rPr lang="en-US" altLang="ja-JP" sz="3000" b="1" dirty="0">
                <a:solidFill>
                  <a:schemeClr val="bg2">
                    <a:lumMod val="25000"/>
                  </a:schemeClr>
                </a:solidFill>
              </a:rPr>
              <a:t>20</a:t>
            </a:r>
            <a:r>
              <a:rPr lang="ja-JP" altLang="en-US" sz="2000" dirty="0">
                <a:solidFill>
                  <a:schemeClr val="bg2">
                    <a:lumMod val="25000"/>
                  </a:schemeClr>
                </a:solidFill>
              </a:rPr>
              <a:t>点　</a:t>
            </a:r>
            <a:r>
              <a:rPr lang="en-US" altLang="ja-JP" sz="2000" dirty="0">
                <a:solidFill>
                  <a:schemeClr val="bg2">
                    <a:lumMod val="25000"/>
                  </a:schemeClr>
                </a:solidFill>
              </a:rPr>
              <a:t>Great</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　</a:t>
            </a:r>
            <a:r>
              <a:rPr lang="en-US" altLang="ja-JP" sz="2000" dirty="0">
                <a:solidFill>
                  <a:schemeClr val="bg2">
                    <a:lumMod val="25000"/>
                  </a:schemeClr>
                </a:solidFill>
              </a:rPr>
              <a:t>Good</a:t>
            </a:r>
            <a:r>
              <a:rPr lang="ja-JP" altLang="en-US" sz="2000" dirty="0">
                <a:solidFill>
                  <a:schemeClr val="bg2">
                    <a:lumMod val="25000"/>
                  </a:schemeClr>
                </a:solidFill>
              </a:rPr>
              <a:t>：</a:t>
            </a:r>
            <a:r>
              <a:rPr lang="en-US" altLang="ja-JP" sz="3000" b="1" dirty="0">
                <a:solidFill>
                  <a:schemeClr val="bg2">
                    <a:lumMod val="25000"/>
                  </a:schemeClr>
                </a:solidFill>
              </a:rPr>
              <a:t>5</a:t>
            </a:r>
            <a:r>
              <a:rPr lang="ja-JP" altLang="en-US" sz="2000" dirty="0">
                <a:solidFill>
                  <a:schemeClr val="bg2">
                    <a:lumMod val="25000"/>
                  </a:schemeClr>
                </a:solidFill>
              </a:rPr>
              <a:t>点　</a:t>
            </a:r>
            <a:r>
              <a:rPr lang="en-US" altLang="ja-JP" sz="2000" dirty="0">
                <a:solidFill>
                  <a:schemeClr val="bg2">
                    <a:lumMod val="25000"/>
                  </a:schemeClr>
                </a:solidFill>
              </a:rPr>
              <a:t>Bad</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a:t>
            </a:r>
            <a:endParaRPr lang="en-US" altLang="ja-JP" sz="2000" dirty="0">
              <a:solidFill>
                <a:schemeClr val="bg2">
                  <a:lumMod val="25000"/>
                </a:schemeClr>
              </a:solidFill>
            </a:endParaRPr>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pSp>
        <p:nvGrpSpPr>
          <p:cNvPr id="34" name="グループ化 33">
            <a:extLst>
              <a:ext uri="{FF2B5EF4-FFF2-40B4-BE49-F238E27FC236}">
                <a16:creationId xmlns:a16="http://schemas.microsoft.com/office/drawing/2014/main" id="{3E6DE810-F366-A903-9A63-5FE4BD445759}"/>
              </a:ext>
            </a:extLst>
          </p:cNvPr>
          <p:cNvGrpSpPr/>
          <p:nvPr/>
        </p:nvGrpSpPr>
        <p:grpSpPr>
          <a:xfrm>
            <a:off x="838200" y="2211849"/>
            <a:ext cx="10458009" cy="1711842"/>
            <a:chOff x="967560" y="3099391"/>
            <a:chExt cx="10458009" cy="1711842"/>
          </a:xfrm>
        </p:grpSpPr>
        <p:grpSp>
          <p:nvGrpSpPr>
            <p:cNvPr id="26" name="グループ化 25">
              <a:extLst>
                <a:ext uri="{FF2B5EF4-FFF2-40B4-BE49-F238E27FC236}">
                  <a16:creationId xmlns:a16="http://schemas.microsoft.com/office/drawing/2014/main" id="{4D790706-A45C-D6B7-5634-412C86E2B784}"/>
                </a:ext>
              </a:extLst>
            </p:cNvPr>
            <p:cNvGrpSpPr/>
            <p:nvPr/>
          </p:nvGrpSpPr>
          <p:grpSpPr>
            <a:xfrm>
              <a:off x="3870250" y="3747977"/>
              <a:ext cx="4125433" cy="1063256"/>
              <a:chOff x="1860697" y="3429000"/>
              <a:chExt cx="4125433" cy="1063256"/>
            </a:xfrm>
          </p:grpSpPr>
          <p:sp>
            <p:nvSpPr>
              <p:cNvPr id="2" name="正方形/長方形 1">
                <a:extLst>
                  <a:ext uri="{FF2B5EF4-FFF2-40B4-BE49-F238E27FC236}">
                    <a16:creationId xmlns:a16="http://schemas.microsoft.com/office/drawing/2014/main" id="{0DD38C86-4A22-457F-8A7C-A04B4FEEF41F}"/>
                  </a:ext>
                </a:extLst>
              </p:cNvPr>
              <p:cNvSpPr/>
              <p:nvPr/>
            </p:nvSpPr>
            <p:spPr>
              <a:xfrm>
                <a:off x="2328530" y="3429000"/>
                <a:ext cx="531628" cy="5316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E28D44A-A7F1-B3FD-56FA-830DA73DC672}"/>
                  </a:ext>
                </a:extLst>
              </p:cNvPr>
              <p:cNvSpPr/>
              <p:nvPr/>
            </p:nvSpPr>
            <p:spPr>
              <a:xfrm>
                <a:off x="2860158" y="3429000"/>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３</a:t>
                </a:r>
              </a:p>
            </p:txBody>
          </p:sp>
          <p:sp>
            <p:nvSpPr>
              <p:cNvPr id="6" name="正方形/長方形 5">
                <a:extLst>
                  <a:ext uri="{FF2B5EF4-FFF2-40B4-BE49-F238E27FC236}">
                    <a16:creationId xmlns:a16="http://schemas.microsoft.com/office/drawing/2014/main" id="{C4BF838F-B5A4-4AD9-A25F-B86BE9722BE2}"/>
                  </a:ext>
                </a:extLst>
              </p:cNvPr>
              <p:cNvSpPr/>
              <p:nvPr/>
            </p:nvSpPr>
            <p:spPr>
              <a:xfrm>
                <a:off x="3391786"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74E5CE6-54F2-8364-123F-F2C89FB06621}"/>
                  </a:ext>
                </a:extLst>
              </p:cNvPr>
              <p:cNvSpPr/>
              <p:nvPr/>
            </p:nvSpPr>
            <p:spPr>
              <a:xfrm>
                <a:off x="3923414"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55B34BF-A831-61F6-2CAA-BDF3EFA797D7}"/>
                  </a:ext>
                </a:extLst>
              </p:cNvPr>
              <p:cNvSpPr/>
              <p:nvPr/>
            </p:nvSpPr>
            <p:spPr>
              <a:xfrm>
                <a:off x="4455042" y="3429000"/>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CA8FCE-7331-5053-6CA1-AED5D7787A46}"/>
                  </a:ext>
                </a:extLst>
              </p:cNvPr>
              <p:cNvSpPr/>
              <p:nvPr/>
            </p:nvSpPr>
            <p:spPr>
              <a:xfrm>
                <a:off x="4976037" y="3429000"/>
                <a:ext cx="531628" cy="53162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9AF0184-1A9C-4498-8F73-AAED755D1493}"/>
                  </a:ext>
                </a:extLst>
              </p:cNvPr>
              <p:cNvSpPr/>
              <p:nvPr/>
            </p:nvSpPr>
            <p:spPr>
              <a:xfrm>
                <a:off x="2328530"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723CDAF-EACA-20A9-56B1-854BD036B9BE}"/>
                  </a:ext>
                </a:extLst>
              </p:cNvPr>
              <p:cNvSpPr/>
              <p:nvPr/>
            </p:nvSpPr>
            <p:spPr>
              <a:xfrm>
                <a:off x="2860158"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4448B9E-37DC-9BA9-4A40-7B8BD7AD398C}"/>
                  </a:ext>
                </a:extLst>
              </p:cNvPr>
              <p:cNvSpPr/>
              <p:nvPr/>
            </p:nvSpPr>
            <p:spPr>
              <a:xfrm>
                <a:off x="3391786" y="3960628"/>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４</a:t>
                </a:r>
              </a:p>
            </p:txBody>
          </p:sp>
          <p:sp>
            <p:nvSpPr>
              <p:cNvPr id="13" name="正方形/長方形 12">
                <a:extLst>
                  <a:ext uri="{FF2B5EF4-FFF2-40B4-BE49-F238E27FC236}">
                    <a16:creationId xmlns:a16="http://schemas.microsoft.com/office/drawing/2014/main" id="{4B14D833-DAB7-C340-B72F-2BED457A8D1F}"/>
                  </a:ext>
                </a:extLst>
              </p:cNvPr>
              <p:cNvSpPr/>
              <p:nvPr/>
            </p:nvSpPr>
            <p:spPr>
              <a:xfrm>
                <a:off x="3923414" y="3960628"/>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C88062-A57D-2C1E-FA31-CF1A603FA68F}"/>
                  </a:ext>
                </a:extLst>
              </p:cNvPr>
              <p:cNvSpPr/>
              <p:nvPr/>
            </p:nvSpPr>
            <p:spPr>
              <a:xfrm>
                <a:off x="4455042" y="3960628"/>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6F157EE-DC43-4580-38BC-5FC4E4BD2034}"/>
                  </a:ext>
                </a:extLst>
              </p:cNvPr>
              <p:cNvSpPr/>
              <p:nvPr/>
            </p:nvSpPr>
            <p:spPr>
              <a:xfrm>
                <a:off x="4976037" y="3960628"/>
                <a:ext cx="531628" cy="53162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31F0B272-273C-0CBB-0A95-A2691B890BB0}"/>
                  </a:ext>
                </a:extLst>
              </p:cNvPr>
              <p:cNvSpPr/>
              <p:nvPr/>
            </p:nvSpPr>
            <p:spPr>
              <a:xfrm>
                <a:off x="4497572" y="3500770"/>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8646B11D-5E95-0618-79E3-DFC5379AB4E3}"/>
                  </a:ext>
                </a:extLst>
              </p:cNvPr>
              <p:cNvSpPr/>
              <p:nvPr/>
            </p:nvSpPr>
            <p:spPr>
              <a:xfrm rot="5400000">
                <a:off x="3965944" y="4032398"/>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FD2A41F9-33D3-F606-A1F5-80244E489AE3}"/>
                  </a:ext>
                </a:extLst>
              </p:cNvPr>
              <p:cNvCxnSpPr/>
              <p:nvPr/>
            </p:nvCxnSpPr>
            <p:spPr>
              <a:xfrm>
                <a:off x="1860697" y="4210493"/>
                <a:ext cx="4125433" cy="0"/>
              </a:xfrm>
              <a:prstGeom prst="line">
                <a:avLst/>
              </a:prstGeom>
              <a:ln w="76200">
                <a:solidFill>
                  <a:srgbClr val="75F2FF"/>
                </a:solidFill>
              </a:ln>
            </p:spPr>
            <p:style>
              <a:lnRef idx="1">
                <a:schemeClr val="accent1"/>
              </a:lnRef>
              <a:fillRef idx="0">
                <a:schemeClr val="accent1"/>
              </a:fillRef>
              <a:effectRef idx="0">
                <a:schemeClr val="accent1"/>
              </a:effectRef>
              <a:fontRef idx="minor">
                <a:schemeClr val="tx1"/>
              </a:fontRef>
            </p:style>
          </p:cxnSp>
        </p:grpSp>
        <p:sp>
          <p:nvSpPr>
            <p:cNvPr id="27" name="吹き出し: 四角形 26">
              <a:extLst>
                <a:ext uri="{FF2B5EF4-FFF2-40B4-BE49-F238E27FC236}">
                  <a16:creationId xmlns:a16="http://schemas.microsoft.com/office/drawing/2014/main" id="{7C9F45C4-F5EE-9546-6D32-9BC325E88234}"/>
                </a:ext>
              </a:extLst>
            </p:cNvPr>
            <p:cNvSpPr/>
            <p:nvPr/>
          </p:nvSpPr>
          <p:spPr>
            <a:xfrm>
              <a:off x="967561" y="3747978"/>
              <a:ext cx="2181447" cy="1020724"/>
            </a:xfrm>
            <a:prstGeom prst="wedgeRectCallout">
              <a:avLst>
                <a:gd name="adj1" fmla="val 75674"/>
                <a:gd name="adj2" fmla="val -2843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400" b="1" dirty="0">
                  <a:solidFill>
                    <a:schemeClr val="bg2">
                      <a:lumMod val="25000"/>
                    </a:schemeClr>
                  </a:solidFill>
                </a:rPr>
                <a:t>長押ししながら</a:t>
              </a:r>
              <a:r>
                <a:rPr kumimoji="1" lang="en-US" altLang="ja-JP" sz="1400" b="1" dirty="0">
                  <a:solidFill>
                    <a:schemeClr val="bg2">
                      <a:lumMod val="25000"/>
                    </a:schemeClr>
                  </a:solidFill>
                </a:rPr>
                <a:t>2</a:t>
              </a:r>
              <a:r>
                <a:rPr kumimoji="1" lang="ja-JP" altLang="en-US" sz="1400" b="1" dirty="0">
                  <a:solidFill>
                    <a:schemeClr val="bg2">
                      <a:lumMod val="25000"/>
                    </a:schemeClr>
                  </a:solidFill>
                </a:rPr>
                <a:t>つ同時にタップとさらに長押しもしなきゃ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sp>
          <p:nvSpPr>
            <p:cNvPr id="28" name="吹き出し: 四角形 27">
              <a:extLst>
                <a:ext uri="{FF2B5EF4-FFF2-40B4-BE49-F238E27FC236}">
                  <a16:creationId xmlns:a16="http://schemas.microsoft.com/office/drawing/2014/main" id="{562EE68B-83CC-A26C-0CCA-83A290B70D16}"/>
                </a:ext>
              </a:extLst>
            </p:cNvPr>
            <p:cNvSpPr/>
            <p:nvPr/>
          </p:nvSpPr>
          <p:spPr>
            <a:xfrm>
              <a:off x="8909196" y="3938430"/>
              <a:ext cx="2516373" cy="830271"/>
            </a:xfrm>
            <a:prstGeom prst="wedgeRectCallout">
              <a:avLst>
                <a:gd name="adj1" fmla="val -86441"/>
                <a:gd name="adj2" fmla="val 430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ja-JP" altLang="en-US" sz="1400" b="1" dirty="0">
                  <a:solidFill>
                    <a:schemeClr val="bg2">
                      <a:lumMod val="25000"/>
                    </a:schemeClr>
                  </a:solidFill>
                </a:rPr>
                <a:t>右</a:t>
              </a:r>
              <a:r>
                <a:rPr kumimoji="1" lang="ja-JP" altLang="en-US" sz="1400" b="1" dirty="0">
                  <a:solidFill>
                    <a:schemeClr val="bg2">
                      <a:lumMod val="25000"/>
                    </a:schemeClr>
                  </a:solidFill>
                </a:rPr>
                <a:t>フリックの後にタップと同時に下フリックしなきゃ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pic>
          <p:nvPicPr>
            <p:cNvPr id="30" name="グラフィックス 29" descr="挙手">
              <a:extLst>
                <a:ext uri="{FF2B5EF4-FFF2-40B4-BE49-F238E27FC236}">
                  <a16:creationId xmlns:a16="http://schemas.microsoft.com/office/drawing/2014/main" id="{94D540A8-98BE-A47A-F9B0-6E950515B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560" y="3099391"/>
              <a:ext cx="978197" cy="914400"/>
            </a:xfrm>
            <a:prstGeom prst="rect">
              <a:avLst/>
            </a:prstGeom>
          </p:spPr>
        </p:pic>
        <p:pic>
          <p:nvPicPr>
            <p:cNvPr id="31" name="グラフィックス 30" descr="挙手">
              <a:extLst>
                <a:ext uri="{FF2B5EF4-FFF2-40B4-BE49-F238E27FC236}">
                  <a16:creationId xmlns:a16="http://schemas.microsoft.com/office/drawing/2014/main" id="{8CD7ADC0-477F-5650-F6EA-0F20A83DD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246242" y="3288119"/>
              <a:ext cx="978197" cy="914400"/>
            </a:xfrm>
            <a:prstGeom prst="rect">
              <a:avLst/>
            </a:prstGeom>
          </p:spPr>
        </p:pic>
        <p:sp>
          <p:nvSpPr>
            <p:cNvPr id="32" name="テキスト ボックス 31">
              <a:extLst>
                <a:ext uri="{FF2B5EF4-FFF2-40B4-BE49-F238E27FC236}">
                  <a16:creationId xmlns:a16="http://schemas.microsoft.com/office/drawing/2014/main" id="{2FA4F2BC-A978-A309-C701-661321D0B30B}"/>
                </a:ext>
              </a:extLst>
            </p:cNvPr>
            <p:cNvSpPr txBox="1"/>
            <p:nvPr/>
          </p:nvSpPr>
          <p:spPr>
            <a:xfrm>
              <a:off x="1724689" y="3618358"/>
              <a:ext cx="1163378" cy="461665"/>
            </a:xfrm>
            <a:prstGeom prst="rect">
              <a:avLst/>
            </a:prstGeom>
            <a:noFill/>
          </p:spPr>
          <p:txBody>
            <a:bodyPr wrap="square" rtlCol="0">
              <a:spAutoFit/>
            </a:bodyPr>
            <a:lstStyle/>
            <a:p>
              <a:r>
                <a:rPr lang="ja-JP" altLang="en-US" sz="2400" b="1" dirty="0">
                  <a:solidFill>
                    <a:schemeClr val="bg2">
                      <a:lumMod val="25000"/>
                    </a:schemeClr>
                  </a:solidFill>
                </a:rPr>
                <a:t>みぎて</a:t>
              </a:r>
              <a:endParaRPr kumimoji="1" lang="ja-JP" altLang="en-US" sz="2400" b="1" dirty="0">
                <a:solidFill>
                  <a:schemeClr val="bg2">
                    <a:lumMod val="25000"/>
                  </a:schemeClr>
                </a:solidFill>
              </a:endParaRPr>
            </a:p>
          </p:txBody>
        </p:sp>
        <p:sp>
          <p:nvSpPr>
            <p:cNvPr id="33" name="テキスト ボックス 32">
              <a:extLst>
                <a:ext uri="{FF2B5EF4-FFF2-40B4-BE49-F238E27FC236}">
                  <a16:creationId xmlns:a16="http://schemas.microsoft.com/office/drawing/2014/main" id="{87460F3D-43E9-25ED-B961-D17C5ECD7BB1}"/>
                </a:ext>
              </a:extLst>
            </p:cNvPr>
            <p:cNvSpPr txBox="1"/>
            <p:nvPr/>
          </p:nvSpPr>
          <p:spPr>
            <a:xfrm>
              <a:off x="8996030" y="3793112"/>
              <a:ext cx="1586912" cy="461665"/>
            </a:xfrm>
            <a:prstGeom prst="rect">
              <a:avLst/>
            </a:prstGeom>
            <a:noFill/>
          </p:spPr>
          <p:txBody>
            <a:bodyPr wrap="square" rtlCol="0">
              <a:spAutoFit/>
            </a:bodyPr>
            <a:lstStyle/>
            <a:p>
              <a:r>
                <a:rPr kumimoji="1" lang="ja-JP" altLang="en-US" sz="2400" b="1" dirty="0">
                  <a:solidFill>
                    <a:schemeClr val="bg2">
                      <a:lumMod val="25000"/>
                    </a:schemeClr>
                  </a:solidFill>
                </a:rPr>
                <a:t>ひだりて</a:t>
              </a:r>
            </a:p>
          </p:txBody>
        </p:sp>
      </p:grpSp>
      <p:grpSp>
        <p:nvGrpSpPr>
          <p:cNvPr id="40" name="グループ化 39">
            <a:extLst>
              <a:ext uri="{FF2B5EF4-FFF2-40B4-BE49-F238E27FC236}">
                <a16:creationId xmlns:a16="http://schemas.microsoft.com/office/drawing/2014/main" id="{5C081011-D011-7E89-B26B-6836829C32A9}"/>
              </a:ext>
            </a:extLst>
          </p:cNvPr>
          <p:cNvGrpSpPr/>
          <p:nvPr/>
        </p:nvGrpSpPr>
        <p:grpSpPr>
          <a:xfrm>
            <a:off x="7387858" y="4332307"/>
            <a:ext cx="2043223" cy="851231"/>
            <a:chOff x="8646929" y="4283842"/>
            <a:chExt cx="2043223" cy="851231"/>
          </a:xfrm>
        </p:grpSpPr>
        <p:grpSp>
          <p:nvGrpSpPr>
            <p:cNvPr id="38" name="グループ化 37">
              <a:extLst>
                <a:ext uri="{FF2B5EF4-FFF2-40B4-BE49-F238E27FC236}">
                  <a16:creationId xmlns:a16="http://schemas.microsoft.com/office/drawing/2014/main" id="{6F27E3CA-4F7B-674A-C891-79B9C53128A2}"/>
                </a:ext>
              </a:extLst>
            </p:cNvPr>
            <p:cNvGrpSpPr/>
            <p:nvPr/>
          </p:nvGrpSpPr>
          <p:grpSpPr>
            <a:xfrm>
              <a:off x="9095268" y="4603445"/>
              <a:ext cx="1594884" cy="531628"/>
              <a:chOff x="2064490" y="5634868"/>
              <a:chExt cx="1594884" cy="531628"/>
            </a:xfrm>
          </p:grpSpPr>
          <p:sp>
            <p:nvSpPr>
              <p:cNvPr id="35" name="正方形/長方形 34">
                <a:extLst>
                  <a:ext uri="{FF2B5EF4-FFF2-40B4-BE49-F238E27FC236}">
                    <a16:creationId xmlns:a16="http://schemas.microsoft.com/office/drawing/2014/main" id="{8D1604E0-0F21-9C76-8753-2244877FCB9E}"/>
                  </a:ext>
                </a:extLst>
              </p:cNvPr>
              <p:cNvSpPr/>
              <p:nvPr/>
            </p:nvSpPr>
            <p:spPr>
              <a:xfrm>
                <a:off x="2064490"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CDE933A-1584-B4B5-A739-8FC0C306003C}"/>
                  </a:ext>
                </a:extLst>
              </p:cNvPr>
              <p:cNvSpPr/>
              <p:nvPr/>
            </p:nvSpPr>
            <p:spPr>
              <a:xfrm>
                <a:off x="2596118"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3600" b="1" dirty="0">
                  <a:solidFill>
                    <a:schemeClr val="bg2">
                      <a:lumMod val="25000"/>
                    </a:schemeClr>
                  </a:solidFill>
                </a:endParaRPr>
              </a:p>
            </p:txBody>
          </p:sp>
          <p:sp>
            <p:nvSpPr>
              <p:cNvPr id="37" name="正方形/長方形 36">
                <a:extLst>
                  <a:ext uri="{FF2B5EF4-FFF2-40B4-BE49-F238E27FC236}">
                    <a16:creationId xmlns:a16="http://schemas.microsoft.com/office/drawing/2014/main" id="{85A99506-2302-B096-4D27-05854C15BEBE}"/>
                  </a:ext>
                </a:extLst>
              </p:cNvPr>
              <p:cNvSpPr/>
              <p:nvPr/>
            </p:nvSpPr>
            <p:spPr>
              <a:xfrm>
                <a:off x="3127746"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48E1BB25-AA36-48F7-507C-8A688EE28B40}"/>
                </a:ext>
              </a:extLst>
            </p:cNvPr>
            <p:cNvSpPr txBox="1"/>
            <p:nvPr/>
          </p:nvSpPr>
          <p:spPr>
            <a:xfrm>
              <a:off x="8646929" y="4283842"/>
              <a:ext cx="1607289" cy="369332"/>
            </a:xfrm>
            <a:prstGeom prst="rect">
              <a:avLst/>
            </a:prstGeom>
            <a:noFill/>
          </p:spPr>
          <p:txBody>
            <a:bodyPr wrap="square" rtlCol="0">
              <a:spAutoFit/>
            </a:bodyPr>
            <a:lstStyle/>
            <a:p>
              <a:r>
                <a:rPr kumimoji="1" lang="ja-JP" altLang="en-US" b="1" dirty="0">
                  <a:solidFill>
                    <a:schemeClr val="bg2">
                      <a:lumMod val="25000"/>
                    </a:schemeClr>
                  </a:solidFill>
                </a:rPr>
                <a:t>これで</a:t>
              </a:r>
              <a:r>
                <a:rPr kumimoji="1" lang="en-US" altLang="ja-JP" b="1" dirty="0">
                  <a:solidFill>
                    <a:schemeClr val="bg2">
                      <a:lumMod val="25000"/>
                    </a:schemeClr>
                  </a:solidFill>
                </a:rPr>
                <a:t>3</a:t>
              </a:r>
              <a:r>
                <a:rPr kumimoji="1" lang="ja-JP" altLang="en-US" b="1" dirty="0">
                  <a:solidFill>
                    <a:schemeClr val="bg2">
                      <a:lumMod val="25000"/>
                    </a:schemeClr>
                  </a:solidFill>
                </a:rPr>
                <a:t>点</a:t>
              </a:r>
            </a:p>
          </p:txBody>
        </p:sp>
      </p:grpSp>
      <p:sp>
        <p:nvSpPr>
          <p:cNvPr id="41" name="吹き出し: 四角形 40">
            <a:extLst>
              <a:ext uri="{FF2B5EF4-FFF2-40B4-BE49-F238E27FC236}">
                <a16:creationId xmlns:a16="http://schemas.microsoft.com/office/drawing/2014/main" id="{94A80920-D120-9192-3069-934549DF5F1A}"/>
              </a:ext>
            </a:extLst>
          </p:cNvPr>
          <p:cNvSpPr/>
          <p:nvPr/>
        </p:nvSpPr>
        <p:spPr>
          <a:xfrm>
            <a:off x="9968915" y="5405650"/>
            <a:ext cx="1847406" cy="531628"/>
          </a:xfrm>
          <a:prstGeom prst="wedgeRectCallout">
            <a:avLst>
              <a:gd name="adj1" fmla="val -65714"/>
              <a:gd name="adj2" fmla="val 341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2">
                    <a:lumMod val="25000"/>
                  </a:schemeClr>
                </a:solidFill>
              </a:rPr>
              <a:t>ミスすると痛い！！</a:t>
            </a:r>
          </a:p>
        </p:txBody>
      </p:sp>
    </p:spTree>
    <p:extLst>
      <p:ext uri="{BB962C8B-B14F-4D97-AF65-F5344CB8AC3E}">
        <p14:creationId xmlns:p14="http://schemas.microsoft.com/office/powerpoint/2010/main" val="50367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5451</TotalTime>
  <Words>1082</Words>
  <Application>Microsoft Office PowerPoint</Application>
  <PresentationFormat>ワイド画面</PresentationFormat>
  <Paragraphs>151</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ゲームのルール - Game rules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音の選定 - Sound selection</vt:lpstr>
      <vt:lpstr>- まとめ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40</cp:revision>
  <dcterms:created xsi:type="dcterms:W3CDTF">2023-01-17T18:14:11Z</dcterms:created>
  <dcterms:modified xsi:type="dcterms:W3CDTF">2023-01-26T11:53:10Z</dcterms:modified>
</cp:coreProperties>
</file>