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70" r:id="rId4"/>
    <p:sldId id="260" r:id="rId5"/>
    <p:sldId id="259" r:id="rId6"/>
    <p:sldId id="261" r:id="rId7"/>
    <p:sldId id="262" r:id="rId8"/>
    <p:sldId id="265" r:id="rId9"/>
    <p:sldId id="271" r:id="rId10"/>
    <p:sldId id="269" r:id="rId11"/>
    <p:sldId id="268" r:id="rId12"/>
    <p:sldId id="267" r:id="rId13"/>
    <p:sldId id="266" r:id="rId14"/>
    <p:sldId id="272" r:id="rId15"/>
    <p:sldId id="273" r:id="rId16"/>
    <p:sldId id="276" r:id="rId17"/>
    <p:sldId id="274" r:id="rId18"/>
    <p:sldId id="275" r:id="rId19"/>
    <p:sldId id="277" r:id="rId20"/>
  </p:sldIdLst>
  <p:sldSz cx="12192000" cy="6858000"/>
  <p:notesSz cx="6807200" cy="9939338"/>
  <p:custShowLst>
    <p:custShow name="プレゼン用" id="0">
      <p:sldLst>
        <p:sld r:id="rId2"/>
        <p:sld r:id="rId3"/>
        <p:sld r:id="rId5"/>
        <p:sld r:id="rId6"/>
        <p:sld r:id="rId7"/>
        <p:sld r:id="rId8"/>
      </p:sldLst>
    </p:custShow>
    <p:custShow name="配布用" id="1">
      <p:sldLst>
        <p:sld r:id="rId2"/>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100" d="100"/>
          <a:sy n="100" d="100"/>
        </p:scale>
        <p:origin x="-420" y="-5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7d22\Desktop\&#19990;&#30028;&#12398;&#30561;&#30496;&#26178;&#38291;.xls"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世界の睡眠時間</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bar"/>
        <c:grouping val="clustered"/>
        <c:varyColors val="0"/>
        <c:ser>
          <c:idx val="0"/>
          <c:order val="0"/>
          <c:tx>
            <c:strRef>
              <c:f>Sheet1!$B$4</c:f>
              <c:strCache>
                <c:ptCount val="1"/>
                <c:pt idx="0">
                  <c:v>男性</c:v>
                </c:pt>
              </c:strCache>
            </c:strRef>
          </c:tx>
          <c:spPr>
            <a:solidFill>
              <a:schemeClr val="accent1"/>
            </a:solidFill>
            <a:ln>
              <a:noFill/>
            </a:ln>
            <a:effectLst/>
          </c:spPr>
          <c:invertIfNegative val="0"/>
          <c:cat>
            <c:strRef>
              <c:f>Sheet1!$A$5:$A$12</c:f>
              <c:strCache>
                <c:ptCount val="8"/>
                <c:pt idx="0">
                  <c:v>日本</c:v>
                </c:pt>
                <c:pt idx="1">
                  <c:v>ベルギー</c:v>
                </c:pt>
                <c:pt idx="2">
                  <c:v>ドイツ</c:v>
                </c:pt>
                <c:pt idx="3">
                  <c:v>フランス</c:v>
                </c:pt>
                <c:pt idx="4">
                  <c:v>ハンガリー</c:v>
                </c:pt>
                <c:pt idx="5">
                  <c:v>フィンランド</c:v>
                </c:pt>
                <c:pt idx="6">
                  <c:v>スウェーデン</c:v>
                </c:pt>
                <c:pt idx="7">
                  <c:v>英国</c:v>
                </c:pt>
              </c:strCache>
            </c:strRef>
          </c:cat>
          <c:val>
            <c:numRef>
              <c:f>Sheet1!$B$5:$B$12</c:f>
              <c:numCache>
                <c:formatCode>0_ </c:formatCode>
                <c:ptCount val="8"/>
                <c:pt idx="0">
                  <c:v>472</c:v>
                </c:pt>
                <c:pt idx="1">
                  <c:v>481</c:v>
                </c:pt>
                <c:pt idx="2">
                  <c:v>480</c:v>
                </c:pt>
                <c:pt idx="3">
                  <c:v>504</c:v>
                </c:pt>
                <c:pt idx="4">
                  <c:v>488</c:v>
                </c:pt>
                <c:pt idx="5">
                  <c:v>492</c:v>
                </c:pt>
                <c:pt idx="6">
                  <c:v>472</c:v>
                </c:pt>
                <c:pt idx="7">
                  <c:v>491</c:v>
                </c:pt>
              </c:numCache>
            </c:numRef>
          </c:val>
          <c:extLst>
            <c:ext xmlns:c16="http://schemas.microsoft.com/office/drawing/2014/chart" uri="{C3380CC4-5D6E-409C-BE32-E72D297353CC}">
              <c16:uniqueId val="{00000000-3009-425B-8886-A812ABEEFEC1}"/>
            </c:ext>
          </c:extLst>
        </c:ser>
        <c:ser>
          <c:idx val="1"/>
          <c:order val="1"/>
          <c:tx>
            <c:strRef>
              <c:f>Sheet1!$C$4</c:f>
              <c:strCache>
                <c:ptCount val="1"/>
                <c:pt idx="0">
                  <c:v>女性</c:v>
                </c:pt>
              </c:strCache>
            </c:strRef>
          </c:tx>
          <c:spPr>
            <a:solidFill>
              <a:schemeClr val="accent2"/>
            </a:solidFill>
            <a:ln>
              <a:noFill/>
            </a:ln>
            <a:effectLst/>
          </c:spPr>
          <c:invertIfNegative val="0"/>
          <c:cat>
            <c:strRef>
              <c:f>Sheet1!$A$5:$A$12</c:f>
              <c:strCache>
                <c:ptCount val="8"/>
                <c:pt idx="0">
                  <c:v>日本</c:v>
                </c:pt>
                <c:pt idx="1">
                  <c:v>ベルギー</c:v>
                </c:pt>
                <c:pt idx="2">
                  <c:v>ドイツ</c:v>
                </c:pt>
                <c:pt idx="3">
                  <c:v>フランス</c:v>
                </c:pt>
                <c:pt idx="4">
                  <c:v>ハンガリー</c:v>
                </c:pt>
                <c:pt idx="5">
                  <c:v>フィンランド</c:v>
                </c:pt>
                <c:pt idx="6">
                  <c:v>スウェーデン</c:v>
                </c:pt>
                <c:pt idx="7">
                  <c:v>英国</c:v>
                </c:pt>
              </c:strCache>
            </c:strRef>
          </c:cat>
          <c:val>
            <c:numRef>
              <c:f>Sheet1!$C$5:$C$12</c:f>
              <c:numCache>
                <c:formatCode>0_ </c:formatCode>
                <c:ptCount val="8"/>
                <c:pt idx="0">
                  <c:v>453</c:v>
                </c:pt>
                <c:pt idx="1">
                  <c:v>496</c:v>
                </c:pt>
                <c:pt idx="2">
                  <c:v>491</c:v>
                </c:pt>
                <c:pt idx="3">
                  <c:v>518</c:v>
                </c:pt>
                <c:pt idx="4">
                  <c:v>498</c:v>
                </c:pt>
                <c:pt idx="5">
                  <c:v>502</c:v>
                </c:pt>
                <c:pt idx="6">
                  <c:v>485</c:v>
                </c:pt>
                <c:pt idx="7">
                  <c:v>505</c:v>
                </c:pt>
              </c:numCache>
            </c:numRef>
          </c:val>
          <c:extLst>
            <c:ext xmlns:c16="http://schemas.microsoft.com/office/drawing/2014/chart" uri="{C3380CC4-5D6E-409C-BE32-E72D297353CC}">
              <c16:uniqueId val="{00000001-3009-425B-8886-A812ABEEFEC1}"/>
            </c:ext>
          </c:extLst>
        </c:ser>
        <c:dLbls>
          <c:showLegendKey val="0"/>
          <c:showVal val="0"/>
          <c:showCatName val="0"/>
          <c:showSerName val="0"/>
          <c:showPercent val="0"/>
          <c:showBubbleSize val="0"/>
        </c:dLbls>
        <c:gapWidth val="182"/>
        <c:axId val="288785951"/>
        <c:axId val="288786367"/>
      </c:barChart>
      <c:catAx>
        <c:axId val="28878595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88786367"/>
        <c:crosses val="autoZero"/>
        <c:auto val="1"/>
        <c:lblAlgn val="ctr"/>
        <c:lblOffset val="100"/>
        <c:noMultiLvlLbl val="0"/>
      </c:catAx>
      <c:valAx>
        <c:axId val="288786367"/>
        <c:scaling>
          <c:orientation val="minMax"/>
        </c:scaling>
        <c:delete val="0"/>
        <c:axPos val="b"/>
        <c:majorGridlines>
          <c:spPr>
            <a:ln w="9525" cap="flat" cmpd="sng" algn="ctr">
              <a:solidFill>
                <a:schemeClr val="tx1">
                  <a:lumMod val="15000"/>
                  <a:lumOff val="85000"/>
                </a:schemeClr>
              </a:solidFill>
              <a:round/>
            </a:ln>
            <a:effectLst/>
          </c:spPr>
        </c:majorGridlines>
        <c:numFmt formatCode="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887859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63D1CA-5C1A-4963-975F-0303254E3791}"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kumimoji="1" lang="ja-JP" altLang="en-US"/>
        </a:p>
      </dgm:t>
    </dgm:pt>
    <dgm:pt modelId="{7AEB9906-98E4-42C5-88F5-1F1E082F202F}">
      <dgm:prSet phldrT="[テキスト]"/>
      <dgm:spPr/>
      <dgm:t>
        <a:bodyPr/>
        <a:lstStyle/>
        <a:p>
          <a:r>
            <a:rPr kumimoji="1" lang="ja-JP" altLang="en-US" dirty="0"/>
            <a:t>睡眠</a:t>
          </a:r>
        </a:p>
      </dgm:t>
    </dgm:pt>
    <dgm:pt modelId="{4581E43D-88E7-41F5-8FEE-B31B17364029}" type="parTrans" cxnId="{A0B403BC-A51F-450E-AD59-4E111525CA1F}">
      <dgm:prSet/>
      <dgm:spPr/>
      <dgm:t>
        <a:bodyPr/>
        <a:lstStyle/>
        <a:p>
          <a:endParaRPr kumimoji="1" lang="ja-JP" altLang="en-US"/>
        </a:p>
      </dgm:t>
    </dgm:pt>
    <dgm:pt modelId="{AF0534DB-4487-44C8-AE13-6DCC8DBB912E}" type="sibTrans" cxnId="{A0B403BC-A51F-450E-AD59-4E111525CA1F}">
      <dgm:prSet/>
      <dgm:spPr/>
      <dgm:t>
        <a:bodyPr/>
        <a:lstStyle/>
        <a:p>
          <a:endParaRPr kumimoji="1" lang="ja-JP" altLang="en-US"/>
        </a:p>
      </dgm:t>
    </dgm:pt>
    <dgm:pt modelId="{2B83870F-4481-4298-9816-DAB7ED3BAC08}">
      <dgm:prSet phldrT="[テキスト]"/>
      <dgm:spPr/>
      <dgm:t>
        <a:bodyPr/>
        <a:lstStyle/>
        <a:p>
          <a:r>
            <a:rPr kumimoji="1" lang="ja-JP" altLang="en-US" dirty="0"/>
            <a:t>免疫力の向上</a:t>
          </a:r>
        </a:p>
      </dgm:t>
    </dgm:pt>
    <dgm:pt modelId="{40EFC73E-D923-49C9-84EF-11D1031CC765}" type="parTrans" cxnId="{9584D54D-EA97-4C60-B837-BFAE5101C893}">
      <dgm:prSet/>
      <dgm:spPr/>
      <dgm:t>
        <a:bodyPr/>
        <a:lstStyle/>
        <a:p>
          <a:endParaRPr kumimoji="1" lang="ja-JP" altLang="en-US"/>
        </a:p>
      </dgm:t>
    </dgm:pt>
    <dgm:pt modelId="{F9462C2F-7F8F-4AD9-9F03-EC98298204FE}" type="sibTrans" cxnId="{9584D54D-EA97-4C60-B837-BFAE5101C893}">
      <dgm:prSet/>
      <dgm:spPr/>
      <dgm:t>
        <a:bodyPr/>
        <a:lstStyle/>
        <a:p>
          <a:endParaRPr kumimoji="1" lang="ja-JP" altLang="en-US"/>
        </a:p>
      </dgm:t>
    </dgm:pt>
    <dgm:pt modelId="{6A5B2E17-86A8-4E2F-9368-10386494C4D0}">
      <dgm:prSet phldrT="[テキスト]"/>
      <dgm:spPr/>
      <dgm:t>
        <a:bodyPr/>
        <a:lstStyle/>
        <a:p>
          <a:r>
            <a:rPr kumimoji="1" lang="ja-JP" altLang="en-US" dirty="0"/>
            <a:t>ストレスの軽減</a:t>
          </a:r>
        </a:p>
      </dgm:t>
    </dgm:pt>
    <dgm:pt modelId="{68AB7FF9-AB39-454C-8767-06F3248BC03E}" type="parTrans" cxnId="{CA8064C9-2087-452E-B38A-CB1320080998}">
      <dgm:prSet/>
      <dgm:spPr/>
      <dgm:t>
        <a:bodyPr/>
        <a:lstStyle/>
        <a:p>
          <a:endParaRPr kumimoji="1" lang="ja-JP" altLang="en-US"/>
        </a:p>
      </dgm:t>
    </dgm:pt>
    <dgm:pt modelId="{310230BC-AAD3-438E-B54E-6EECE3128492}" type="sibTrans" cxnId="{CA8064C9-2087-452E-B38A-CB1320080998}">
      <dgm:prSet/>
      <dgm:spPr/>
      <dgm:t>
        <a:bodyPr/>
        <a:lstStyle/>
        <a:p>
          <a:endParaRPr kumimoji="1" lang="ja-JP" altLang="en-US"/>
        </a:p>
      </dgm:t>
    </dgm:pt>
    <dgm:pt modelId="{2C016446-6754-4B24-8713-DDA3477672CE}">
      <dgm:prSet phldrT="[テキスト]"/>
      <dgm:spPr/>
      <dgm:t>
        <a:bodyPr/>
        <a:lstStyle/>
        <a:p>
          <a:r>
            <a:rPr kumimoji="1" lang="ja-JP" altLang="en-US" dirty="0"/>
            <a:t>疲労回復</a:t>
          </a:r>
        </a:p>
      </dgm:t>
    </dgm:pt>
    <dgm:pt modelId="{39C5739E-3CC1-42E8-BA18-DC5B72039D16}" type="parTrans" cxnId="{26D8A57A-9343-4604-80E4-A58A9845D48C}">
      <dgm:prSet/>
      <dgm:spPr/>
      <dgm:t>
        <a:bodyPr/>
        <a:lstStyle/>
        <a:p>
          <a:endParaRPr kumimoji="1" lang="ja-JP" altLang="en-US"/>
        </a:p>
      </dgm:t>
    </dgm:pt>
    <dgm:pt modelId="{F5220AD4-F0A7-4620-AD99-7948563DED6C}" type="sibTrans" cxnId="{26D8A57A-9343-4604-80E4-A58A9845D48C}">
      <dgm:prSet/>
      <dgm:spPr/>
      <dgm:t>
        <a:bodyPr/>
        <a:lstStyle/>
        <a:p>
          <a:endParaRPr kumimoji="1" lang="ja-JP" altLang="en-US"/>
        </a:p>
      </dgm:t>
    </dgm:pt>
    <dgm:pt modelId="{6BCB2E62-748F-44C0-8174-D886A4AFEBB0}">
      <dgm:prSet phldrT="[テキスト]"/>
      <dgm:spPr/>
      <dgm:t>
        <a:bodyPr/>
        <a:lstStyle/>
        <a:p>
          <a:r>
            <a:rPr kumimoji="1" lang="ja-JP" altLang="en-US" dirty="0"/>
            <a:t>記憶の整理改善</a:t>
          </a:r>
        </a:p>
      </dgm:t>
    </dgm:pt>
    <dgm:pt modelId="{2DC4ABA5-6248-483F-8607-54D54581F462}" type="parTrans" cxnId="{ED467913-F6AE-4B8E-A4C6-3FFBE01D07AD}">
      <dgm:prSet/>
      <dgm:spPr/>
      <dgm:t>
        <a:bodyPr/>
        <a:lstStyle/>
        <a:p>
          <a:endParaRPr kumimoji="1" lang="ja-JP" altLang="en-US"/>
        </a:p>
      </dgm:t>
    </dgm:pt>
    <dgm:pt modelId="{83DA0713-7127-4802-839F-F8983F4581BC}" type="sibTrans" cxnId="{ED467913-F6AE-4B8E-A4C6-3FFBE01D07AD}">
      <dgm:prSet/>
      <dgm:spPr/>
      <dgm:t>
        <a:bodyPr/>
        <a:lstStyle/>
        <a:p>
          <a:endParaRPr kumimoji="1" lang="ja-JP" altLang="en-US"/>
        </a:p>
      </dgm:t>
    </dgm:pt>
    <dgm:pt modelId="{266589E7-80D1-4BA0-AC02-FC37EF099C37}" type="pres">
      <dgm:prSet presAssocID="{9363D1CA-5C1A-4963-975F-0303254E3791}" presName="cycle" presStyleCnt="0">
        <dgm:presLayoutVars>
          <dgm:chMax val="1"/>
          <dgm:dir/>
          <dgm:animLvl val="ctr"/>
          <dgm:resizeHandles val="exact"/>
        </dgm:presLayoutVars>
      </dgm:prSet>
      <dgm:spPr/>
    </dgm:pt>
    <dgm:pt modelId="{BA96EB35-7A93-4B94-8197-15347FD68778}" type="pres">
      <dgm:prSet presAssocID="{7AEB9906-98E4-42C5-88F5-1F1E082F202F}" presName="centerShape" presStyleLbl="node0" presStyleIdx="0" presStyleCnt="1"/>
      <dgm:spPr/>
    </dgm:pt>
    <dgm:pt modelId="{BBB936B3-D53A-4FE0-A1EA-41B0904FFC77}" type="pres">
      <dgm:prSet presAssocID="{40EFC73E-D923-49C9-84EF-11D1031CC765}" presName="Name9" presStyleLbl="parChTrans1D2" presStyleIdx="0" presStyleCnt="4"/>
      <dgm:spPr/>
    </dgm:pt>
    <dgm:pt modelId="{63D2927E-AC93-4FF8-A136-73EE955BC225}" type="pres">
      <dgm:prSet presAssocID="{40EFC73E-D923-49C9-84EF-11D1031CC765}" presName="connTx" presStyleLbl="parChTrans1D2" presStyleIdx="0" presStyleCnt="4"/>
      <dgm:spPr/>
    </dgm:pt>
    <dgm:pt modelId="{E088572E-0C8B-4693-8E15-8232472BD5E3}" type="pres">
      <dgm:prSet presAssocID="{2B83870F-4481-4298-9816-DAB7ED3BAC08}" presName="node" presStyleLbl="node1" presStyleIdx="0" presStyleCnt="4">
        <dgm:presLayoutVars>
          <dgm:bulletEnabled val="1"/>
        </dgm:presLayoutVars>
      </dgm:prSet>
      <dgm:spPr/>
    </dgm:pt>
    <dgm:pt modelId="{B056BC96-C652-439E-A318-833CE1146077}" type="pres">
      <dgm:prSet presAssocID="{68AB7FF9-AB39-454C-8767-06F3248BC03E}" presName="Name9" presStyleLbl="parChTrans1D2" presStyleIdx="1" presStyleCnt="4"/>
      <dgm:spPr/>
    </dgm:pt>
    <dgm:pt modelId="{80CC2396-AF3B-48A8-BC20-FC664F0D89ED}" type="pres">
      <dgm:prSet presAssocID="{68AB7FF9-AB39-454C-8767-06F3248BC03E}" presName="connTx" presStyleLbl="parChTrans1D2" presStyleIdx="1" presStyleCnt="4"/>
      <dgm:spPr/>
    </dgm:pt>
    <dgm:pt modelId="{DAC3763B-8315-405D-A9E4-831F9E1338DD}" type="pres">
      <dgm:prSet presAssocID="{6A5B2E17-86A8-4E2F-9368-10386494C4D0}" presName="node" presStyleLbl="node1" presStyleIdx="1" presStyleCnt="4">
        <dgm:presLayoutVars>
          <dgm:bulletEnabled val="1"/>
        </dgm:presLayoutVars>
      </dgm:prSet>
      <dgm:spPr/>
    </dgm:pt>
    <dgm:pt modelId="{79610C18-1CA9-4F50-A08F-A4F8E67B38D1}" type="pres">
      <dgm:prSet presAssocID="{39C5739E-3CC1-42E8-BA18-DC5B72039D16}" presName="Name9" presStyleLbl="parChTrans1D2" presStyleIdx="2" presStyleCnt="4"/>
      <dgm:spPr/>
    </dgm:pt>
    <dgm:pt modelId="{69F80ECA-7C32-40D1-83D9-F44B5FF98682}" type="pres">
      <dgm:prSet presAssocID="{39C5739E-3CC1-42E8-BA18-DC5B72039D16}" presName="connTx" presStyleLbl="parChTrans1D2" presStyleIdx="2" presStyleCnt="4"/>
      <dgm:spPr/>
    </dgm:pt>
    <dgm:pt modelId="{0D01C0D2-396D-425E-83FF-EB40028DC334}" type="pres">
      <dgm:prSet presAssocID="{2C016446-6754-4B24-8713-DDA3477672CE}" presName="node" presStyleLbl="node1" presStyleIdx="2" presStyleCnt="4">
        <dgm:presLayoutVars>
          <dgm:bulletEnabled val="1"/>
        </dgm:presLayoutVars>
      </dgm:prSet>
      <dgm:spPr/>
    </dgm:pt>
    <dgm:pt modelId="{401DD76E-44CA-4ED1-98C5-39452F0A7FF1}" type="pres">
      <dgm:prSet presAssocID="{2DC4ABA5-6248-483F-8607-54D54581F462}" presName="Name9" presStyleLbl="parChTrans1D2" presStyleIdx="3" presStyleCnt="4"/>
      <dgm:spPr/>
    </dgm:pt>
    <dgm:pt modelId="{55B4D01F-3D5A-4567-A484-38E5CF803C77}" type="pres">
      <dgm:prSet presAssocID="{2DC4ABA5-6248-483F-8607-54D54581F462}" presName="connTx" presStyleLbl="parChTrans1D2" presStyleIdx="3" presStyleCnt="4"/>
      <dgm:spPr/>
    </dgm:pt>
    <dgm:pt modelId="{0FE79DFA-C06A-42FE-8744-54D897C93F69}" type="pres">
      <dgm:prSet presAssocID="{6BCB2E62-748F-44C0-8174-D886A4AFEBB0}" presName="node" presStyleLbl="node1" presStyleIdx="3" presStyleCnt="4">
        <dgm:presLayoutVars>
          <dgm:bulletEnabled val="1"/>
        </dgm:presLayoutVars>
      </dgm:prSet>
      <dgm:spPr/>
    </dgm:pt>
  </dgm:ptLst>
  <dgm:cxnLst>
    <dgm:cxn modelId="{92173102-DF1D-42E8-B0ED-414F98574628}" type="presOf" srcId="{2C016446-6754-4B24-8713-DDA3477672CE}" destId="{0D01C0D2-396D-425E-83FF-EB40028DC334}" srcOrd="0" destOrd="0" presId="urn:microsoft.com/office/officeart/2005/8/layout/radial1"/>
    <dgm:cxn modelId="{D7482B04-454F-43F3-9704-8D12DFD2D146}" type="presOf" srcId="{40EFC73E-D923-49C9-84EF-11D1031CC765}" destId="{63D2927E-AC93-4FF8-A136-73EE955BC225}" srcOrd="1" destOrd="0" presId="urn:microsoft.com/office/officeart/2005/8/layout/radial1"/>
    <dgm:cxn modelId="{C2DA5010-1996-4EB2-AEFA-C42DD135C499}" type="presOf" srcId="{7AEB9906-98E4-42C5-88F5-1F1E082F202F}" destId="{BA96EB35-7A93-4B94-8197-15347FD68778}" srcOrd="0" destOrd="0" presId="urn:microsoft.com/office/officeart/2005/8/layout/radial1"/>
    <dgm:cxn modelId="{F55E7B12-C23C-407D-9AB2-59FCF88AB526}" type="presOf" srcId="{2B83870F-4481-4298-9816-DAB7ED3BAC08}" destId="{E088572E-0C8B-4693-8E15-8232472BD5E3}" srcOrd="0" destOrd="0" presId="urn:microsoft.com/office/officeart/2005/8/layout/radial1"/>
    <dgm:cxn modelId="{ED467913-F6AE-4B8E-A4C6-3FFBE01D07AD}" srcId="{7AEB9906-98E4-42C5-88F5-1F1E082F202F}" destId="{6BCB2E62-748F-44C0-8174-D886A4AFEBB0}" srcOrd="3" destOrd="0" parTransId="{2DC4ABA5-6248-483F-8607-54D54581F462}" sibTransId="{83DA0713-7127-4802-839F-F8983F4581BC}"/>
    <dgm:cxn modelId="{01436927-53A9-4412-818E-FF1ACB6F7B88}" type="presOf" srcId="{6A5B2E17-86A8-4E2F-9368-10386494C4D0}" destId="{DAC3763B-8315-405D-A9E4-831F9E1338DD}" srcOrd="0" destOrd="0" presId="urn:microsoft.com/office/officeart/2005/8/layout/radial1"/>
    <dgm:cxn modelId="{9B779E27-CA0E-4BC8-A9B2-FFFA7A6D127D}" type="presOf" srcId="{68AB7FF9-AB39-454C-8767-06F3248BC03E}" destId="{80CC2396-AF3B-48A8-BC20-FC664F0D89ED}" srcOrd="1" destOrd="0" presId="urn:microsoft.com/office/officeart/2005/8/layout/radial1"/>
    <dgm:cxn modelId="{0FCBAD31-59D6-491D-B065-D39E7BE62099}" type="presOf" srcId="{6BCB2E62-748F-44C0-8174-D886A4AFEBB0}" destId="{0FE79DFA-C06A-42FE-8744-54D897C93F69}" srcOrd="0" destOrd="0" presId="urn:microsoft.com/office/officeart/2005/8/layout/radial1"/>
    <dgm:cxn modelId="{CD4B463C-0E1F-42D4-8EE3-33027815B2B0}" type="presOf" srcId="{39C5739E-3CC1-42E8-BA18-DC5B72039D16}" destId="{79610C18-1CA9-4F50-A08F-A4F8E67B38D1}" srcOrd="0" destOrd="0" presId="urn:microsoft.com/office/officeart/2005/8/layout/radial1"/>
    <dgm:cxn modelId="{9584D54D-EA97-4C60-B837-BFAE5101C893}" srcId="{7AEB9906-98E4-42C5-88F5-1F1E082F202F}" destId="{2B83870F-4481-4298-9816-DAB7ED3BAC08}" srcOrd="0" destOrd="0" parTransId="{40EFC73E-D923-49C9-84EF-11D1031CC765}" sibTransId="{F9462C2F-7F8F-4AD9-9F03-EC98298204FE}"/>
    <dgm:cxn modelId="{6CD8B057-8F50-4237-A428-3DD77C2CABB7}" type="presOf" srcId="{9363D1CA-5C1A-4963-975F-0303254E3791}" destId="{266589E7-80D1-4BA0-AC02-FC37EF099C37}" srcOrd="0" destOrd="0" presId="urn:microsoft.com/office/officeart/2005/8/layout/radial1"/>
    <dgm:cxn modelId="{624DCE59-2977-410E-B8DE-CFE1C902EA6B}" type="presOf" srcId="{68AB7FF9-AB39-454C-8767-06F3248BC03E}" destId="{B056BC96-C652-439E-A318-833CE1146077}" srcOrd="0" destOrd="0" presId="urn:microsoft.com/office/officeart/2005/8/layout/radial1"/>
    <dgm:cxn modelId="{26D8A57A-9343-4604-80E4-A58A9845D48C}" srcId="{7AEB9906-98E4-42C5-88F5-1F1E082F202F}" destId="{2C016446-6754-4B24-8713-DDA3477672CE}" srcOrd="2" destOrd="0" parTransId="{39C5739E-3CC1-42E8-BA18-DC5B72039D16}" sibTransId="{F5220AD4-F0A7-4620-AD99-7948563DED6C}"/>
    <dgm:cxn modelId="{44AF1C8D-FD1A-45EC-8C24-C41A255C7D40}" type="presOf" srcId="{2DC4ABA5-6248-483F-8607-54D54581F462}" destId="{55B4D01F-3D5A-4567-A484-38E5CF803C77}" srcOrd="1" destOrd="0" presId="urn:microsoft.com/office/officeart/2005/8/layout/radial1"/>
    <dgm:cxn modelId="{48848F93-E430-41BD-B028-63F1EE59F871}" type="presOf" srcId="{2DC4ABA5-6248-483F-8607-54D54581F462}" destId="{401DD76E-44CA-4ED1-98C5-39452F0A7FF1}" srcOrd="0" destOrd="0" presId="urn:microsoft.com/office/officeart/2005/8/layout/radial1"/>
    <dgm:cxn modelId="{15E795AD-B526-48DE-9AEB-C378D18FCD3C}" type="presOf" srcId="{39C5739E-3CC1-42E8-BA18-DC5B72039D16}" destId="{69F80ECA-7C32-40D1-83D9-F44B5FF98682}" srcOrd="1" destOrd="0" presId="urn:microsoft.com/office/officeart/2005/8/layout/radial1"/>
    <dgm:cxn modelId="{A0B403BC-A51F-450E-AD59-4E111525CA1F}" srcId="{9363D1CA-5C1A-4963-975F-0303254E3791}" destId="{7AEB9906-98E4-42C5-88F5-1F1E082F202F}" srcOrd="0" destOrd="0" parTransId="{4581E43D-88E7-41F5-8FEE-B31B17364029}" sibTransId="{AF0534DB-4487-44C8-AE13-6DCC8DBB912E}"/>
    <dgm:cxn modelId="{CA8064C9-2087-452E-B38A-CB1320080998}" srcId="{7AEB9906-98E4-42C5-88F5-1F1E082F202F}" destId="{6A5B2E17-86A8-4E2F-9368-10386494C4D0}" srcOrd="1" destOrd="0" parTransId="{68AB7FF9-AB39-454C-8767-06F3248BC03E}" sibTransId="{310230BC-AAD3-438E-B54E-6EECE3128492}"/>
    <dgm:cxn modelId="{DDAC64D2-5A16-4E16-B15E-9D97698F7525}" type="presOf" srcId="{40EFC73E-D923-49C9-84EF-11D1031CC765}" destId="{BBB936B3-D53A-4FE0-A1EA-41B0904FFC77}" srcOrd="0" destOrd="0" presId="urn:microsoft.com/office/officeart/2005/8/layout/radial1"/>
    <dgm:cxn modelId="{8C80E2F1-C184-4E18-AC38-2C7A92601772}" type="presParOf" srcId="{266589E7-80D1-4BA0-AC02-FC37EF099C37}" destId="{BA96EB35-7A93-4B94-8197-15347FD68778}" srcOrd="0" destOrd="0" presId="urn:microsoft.com/office/officeart/2005/8/layout/radial1"/>
    <dgm:cxn modelId="{9882BE12-C44A-445A-93F9-FB49550948EA}" type="presParOf" srcId="{266589E7-80D1-4BA0-AC02-FC37EF099C37}" destId="{BBB936B3-D53A-4FE0-A1EA-41B0904FFC77}" srcOrd="1" destOrd="0" presId="urn:microsoft.com/office/officeart/2005/8/layout/radial1"/>
    <dgm:cxn modelId="{1DC6FB3D-7A39-46EC-8A83-CE08A62BEF3D}" type="presParOf" srcId="{BBB936B3-D53A-4FE0-A1EA-41B0904FFC77}" destId="{63D2927E-AC93-4FF8-A136-73EE955BC225}" srcOrd="0" destOrd="0" presId="urn:microsoft.com/office/officeart/2005/8/layout/radial1"/>
    <dgm:cxn modelId="{0272349F-CE8B-4297-A157-801158B0E911}" type="presParOf" srcId="{266589E7-80D1-4BA0-AC02-FC37EF099C37}" destId="{E088572E-0C8B-4693-8E15-8232472BD5E3}" srcOrd="2" destOrd="0" presId="urn:microsoft.com/office/officeart/2005/8/layout/radial1"/>
    <dgm:cxn modelId="{874A10E3-60D4-4F8F-9DA0-379103AC35F9}" type="presParOf" srcId="{266589E7-80D1-4BA0-AC02-FC37EF099C37}" destId="{B056BC96-C652-439E-A318-833CE1146077}" srcOrd="3" destOrd="0" presId="urn:microsoft.com/office/officeart/2005/8/layout/radial1"/>
    <dgm:cxn modelId="{61DC9CFC-F2B6-459B-8106-D07AA8C40283}" type="presParOf" srcId="{B056BC96-C652-439E-A318-833CE1146077}" destId="{80CC2396-AF3B-48A8-BC20-FC664F0D89ED}" srcOrd="0" destOrd="0" presId="urn:microsoft.com/office/officeart/2005/8/layout/radial1"/>
    <dgm:cxn modelId="{6C84A100-665D-4105-A588-4911C068DFD4}" type="presParOf" srcId="{266589E7-80D1-4BA0-AC02-FC37EF099C37}" destId="{DAC3763B-8315-405D-A9E4-831F9E1338DD}" srcOrd="4" destOrd="0" presId="urn:microsoft.com/office/officeart/2005/8/layout/radial1"/>
    <dgm:cxn modelId="{62A8DC7A-631D-4F44-82BC-DE4BE1CE024D}" type="presParOf" srcId="{266589E7-80D1-4BA0-AC02-FC37EF099C37}" destId="{79610C18-1CA9-4F50-A08F-A4F8E67B38D1}" srcOrd="5" destOrd="0" presId="urn:microsoft.com/office/officeart/2005/8/layout/radial1"/>
    <dgm:cxn modelId="{4407A442-A646-4E78-AFC0-FD77050BD3DA}" type="presParOf" srcId="{79610C18-1CA9-4F50-A08F-A4F8E67B38D1}" destId="{69F80ECA-7C32-40D1-83D9-F44B5FF98682}" srcOrd="0" destOrd="0" presId="urn:microsoft.com/office/officeart/2005/8/layout/radial1"/>
    <dgm:cxn modelId="{EF1DEB6D-8476-4CA4-9BF2-21C1386BC42B}" type="presParOf" srcId="{266589E7-80D1-4BA0-AC02-FC37EF099C37}" destId="{0D01C0D2-396D-425E-83FF-EB40028DC334}" srcOrd="6" destOrd="0" presId="urn:microsoft.com/office/officeart/2005/8/layout/radial1"/>
    <dgm:cxn modelId="{ABAF81AB-9601-449D-8B5F-5DAA6B88A380}" type="presParOf" srcId="{266589E7-80D1-4BA0-AC02-FC37EF099C37}" destId="{401DD76E-44CA-4ED1-98C5-39452F0A7FF1}" srcOrd="7" destOrd="0" presId="urn:microsoft.com/office/officeart/2005/8/layout/radial1"/>
    <dgm:cxn modelId="{97ACB361-03CB-4225-82B6-DD5CE6164C01}" type="presParOf" srcId="{401DD76E-44CA-4ED1-98C5-39452F0A7FF1}" destId="{55B4D01F-3D5A-4567-A484-38E5CF803C77}" srcOrd="0" destOrd="0" presId="urn:microsoft.com/office/officeart/2005/8/layout/radial1"/>
    <dgm:cxn modelId="{27CDE0D7-53D0-45AD-868F-0E408BD0F561}" type="presParOf" srcId="{266589E7-80D1-4BA0-AC02-FC37EF099C37}" destId="{0FE79DFA-C06A-42FE-8744-54D897C93F69}"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96EB35-7A93-4B94-8197-15347FD68778}">
      <dsp:nvSpPr>
        <dsp:cNvPr id="0" name=""/>
        <dsp:cNvSpPr/>
      </dsp:nvSpPr>
      <dsp:spPr>
        <a:xfrm>
          <a:off x="1639411" y="769589"/>
          <a:ext cx="584960" cy="58496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kumimoji="1" lang="ja-JP" altLang="en-US" sz="1500" kern="1200" dirty="0"/>
            <a:t>睡眠</a:t>
          </a:r>
        </a:p>
      </dsp:txBody>
      <dsp:txXfrm>
        <a:off x="1725076" y="855254"/>
        <a:ext cx="413630" cy="413630"/>
      </dsp:txXfrm>
    </dsp:sp>
    <dsp:sp modelId="{BBB936B3-D53A-4FE0-A1EA-41B0904FFC77}">
      <dsp:nvSpPr>
        <dsp:cNvPr id="0" name=""/>
        <dsp:cNvSpPr/>
      </dsp:nvSpPr>
      <dsp:spPr>
        <a:xfrm rot="16200000">
          <a:off x="1843498" y="667569"/>
          <a:ext cx="176787" cy="27251"/>
        </a:xfrm>
        <a:custGeom>
          <a:avLst/>
          <a:gdLst/>
          <a:ahLst/>
          <a:cxnLst/>
          <a:rect l="0" t="0" r="0" b="0"/>
          <a:pathLst>
            <a:path>
              <a:moveTo>
                <a:pt x="0" y="13625"/>
              </a:moveTo>
              <a:lnTo>
                <a:pt x="176787" y="1362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1927472" y="676775"/>
        <a:ext cx="8839" cy="8839"/>
      </dsp:txXfrm>
    </dsp:sp>
    <dsp:sp modelId="{E088572E-0C8B-4693-8E15-8232472BD5E3}">
      <dsp:nvSpPr>
        <dsp:cNvPr id="0" name=""/>
        <dsp:cNvSpPr/>
      </dsp:nvSpPr>
      <dsp:spPr>
        <a:xfrm>
          <a:off x="1639411" y="7840"/>
          <a:ext cx="584960" cy="58496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kumimoji="1" lang="ja-JP" altLang="en-US" sz="900" kern="1200" dirty="0"/>
            <a:t>免疫力の向上</a:t>
          </a:r>
        </a:p>
      </dsp:txBody>
      <dsp:txXfrm>
        <a:off x="1725076" y="93505"/>
        <a:ext cx="413630" cy="413630"/>
      </dsp:txXfrm>
    </dsp:sp>
    <dsp:sp modelId="{B056BC96-C652-439E-A318-833CE1146077}">
      <dsp:nvSpPr>
        <dsp:cNvPr id="0" name=""/>
        <dsp:cNvSpPr/>
      </dsp:nvSpPr>
      <dsp:spPr>
        <a:xfrm>
          <a:off x="2224372" y="1048443"/>
          <a:ext cx="176787" cy="27251"/>
        </a:xfrm>
        <a:custGeom>
          <a:avLst/>
          <a:gdLst/>
          <a:ahLst/>
          <a:cxnLst/>
          <a:rect l="0" t="0" r="0" b="0"/>
          <a:pathLst>
            <a:path>
              <a:moveTo>
                <a:pt x="0" y="13625"/>
              </a:moveTo>
              <a:lnTo>
                <a:pt x="176787" y="1362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2308346" y="1057649"/>
        <a:ext cx="8839" cy="8839"/>
      </dsp:txXfrm>
    </dsp:sp>
    <dsp:sp modelId="{DAC3763B-8315-405D-A9E4-831F9E1338DD}">
      <dsp:nvSpPr>
        <dsp:cNvPr id="0" name=""/>
        <dsp:cNvSpPr/>
      </dsp:nvSpPr>
      <dsp:spPr>
        <a:xfrm>
          <a:off x="2401160" y="769589"/>
          <a:ext cx="584960" cy="58496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kumimoji="1" lang="ja-JP" altLang="en-US" sz="900" kern="1200" dirty="0"/>
            <a:t>ストレスの軽減</a:t>
          </a:r>
        </a:p>
      </dsp:txBody>
      <dsp:txXfrm>
        <a:off x="2486825" y="855254"/>
        <a:ext cx="413630" cy="413630"/>
      </dsp:txXfrm>
    </dsp:sp>
    <dsp:sp modelId="{79610C18-1CA9-4F50-A08F-A4F8E67B38D1}">
      <dsp:nvSpPr>
        <dsp:cNvPr id="0" name=""/>
        <dsp:cNvSpPr/>
      </dsp:nvSpPr>
      <dsp:spPr>
        <a:xfrm rot="5400000">
          <a:off x="1843498" y="1429318"/>
          <a:ext cx="176787" cy="27251"/>
        </a:xfrm>
        <a:custGeom>
          <a:avLst/>
          <a:gdLst/>
          <a:ahLst/>
          <a:cxnLst/>
          <a:rect l="0" t="0" r="0" b="0"/>
          <a:pathLst>
            <a:path>
              <a:moveTo>
                <a:pt x="0" y="13625"/>
              </a:moveTo>
              <a:lnTo>
                <a:pt x="176787" y="1362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1927472" y="1438524"/>
        <a:ext cx="8839" cy="8839"/>
      </dsp:txXfrm>
    </dsp:sp>
    <dsp:sp modelId="{0D01C0D2-396D-425E-83FF-EB40028DC334}">
      <dsp:nvSpPr>
        <dsp:cNvPr id="0" name=""/>
        <dsp:cNvSpPr/>
      </dsp:nvSpPr>
      <dsp:spPr>
        <a:xfrm>
          <a:off x="1639411" y="1531337"/>
          <a:ext cx="584960" cy="58496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kumimoji="1" lang="ja-JP" altLang="en-US" sz="900" kern="1200" dirty="0"/>
            <a:t>疲労回復</a:t>
          </a:r>
        </a:p>
      </dsp:txBody>
      <dsp:txXfrm>
        <a:off x="1725076" y="1617002"/>
        <a:ext cx="413630" cy="413630"/>
      </dsp:txXfrm>
    </dsp:sp>
    <dsp:sp modelId="{401DD76E-44CA-4ED1-98C5-39452F0A7FF1}">
      <dsp:nvSpPr>
        <dsp:cNvPr id="0" name=""/>
        <dsp:cNvSpPr/>
      </dsp:nvSpPr>
      <dsp:spPr>
        <a:xfrm rot="10800000">
          <a:off x="1462623" y="1048443"/>
          <a:ext cx="176787" cy="27251"/>
        </a:xfrm>
        <a:custGeom>
          <a:avLst/>
          <a:gdLst/>
          <a:ahLst/>
          <a:cxnLst/>
          <a:rect l="0" t="0" r="0" b="0"/>
          <a:pathLst>
            <a:path>
              <a:moveTo>
                <a:pt x="0" y="13625"/>
              </a:moveTo>
              <a:lnTo>
                <a:pt x="176787" y="1362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rot="10800000">
        <a:off x="1546597" y="1057649"/>
        <a:ext cx="8839" cy="8839"/>
      </dsp:txXfrm>
    </dsp:sp>
    <dsp:sp modelId="{0FE79DFA-C06A-42FE-8744-54D897C93F69}">
      <dsp:nvSpPr>
        <dsp:cNvPr id="0" name=""/>
        <dsp:cNvSpPr/>
      </dsp:nvSpPr>
      <dsp:spPr>
        <a:xfrm>
          <a:off x="877663" y="769589"/>
          <a:ext cx="584960" cy="58496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kumimoji="1" lang="ja-JP" altLang="en-US" sz="900" kern="1200" dirty="0"/>
            <a:t>記憶の整理改善</a:t>
          </a:r>
        </a:p>
      </dsp:txBody>
      <dsp:txXfrm>
        <a:off x="963328" y="855254"/>
        <a:ext cx="413630" cy="413630"/>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0.00521</cdr:x>
      <cdr:y>0.89757</cdr:y>
    </cdr:from>
    <cdr:to>
      <cdr:x>0.38229</cdr:x>
      <cdr:y>0.96007</cdr:y>
    </cdr:to>
    <cdr:sp macro="" textlink="">
      <cdr:nvSpPr>
        <cdr:cNvPr id="2" name="テキスト ボックス 1">
          <a:extLst xmlns:a="http://schemas.openxmlformats.org/drawingml/2006/main">
            <a:ext uri="{FF2B5EF4-FFF2-40B4-BE49-F238E27FC236}">
              <a16:creationId xmlns:a16="http://schemas.microsoft.com/office/drawing/2014/main" id="{C96192E4-ED4F-4A32-89E1-E3F589F83456}"/>
            </a:ext>
          </a:extLst>
        </cdr:cNvPr>
        <cdr:cNvSpPr txBox="1"/>
      </cdr:nvSpPr>
      <cdr:spPr>
        <a:xfrm xmlns:a="http://schemas.openxmlformats.org/drawingml/2006/main">
          <a:off x="23813" y="2462213"/>
          <a:ext cx="1724025" cy="17144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ja-JP" altLang="en-US" sz="600"/>
            <a:t>資料：</a:t>
          </a:r>
          <a:r>
            <a:rPr lang="en-US" altLang="ja-JP" sz="600"/>
            <a:t>OECD</a:t>
          </a:r>
          <a:r>
            <a:rPr lang="ja-JP" altLang="en-US" sz="600"/>
            <a:t>、</a:t>
          </a:r>
          <a:r>
            <a:rPr lang="en-US" altLang="ja-JP" sz="600"/>
            <a:t>Sosciety</a:t>
          </a:r>
          <a:r>
            <a:rPr lang="ja-JP" altLang="en-US" sz="600"/>
            <a:t> </a:t>
          </a:r>
          <a:r>
            <a:rPr lang="en-US" altLang="ja-JP" sz="600"/>
            <a:t>at</a:t>
          </a:r>
          <a:r>
            <a:rPr lang="ja-JP" altLang="en-US" sz="600"/>
            <a:t> </a:t>
          </a:r>
          <a:r>
            <a:rPr lang="en-US" altLang="ja-JP" sz="600"/>
            <a:t>aGlance2009</a:t>
          </a:r>
          <a:r>
            <a:rPr lang="ja-JP" altLang="en-US" sz="600"/>
            <a:t>より作成</a:t>
          </a:r>
        </a:p>
      </cdr:txBody>
    </cdr:sp>
  </cdr:relSizeAnchor>
</c:userShap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EB0F934-1EA6-4A76-B837-70F62E3DF923}" type="datetimeFigureOut">
              <a:rPr kumimoji="1" lang="ja-JP" altLang="en-US" smtClean="0"/>
              <a:t>2024/2/9</a:t>
            </a:fld>
            <a:endParaRPr kumimoji="1" lang="ja-JP" altLang="en-US"/>
          </a:p>
        </p:txBody>
      </p:sp>
      <p:sp>
        <p:nvSpPr>
          <p:cNvPr id="5" name="Footer Placeholder 4"/>
          <p:cNvSpPr>
            <a:spLocks noGrp="1"/>
          </p:cNvSpPr>
          <p:nvPr>
            <p:ph type="ftr" sz="quarter" idx="11"/>
          </p:nvPr>
        </p:nvSpPr>
        <p:spPr>
          <a:xfrm>
            <a:off x="2692397" y="5037663"/>
            <a:ext cx="5214635" cy="279400"/>
          </a:xfrm>
        </p:spPr>
        <p:txBody>
          <a:bodyPr/>
          <a:lstStyle/>
          <a:p>
            <a:endParaRPr kumimoji="1" lang="ja-JP" altLang="en-US"/>
          </a:p>
        </p:txBody>
      </p:sp>
      <p:sp>
        <p:nvSpPr>
          <p:cNvPr id="6" name="Slide Number Placeholder 5"/>
          <p:cNvSpPr>
            <a:spLocks noGrp="1"/>
          </p:cNvSpPr>
          <p:nvPr>
            <p:ph type="sldNum" sz="quarter" idx="12"/>
          </p:nvPr>
        </p:nvSpPr>
        <p:spPr>
          <a:xfrm>
            <a:off x="8956900" y="5037663"/>
            <a:ext cx="551167" cy="279400"/>
          </a:xfrm>
        </p:spPr>
        <p:txBody>
          <a:bodyPr/>
          <a:lstStyle/>
          <a:p>
            <a:fld id="{A80B34C9-A711-4896-9522-D459214D40BF}" type="slidenum">
              <a:rPr kumimoji="1" lang="ja-JP" altLang="en-US" smtClean="0"/>
              <a:t>‹#›</a:t>
            </a:fld>
            <a:endParaRPr kumimoji="1" lang="ja-JP"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1518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EB0F934-1EA6-4A76-B837-70F62E3DF923}" type="datetimeFigureOut">
              <a:rPr kumimoji="1" lang="ja-JP" altLang="en-US" smtClean="0"/>
              <a:t>2024/2/9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80B34C9-A711-4896-9522-D459214D40BF}" type="slidenum">
              <a:rPr kumimoji="1" lang="ja-JP" altLang="en-US" smtClean="0"/>
              <a:t>‹#›</a:t>
            </a:fld>
            <a:endParaRPr kumimoji="1" lang="ja-JP" altLang="en-US"/>
          </a:p>
        </p:txBody>
      </p:sp>
    </p:spTree>
    <p:extLst>
      <p:ext uri="{BB962C8B-B14F-4D97-AF65-F5344CB8AC3E}">
        <p14:creationId xmlns:p14="http://schemas.microsoft.com/office/powerpoint/2010/main" val="2014334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EB0F934-1EA6-4A76-B837-70F62E3DF923}" type="datetimeFigureOut">
              <a:rPr kumimoji="1" lang="ja-JP" altLang="en-US" smtClean="0"/>
              <a:t>2024/2/9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80B34C9-A711-4896-9522-D459214D40BF}" type="slidenum">
              <a:rPr kumimoji="1" lang="ja-JP" altLang="en-US" smtClean="0"/>
              <a:t>‹#›</a:t>
            </a:fld>
            <a:endParaRPr kumimoji="1" lang="ja-JP"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8208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EB0F934-1EA6-4A76-B837-70F62E3DF923}" type="datetimeFigureOut">
              <a:rPr kumimoji="1" lang="ja-JP" altLang="en-US" smtClean="0"/>
              <a:t>2024/2/9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80B34C9-A711-4896-9522-D459214D40BF}" type="slidenum">
              <a:rPr kumimoji="1" lang="ja-JP" altLang="en-US" smtClean="0"/>
              <a:t>‹#›</a:t>
            </a:fld>
            <a:endParaRPr kumimoji="1" lang="ja-JP"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004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EB0F934-1EA6-4A76-B837-70F62E3DF923}" type="datetimeFigureOut">
              <a:rPr kumimoji="1" lang="ja-JP" altLang="en-US" smtClean="0"/>
              <a:t>2024/2/9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80B34C9-A711-4896-9522-D459214D40BF}" type="slidenum">
              <a:rPr kumimoji="1" lang="ja-JP" altLang="en-US" smtClean="0"/>
              <a:t>‹#›</a:t>
            </a:fld>
            <a:endParaRPr kumimoji="1" lang="ja-JP" altLang="en-US"/>
          </a:p>
        </p:txBody>
      </p:sp>
    </p:spTree>
    <p:extLst>
      <p:ext uri="{BB962C8B-B14F-4D97-AF65-F5344CB8AC3E}">
        <p14:creationId xmlns:p14="http://schemas.microsoft.com/office/powerpoint/2010/main" val="2467804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ja-JP" altLang="en-US"/>
              <a:t>マスター タイトルの書式設定</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EB0F934-1EA6-4A76-B837-70F62E3DF923}" type="datetimeFigureOut">
              <a:rPr kumimoji="1" lang="ja-JP" altLang="en-US" smtClean="0"/>
              <a:t>2024/2/9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80B34C9-A711-4896-9522-D459214D40BF}" type="slidenum">
              <a:rPr kumimoji="1" lang="ja-JP" altLang="en-US" smtClean="0"/>
              <a:t>‹#›</a:t>
            </a:fld>
            <a:endParaRPr kumimoji="1" lang="ja-JP"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3512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EB0F934-1EA6-4A76-B837-70F62E3DF923}" type="datetimeFigureOut">
              <a:rPr kumimoji="1" lang="ja-JP" altLang="en-US" smtClean="0"/>
              <a:t>2024/2/9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80B34C9-A711-4896-9522-D459214D40BF}" type="slidenum">
              <a:rPr kumimoji="1" lang="ja-JP" altLang="en-US" smtClean="0"/>
              <a:t>‹#›</a:t>
            </a:fld>
            <a:endParaRPr kumimoji="1" lang="ja-JP"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9255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EB0F934-1EA6-4A76-B837-70F62E3DF923}" type="datetimeFigureOut">
              <a:rPr kumimoji="1" lang="ja-JP" altLang="en-US" smtClean="0"/>
              <a:t>2024/2/9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80B34C9-A711-4896-9522-D459214D40BF}" type="slidenum">
              <a:rPr kumimoji="1" lang="ja-JP" altLang="en-US" smtClean="0"/>
              <a:t>‹#›</a:t>
            </a:fld>
            <a:endParaRPr kumimoji="1" lang="ja-JP"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7468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EB0F934-1EA6-4A76-B837-70F62E3DF923}" type="datetimeFigureOut">
              <a:rPr kumimoji="1" lang="ja-JP" altLang="en-US" smtClean="0"/>
              <a:t>2024/2/9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80B34C9-A711-4896-9522-D459214D40BF}" type="slidenum">
              <a:rPr kumimoji="1" lang="ja-JP" altLang="en-US" smtClean="0"/>
              <a:t>‹#›</a:t>
            </a:fld>
            <a:endParaRPr kumimoji="1" lang="ja-JP"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9637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EB0F934-1EA6-4A76-B837-70F62E3DF923}" type="datetimeFigureOut">
              <a:rPr kumimoji="1" lang="ja-JP" altLang="en-US" smtClean="0"/>
              <a:t>2024/2/9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80B34C9-A711-4896-9522-D459214D40BF}" type="slidenum">
              <a:rPr kumimoji="1" lang="ja-JP" altLang="en-US" smtClean="0"/>
              <a:t>‹#›</a:t>
            </a:fld>
            <a:endParaRPr kumimoji="1" lang="ja-JP" altLang="en-US"/>
          </a:p>
        </p:txBody>
      </p:sp>
    </p:spTree>
    <p:extLst>
      <p:ext uri="{BB962C8B-B14F-4D97-AF65-F5344CB8AC3E}">
        <p14:creationId xmlns:p14="http://schemas.microsoft.com/office/powerpoint/2010/main" val="1533883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EB0F934-1EA6-4A76-B837-70F62E3DF923}" type="datetimeFigureOut">
              <a:rPr kumimoji="1" lang="ja-JP" altLang="en-US" smtClean="0"/>
              <a:t>2024/2/9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80B34C9-A711-4896-9522-D459214D40BF}" type="slidenum">
              <a:rPr kumimoji="1" lang="ja-JP" altLang="en-US" smtClean="0"/>
              <a:t>‹#›</a:t>
            </a:fld>
            <a:endParaRPr kumimoji="1" lang="ja-JP"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320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EB0F934-1EA6-4A76-B837-70F62E3DF923}" type="datetimeFigureOut">
              <a:rPr kumimoji="1" lang="ja-JP" altLang="en-US" smtClean="0"/>
              <a:t>2024/2/9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80B34C9-A711-4896-9522-D459214D40BF}" type="slidenum">
              <a:rPr kumimoji="1" lang="ja-JP" altLang="en-US" smtClean="0"/>
              <a:t>‹#›</a:t>
            </a:fld>
            <a:endParaRPr kumimoji="1" lang="ja-JP" altLang="en-US"/>
          </a:p>
        </p:txBody>
      </p:sp>
    </p:spTree>
    <p:extLst>
      <p:ext uri="{BB962C8B-B14F-4D97-AF65-F5344CB8AC3E}">
        <p14:creationId xmlns:p14="http://schemas.microsoft.com/office/powerpoint/2010/main" val="607496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EB0F934-1EA6-4A76-B837-70F62E3DF923}" type="datetimeFigureOut">
              <a:rPr kumimoji="1" lang="ja-JP" altLang="en-US" smtClean="0"/>
              <a:t>2024/2/9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80B34C9-A711-4896-9522-D459214D40BF}" type="slidenum">
              <a:rPr kumimoji="1" lang="ja-JP" altLang="en-US" smtClean="0"/>
              <a:t>‹#›</a:t>
            </a:fld>
            <a:endParaRPr kumimoji="1" lang="ja-JP"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6775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EB0F934-1EA6-4A76-B837-70F62E3DF923}" type="datetimeFigureOut">
              <a:rPr kumimoji="1" lang="ja-JP" altLang="en-US" smtClean="0"/>
              <a:t>2024/2/9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80B34C9-A711-4896-9522-D459214D40BF}" type="slidenum">
              <a:rPr kumimoji="1" lang="ja-JP" altLang="en-US" smtClean="0"/>
              <a:t>‹#›</a:t>
            </a:fld>
            <a:endParaRPr kumimoji="1" lang="ja-JP"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6513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0F934-1EA6-4A76-B837-70F62E3DF923}" type="datetimeFigureOut">
              <a:rPr kumimoji="1" lang="ja-JP" altLang="en-US" smtClean="0"/>
              <a:t>2024/2/9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80B34C9-A711-4896-9522-D459214D40BF}" type="slidenum">
              <a:rPr kumimoji="1" lang="ja-JP" altLang="en-US" smtClean="0"/>
              <a:t>‹#›</a:t>
            </a:fld>
            <a:endParaRPr kumimoji="1" lang="ja-JP" altLang="en-US"/>
          </a:p>
        </p:txBody>
      </p:sp>
    </p:spTree>
    <p:extLst>
      <p:ext uri="{BB962C8B-B14F-4D97-AF65-F5344CB8AC3E}">
        <p14:creationId xmlns:p14="http://schemas.microsoft.com/office/powerpoint/2010/main" val="3769448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EB0F934-1EA6-4A76-B837-70F62E3DF923}" type="datetimeFigureOut">
              <a:rPr kumimoji="1" lang="ja-JP" altLang="en-US" smtClean="0"/>
              <a:t>2024/2/9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80B34C9-A711-4896-9522-D459214D40BF}" type="slidenum">
              <a:rPr kumimoji="1" lang="ja-JP" altLang="en-US" smtClean="0"/>
              <a:t>‹#›</a:t>
            </a:fld>
            <a:endParaRPr kumimoji="1" lang="ja-JP"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717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ja-JP" altLang="en-US"/>
              <a:t>マスター タイトルの書式設定</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EB0F934-1EA6-4A76-B837-70F62E3DF923}" type="datetimeFigureOut">
              <a:rPr kumimoji="1" lang="ja-JP" altLang="en-US" smtClean="0"/>
              <a:t>2024/2/9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80B34C9-A711-4896-9522-D459214D40BF}" type="slidenum">
              <a:rPr kumimoji="1" lang="ja-JP" altLang="en-US" smtClean="0"/>
              <a:t>‹#›</a:t>
            </a:fld>
            <a:endParaRPr kumimoji="1" lang="ja-JP" altLang="en-US"/>
          </a:p>
        </p:txBody>
      </p:sp>
    </p:spTree>
    <p:extLst>
      <p:ext uri="{BB962C8B-B14F-4D97-AF65-F5344CB8AC3E}">
        <p14:creationId xmlns:p14="http://schemas.microsoft.com/office/powerpoint/2010/main" val="334092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EB0F934-1EA6-4A76-B837-70F62E3DF923}" type="datetimeFigureOut">
              <a:rPr kumimoji="1" lang="ja-JP" altLang="en-US" smtClean="0"/>
              <a:t>2024/2/9</a:t>
            </a:fld>
            <a:endParaRPr kumimoji="1" lang="ja-JP"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80B34C9-A711-4896-9522-D459214D40BF}" type="slidenum">
              <a:rPr kumimoji="1" lang="ja-JP" altLang="en-US" smtClean="0"/>
              <a:t>‹#›</a:t>
            </a:fld>
            <a:endParaRPr kumimoji="1" lang="ja-JP" altLang="en-US"/>
          </a:p>
        </p:txBody>
      </p:sp>
    </p:spTree>
    <p:extLst>
      <p:ext uri="{BB962C8B-B14F-4D97-AF65-F5344CB8AC3E}">
        <p14:creationId xmlns:p14="http://schemas.microsoft.com/office/powerpoint/2010/main" val="8752547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30DE2B-B0ED-4729-998A-23AD0DDAFFF1}"/>
              </a:ext>
            </a:extLst>
          </p:cNvPr>
          <p:cNvSpPr>
            <a:spLocks noGrp="1"/>
          </p:cNvSpPr>
          <p:nvPr>
            <p:ph type="ctrTitle"/>
          </p:nvPr>
        </p:nvSpPr>
        <p:spPr/>
        <p:txBody>
          <a:bodyPr/>
          <a:lstStyle/>
          <a:p>
            <a:r>
              <a:rPr lang="ja-JP" altLang="en-US" b="1" dirty="0"/>
              <a:t>個人製作</a:t>
            </a:r>
            <a:endParaRPr kumimoji="1" lang="ja-JP" altLang="en-US" b="1" dirty="0"/>
          </a:p>
        </p:txBody>
      </p:sp>
      <p:sp>
        <p:nvSpPr>
          <p:cNvPr id="3" name="字幕 2">
            <a:extLst>
              <a:ext uri="{FF2B5EF4-FFF2-40B4-BE49-F238E27FC236}">
                <a16:creationId xmlns:a16="http://schemas.microsoft.com/office/drawing/2014/main" id="{00779652-538F-4812-87D3-39D4303DC734}"/>
              </a:ext>
            </a:extLst>
          </p:cNvPr>
          <p:cNvSpPr>
            <a:spLocks noGrp="1"/>
          </p:cNvSpPr>
          <p:nvPr>
            <p:ph type="subTitle" idx="1"/>
          </p:nvPr>
        </p:nvSpPr>
        <p:spPr>
          <a:xfrm>
            <a:off x="1524000" y="4247498"/>
            <a:ext cx="9144000" cy="1655762"/>
          </a:xfrm>
        </p:spPr>
        <p:txBody>
          <a:bodyPr/>
          <a:lstStyle/>
          <a:p>
            <a:r>
              <a:rPr kumimoji="1" lang="ja-JP" altLang="en-US" dirty="0"/>
              <a:t>坂本一真</a:t>
            </a:r>
          </a:p>
        </p:txBody>
      </p:sp>
    </p:spTree>
    <p:extLst>
      <p:ext uri="{BB962C8B-B14F-4D97-AF65-F5344CB8AC3E}">
        <p14:creationId xmlns:p14="http://schemas.microsoft.com/office/powerpoint/2010/main" val="2308989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FDCB73-F124-4843-986D-AB49D75E54F7}"/>
              </a:ext>
            </a:extLst>
          </p:cNvPr>
          <p:cNvSpPr>
            <a:spLocks noGrp="1"/>
          </p:cNvSpPr>
          <p:nvPr>
            <p:ph type="title"/>
          </p:nvPr>
        </p:nvSpPr>
        <p:spPr/>
        <p:txBody>
          <a:bodyPr/>
          <a:lstStyle/>
          <a:p>
            <a:r>
              <a:rPr kumimoji="1" lang="ja-JP" altLang="en-US" dirty="0"/>
              <a:t>睡眠アプリ</a:t>
            </a:r>
          </a:p>
        </p:txBody>
      </p:sp>
      <p:sp>
        <p:nvSpPr>
          <p:cNvPr id="3" name="コンテンツ プレースホルダー 2">
            <a:extLst>
              <a:ext uri="{FF2B5EF4-FFF2-40B4-BE49-F238E27FC236}">
                <a16:creationId xmlns:a16="http://schemas.microsoft.com/office/drawing/2014/main" id="{A361782A-C883-43A2-B868-AC3B2BBBFEA1}"/>
              </a:ext>
            </a:extLst>
          </p:cNvPr>
          <p:cNvSpPr>
            <a:spLocks noGrp="1"/>
          </p:cNvSpPr>
          <p:nvPr>
            <p:ph idx="1"/>
          </p:nvPr>
        </p:nvSpPr>
        <p:spPr/>
        <p:txBody>
          <a:bodyPr>
            <a:normAutofit lnSpcReduction="10000"/>
          </a:bodyPr>
          <a:lstStyle/>
          <a:p>
            <a:pPr marL="0" indent="0">
              <a:buNone/>
            </a:pPr>
            <a:r>
              <a:rPr kumimoji="1" lang="ja-JP" altLang="en-US" sz="3200" dirty="0"/>
              <a:t>睡眠時間と起床時の気分を可視化できるアプリ</a:t>
            </a:r>
            <a:endParaRPr kumimoji="1" lang="en-US" altLang="ja-JP" sz="3200" dirty="0"/>
          </a:p>
          <a:p>
            <a:pPr marL="0" indent="0">
              <a:buNone/>
            </a:pPr>
            <a:r>
              <a:rPr kumimoji="1" lang="ja-JP" altLang="en-US" sz="3200" dirty="0"/>
              <a:t>入力された睡眠時間等のデータをグラフで可視化</a:t>
            </a:r>
            <a:endParaRPr kumimoji="1" lang="en-US" altLang="ja-JP" sz="3200" dirty="0"/>
          </a:p>
          <a:p>
            <a:pPr marL="457200" indent="-457200">
              <a:spcBef>
                <a:spcPts val="1200"/>
              </a:spcBef>
              <a:spcAft>
                <a:spcPts val="1200"/>
              </a:spcAft>
              <a:buFont typeface="+mj-lt"/>
              <a:buAutoNum type="arabicPeriod"/>
            </a:pPr>
            <a:r>
              <a:rPr lang="ja-JP" altLang="en-US" dirty="0"/>
              <a:t>制作の背景</a:t>
            </a:r>
            <a:endParaRPr lang="en-US" altLang="ja-JP" dirty="0"/>
          </a:p>
          <a:p>
            <a:pPr marL="457200" indent="-457200">
              <a:spcBef>
                <a:spcPts val="1200"/>
              </a:spcBef>
              <a:spcAft>
                <a:spcPts val="1200"/>
              </a:spcAft>
              <a:buFont typeface="+mj-lt"/>
              <a:buAutoNum type="arabicPeriod"/>
            </a:pPr>
            <a:r>
              <a:rPr lang="ja-JP" altLang="en-US" dirty="0"/>
              <a:t>アプリの説明</a:t>
            </a:r>
            <a:endParaRPr lang="en-US" altLang="ja-JP" dirty="0"/>
          </a:p>
          <a:p>
            <a:pPr marL="457200" indent="-457200">
              <a:spcBef>
                <a:spcPts val="1200"/>
              </a:spcBef>
              <a:spcAft>
                <a:spcPts val="1200"/>
              </a:spcAft>
              <a:buFont typeface="+mj-lt"/>
              <a:buAutoNum type="arabicPeriod"/>
            </a:pPr>
            <a:r>
              <a:rPr lang="ja-JP" altLang="en-US" dirty="0"/>
              <a:t>まとめ</a:t>
            </a:r>
            <a:endParaRPr lang="en-US" altLang="ja-JP" dirty="0"/>
          </a:p>
          <a:p>
            <a:pPr marL="457200" indent="-457200">
              <a:buFont typeface="+mj-lt"/>
              <a:buAutoNum type="arabicPeriod"/>
            </a:pPr>
            <a:endParaRPr lang="en-US" altLang="ja-JP" dirty="0"/>
          </a:p>
          <a:p>
            <a:pPr marL="457200" indent="-457200">
              <a:buFont typeface="+mj-lt"/>
              <a:buAutoNum type="arabicPeriod"/>
            </a:pPr>
            <a:endParaRPr lang="en-US" altLang="ja-JP" dirty="0"/>
          </a:p>
        </p:txBody>
      </p:sp>
    </p:spTree>
    <p:extLst>
      <p:ext uri="{BB962C8B-B14F-4D97-AF65-F5344CB8AC3E}">
        <p14:creationId xmlns:p14="http://schemas.microsoft.com/office/powerpoint/2010/main" val="2528773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33D7FD-075D-4676-B29D-AA6A748FFABD}"/>
              </a:ext>
            </a:extLst>
          </p:cNvPr>
          <p:cNvSpPr>
            <a:spLocks noGrp="1"/>
          </p:cNvSpPr>
          <p:nvPr>
            <p:ph type="title"/>
          </p:nvPr>
        </p:nvSpPr>
        <p:spPr/>
        <p:txBody>
          <a:bodyPr/>
          <a:lstStyle/>
          <a:p>
            <a:r>
              <a:rPr kumimoji="1" lang="ja-JP" altLang="en-US" dirty="0"/>
              <a:t>日本の睡眠問題の現状</a:t>
            </a:r>
            <a:br>
              <a:rPr kumimoji="1" lang="en-US" altLang="ja-JP" dirty="0"/>
            </a:br>
            <a:endParaRPr kumimoji="1" lang="ja-JP" altLang="en-US" dirty="0"/>
          </a:p>
        </p:txBody>
      </p:sp>
      <p:pic>
        <p:nvPicPr>
          <p:cNvPr id="5" name="コンテンツ プレースホルダー 4">
            <a:extLst>
              <a:ext uri="{FF2B5EF4-FFF2-40B4-BE49-F238E27FC236}">
                <a16:creationId xmlns:a16="http://schemas.microsoft.com/office/drawing/2014/main" id="{BAA2127A-300E-4EC0-B66E-1F6976684856}"/>
              </a:ext>
            </a:extLst>
          </p:cNvPr>
          <p:cNvPicPr>
            <a:picLocks noGrp="1" noChangeAspect="1"/>
          </p:cNvPicPr>
          <p:nvPr>
            <p:ph idx="1"/>
          </p:nvPr>
        </p:nvPicPr>
        <p:blipFill>
          <a:blip r:embed="rId2"/>
          <a:stretch>
            <a:fillRect/>
          </a:stretch>
        </p:blipFill>
        <p:spPr>
          <a:xfrm>
            <a:off x="1106471" y="3395409"/>
            <a:ext cx="3905795" cy="2314898"/>
          </a:xfrm>
          <a:prstGeom prst="rect">
            <a:avLst/>
          </a:prstGeom>
        </p:spPr>
      </p:pic>
      <p:sp>
        <p:nvSpPr>
          <p:cNvPr id="7" name="テキスト ボックス 6">
            <a:extLst>
              <a:ext uri="{FF2B5EF4-FFF2-40B4-BE49-F238E27FC236}">
                <a16:creationId xmlns:a16="http://schemas.microsoft.com/office/drawing/2014/main" id="{2435AD02-0B33-45ED-B487-158E9D2F9B41}"/>
              </a:ext>
            </a:extLst>
          </p:cNvPr>
          <p:cNvSpPr txBox="1"/>
          <p:nvPr/>
        </p:nvSpPr>
        <p:spPr>
          <a:xfrm>
            <a:off x="8617869" y="5833416"/>
            <a:ext cx="2501152" cy="246221"/>
          </a:xfrm>
          <a:prstGeom prst="rect">
            <a:avLst/>
          </a:prstGeom>
          <a:noFill/>
        </p:spPr>
        <p:txBody>
          <a:bodyPr wrap="square" rtlCol="0">
            <a:spAutoFit/>
          </a:bodyPr>
          <a:lstStyle/>
          <a:p>
            <a:endParaRPr kumimoji="1" lang="ja-JP" altLang="en-US" sz="1000" dirty="0"/>
          </a:p>
        </p:txBody>
      </p:sp>
      <p:sp>
        <p:nvSpPr>
          <p:cNvPr id="8" name="テキスト ボックス 7">
            <a:extLst>
              <a:ext uri="{FF2B5EF4-FFF2-40B4-BE49-F238E27FC236}">
                <a16:creationId xmlns:a16="http://schemas.microsoft.com/office/drawing/2014/main" id="{F59B81BE-6639-45DF-945F-09CB5F6EDECD}"/>
              </a:ext>
            </a:extLst>
          </p:cNvPr>
          <p:cNvSpPr txBox="1"/>
          <p:nvPr/>
        </p:nvSpPr>
        <p:spPr>
          <a:xfrm>
            <a:off x="3461915" y="5833417"/>
            <a:ext cx="3160058" cy="246221"/>
          </a:xfrm>
          <a:prstGeom prst="rect">
            <a:avLst/>
          </a:prstGeom>
          <a:noFill/>
        </p:spPr>
        <p:txBody>
          <a:bodyPr wrap="square" rtlCol="0">
            <a:spAutoFit/>
          </a:bodyPr>
          <a:lstStyle/>
          <a:p>
            <a:r>
              <a:rPr kumimoji="1" lang="en-US" altLang="ja-JP" sz="1000" dirty="0"/>
              <a:t>Hafner et al RAND</a:t>
            </a:r>
            <a:r>
              <a:rPr kumimoji="1" lang="ja-JP" altLang="en-US" sz="1000" dirty="0"/>
              <a:t>研究所</a:t>
            </a:r>
            <a:r>
              <a:rPr kumimoji="1" lang="en-US" altLang="ja-JP" sz="1000" dirty="0"/>
              <a:t>2016</a:t>
            </a:r>
            <a:r>
              <a:rPr kumimoji="1" lang="ja-JP" altLang="en-US" sz="1000" dirty="0"/>
              <a:t>より参照</a:t>
            </a:r>
          </a:p>
        </p:txBody>
      </p:sp>
      <p:graphicFrame>
        <p:nvGraphicFramePr>
          <p:cNvPr id="10" name="グラフ 9">
            <a:extLst>
              <a:ext uri="{FF2B5EF4-FFF2-40B4-BE49-F238E27FC236}">
                <a16:creationId xmlns:a16="http://schemas.microsoft.com/office/drawing/2014/main" id="{7EBB02C7-33B6-459A-AD9C-BE7367849968}"/>
              </a:ext>
            </a:extLst>
          </p:cNvPr>
          <p:cNvGraphicFramePr>
            <a:graphicFrameLocks/>
          </p:cNvGraphicFramePr>
          <p:nvPr>
            <p:extLst>
              <p:ext uri="{D42A27DB-BD31-4B8C-83A1-F6EECF244321}">
                <p14:modId xmlns:p14="http://schemas.microsoft.com/office/powerpoint/2010/main" val="212626708"/>
              </p:ext>
            </p:extLst>
          </p:nvPr>
        </p:nvGraphicFramePr>
        <p:xfrm>
          <a:off x="5781675" y="3343846"/>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4866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F14FD8-DB31-44CE-89A6-C37C38A098C6}"/>
              </a:ext>
            </a:extLst>
          </p:cNvPr>
          <p:cNvSpPr>
            <a:spLocks noGrp="1"/>
          </p:cNvSpPr>
          <p:nvPr>
            <p:ph type="title"/>
          </p:nvPr>
        </p:nvSpPr>
        <p:spPr/>
        <p:txBody>
          <a:bodyPr/>
          <a:lstStyle/>
          <a:p>
            <a:r>
              <a:rPr kumimoji="1" lang="ja-JP" altLang="en-US" dirty="0"/>
              <a:t>現代の睡眠問題</a:t>
            </a:r>
          </a:p>
        </p:txBody>
      </p:sp>
      <p:sp>
        <p:nvSpPr>
          <p:cNvPr id="3" name="コンテンツ プレースホルダー 2">
            <a:extLst>
              <a:ext uri="{FF2B5EF4-FFF2-40B4-BE49-F238E27FC236}">
                <a16:creationId xmlns:a16="http://schemas.microsoft.com/office/drawing/2014/main" id="{E53725CA-9B67-4B80-B2A2-6EB5B4E976A6}"/>
              </a:ext>
            </a:extLst>
          </p:cNvPr>
          <p:cNvSpPr>
            <a:spLocks noGrp="1"/>
          </p:cNvSpPr>
          <p:nvPr>
            <p:ph idx="1"/>
          </p:nvPr>
        </p:nvSpPr>
        <p:spPr/>
        <p:txBody>
          <a:bodyPr>
            <a:normAutofit/>
          </a:bodyPr>
          <a:lstStyle/>
          <a:p>
            <a:r>
              <a:rPr lang="ja-JP" altLang="en-US" dirty="0"/>
              <a:t>現代では、睡眠不足は大きな社会問題になっている</a:t>
            </a:r>
            <a:endParaRPr lang="en-US" altLang="ja-JP" dirty="0"/>
          </a:p>
          <a:p>
            <a:r>
              <a:rPr kumimoji="1" lang="ja-JP" altLang="en-US" dirty="0"/>
              <a:t>睡眠不足による影響は計り知れない</a:t>
            </a:r>
            <a:endParaRPr kumimoji="1" lang="en-US" altLang="ja-JP" dirty="0"/>
          </a:p>
          <a:p>
            <a:r>
              <a:rPr kumimoji="1" lang="ja-JP" altLang="en-US" dirty="0"/>
              <a:t>このアプリはこのような問題に気付く</a:t>
            </a:r>
            <a:endParaRPr kumimoji="1" lang="en-US" altLang="ja-JP" dirty="0"/>
          </a:p>
          <a:p>
            <a:pPr marL="0" indent="0">
              <a:buNone/>
            </a:pPr>
            <a:r>
              <a:rPr lang="ja-JP" altLang="en-US" dirty="0"/>
              <a:t>    </a:t>
            </a:r>
            <a:r>
              <a:rPr kumimoji="1" lang="ja-JP" altLang="en-US" dirty="0"/>
              <a:t>きっかけを与えてくれるものである</a:t>
            </a:r>
            <a:endParaRPr kumimoji="1" lang="en-US" altLang="ja-JP" dirty="0"/>
          </a:p>
          <a:p>
            <a:pPr marL="0" indent="0">
              <a:buNone/>
            </a:pPr>
            <a:endParaRPr lang="en-US" altLang="ja-JP" dirty="0"/>
          </a:p>
          <a:p>
            <a:r>
              <a:rPr lang="ja-JP" altLang="en-US" dirty="0"/>
              <a:t>右図は睡眠による健康効果の図</a:t>
            </a:r>
            <a:endParaRPr kumimoji="1" lang="ja-JP" altLang="en-US" dirty="0"/>
          </a:p>
        </p:txBody>
      </p:sp>
      <p:graphicFrame>
        <p:nvGraphicFramePr>
          <p:cNvPr id="13" name="図表 12">
            <a:extLst>
              <a:ext uri="{FF2B5EF4-FFF2-40B4-BE49-F238E27FC236}">
                <a16:creationId xmlns:a16="http://schemas.microsoft.com/office/drawing/2014/main" id="{1C61994C-5A14-4569-9A99-F1615B2BB83E}"/>
              </a:ext>
            </a:extLst>
          </p:cNvPr>
          <p:cNvGraphicFramePr/>
          <p:nvPr>
            <p:extLst>
              <p:ext uri="{D42A27DB-BD31-4B8C-83A1-F6EECF244321}">
                <p14:modId xmlns:p14="http://schemas.microsoft.com/office/powerpoint/2010/main" val="1697753612"/>
              </p:ext>
            </p:extLst>
          </p:nvPr>
        </p:nvGraphicFramePr>
        <p:xfrm>
          <a:off x="6736976" y="4022662"/>
          <a:ext cx="3863784" cy="21241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矢印: 右 13">
            <a:extLst>
              <a:ext uri="{FF2B5EF4-FFF2-40B4-BE49-F238E27FC236}">
                <a16:creationId xmlns:a16="http://schemas.microsoft.com/office/drawing/2014/main" id="{D7327063-DDF8-4E49-A70B-E9A455E35296}"/>
              </a:ext>
            </a:extLst>
          </p:cNvPr>
          <p:cNvSpPr/>
          <p:nvPr/>
        </p:nvSpPr>
        <p:spPr>
          <a:xfrm>
            <a:off x="6199094" y="5150223"/>
            <a:ext cx="1075765" cy="4572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455189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161F76-6D6A-4ED5-A3D4-32FF3F175630}"/>
              </a:ext>
            </a:extLst>
          </p:cNvPr>
          <p:cNvSpPr>
            <a:spLocks noGrp="1"/>
          </p:cNvSpPr>
          <p:nvPr>
            <p:ph type="title"/>
          </p:nvPr>
        </p:nvSpPr>
        <p:spPr/>
        <p:txBody>
          <a:bodyPr/>
          <a:lstStyle/>
          <a:p>
            <a:r>
              <a:rPr kumimoji="1" lang="ja-JP" altLang="en-US" dirty="0"/>
              <a:t>睡眠アプリ</a:t>
            </a:r>
          </a:p>
        </p:txBody>
      </p:sp>
      <p:sp>
        <p:nvSpPr>
          <p:cNvPr id="4" name="コンテンツ プレースホルダー 3">
            <a:extLst>
              <a:ext uri="{FF2B5EF4-FFF2-40B4-BE49-F238E27FC236}">
                <a16:creationId xmlns:a16="http://schemas.microsoft.com/office/drawing/2014/main" id="{D5FE4C31-66CA-4E11-B49C-CAC9AC371838}"/>
              </a:ext>
            </a:extLst>
          </p:cNvPr>
          <p:cNvSpPr>
            <a:spLocks noGrp="1"/>
          </p:cNvSpPr>
          <p:nvPr>
            <p:ph sz="half" idx="2"/>
          </p:nvPr>
        </p:nvSpPr>
        <p:spPr/>
        <p:txBody>
          <a:bodyPr/>
          <a:lstStyle/>
          <a:p>
            <a:r>
              <a:rPr lang="ja-JP" altLang="en-US" dirty="0"/>
              <a:t>起動後の画面</a:t>
            </a:r>
            <a:endParaRPr lang="en-US" altLang="ja-JP" dirty="0"/>
          </a:p>
          <a:p>
            <a:endParaRPr lang="en-US" altLang="ja-JP" dirty="0"/>
          </a:p>
          <a:p>
            <a:r>
              <a:rPr kumimoji="1" lang="ja-JP" altLang="en-US" dirty="0"/>
              <a:t>睡眠時間と起床時の気分を入力</a:t>
            </a:r>
            <a:endParaRPr kumimoji="1" lang="en-US" altLang="ja-JP" dirty="0"/>
          </a:p>
          <a:p>
            <a:pPr marL="0" indent="0">
              <a:buNone/>
            </a:pPr>
            <a:endParaRPr lang="en-US" altLang="ja-JP" dirty="0"/>
          </a:p>
          <a:p>
            <a:r>
              <a:rPr lang="ja-JP" altLang="en-US" dirty="0"/>
              <a:t>データ送信後、</a:t>
            </a:r>
            <a:r>
              <a:rPr lang="en-US" altLang="ja-JP" dirty="0"/>
              <a:t>7</a:t>
            </a:r>
            <a:r>
              <a:rPr kumimoji="1" lang="ja-JP" altLang="en-US" dirty="0"/>
              <a:t>時間以上寝たあなたにはメッセ</a:t>
            </a:r>
            <a:r>
              <a:rPr kumimoji="1" lang="en-US" altLang="ja-JP" dirty="0"/>
              <a:t>―</a:t>
            </a:r>
            <a:r>
              <a:rPr kumimoji="1" lang="ja-JP" altLang="en-US" dirty="0"/>
              <a:t>ジを届けます</a:t>
            </a:r>
            <a:endParaRPr kumimoji="1" lang="en-US" altLang="ja-JP" dirty="0"/>
          </a:p>
        </p:txBody>
      </p:sp>
      <p:pic>
        <p:nvPicPr>
          <p:cNvPr id="8" name="コンテンツ プレースホルダー 7">
            <a:extLst>
              <a:ext uri="{FF2B5EF4-FFF2-40B4-BE49-F238E27FC236}">
                <a16:creationId xmlns:a16="http://schemas.microsoft.com/office/drawing/2014/main" id="{A09C718E-02A6-48FA-BF8D-EE614B865D7C}"/>
              </a:ext>
            </a:extLst>
          </p:cNvPr>
          <p:cNvPicPr>
            <a:picLocks noGrp="1" noChangeAspect="1"/>
          </p:cNvPicPr>
          <p:nvPr>
            <p:ph sz="half" idx="1"/>
          </p:nvPr>
        </p:nvPicPr>
        <p:blipFill>
          <a:blip r:embed="rId2"/>
          <a:stretch>
            <a:fillRect/>
          </a:stretch>
        </p:blipFill>
        <p:spPr>
          <a:xfrm>
            <a:off x="1542120" y="2796988"/>
            <a:ext cx="3448980" cy="2487706"/>
          </a:xfrm>
        </p:spPr>
      </p:pic>
    </p:spTree>
    <p:extLst>
      <p:ext uri="{BB962C8B-B14F-4D97-AF65-F5344CB8AC3E}">
        <p14:creationId xmlns:p14="http://schemas.microsoft.com/office/powerpoint/2010/main" val="3440282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0CDAD2-0E63-442F-A858-9622146C560F}"/>
              </a:ext>
            </a:extLst>
          </p:cNvPr>
          <p:cNvSpPr>
            <a:spLocks noGrp="1"/>
          </p:cNvSpPr>
          <p:nvPr>
            <p:ph type="title"/>
          </p:nvPr>
        </p:nvSpPr>
        <p:spPr/>
        <p:txBody>
          <a:bodyPr/>
          <a:lstStyle/>
          <a:p>
            <a:r>
              <a:rPr lang="ja-JP" altLang="en-US" dirty="0"/>
              <a:t>グラフ表示</a:t>
            </a:r>
            <a:endParaRPr kumimoji="1" lang="ja-JP" altLang="en-US" dirty="0"/>
          </a:p>
        </p:txBody>
      </p:sp>
      <p:pic>
        <p:nvPicPr>
          <p:cNvPr id="6" name="コンテンツ プレースホルダー 5">
            <a:extLst>
              <a:ext uri="{FF2B5EF4-FFF2-40B4-BE49-F238E27FC236}">
                <a16:creationId xmlns:a16="http://schemas.microsoft.com/office/drawing/2014/main" id="{11E5AC6A-F274-418E-AB0A-FDE60EA09973}"/>
              </a:ext>
            </a:extLst>
          </p:cNvPr>
          <p:cNvPicPr>
            <a:picLocks noGrp="1" noChangeAspect="1"/>
          </p:cNvPicPr>
          <p:nvPr>
            <p:ph sz="half" idx="1"/>
          </p:nvPr>
        </p:nvPicPr>
        <p:blipFill>
          <a:blip r:embed="rId2"/>
          <a:stretch>
            <a:fillRect/>
          </a:stretch>
        </p:blipFill>
        <p:spPr>
          <a:xfrm>
            <a:off x="1450975" y="3210986"/>
            <a:ext cx="4162011" cy="2163937"/>
          </a:xfrm>
        </p:spPr>
      </p:pic>
      <p:sp>
        <p:nvSpPr>
          <p:cNvPr id="4" name="コンテンツ プレースホルダー 3">
            <a:extLst>
              <a:ext uri="{FF2B5EF4-FFF2-40B4-BE49-F238E27FC236}">
                <a16:creationId xmlns:a16="http://schemas.microsoft.com/office/drawing/2014/main" id="{CEE8AC3C-ADD2-4C96-8735-4316324B4B9D}"/>
              </a:ext>
            </a:extLst>
          </p:cNvPr>
          <p:cNvSpPr>
            <a:spLocks noGrp="1"/>
          </p:cNvSpPr>
          <p:nvPr>
            <p:ph sz="half" idx="2"/>
          </p:nvPr>
        </p:nvSpPr>
        <p:spPr/>
        <p:txBody>
          <a:bodyPr>
            <a:normAutofit/>
          </a:bodyPr>
          <a:lstStyle/>
          <a:p>
            <a:endParaRPr kumimoji="1" lang="en-US" altLang="ja-JP" dirty="0"/>
          </a:p>
          <a:p>
            <a:r>
              <a:rPr kumimoji="1" lang="ja-JP" altLang="en-US" dirty="0"/>
              <a:t>グラフ表示のボタンを押すと</a:t>
            </a:r>
            <a:r>
              <a:rPr lang="ja-JP" altLang="en-US" dirty="0"/>
              <a:t>折れ線グラフを表示</a:t>
            </a:r>
            <a:endParaRPr lang="en-US" altLang="ja-JP" dirty="0"/>
          </a:p>
          <a:p>
            <a:endParaRPr kumimoji="1" lang="en-US" altLang="ja-JP" dirty="0"/>
          </a:p>
          <a:p>
            <a:r>
              <a:rPr lang="ja-JP" altLang="en-US" dirty="0"/>
              <a:t>睡眠時間と起床時の気分の関係が一目でわかる</a:t>
            </a:r>
            <a:endParaRPr lang="en-US" altLang="ja-JP" dirty="0"/>
          </a:p>
        </p:txBody>
      </p:sp>
    </p:spTree>
    <p:extLst>
      <p:ext uri="{BB962C8B-B14F-4D97-AF65-F5344CB8AC3E}">
        <p14:creationId xmlns:p14="http://schemas.microsoft.com/office/powerpoint/2010/main" val="513176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9C1C6D-4DA6-489B-8200-AF4495EE7E7B}"/>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A351CB6B-D35B-4AF3-A756-BD44A8177A26}"/>
              </a:ext>
            </a:extLst>
          </p:cNvPr>
          <p:cNvSpPr>
            <a:spLocks noGrp="1"/>
          </p:cNvSpPr>
          <p:nvPr>
            <p:ph idx="1"/>
          </p:nvPr>
        </p:nvSpPr>
        <p:spPr/>
        <p:txBody>
          <a:bodyPr/>
          <a:lstStyle/>
          <a:p>
            <a:r>
              <a:rPr kumimoji="1" lang="ja-JP" altLang="en-US" dirty="0"/>
              <a:t>睡眠の状態を可視化し、把握することが目的</a:t>
            </a:r>
            <a:endParaRPr kumimoji="1" lang="en-US" altLang="ja-JP" dirty="0"/>
          </a:p>
          <a:p>
            <a:endParaRPr kumimoji="1" lang="en-US" altLang="ja-JP" dirty="0"/>
          </a:p>
          <a:p>
            <a:r>
              <a:rPr kumimoji="1" lang="ja-JP" altLang="en-US" dirty="0"/>
              <a:t>現代の睡眠問題を解消するための意識を身に付ける</a:t>
            </a:r>
            <a:endParaRPr kumimoji="1" lang="en-US" altLang="ja-JP" dirty="0"/>
          </a:p>
          <a:p>
            <a:endParaRPr lang="en-US" altLang="ja-JP" dirty="0"/>
          </a:p>
          <a:p>
            <a:r>
              <a:rPr kumimoji="1" lang="ja-JP" altLang="en-US" dirty="0"/>
              <a:t>人生の時間の約</a:t>
            </a:r>
            <a:r>
              <a:rPr kumimoji="1" lang="en-US" altLang="ja-JP" dirty="0"/>
              <a:t>3/1</a:t>
            </a:r>
            <a:r>
              <a:rPr kumimoji="1" lang="ja-JP" altLang="en-US" dirty="0"/>
              <a:t>を占める睡眠をより良くして行こう！！</a:t>
            </a:r>
            <a:endParaRPr kumimoji="1"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1573682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C153ED-8A28-4106-8D8F-8F9486DEF045}"/>
              </a:ext>
            </a:extLst>
          </p:cNvPr>
          <p:cNvSpPr>
            <a:spLocks noGrp="1"/>
          </p:cNvSpPr>
          <p:nvPr>
            <p:ph type="title"/>
          </p:nvPr>
        </p:nvSpPr>
        <p:spPr>
          <a:xfrm>
            <a:off x="1295399" y="856891"/>
            <a:ext cx="6241816" cy="507675"/>
          </a:xfrm>
        </p:spPr>
        <p:txBody>
          <a:bodyPr>
            <a:normAutofit fontScale="90000"/>
          </a:bodyPr>
          <a:lstStyle/>
          <a:p>
            <a:r>
              <a:rPr lang="ja-JP" altLang="en-US" b="1" dirty="0"/>
              <a:t>睡眠アプリ</a:t>
            </a:r>
            <a:endParaRPr kumimoji="1" lang="ja-JP" altLang="en-US" b="1" dirty="0"/>
          </a:p>
        </p:txBody>
      </p:sp>
      <p:sp>
        <p:nvSpPr>
          <p:cNvPr id="4" name="テキスト プレースホルダー 3">
            <a:extLst>
              <a:ext uri="{FF2B5EF4-FFF2-40B4-BE49-F238E27FC236}">
                <a16:creationId xmlns:a16="http://schemas.microsoft.com/office/drawing/2014/main" id="{191F9994-9C49-4CA4-9990-D7D26EA21878}"/>
              </a:ext>
            </a:extLst>
          </p:cNvPr>
          <p:cNvSpPr>
            <a:spLocks noGrp="1"/>
          </p:cNvSpPr>
          <p:nvPr>
            <p:ph type="body" sz="half" idx="2"/>
          </p:nvPr>
        </p:nvSpPr>
        <p:spPr>
          <a:xfrm>
            <a:off x="1244904" y="1514551"/>
            <a:ext cx="6241816" cy="4644201"/>
          </a:xfrm>
        </p:spPr>
        <p:txBody>
          <a:bodyPr>
            <a:normAutofit fontScale="85000" lnSpcReduction="20000"/>
          </a:bodyPr>
          <a:lstStyle/>
          <a:p>
            <a:pPr marL="342900" indent="-342900" algn="l">
              <a:buFont typeface="+mj-lt"/>
              <a:buAutoNum type="arabicPeriod"/>
            </a:pPr>
            <a:r>
              <a:rPr kumimoji="1" lang="ja-JP" altLang="en-US" b="1" dirty="0"/>
              <a:t>システム作成の経緯</a:t>
            </a:r>
            <a:br>
              <a:rPr lang="en-US" altLang="ja-JP" b="1" dirty="0"/>
            </a:br>
            <a:r>
              <a:rPr lang="ja-JP" altLang="en-US" b="1" dirty="0"/>
              <a:t> </a:t>
            </a:r>
            <a:r>
              <a:rPr lang="ja-JP" altLang="en-US" sz="1200" dirty="0"/>
              <a:t>現代の日本において深刻な問題である睡眠の問題。身の回りの方の話を聞いても平均</a:t>
            </a:r>
            <a:r>
              <a:rPr lang="en-US" altLang="ja-JP" sz="1200" dirty="0"/>
              <a:t>6</a:t>
            </a:r>
            <a:r>
              <a:rPr lang="ja-JP" altLang="en-US" sz="1200" dirty="0"/>
              <a:t>時間を下回っていることが多い。睡眠は人生の</a:t>
            </a:r>
            <a:r>
              <a:rPr lang="en-US" altLang="ja-JP" sz="1200" dirty="0"/>
              <a:t>3/1</a:t>
            </a:r>
            <a:r>
              <a:rPr lang="ja-JP" altLang="en-US" sz="1200" dirty="0"/>
              <a:t>を占め、生活をより良くしていく三大要素の一角である。しかしながら、睡眠を軽視する方は年々増えており、それによる集中力の低下や能力の低下、精神的な疲労など数々の問題が発生している。また、この問題に自身で気づくことが出来ればよいが、少ない睡眠時間が恒常化した場合、自身で気づくことは難しい。</a:t>
            </a:r>
            <a:br>
              <a:rPr lang="en-US" altLang="ja-JP" sz="1200" dirty="0"/>
            </a:br>
            <a:r>
              <a:rPr lang="en-US" altLang="ja-JP" sz="1200" dirty="0"/>
              <a:t>	</a:t>
            </a:r>
            <a:r>
              <a:rPr lang="ja-JP" altLang="en-US" sz="1200" dirty="0"/>
              <a:t>そこで筆者は、睡眠時間と起床時の気分の相関関係に目を付けた。理由としては、同じ環境下で同じような条件で睡眠を行った場合にも起床時の気分が違うことに気づいたからだ。</a:t>
            </a:r>
            <a:br>
              <a:rPr lang="en-US" altLang="ja-JP" sz="1200" dirty="0"/>
            </a:br>
            <a:r>
              <a:rPr lang="en-US" altLang="ja-JP" sz="1200" dirty="0"/>
              <a:t>	</a:t>
            </a:r>
            <a:r>
              <a:rPr lang="ja-JP" altLang="en-US" sz="1200" dirty="0"/>
              <a:t>このアプリを使えば、自身の睡眠の状態を可視化し、より良い睡眠に向けた改善を行っていけるだろう。</a:t>
            </a:r>
            <a:br>
              <a:rPr lang="en-US" altLang="ja-JP" sz="1200" dirty="0"/>
            </a:br>
            <a:r>
              <a:rPr lang="en-US" altLang="ja-JP" sz="1200" dirty="0"/>
              <a:t>	</a:t>
            </a:r>
          </a:p>
          <a:p>
            <a:pPr marL="342900" indent="-342900" algn="l">
              <a:spcBef>
                <a:spcPts val="0"/>
              </a:spcBef>
              <a:spcAft>
                <a:spcPts val="0"/>
              </a:spcAft>
              <a:buFont typeface="+mj-lt"/>
              <a:buAutoNum type="arabicPeriod"/>
            </a:pPr>
            <a:r>
              <a:rPr kumimoji="1" lang="ja-JP" altLang="en-US" b="1" dirty="0"/>
              <a:t>システムの概要</a:t>
            </a:r>
            <a:br>
              <a:rPr kumimoji="1" lang="en-US" altLang="ja-JP" b="1" dirty="0"/>
            </a:br>
            <a:r>
              <a:rPr kumimoji="1" lang="ja-JP" altLang="en-US" sz="1100" dirty="0"/>
              <a:t>使用言語</a:t>
            </a:r>
            <a:br>
              <a:rPr kumimoji="1" lang="en-US" altLang="ja-JP" sz="1200" b="1" dirty="0"/>
            </a:br>
            <a:r>
              <a:rPr kumimoji="1" lang="en-US" altLang="ja-JP" sz="1200" b="1" dirty="0"/>
              <a:t>python, </a:t>
            </a:r>
            <a:r>
              <a:rPr kumimoji="1" lang="en-US" altLang="ja-JP" sz="1200" b="1" dirty="0" err="1"/>
              <a:t>sqlite</a:t>
            </a:r>
            <a:r>
              <a:rPr kumimoji="1" lang="en-US" altLang="ja-JP" sz="1200" b="1" dirty="0"/>
              <a:t>, HTML, CSS, JavaScript</a:t>
            </a:r>
            <a:br>
              <a:rPr lang="en-US" altLang="ja-JP" b="1" dirty="0"/>
            </a:br>
            <a:br>
              <a:rPr lang="en-US" altLang="ja-JP" b="1" dirty="0"/>
            </a:br>
            <a:r>
              <a:rPr lang="ja-JP" altLang="en-US" sz="1200" b="1" dirty="0"/>
              <a:t>処理の流れ</a:t>
            </a:r>
            <a:br>
              <a:rPr lang="en-US" altLang="ja-JP" sz="1200" dirty="0"/>
            </a:br>
            <a:r>
              <a:rPr lang="ja-JP" altLang="en-US" sz="1200" dirty="0"/>
              <a:t> </a:t>
            </a:r>
            <a:r>
              <a:rPr lang="en-US" altLang="ja-JP" sz="1200" dirty="0"/>
              <a:t>1.</a:t>
            </a:r>
            <a:r>
              <a:rPr lang="ja-JP" altLang="en-US" sz="1200" dirty="0"/>
              <a:t>起動後、 睡眠時間と起床時の気分を表示する欄があるためそこに情報を入力し、送信</a:t>
            </a:r>
            <a:br>
              <a:rPr lang="en-US" altLang="ja-JP" sz="1200" dirty="0"/>
            </a:br>
            <a:r>
              <a:rPr lang="en-US" altLang="ja-JP" sz="1200" dirty="0"/>
              <a:t>	</a:t>
            </a:r>
            <a:r>
              <a:rPr lang="ja-JP" altLang="en-US" sz="1200" dirty="0"/>
              <a:t>*</a:t>
            </a:r>
            <a:r>
              <a:rPr lang="en-US" altLang="ja-JP" sz="1200" dirty="0"/>
              <a:t>7</a:t>
            </a:r>
            <a:r>
              <a:rPr lang="ja-JP" altLang="en-US" sz="1200" dirty="0"/>
              <a:t>時間を超えていい気分の睡眠がとれた時はメッセージが表示される</a:t>
            </a:r>
            <a:br>
              <a:rPr lang="en-US" altLang="ja-JP" sz="1200" dirty="0"/>
            </a:br>
            <a:r>
              <a:rPr lang="en-US" altLang="ja-JP" sz="1200" dirty="0"/>
              <a:t>2.</a:t>
            </a:r>
            <a:r>
              <a:rPr lang="ja-JP" altLang="en-US" sz="1200" dirty="0"/>
              <a:t>グラフ表示のボタンを押すとグラフが表示される</a:t>
            </a:r>
            <a:br>
              <a:rPr lang="en-US" altLang="ja-JP" sz="1200" dirty="0"/>
            </a:br>
            <a:r>
              <a:rPr lang="en-US" altLang="ja-JP" sz="1200" dirty="0"/>
              <a:t>	2</a:t>
            </a:r>
            <a:r>
              <a:rPr lang="ja-JP" altLang="en-US" sz="1200" dirty="0"/>
              <a:t>つのグラフがあり</a:t>
            </a:r>
            <a:r>
              <a:rPr lang="en-US" altLang="ja-JP" sz="1200" dirty="0"/>
              <a:t> 1</a:t>
            </a:r>
            <a:r>
              <a:rPr lang="ja-JP" altLang="en-US" sz="1200" dirty="0"/>
              <a:t>ヵ月ごとの睡眠時間と</a:t>
            </a:r>
            <a:r>
              <a:rPr lang="en-US" altLang="ja-JP" sz="1200" dirty="0"/>
              <a:t>1</a:t>
            </a:r>
            <a:r>
              <a:rPr lang="ja-JP" altLang="en-US" sz="1200" dirty="0"/>
              <a:t>ヵ月ごとの起床時の気分が表示される。</a:t>
            </a:r>
            <a:br>
              <a:rPr lang="en-US" altLang="ja-JP" sz="1200" dirty="0"/>
            </a:br>
            <a:r>
              <a:rPr lang="en-US" altLang="ja-JP" sz="1200" dirty="0"/>
              <a:t>	</a:t>
            </a:r>
            <a:r>
              <a:rPr lang="ja-JP" altLang="en-US" sz="1200" dirty="0"/>
              <a:t>自身の睡眠の状態をわかりやすく可視化し、一目でわかるように</a:t>
            </a:r>
            <a:br>
              <a:rPr lang="en-US" altLang="ja-JP" dirty="0"/>
            </a:br>
            <a:endParaRPr kumimoji="1" lang="en-US" altLang="ja-JP" dirty="0"/>
          </a:p>
          <a:p>
            <a:pPr marL="342900" indent="-342900" algn="l">
              <a:buFont typeface="+mj-lt"/>
              <a:buAutoNum type="arabicPeriod"/>
            </a:pPr>
            <a:r>
              <a:rPr lang="ja-JP" altLang="en-US" b="1" dirty="0"/>
              <a:t>学んだこと</a:t>
            </a:r>
            <a:br>
              <a:rPr lang="en-US" altLang="ja-JP" b="1" dirty="0"/>
            </a:br>
            <a:r>
              <a:rPr lang="ja-JP" altLang="en-US" dirty="0"/>
              <a:t> </a:t>
            </a:r>
            <a:r>
              <a:rPr lang="ja-JP" altLang="en-US" sz="1200" dirty="0"/>
              <a:t>今回のアプリは自身がよく読む睡眠に関する本から着想を得て作りました。</a:t>
            </a:r>
            <a:br>
              <a:rPr lang="en-US" altLang="ja-JP" sz="1200" dirty="0"/>
            </a:br>
            <a:r>
              <a:rPr lang="ja-JP" altLang="en-US" sz="1200" dirty="0"/>
              <a:t>自分が興味ある分野に関することはやる気が出やすいという当たり前のことも再認識させてくれました。</a:t>
            </a:r>
            <a:br>
              <a:rPr lang="en-US" altLang="ja-JP" sz="1200" dirty="0"/>
            </a:br>
            <a:r>
              <a:rPr lang="ja-JP" altLang="en-US" sz="1200" dirty="0"/>
              <a:t>久しぶりに扱った</a:t>
            </a:r>
            <a:r>
              <a:rPr lang="en-US" altLang="ja-JP" sz="1200" dirty="0"/>
              <a:t>python</a:t>
            </a:r>
            <a:r>
              <a:rPr lang="ja-JP" altLang="en-US" sz="1200" dirty="0"/>
              <a:t>を思い出しながら、</a:t>
            </a:r>
            <a:r>
              <a:rPr lang="en-US" altLang="ja-JP" sz="1200" dirty="0"/>
              <a:t>Web</a:t>
            </a:r>
            <a:r>
              <a:rPr lang="ja-JP" altLang="en-US" sz="1200" dirty="0"/>
              <a:t>フレームワークの</a:t>
            </a:r>
            <a:r>
              <a:rPr lang="en-US" altLang="ja-JP" sz="1200" dirty="0"/>
              <a:t>flask</a:t>
            </a:r>
            <a:r>
              <a:rPr lang="ja-JP" altLang="en-US" sz="1200" dirty="0"/>
              <a:t>を初めて利用した。</a:t>
            </a:r>
            <a:br>
              <a:rPr lang="en-US" altLang="ja-JP" sz="1200" dirty="0"/>
            </a:br>
            <a:r>
              <a:rPr lang="ja-JP" altLang="en-US" sz="1200" dirty="0"/>
              <a:t>感想としては、</a:t>
            </a:r>
            <a:r>
              <a:rPr lang="en-US" altLang="ja-JP" sz="1200" dirty="0"/>
              <a:t>Java</a:t>
            </a:r>
            <a:r>
              <a:rPr lang="ja-JP" altLang="en-US" sz="1200" dirty="0"/>
              <a:t>と比べ、記述が短く書きやすいという印象でした。わからないところも多く一つ一つ調べながらの作成でしたが、知識をつけ楽しく学習することが出来た。</a:t>
            </a:r>
            <a:br>
              <a:rPr lang="en-US" altLang="ja-JP" sz="1200" dirty="0"/>
            </a:br>
            <a:r>
              <a:rPr lang="ja-JP" altLang="en-US" sz="1200" dirty="0"/>
              <a:t>  この経験から使ったこともないものも、積極的に使って知識の幅を広げていきたいと思うようになりました。</a:t>
            </a:r>
            <a:br>
              <a:rPr lang="en-US" altLang="ja-JP" sz="1200" dirty="0"/>
            </a:br>
            <a:r>
              <a:rPr lang="ja-JP" altLang="en-US" sz="1200" dirty="0"/>
              <a:t>  また、</a:t>
            </a:r>
            <a:r>
              <a:rPr lang="en-US" altLang="ja-JP" sz="1200" dirty="0"/>
              <a:t>python</a:t>
            </a:r>
            <a:r>
              <a:rPr lang="ja-JP" altLang="en-US" sz="1200" dirty="0"/>
              <a:t>は</a:t>
            </a:r>
            <a:r>
              <a:rPr lang="en-US" altLang="ja-JP" sz="1200" dirty="0"/>
              <a:t>AI</a:t>
            </a:r>
            <a:r>
              <a:rPr lang="ja-JP" altLang="en-US" sz="1200" dirty="0"/>
              <a:t>技術等にも使われており今後も使われている言語だと感じているため、学習を継続しさらにレベルアップしていきたい。</a:t>
            </a:r>
            <a:br>
              <a:rPr lang="en-US" altLang="ja-JP" sz="1200" dirty="0"/>
            </a:br>
            <a:r>
              <a:rPr lang="ja-JP" altLang="en-US" sz="1200" dirty="0"/>
              <a:t> </a:t>
            </a:r>
            <a:endParaRPr kumimoji="1" lang="ja-JP" altLang="en-US" sz="1200" dirty="0"/>
          </a:p>
        </p:txBody>
      </p:sp>
      <p:sp>
        <p:nvSpPr>
          <p:cNvPr id="20" name="矢印: 下 19">
            <a:extLst>
              <a:ext uri="{FF2B5EF4-FFF2-40B4-BE49-F238E27FC236}">
                <a16:creationId xmlns:a16="http://schemas.microsoft.com/office/drawing/2014/main" id="{3DB7F32C-8C4E-43D4-8404-B9575520A115}"/>
              </a:ext>
            </a:extLst>
          </p:cNvPr>
          <p:cNvSpPr/>
          <p:nvPr/>
        </p:nvSpPr>
        <p:spPr>
          <a:xfrm>
            <a:off x="8810625" y="3429000"/>
            <a:ext cx="447675" cy="7673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Garamond" panose="02020404030301010803"/>
              <a:ea typeface="ＭＳ Ｐ明朝" panose="02020600040205080304" pitchFamily="18" charset="-128"/>
              <a:cs typeface="+mn-cs"/>
            </a:endParaRPr>
          </a:p>
        </p:txBody>
      </p:sp>
      <p:pic>
        <p:nvPicPr>
          <p:cNvPr id="9" name="コンテンツ プレースホルダー 7">
            <a:extLst>
              <a:ext uri="{FF2B5EF4-FFF2-40B4-BE49-F238E27FC236}">
                <a16:creationId xmlns:a16="http://schemas.microsoft.com/office/drawing/2014/main" id="{3B163AB4-961A-4C27-912A-A82688C2F82C}"/>
              </a:ext>
            </a:extLst>
          </p:cNvPr>
          <p:cNvPicPr>
            <a:picLocks noChangeAspect="1"/>
          </p:cNvPicPr>
          <p:nvPr/>
        </p:nvPicPr>
        <p:blipFill>
          <a:blip r:embed="rId2"/>
          <a:stretch>
            <a:fillRect/>
          </a:stretch>
        </p:blipFill>
        <p:spPr>
          <a:xfrm>
            <a:off x="7763178" y="1514551"/>
            <a:ext cx="2467905" cy="17800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pic>
      <p:pic>
        <p:nvPicPr>
          <p:cNvPr id="10" name="コンテンツ プレースホルダー 5">
            <a:extLst>
              <a:ext uri="{FF2B5EF4-FFF2-40B4-BE49-F238E27FC236}">
                <a16:creationId xmlns:a16="http://schemas.microsoft.com/office/drawing/2014/main" id="{E00E12A8-55F9-4724-BC58-BC927B98D992}"/>
              </a:ext>
            </a:extLst>
          </p:cNvPr>
          <p:cNvPicPr>
            <a:picLocks noChangeAspect="1"/>
          </p:cNvPicPr>
          <p:nvPr/>
        </p:nvPicPr>
        <p:blipFill>
          <a:blip r:embed="rId3"/>
          <a:stretch>
            <a:fillRect/>
          </a:stretch>
        </p:blipFill>
        <p:spPr>
          <a:xfrm>
            <a:off x="7763178" y="4330699"/>
            <a:ext cx="2467905" cy="1603375"/>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pic>
    </p:spTree>
    <p:extLst>
      <p:ext uri="{BB962C8B-B14F-4D97-AF65-F5344CB8AC3E}">
        <p14:creationId xmlns:p14="http://schemas.microsoft.com/office/powerpoint/2010/main" val="124888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686DF0-E14D-4473-9FF3-3C420DF02C83}"/>
              </a:ext>
            </a:extLst>
          </p:cNvPr>
          <p:cNvSpPr>
            <a:spLocks noGrp="1"/>
          </p:cNvSpPr>
          <p:nvPr>
            <p:ph type="ctrTitle"/>
          </p:nvPr>
        </p:nvSpPr>
        <p:spPr/>
        <p:txBody>
          <a:bodyPr/>
          <a:lstStyle/>
          <a:p>
            <a:r>
              <a:rPr kumimoji="1" lang="ja-JP" altLang="en-US" dirty="0"/>
              <a:t>メモリン（メモアプリ）</a:t>
            </a:r>
          </a:p>
        </p:txBody>
      </p:sp>
      <p:sp>
        <p:nvSpPr>
          <p:cNvPr id="3" name="字幕 2">
            <a:extLst>
              <a:ext uri="{FF2B5EF4-FFF2-40B4-BE49-F238E27FC236}">
                <a16:creationId xmlns:a16="http://schemas.microsoft.com/office/drawing/2014/main" id="{81B9F1D2-4A2E-4C23-B3F3-DD8AC0956E55}"/>
              </a:ext>
            </a:extLst>
          </p:cNvPr>
          <p:cNvSpPr>
            <a:spLocks noGrp="1"/>
          </p:cNvSpPr>
          <p:nvPr>
            <p:ph type="subTitle" idx="1"/>
          </p:nvPr>
        </p:nvSpPr>
        <p:spPr/>
        <p:txBody>
          <a:bodyPr/>
          <a:lstStyle/>
          <a:p>
            <a:r>
              <a:rPr kumimoji="1" lang="en-US" altLang="ja-JP" dirty="0"/>
              <a:t>Java, JSP, Servlet, HTML, CSS, JavaScript</a:t>
            </a:r>
            <a:endParaRPr kumimoji="1" lang="ja-JP" altLang="en-US" dirty="0"/>
          </a:p>
        </p:txBody>
      </p:sp>
    </p:spTree>
    <p:extLst>
      <p:ext uri="{BB962C8B-B14F-4D97-AF65-F5344CB8AC3E}">
        <p14:creationId xmlns:p14="http://schemas.microsoft.com/office/powerpoint/2010/main" val="2272790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39C976-E536-43A4-A9E7-32390E302C0D}"/>
              </a:ext>
            </a:extLst>
          </p:cNvPr>
          <p:cNvSpPr>
            <a:spLocks noGrp="1"/>
          </p:cNvSpPr>
          <p:nvPr>
            <p:ph type="title"/>
          </p:nvPr>
        </p:nvSpPr>
        <p:spPr/>
        <p:txBody>
          <a:bodyPr/>
          <a:lstStyle/>
          <a:p>
            <a:r>
              <a:rPr lang="ja-JP" altLang="en-US" dirty="0"/>
              <a:t>メモリン</a:t>
            </a:r>
            <a:endParaRPr kumimoji="1" lang="ja-JP" altLang="en-US" dirty="0"/>
          </a:p>
        </p:txBody>
      </p:sp>
      <p:sp>
        <p:nvSpPr>
          <p:cNvPr id="3" name="コンテンツ プレースホルダー 2">
            <a:extLst>
              <a:ext uri="{FF2B5EF4-FFF2-40B4-BE49-F238E27FC236}">
                <a16:creationId xmlns:a16="http://schemas.microsoft.com/office/drawing/2014/main" id="{BC7B4D9A-FCAD-43CA-9D37-05F54AD447E0}"/>
              </a:ext>
            </a:extLst>
          </p:cNvPr>
          <p:cNvSpPr>
            <a:spLocks noGrp="1"/>
          </p:cNvSpPr>
          <p:nvPr>
            <p:ph idx="1"/>
          </p:nvPr>
        </p:nvSpPr>
        <p:spPr/>
        <p:txBody>
          <a:bodyPr/>
          <a:lstStyle/>
          <a:p>
            <a:r>
              <a:rPr lang="ja-JP" altLang="en-US" dirty="0"/>
              <a:t>ログイン型 メモアプリ</a:t>
            </a:r>
            <a:endParaRPr lang="en-US" altLang="ja-JP" dirty="0"/>
          </a:p>
          <a:p>
            <a:endParaRPr lang="en-US" altLang="ja-JP" dirty="0"/>
          </a:p>
          <a:p>
            <a:r>
              <a:rPr kumimoji="1" lang="ja-JP" altLang="en-US" dirty="0"/>
              <a:t>従来のメモアプリと違い、登録した情報でログインした場合にメモを確認することが出来る</a:t>
            </a:r>
            <a:endParaRPr kumimoji="1" lang="en-US" altLang="ja-JP" dirty="0"/>
          </a:p>
          <a:p>
            <a:endParaRPr lang="en-US" altLang="ja-JP" dirty="0"/>
          </a:p>
          <a:p>
            <a:r>
              <a:rPr kumimoji="1" lang="ja-JP" altLang="en-US" dirty="0"/>
              <a:t>誰でも見れるところに書けない大事な情報をメモし、保管することが出来る</a:t>
            </a:r>
          </a:p>
        </p:txBody>
      </p:sp>
    </p:spTree>
    <p:extLst>
      <p:ext uri="{BB962C8B-B14F-4D97-AF65-F5344CB8AC3E}">
        <p14:creationId xmlns:p14="http://schemas.microsoft.com/office/powerpoint/2010/main" val="2200901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3AB679-8D6E-499B-A448-75E943288220}"/>
              </a:ext>
            </a:extLst>
          </p:cNvPr>
          <p:cNvSpPr>
            <a:spLocks noGrp="1"/>
          </p:cNvSpPr>
          <p:nvPr>
            <p:ph type="title"/>
          </p:nvPr>
        </p:nvSpPr>
        <p:spPr/>
        <p:txBody>
          <a:bodyPr/>
          <a:lstStyle/>
          <a:p>
            <a:r>
              <a:rPr lang="ja-JP" altLang="en-US" dirty="0"/>
              <a:t>ログイン機能の利点</a:t>
            </a:r>
            <a:endParaRPr kumimoji="1" lang="ja-JP" altLang="en-US" dirty="0"/>
          </a:p>
        </p:txBody>
      </p:sp>
      <p:sp>
        <p:nvSpPr>
          <p:cNvPr id="3" name="コンテンツ プレースホルダー 2">
            <a:extLst>
              <a:ext uri="{FF2B5EF4-FFF2-40B4-BE49-F238E27FC236}">
                <a16:creationId xmlns:a16="http://schemas.microsoft.com/office/drawing/2014/main" id="{C03C7F5D-D074-4A1C-9EE7-6E39F5028840}"/>
              </a:ext>
            </a:extLst>
          </p:cNvPr>
          <p:cNvSpPr>
            <a:spLocks noGrp="1"/>
          </p:cNvSpPr>
          <p:nvPr>
            <p:ph idx="1"/>
          </p:nvPr>
        </p:nvSpPr>
        <p:spPr/>
        <p:txBody>
          <a:bodyPr/>
          <a:lstStyle/>
          <a:p>
            <a:r>
              <a:rPr kumimoji="1" lang="ja-JP" altLang="en-US" dirty="0"/>
              <a:t>情報の安全性とプライバシーを確保することが出来る</a:t>
            </a:r>
            <a:endParaRPr kumimoji="1" lang="en-US" altLang="ja-JP" dirty="0"/>
          </a:p>
          <a:p>
            <a:endParaRPr lang="en-US" altLang="ja-JP" dirty="0"/>
          </a:p>
          <a:p>
            <a:r>
              <a:rPr lang="ja-JP" altLang="en-US" dirty="0"/>
              <a:t>情報の整理と管理がしやすい</a:t>
            </a:r>
            <a:endParaRPr lang="en-US" altLang="ja-JP" dirty="0"/>
          </a:p>
          <a:p>
            <a:endParaRPr kumimoji="1" lang="en-US" altLang="ja-JP" dirty="0"/>
          </a:p>
          <a:p>
            <a:r>
              <a:rPr kumimoji="1" lang="ja-JP" altLang="en-US" dirty="0"/>
              <a:t>チーム内でメモを共有することも可能</a:t>
            </a:r>
            <a:endParaRPr kumimoji="1" lang="en-US" altLang="ja-JP" dirty="0"/>
          </a:p>
        </p:txBody>
      </p:sp>
      <p:pic>
        <p:nvPicPr>
          <p:cNvPr id="2054" name="Picture 6">
            <a:extLst>
              <a:ext uri="{FF2B5EF4-FFF2-40B4-BE49-F238E27FC236}">
                <a16:creationId xmlns:a16="http://schemas.microsoft.com/office/drawing/2014/main" id="{8F7C4BFE-0BCE-424C-9EF9-B139AB7E8B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7074" y="3151717"/>
            <a:ext cx="2724151" cy="2724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4780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F32C25-3305-4569-858E-18AB4E962ACC}"/>
              </a:ext>
            </a:extLst>
          </p:cNvPr>
          <p:cNvSpPr>
            <a:spLocks noGrp="1"/>
          </p:cNvSpPr>
          <p:nvPr>
            <p:ph type="title"/>
          </p:nvPr>
        </p:nvSpPr>
        <p:spPr/>
        <p:txBody>
          <a:bodyPr>
            <a:normAutofit/>
          </a:bodyPr>
          <a:lstStyle/>
          <a:p>
            <a:r>
              <a:rPr kumimoji="1" lang="ja-JP" altLang="en-US" sz="4800" b="1" dirty="0"/>
              <a:t>目次</a:t>
            </a:r>
          </a:p>
        </p:txBody>
      </p:sp>
      <p:sp>
        <p:nvSpPr>
          <p:cNvPr id="3" name="コンテンツ プレースホルダー 2">
            <a:extLst>
              <a:ext uri="{FF2B5EF4-FFF2-40B4-BE49-F238E27FC236}">
                <a16:creationId xmlns:a16="http://schemas.microsoft.com/office/drawing/2014/main" id="{0E4B76B6-8B6D-4B02-850A-B37B4F672193}"/>
              </a:ext>
            </a:extLst>
          </p:cNvPr>
          <p:cNvSpPr>
            <a:spLocks noGrp="1"/>
          </p:cNvSpPr>
          <p:nvPr>
            <p:ph idx="1"/>
          </p:nvPr>
        </p:nvSpPr>
        <p:spPr/>
        <p:txBody>
          <a:bodyPr>
            <a:normAutofit/>
          </a:bodyPr>
          <a:lstStyle/>
          <a:p>
            <a:pPr marL="742950" indent="-742950">
              <a:buFont typeface="+mj-lt"/>
              <a:buAutoNum type="arabicPeriod"/>
            </a:pPr>
            <a:r>
              <a:rPr lang="ja-JP" altLang="en-US" sz="4400" dirty="0"/>
              <a:t>ユーザー管理システム</a:t>
            </a:r>
            <a:endParaRPr lang="en-US" altLang="ja-JP" sz="4400" dirty="0"/>
          </a:p>
          <a:p>
            <a:pPr marL="742950" indent="-742950">
              <a:buFont typeface="+mj-lt"/>
              <a:buAutoNum type="arabicPeriod"/>
            </a:pPr>
            <a:r>
              <a:rPr kumimoji="1" lang="ja-JP" altLang="en-US" sz="4400" dirty="0"/>
              <a:t>睡眠</a:t>
            </a:r>
            <a:r>
              <a:rPr lang="ja-JP" altLang="en-US" sz="4400" dirty="0"/>
              <a:t>アプリ</a:t>
            </a:r>
            <a:endParaRPr lang="en-US" altLang="ja-JP" sz="4400" dirty="0"/>
          </a:p>
          <a:p>
            <a:pPr marL="742950" indent="-742950">
              <a:buFont typeface="+mj-lt"/>
              <a:buAutoNum type="arabicPeriod"/>
            </a:pPr>
            <a:r>
              <a:rPr kumimoji="1" lang="ja-JP" altLang="en-US" sz="4400" dirty="0"/>
              <a:t>メモリン（会員制メモアプリ</a:t>
            </a:r>
            <a:r>
              <a:rPr kumimoji="1" lang="ja-JP" altLang="en-US" sz="4800" dirty="0"/>
              <a:t>）</a:t>
            </a:r>
            <a:endParaRPr kumimoji="1" lang="en-US" altLang="ja-JP" sz="4800" dirty="0"/>
          </a:p>
          <a:p>
            <a:endParaRPr kumimoji="1" lang="ja-JP" altLang="en-US" dirty="0"/>
          </a:p>
        </p:txBody>
      </p:sp>
    </p:spTree>
    <p:extLst>
      <p:ext uri="{BB962C8B-B14F-4D97-AF65-F5344CB8AC3E}">
        <p14:creationId xmlns:p14="http://schemas.microsoft.com/office/powerpoint/2010/main" val="4227251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3154D-C731-4133-804E-8786040CDBB4}"/>
              </a:ext>
            </a:extLst>
          </p:cNvPr>
          <p:cNvSpPr>
            <a:spLocks noGrp="1"/>
          </p:cNvSpPr>
          <p:nvPr>
            <p:ph type="ctrTitle"/>
          </p:nvPr>
        </p:nvSpPr>
        <p:spPr/>
        <p:txBody>
          <a:bodyPr/>
          <a:lstStyle/>
          <a:p>
            <a:r>
              <a:rPr kumimoji="1" lang="ja-JP" altLang="en-US" dirty="0"/>
              <a:t>ユーザー管理システム</a:t>
            </a:r>
          </a:p>
        </p:txBody>
      </p:sp>
      <p:sp>
        <p:nvSpPr>
          <p:cNvPr id="3" name="字幕 2">
            <a:extLst>
              <a:ext uri="{FF2B5EF4-FFF2-40B4-BE49-F238E27FC236}">
                <a16:creationId xmlns:a16="http://schemas.microsoft.com/office/drawing/2014/main" id="{68D6C931-0BDE-42B9-AF3E-CE8C7E72512C}"/>
              </a:ext>
            </a:extLst>
          </p:cNvPr>
          <p:cNvSpPr>
            <a:spLocks noGrp="1"/>
          </p:cNvSpPr>
          <p:nvPr>
            <p:ph type="subTitle" idx="1"/>
          </p:nvPr>
        </p:nvSpPr>
        <p:spPr/>
        <p:txBody>
          <a:bodyPr>
            <a:normAutofit/>
          </a:bodyPr>
          <a:lstStyle/>
          <a:p>
            <a:r>
              <a:rPr kumimoji="1" lang="en-US" altLang="ja-JP" sz="2800" dirty="0"/>
              <a:t>VBA</a:t>
            </a:r>
            <a:r>
              <a:rPr kumimoji="1" lang="ja-JP" altLang="en-US" sz="2800" dirty="0"/>
              <a:t>使用</a:t>
            </a:r>
          </a:p>
        </p:txBody>
      </p:sp>
    </p:spTree>
    <p:extLst>
      <p:ext uri="{BB962C8B-B14F-4D97-AF65-F5344CB8AC3E}">
        <p14:creationId xmlns:p14="http://schemas.microsoft.com/office/powerpoint/2010/main" val="3540583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F8B750-4A75-4CE7-BC36-D4DCE15C4363}"/>
              </a:ext>
            </a:extLst>
          </p:cNvPr>
          <p:cNvSpPr>
            <a:spLocks noGrp="1"/>
          </p:cNvSpPr>
          <p:nvPr>
            <p:ph type="title"/>
          </p:nvPr>
        </p:nvSpPr>
        <p:spPr/>
        <p:txBody>
          <a:bodyPr/>
          <a:lstStyle/>
          <a:p>
            <a:r>
              <a:rPr kumimoji="1" lang="ja-JP" altLang="en-US" dirty="0"/>
              <a:t>ユーザー管理システム</a:t>
            </a:r>
          </a:p>
        </p:txBody>
      </p:sp>
      <p:sp>
        <p:nvSpPr>
          <p:cNvPr id="3" name="コンテンツ プレースホルダー 2">
            <a:extLst>
              <a:ext uri="{FF2B5EF4-FFF2-40B4-BE49-F238E27FC236}">
                <a16:creationId xmlns:a16="http://schemas.microsoft.com/office/drawing/2014/main" id="{C25A1651-2C2B-43D3-8052-D26951A1F25C}"/>
              </a:ext>
            </a:extLst>
          </p:cNvPr>
          <p:cNvSpPr>
            <a:spLocks noGrp="1"/>
          </p:cNvSpPr>
          <p:nvPr>
            <p:ph idx="1"/>
          </p:nvPr>
        </p:nvSpPr>
        <p:spPr/>
        <p:txBody>
          <a:bodyPr/>
          <a:lstStyle/>
          <a:p>
            <a:r>
              <a:rPr kumimoji="1" lang="en-US" altLang="ja-JP" dirty="0"/>
              <a:t>VBA</a:t>
            </a:r>
            <a:r>
              <a:rPr kumimoji="1" lang="ja-JP" altLang="en-US" dirty="0"/>
              <a:t>のユーザーフォームを利用し、ユーザ情報を管理するシステム</a:t>
            </a:r>
            <a:endParaRPr kumimoji="1" lang="en-US" altLang="ja-JP" dirty="0"/>
          </a:p>
          <a:p>
            <a:endParaRPr lang="en-US" altLang="ja-JP" dirty="0"/>
          </a:p>
          <a:p>
            <a:r>
              <a:rPr lang="en-US" altLang="ja-JP" dirty="0"/>
              <a:t>EXCEL</a:t>
            </a:r>
            <a:r>
              <a:rPr lang="ja-JP" altLang="en-US" dirty="0"/>
              <a:t>の使い方がわからない方も文字を入力するだけで自動的にセルに情報が保存される。</a:t>
            </a:r>
            <a:endParaRPr lang="en-US" altLang="ja-JP" dirty="0"/>
          </a:p>
          <a:p>
            <a:endParaRPr kumimoji="1" lang="en-US" altLang="ja-JP" dirty="0"/>
          </a:p>
          <a:p>
            <a:r>
              <a:rPr kumimoji="1" lang="ja-JP" altLang="en-US" dirty="0"/>
              <a:t>このシステムで得たユーザ情報を、データサイエンス等に利用可能</a:t>
            </a:r>
          </a:p>
        </p:txBody>
      </p:sp>
    </p:spTree>
    <p:extLst>
      <p:ext uri="{BB962C8B-B14F-4D97-AF65-F5344CB8AC3E}">
        <p14:creationId xmlns:p14="http://schemas.microsoft.com/office/powerpoint/2010/main" val="2824860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283484-75B3-41AD-8A2D-543180CCB418}"/>
              </a:ext>
            </a:extLst>
          </p:cNvPr>
          <p:cNvSpPr>
            <a:spLocks noGrp="1"/>
          </p:cNvSpPr>
          <p:nvPr>
            <p:ph type="title"/>
          </p:nvPr>
        </p:nvSpPr>
        <p:spPr/>
        <p:txBody>
          <a:bodyPr/>
          <a:lstStyle/>
          <a:p>
            <a:r>
              <a:rPr kumimoji="1" lang="ja-JP" altLang="en-US" dirty="0"/>
              <a:t>処理の流れ①</a:t>
            </a:r>
          </a:p>
        </p:txBody>
      </p:sp>
      <p:sp>
        <p:nvSpPr>
          <p:cNvPr id="4" name="コンテンツ プレースホルダー 3">
            <a:extLst>
              <a:ext uri="{FF2B5EF4-FFF2-40B4-BE49-F238E27FC236}">
                <a16:creationId xmlns:a16="http://schemas.microsoft.com/office/drawing/2014/main" id="{4100AA73-C508-420A-8CB4-53622581A26E}"/>
              </a:ext>
            </a:extLst>
          </p:cNvPr>
          <p:cNvSpPr>
            <a:spLocks noGrp="1"/>
          </p:cNvSpPr>
          <p:nvPr>
            <p:ph sz="half" idx="2"/>
          </p:nvPr>
        </p:nvSpPr>
        <p:spPr/>
        <p:txBody>
          <a:bodyPr/>
          <a:lstStyle/>
          <a:p>
            <a:r>
              <a:rPr kumimoji="1" lang="en-US" altLang="ja-JP" dirty="0"/>
              <a:t>Excel</a:t>
            </a:r>
            <a:r>
              <a:rPr kumimoji="1" lang="ja-JP" altLang="en-US" dirty="0"/>
              <a:t>ファイルの起動と同時にユーザーフォームを表示</a:t>
            </a:r>
            <a:endParaRPr kumimoji="1" lang="en-US" altLang="ja-JP" dirty="0"/>
          </a:p>
          <a:p>
            <a:r>
              <a:rPr lang="en-US" altLang="ja-JP" dirty="0"/>
              <a:t>Name</a:t>
            </a:r>
            <a:r>
              <a:rPr lang="ja-JP" altLang="en-US" dirty="0"/>
              <a:t>（名前）、</a:t>
            </a:r>
            <a:r>
              <a:rPr lang="en-US" altLang="ja-JP" dirty="0"/>
              <a:t>Age</a:t>
            </a:r>
            <a:r>
              <a:rPr lang="ja-JP" altLang="en-US" dirty="0"/>
              <a:t>（年齢）、</a:t>
            </a:r>
            <a:r>
              <a:rPr lang="en-US" altLang="ja-JP" dirty="0"/>
              <a:t>Gender</a:t>
            </a:r>
            <a:r>
              <a:rPr lang="ja-JP" altLang="en-US" dirty="0"/>
              <a:t>（性別）を入力してもらう</a:t>
            </a:r>
            <a:endParaRPr lang="en-US" altLang="ja-JP" dirty="0"/>
          </a:p>
          <a:p>
            <a:r>
              <a:rPr lang="en-US" altLang="ja-JP" dirty="0"/>
              <a:t>Register</a:t>
            </a:r>
            <a:r>
              <a:rPr lang="ja-JP" altLang="en-US" dirty="0"/>
              <a:t>で登録</a:t>
            </a:r>
            <a:endParaRPr lang="en-US" altLang="ja-JP" dirty="0"/>
          </a:p>
          <a:p>
            <a:r>
              <a:rPr kumimoji="1" lang="en-US" altLang="ja-JP" dirty="0"/>
              <a:t>cancel</a:t>
            </a:r>
            <a:r>
              <a:rPr kumimoji="1" lang="ja-JP" altLang="en-US" dirty="0"/>
              <a:t>でリセット</a:t>
            </a:r>
            <a:endParaRPr kumimoji="1" lang="en-US" altLang="ja-JP" dirty="0"/>
          </a:p>
        </p:txBody>
      </p:sp>
      <p:pic>
        <p:nvPicPr>
          <p:cNvPr id="5" name="コンテンツ プレースホルダー 4">
            <a:extLst>
              <a:ext uri="{FF2B5EF4-FFF2-40B4-BE49-F238E27FC236}">
                <a16:creationId xmlns:a16="http://schemas.microsoft.com/office/drawing/2014/main" id="{31C395E4-9487-44D6-AC44-6B386A63FA88}"/>
              </a:ext>
            </a:extLst>
          </p:cNvPr>
          <p:cNvPicPr>
            <a:picLocks noGrp="1" noChangeAspect="1"/>
          </p:cNvPicPr>
          <p:nvPr>
            <p:ph sz="half" idx="1"/>
          </p:nvPr>
        </p:nvPicPr>
        <p:blipFill>
          <a:blip r:embed="rId2"/>
          <a:stretch>
            <a:fillRect/>
          </a:stretch>
        </p:blipFill>
        <p:spPr>
          <a:xfrm>
            <a:off x="2017059" y="2807394"/>
            <a:ext cx="3110674" cy="2802686"/>
          </a:xfrm>
          <a:prstGeom prst="rect">
            <a:avLst/>
          </a:prstGeom>
          <a:effectLst>
            <a:innerShdw blurRad="114300">
              <a:prstClr val="black"/>
            </a:innerShdw>
          </a:effectLst>
        </p:spPr>
      </p:pic>
    </p:spTree>
    <p:extLst>
      <p:ext uri="{BB962C8B-B14F-4D97-AF65-F5344CB8AC3E}">
        <p14:creationId xmlns:p14="http://schemas.microsoft.com/office/powerpoint/2010/main" val="3387341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3A75DF-8C0F-41B9-B259-89A6E8F45D2F}"/>
              </a:ext>
            </a:extLst>
          </p:cNvPr>
          <p:cNvSpPr>
            <a:spLocks noGrp="1"/>
          </p:cNvSpPr>
          <p:nvPr>
            <p:ph type="title"/>
          </p:nvPr>
        </p:nvSpPr>
        <p:spPr>
          <a:xfrm>
            <a:off x="1295402" y="987552"/>
            <a:ext cx="9601196" cy="1303867"/>
          </a:xfrm>
        </p:spPr>
        <p:txBody>
          <a:bodyPr/>
          <a:lstStyle/>
          <a:p>
            <a:r>
              <a:rPr kumimoji="1" lang="ja-JP" altLang="en-US" dirty="0"/>
              <a:t>処理の流れ➁</a:t>
            </a:r>
          </a:p>
        </p:txBody>
      </p:sp>
      <p:sp>
        <p:nvSpPr>
          <p:cNvPr id="4" name="コンテンツ プレースホルダー 3">
            <a:extLst>
              <a:ext uri="{FF2B5EF4-FFF2-40B4-BE49-F238E27FC236}">
                <a16:creationId xmlns:a16="http://schemas.microsoft.com/office/drawing/2014/main" id="{EE94B93D-0067-495B-8C10-5C2E93737F62}"/>
              </a:ext>
            </a:extLst>
          </p:cNvPr>
          <p:cNvSpPr>
            <a:spLocks noGrp="1"/>
          </p:cNvSpPr>
          <p:nvPr>
            <p:ph sz="half" idx="2"/>
          </p:nvPr>
        </p:nvSpPr>
        <p:spPr>
          <a:xfrm>
            <a:off x="6178294" y="2560320"/>
            <a:ext cx="4718304" cy="3310128"/>
          </a:xfrm>
        </p:spPr>
        <p:txBody>
          <a:bodyPr>
            <a:normAutofit/>
          </a:bodyPr>
          <a:lstStyle/>
          <a:p>
            <a:r>
              <a:rPr kumimoji="1" lang="ja-JP" altLang="en-US" dirty="0"/>
              <a:t>入力後、</a:t>
            </a:r>
            <a:r>
              <a:rPr kumimoji="1" lang="en-US" altLang="ja-JP" dirty="0"/>
              <a:t>register</a:t>
            </a:r>
            <a:r>
              <a:rPr kumimoji="1" lang="ja-JP" altLang="en-US" dirty="0"/>
              <a:t>を押すとメッセージボックスにて入力内容を</a:t>
            </a:r>
            <a:r>
              <a:rPr lang="ja-JP" altLang="en-US" dirty="0"/>
              <a:t>表示</a:t>
            </a:r>
            <a:endParaRPr lang="en-US" altLang="ja-JP" dirty="0"/>
          </a:p>
          <a:p>
            <a:endParaRPr kumimoji="1" lang="en-US" altLang="ja-JP" dirty="0"/>
          </a:p>
          <a:p>
            <a:pPr marL="0" indent="0">
              <a:buNone/>
            </a:pPr>
            <a:endParaRPr lang="en-US" altLang="ja-JP" dirty="0"/>
          </a:p>
          <a:p>
            <a:r>
              <a:rPr kumimoji="1" lang="ja-JP" altLang="en-US" dirty="0"/>
              <a:t>左図のようにユーザー情報が保存されていく</a:t>
            </a:r>
          </a:p>
          <a:p>
            <a:pPr marL="0" indent="0">
              <a:buNone/>
            </a:pPr>
            <a:endParaRPr lang="en-US" altLang="ja-JP" dirty="0"/>
          </a:p>
        </p:txBody>
      </p:sp>
      <p:sp>
        <p:nvSpPr>
          <p:cNvPr id="7" name="矢印: 下 6">
            <a:extLst>
              <a:ext uri="{FF2B5EF4-FFF2-40B4-BE49-F238E27FC236}">
                <a16:creationId xmlns:a16="http://schemas.microsoft.com/office/drawing/2014/main" id="{B9F77CAE-17C2-4F7B-916F-353BBA76719D}"/>
              </a:ext>
            </a:extLst>
          </p:cNvPr>
          <p:cNvSpPr/>
          <p:nvPr/>
        </p:nvSpPr>
        <p:spPr>
          <a:xfrm>
            <a:off x="8159446" y="3576917"/>
            <a:ext cx="756000" cy="7799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コンテンツ プレースホルダー 16">
            <a:extLst>
              <a:ext uri="{FF2B5EF4-FFF2-40B4-BE49-F238E27FC236}">
                <a16:creationId xmlns:a16="http://schemas.microsoft.com/office/drawing/2014/main" id="{37E7AC98-88F1-41BF-95A1-D384780323F6}"/>
              </a:ext>
            </a:extLst>
          </p:cNvPr>
          <p:cNvPicPr>
            <a:picLocks noGrp="1" noChangeAspect="1"/>
          </p:cNvPicPr>
          <p:nvPr>
            <p:ph sz="half" idx="1"/>
          </p:nvPr>
        </p:nvPicPr>
        <p:blipFill>
          <a:blip r:embed="rId2"/>
          <a:stretch>
            <a:fillRect/>
          </a:stretch>
        </p:blipFill>
        <p:spPr>
          <a:xfrm>
            <a:off x="2190545" y="2705683"/>
            <a:ext cx="2934109" cy="3019846"/>
          </a:xfrm>
          <a:prstGeom prst="roundRect">
            <a:avLst>
              <a:gd name="adj" fmla="val 8594"/>
            </a:avLst>
          </a:prstGeom>
          <a:solidFill>
            <a:srgbClr val="FFFFFF">
              <a:shade val="85000"/>
            </a:srgbClr>
          </a:solidFill>
          <a:ln>
            <a:noFill/>
          </a:ln>
          <a:effectLst>
            <a:innerShdw blurRad="63500" dist="50800" dir="2700000">
              <a:prstClr val="black">
                <a:alpha val="50000"/>
              </a:prstClr>
            </a:innerShdw>
            <a:reflection blurRad="12700" stA="38000" endPos="28000" dist="5000" dir="5400000" sy="-100000" algn="bl" rotWithShape="0"/>
          </a:effectLst>
        </p:spPr>
      </p:pic>
    </p:spTree>
    <p:extLst>
      <p:ext uri="{BB962C8B-B14F-4D97-AF65-F5344CB8AC3E}">
        <p14:creationId xmlns:p14="http://schemas.microsoft.com/office/powerpoint/2010/main" val="1161617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F7B1EC-533D-4F30-A177-6401DA88B44A}"/>
              </a:ext>
            </a:extLst>
          </p:cNvPr>
          <p:cNvSpPr>
            <a:spLocks noGrp="1"/>
          </p:cNvSpPr>
          <p:nvPr>
            <p:ph type="title"/>
          </p:nvPr>
        </p:nvSpPr>
        <p:spPr/>
        <p:txBody>
          <a:bodyPr/>
          <a:lstStyle/>
          <a:p>
            <a:r>
              <a:rPr kumimoji="1" lang="ja-JP" altLang="en-US" dirty="0"/>
              <a:t>システムのまとめ</a:t>
            </a:r>
          </a:p>
        </p:txBody>
      </p:sp>
      <p:sp>
        <p:nvSpPr>
          <p:cNvPr id="3" name="コンテンツ プレースホルダー 2">
            <a:extLst>
              <a:ext uri="{FF2B5EF4-FFF2-40B4-BE49-F238E27FC236}">
                <a16:creationId xmlns:a16="http://schemas.microsoft.com/office/drawing/2014/main" id="{CA4DF660-BB4A-4F4C-959A-8A6FF8D0DC53}"/>
              </a:ext>
            </a:extLst>
          </p:cNvPr>
          <p:cNvSpPr>
            <a:spLocks noGrp="1"/>
          </p:cNvSpPr>
          <p:nvPr>
            <p:ph idx="1"/>
          </p:nvPr>
        </p:nvSpPr>
        <p:spPr/>
        <p:txBody>
          <a:bodyPr>
            <a:noAutofit/>
          </a:bodyPr>
          <a:lstStyle/>
          <a:p>
            <a:r>
              <a:rPr kumimoji="1" lang="ja-JP" altLang="en-US" sz="3200" dirty="0"/>
              <a:t>デジタルディバイドを解消できるシステム</a:t>
            </a:r>
            <a:endParaRPr kumimoji="1" lang="en-US" altLang="ja-JP" sz="3200" dirty="0"/>
          </a:p>
          <a:p>
            <a:r>
              <a:rPr kumimoji="1" lang="ja-JP" altLang="en-US" sz="3200" dirty="0"/>
              <a:t>知識の有無に関わらず老若男女が利用可能</a:t>
            </a:r>
            <a:endParaRPr kumimoji="1" lang="en-US" altLang="ja-JP" sz="3200" dirty="0"/>
          </a:p>
          <a:p>
            <a:r>
              <a:rPr lang="ja-JP" altLang="en-US" sz="3200" dirty="0"/>
              <a:t>今後、このデータを使って他のシステムと</a:t>
            </a:r>
            <a:endParaRPr lang="en-US" altLang="ja-JP" sz="3200" dirty="0"/>
          </a:p>
          <a:p>
            <a:pPr marL="0" indent="0">
              <a:buNone/>
            </a:pPr>
            <a:r>
              <a:rPr lang="ja-JP" altLang="en-US" sz="3200" dirty="0"/>
              <a:t>   繋げていきたい</a:t>
            </a:r>
            <a:endParaRPr kumimoji="1" lang="en-US" altLang="ja-JP" sz="3200" dirty="0"/>
          </a:p>
        </p:txBody>
      </p:sp>
    </p:spTree>
    <p:extLst>
      <p:ext uri="{BB962C8B-B14F-4D97-AF65-F5344CB8AC3E}">
        <p14:creationId xmlns:p14="http://schemas.microsoft.com/office/powerpoint/2010/main" val="2971795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C153ED-8A28-4106-8D8F-8F9486DEF045}"/>
              </a:ext>
            </a:extLst>
          </p:cNvPr>
          <p:cNvSpPr>
            <a:spLocks noGrp="1"/>
          </p:cNvSpPr>
          <p:nvPr>
            <p:ph type="title"/>
          </p:nvPr>
        </p:nvSpPr>
        <p:spPr>
          <a:xfrm>
            <a:off x="1295399" y="856891"/>
            <a:ext cx="6241816" cy="507675"/>
          </a:xfrm>
        </p:spPr>
        <p:txBody>
          <a:bodyPr>
            <a:normAutofit fontScale="90000"/>
          </a:bodyPr>
          <a:lstStyle/>
          <a:p>
            <a:r>
              <a:rPr lang="ja-JP" altLang="en-US" b="1" dirty="0"/>
              <a:t>ユーザー管理システム</a:t>
            </a:r>
            <a:endParaRPr kumimoji="1" lang="ja-JP" altLang="en-US" b="1" dirty="0"/>
          </a:p>
        </p:txBody>
      </p:sp>
      <p:sp>
        <p:nvSpPr>
          <p:cNvPr id="4" name="テキスト プレースホルダー 3">
            <a:extLst>
              <a:ext uri="{FF2B5EF4-FFF2-40B4-BE49-F238E27FC236}">
                <a16:creationId xmlns:a16="http://schemas.microsoft.com/office/drawing/2014/main" id="{191F9994-9C49-4CA4-9990-D7D26EA21878}"/>
              </a:ext>
            </a:extLst>
          </p:cNvPr>
          <p:cNvSpPr>
            <a:spLocks noGrp="1"/>
          </p:cNvSpPr>
          <p:nvPr>
            <p:ph type="body" sz="half" idx="2"/>
          </p:nvPr>
        </p:nvSpPr>
        <p:spPr>
          <a:xfrm>
            <a:off x="1244904" y="1514551"/>
            <a:ext cx="6241816" cy="4644201"/>
          </a:xfrm>
        </p:spPr>
        <p:txBody>
          <a:bodyPr>
            <a:normAutofit fontScale="92500" lnSpcReduction="10000"/>
          </a:bodyPr>
          <a:lstStyle/>
          <a:p>
            <a:pPr marL="342900" indent="-342900" algn="l">
              <a:buFont typeface="+mj-lt"/>
              <a:buAutoNum type="arabicPeriod"/>
            </a:pPr>
            <a:r>
              <a:rPr kumimoji="1" lang="ja-JP" altLang="en-US" b="1" dirty="0"/>
              <a:t>システム作成の経緯</a:t>
            </a:r>
            <a:br>
              <a:rPr lang="en-US" altLang="ja-JP" b="1" dirty="0"/>
            </a:br>
            <a:r>
              <a:rPr lang="ja-JP" altLang="en-US" b="1" dirty="0"/>
              <a:t> </a:t>
            </a:r>
            <a:r>
              <a:rPr lang="ja-JP" altLang="en-US" sz="1200" dirty="0"/>
              <a:t>現代では、</a:t>
            </a:r>
            <a:r>
              <a:rPr lang="en-US" altLang="ja-JP" sz="1200" dirty="0"/>
              <a:t>PC</a:t>
            </a:r>
            <a:r>
              <a:rPr lang="ja-JP" altLang="en-US" sz="1200" dirty="0"/>
              <a:t>を扱う能力が必要不可欠な能力となっておりどのような業界や職種であっても例外ではない。</a:t>
            </a:r>
            <a:br>
              <a:rPr lang="en-US" altLang="ja-JP" sz="1200" dirty="0"/>
            </a:br>
            <a:r>
              <a:rPr lang="ja-JP" altLang="en-US" sz="1200" dirty="0"/>
              <a:t> そのような時代の変化の中で、デジタル格差は広がっている。このシステムでは、業務にて必須の能力である</a:t>
            </a:r>
            <a:r>
              <a:rPr lang="en-US" altLang="ja-JP" sz="1200" dirty="0"/>
              <a:t>Excel</a:t>
            </a:r>
            <a:r>
              <a:rPr lang="ja-JP" altLang="en-US" sz="1200" dirty="0"/>
              <a:t>が解らない方でも簡単に利用できることを重点に作成した。</a:t>
            </a:r>
            <a:br>
              <a:rPr lang="en-US" altLang="ja-JP" sz="1200" dirty="0"/>
            </a:br>
            <a:r>
              <a:rPr lang="en-US" altLang="ja-JP" sz="1200" dirty="0"/>
              <a:t>	</a:t>
            </a:r>
            <a:r>
              <a:rPr lang="ja-JP" altLang="en-US" sz="1200" dirty="0"/>
              <a:t>業務内でユーザー情報を打ち込む際に、ヒューマンエラーにより入れ間違いが発生してしまう可能性がある。このシステムを使えば、それを未然に防ぎデータの整合性を高めることが出来る。</a:t>
            </a:r>
            <a:br>
              <a:rPr lang="en-US" altLang="ja-JP" sz="1200" dirty="0"/>
            </a:br>
            <a:r>
              <a:rPr lang="en-US" altLang="ja-JP" sz="1200" dirty="0"/>
              <a:t>ID</a:t>
            </a:r>
            <a:r>
              <a:rPr lang="ja-JP" altLang="en-US" sz="1200" dirty="0"/>
              <a:t>を割り振っているため</a:t>
            </a:r>
            <a:r>
              <a:rPr lang="en-US" altLang="ja-JP" sz="1200" dirty="0"/>
              <a:t>ID</a:t>
            </a:r>
            <a:r>
              <a:rPr lang="ja-JP" altLang="en-US" sz="1200" dirty="0"/>
              <a:t>で検索をかけることが出来る。</a:t>
            </a:r>
            <a:endParaRPr lang="en-US" altLang="ja-JP" sz="1200" dirty="0"/>
          </a:p>
          <a:p>
            <a:pPr marL="342900" indent="-342900" algn="l">
              <a:spcBef>
                <a:spcPts val="0"/>
              </a:spcBef>
              <a:spcAft>
                <a:spcPts val="0"/>
              </a:spcAft>
              <a:buFont typeface="+mj-lt"/>
              <a:buAutoNum type="arabicPeriod"/>
            </a:pPr>
            <a:r>
              <a:rPr kumimoji="1" lang="ja-JP" altLang="en-US" b="1" dirty="0"/>
              <a:t>システムの概要</a:t>
            </a:r>
            <a:br>
              <a:rPr lang="en-US" altLang="ja-JP" b="1" dirty="0"/>
            </a:br>
            <a:r>
              <a:rPr lang="en-US" altLang="ja-JP" sz="1200" dirty="0"/>
              <a:t>	</a:t>
            </a:r>
            <a:r>
              <a:rPr lang="ja-JP" altLang="en-US" sz="1200" dirty="0"/>
              <a:t>ここではシステムの流れ、入力内容、処理結果を記載していく。</a:t>
            </a:r>
            <a:br>
              <a:rPr lang="en-US" altLang="ja-JP" sz="1200" dirty="0"/>
            </a:br>
            <a:r>
              <a:rPr lang="ja-JP" altLang="en-US" sz="1200" dirty="0"/>
              <a:t> </a:t>
            </a:r>
            <a:r>
              <a:rPr lang="en-US" altLang="ja-JP" sz="1200" dirty="0"/>
              <a:t>1.</a:t>
            </a:r>
            <a:r>
              <a:rPr lang="ja-JP" altLang="en-US" sz="1200" dirty="0"/>
              <a:t> 起動後ユーザーフォームが自動で立ち上がり入力用のユーザーフォームが表示される。</a:t>
            </a:r>
            <a:br>
              <a:rPr lang="en-US" altLang="ja-JP" sz="1200" dirty="0"/>
            </a:br>
            <a:r>
              <a:rPr lang="ja-JP" altLang="en-US" sz="1200" dirty="0"/>
              <a:t>     入力内容は</a:t>
            </a:r>
            <a:r>
              <a:rPr lang="en-US" altLang="ja-JP" sz="1200" dirty="0"/>
              <a:t>Name</a:t>
            </a:r>
            <a:r>
              <a:rPr lang="ja-JP" altLang="en-US" sz="1200" dirty="0"/>
              <a:t>（名前）、</a:t>
            </a:r>
            <a:r>
              <a:rPr lang="en-US" altLang="ja-JP" sz="1200" dirty="0"/>
              <a:t>Age</a:t>
            </a:r>
            <a:r>
              <a:rPr lang="ja-JP" altLang="en-US" sz="1200" dirty="0"/>
              <a:t>（年齢）、</a:t>
            </a:r>
            <a:r>
              <a:rPr lang="en-US" altLang="ja-JP" sz="1200" dirty="0"/>
              <a:t>gender</a:t>
            </a:r>
            <a:r>
              <a:rPr lang="ja-JP" altLang="en-US" sz="1200" dirty="0"/>
              <a:t>（性別）の３項目である。</a:t>
            </a:r>
            <a:br>
              <a:rPr lang="en-US" altLang="ja-JP" sz="1200" dirty="0"/>
            </a:br>
            <a:r>
              <a:rPr lang="en-US" altLang="ja-JP" sz="1200" dirty="0"/>
              <a:t>	Register</a:t>
            </a:r>
            <a:r>
              <a:rPr lang="ja-JP" altLang="en-US" sz="1200" dirty="0"/>
              <a:t>は決定、</a:t>
            </a:r>
            <a:r>
              <a:rPr lang="en-US" altLang="ja-JP" sz="1200" dirty="0"/>
              <a:t>cancel</a:t>
            </a:r>
            <a:r>
              <a:rPr lang="ja-JP" altLang="en-US" sz="1200" dirty="0"/>
              <a:t>は取り消しです。</a:t>
            </a:r>
            <a:br>
              <a:rPr lang="en-US" altLang="ja-JP" sz="1200" dirty="0"/>
            </a:br>
            <a:r>
              <a:rPr lang="en-US" altLang="ja-JP" sz="1200" dirty="0"/>
              <a:t>2.</a:t>
            </a:r>
            <a:r>
              <a:rPr lang="ja-JP" altLang="en-US" sz="1200" dirty="0"/>
              <a:t>入力内容をメッセージボックスにて表示します。この際に全く同じ情報が既に登録されていた場合確認のメッセージを表示する。</a:t>
            </a:r>
            <a:br>
              <a:rPr lang="en-US" altLang="ja-JP" dirty="0"/>
            </a:br>
            <a:r>
              <a:rPr lang="en-US" altLang="ja-JP" sz="1200" dirty="0"/>
              <a:t>3.</a:t>
            </a:r>
            <a:r>
              <a:rPr lang="ja-JP" altLang="en-US" sz="1200" dirty="0"/>
              <a:t>入力された値をセルに出力することが出来る。</a:t>
            </a:r>
            <a:br>
              <a:rPr lang="en-US" altLang="ja-JP" sz="1200" dirty="0"/>
            </a:br>
            <a:r>
              <a:rPr lang="en-US" altLang="ja-JP" sz="1200" dirty="0"/>
              <a:t>	</a:t>
            </a:r>
            <a:r>
              <a:rPr lang="ja-JP" altLang="en-US" sz="1200" dirty="0"/>
              <a:t>セルの移動やヒューマンエラーによる入れ間違いなどを防ぐことが出来る。入力後はリセットされた状態のユーザーフォームが表示され連続での入力が可能。</a:t>
            </a:r>
            <a:endParaRPr kumimoji="1" lang="en-US" altLang="ja-JP" sz="1200" dirty="0"/>
          </a:p>
          <a:p>
            <a:pPr marL="342900" indent="-342900" algn="l">
              <a:buFont typeface="+mj-lt"/>
              <a:buAutoNum type="arabicPeriod"/>
            </a:pPr>
            <a:r>
              <a:rPr lang="ja-JP" altLang="en-US" b="1" dirty="0"/>
              <a:t>学んだこと</a:t>
            </a:r>
            <a:br>
              <a:rPr lang="en-US" altLang="ja-JP" b="1" dirty="0"/>
            </a:br>
            <a:r>
              <a:rPr lang="ja-JP" altLang="en-US" dirty="0"/>
              <a:t> </a:t>
            </a:r>
            <a:r>
              <a:rPr lang="ja-JP" altLang="en-US" sz="1200" dirty="0"/>
              <a:t>入校後、最初に行った</a:t>
            </a:r>
            <a:r>
              <a:rPr lang="en-US" altLang="ja-JP" sz="1200" dirty="0"/>
              <a:t>VBA</a:t>
            </a:r>
            <a:r>
              <a:rPr lang="ja-JP" altLang="en-US" sz="1200" dirty="0"/>
              <a:t>を改めてやることにより自身の成長を実感することが出来た。</a:t>
            </a:r>
            <a:br>
              <a:rPr lang="en-US" altLang="ja-JP" sz="1200" dirty="0"/>
            </a:br>
            <a:r>
              <a:rPr lang="ja-JP" altLang="en-US" sz="1200" dirty="0"/>
              <a:t>大きく感じた成長の部分は</a:t>
            </a:r>
            <a:r>
              <a:rPr lang="en-US" altLang="ja-JP" sz="1200" dirty="0"/>
              <a:t>2</a:t>
            </a:r>
            <a:r>
              <a:rPr lang="ja-JP" altLang="en-US" sz="1200" dirty="0"/>
              <a:t>点ありました。</a:t>
            </a:r>
            <a:br>
              <a:rPr lang="en-US" altLang="ja-JP" sz="1200" dirty="0"/>
            </a:br>
            <a:r>
              <a:rPr lang="en-US" altLang="ja-JP" sz="1200" dirty="0"/>
              <a:t>	</a:t>
            </a:r>
            <a:r>
              <a:rPr lang="ja-JP" altLang="en-US" sz="1200" dirty="0"/>
              <a:t>まずは、検索能力の向上です。</a:t>
            </a:r>
            <a:r>
              <a:rPr lang="en-US" altLang="ja-JP" sz="1200" dirty="0"/>
              <a:t>5</a:t>
            </a:r>
            <a:r>
              <a:rPr lang="ja-JP" altLang="en-US" sz="1200" dirty="0"/>
              <a:t>カ月ぶりに</a:t>
            </a:r>
            <a:r>
              <a:rPr lang="en-US" altLang="ja-JP" sz="1200" dirty="0"/>
              <a:t>VBA</a:t>
            </a:r>
            <a:r>
              <a:rPr lang="ja-JP" altLang="en-US" sz="1200" dirty="0"/>
              <a:t>を扱ったので調べながら作業を進めていたが、以前とは比べものにならないくらい早く終えることが出来た。</a:t>
            </a:r>
            <a:br>
              <a:rPr lang="en-US" altLang="ja-JP" sz="1200" dirty="0"/>
            </a:br>
            <a:r>
              <a:rPr lang="en-US" altLang="ja-JP" sz="1200" dirty="0"/>
              <a:t>	</a:t>
            </a:r>
            <a:r>
              <a:rPr lang="ja-JP" altLang="en-US" sz="1200" dirty="0"/>
              <a:t>次に、エラーの解決のスピードです。どこでエラーが起きていてどのコードがエラーなのかを見つけるスピードもかなり速くなっていた。</a:t>
            </a:r>
            <a:br>
              <a:rPr lang="en-US" altLang="ja-JP" sz="1200" dirty="0"/>
            </a:br>
            <a:r>
              <a:rPr lang="ja-JP" altLang="en-US" sz="1200" dirty="0"/>
              <a:t>   </a:t>
            </a:r>
            <a:r>
              <a:rPr lang="en-US" altLang="ja-JP" sz="1200" dirty="0"/>
              <a:t>Excel</a:t>
            </a:r>
            <a:r>
              <a:rPr lang="ja-JP" altLang="en-US" sz="1200" dirty="0"/>
              <a:t>は様々な場面で使うことが多いので、業務効率化のため学習を継続していきたいです。</a:t>
            </a:r>
            <a:endParaRPr kumimoji="1" lang="ja-JP" altLang="en-US" sz="1200" dirty="0"/>
          </a:p>
        </p:txBody>
      </p:sp>
      <p:pic>
        <p:nvPicPr>
          <p:cNvPr id="15" name="コンテンツ プレースホルダー 4">
            <a:extLst>
              <a:ext uri="{FF2B5EF4-FFF2-40B4-BE49-F238E27FC236}">
                <a16:creationId xmlns:a16="http://schemas.microsoft.com/office/drawing/2014/main" id="{8849C701-C062-4800-948D-422E09361E80}"/>
              </a:ext>
            </a:extLst>
          </p:cNvPr>
          <p:cNvPicPr>
            <a:picLocks noChangeAspect="1"/>
          </p:cNvPicPr>
          <p:nvPr/>
        </p:nvPicPr>
        <p:blipFill>
          <a:blip r:embed="rId2"/>
          <a:stretch>
            <a:fillRect/>
          </a:stretch>
        </p:blipFill>
        <p:spPr>
          <a:xfrm>
            <a:off x="7955990" y="784729"/>
            <a:ext cx="2671915" cy="1513700"/>
          </a:xfrm>
          <a:prstGeom prst="rect">
            <a:avLst/>
          </a:prstGeom>
          <a:ln w="57150" cmpd="thickThin">
            <a:solidFill>
              <a:schemeClr val="tx1">
                <a:lumMod val="50000"/>
                <a:lumOff val="50000"/>
              </a:schemeClr>
            </a:solidFill>
            <a:miter lim="800000"/>
          </a:ln>
          <a:effectLst>
            <a:innerShdw blurRad="114300">
              <a:prstClr val="black"/>
            </a:innerShdw>
          </a:effectLst>
        </p:spPr>
      </p:pic>
      <p:sp>
        <p:nvSpPr>
          <p:cNvPr id="16" name="矢印: 下 15">
            <a:extLst>
              <a:ext uri="{FF2B5EF4-FFF2-40B4-BE49-F238E27FC236}">
                <a16:creationId xmlns:a16="http://schemas.microsoft.com/office/drawing/2014/main" id="{67B7DE3E-FC4D-4D65-8A39-6B69CDDDC70A}"/>
              </a:ext>
            </a:extLst>
          </p:cNvPr>
          <p:cNvSpPr/>
          <p:nvPr/>
        </p:nvSpPr>
        <p:spPr>
          <a:xfrm>
            <a:off x="8997131" y="2338260"/>
            <a:ext cx="591671" cy="5217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8" name="図 17">
            <a:extLst>
              <a:ext uri="{FF2B5EF4-FFF2-40B4-BE49-F238E27FC236}">
                <a16:creationId xmlns:a16="http://schemas.microsoft.com/office/drawing/2014/main" id="{BDFD2886-CDF0-4150-B981-DA6E5EB4F6DE}"/>
              </a:ext>
            </a:extLst>
          </p:cNvPr>
          <p:cNvPicPr>
            <a:picLocks noChangeAspect="1"/>
          </p:cNvPicPr>
          <p:nvPr/>
        </p:nvPicPr>
        <p:blipFill>
          <a:blip r:embed="rId3"/>
          <a:stretch>
            <a:fillRect/>
          </a:stretch>
        </p:blipFill>
        <p:spPr>
          <a:xfrm>
            <a:off x="7955990" y="2995531"/>
            <a:ext cx="2671915" cy="1280124"/>
          </a:xfrm>
          <a:prstGeom prst="rect">
            <a:avLst/>
          </a:prstGeom>
        </p:spPr>
      </p:pic>
      <p:sp>
        <p:nvSpPr>
          <p:cNvPr id="20" name="矢印: 下 19">
            <a:extLst>
              <a:ext uri="{FF2B5EF4-FFF2-40B4-BE49-F238E27FC236}">
                <a16:creationId xmlns:a16="http://schemas.microsoft.com/office/drawing/2014/main" id="{3DB7F32C-8C4E-43D4-8404-B9575520A115}"/>
              </a:ext>
            </a:extLst>
          </p:cNvPr>
          <p:cNvSpPr/>
          <p:nvPr/>
        </p:nvSpPr>
        <p:spPr>
          <a:xfrm>
            <a:off x="8997131" y="4275655"/>
            <a:ext cx="591671" cy="5217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図 23">
            <a:extLst>
              <a:ext uri="{FF2B5EF4-FFF2-40B4-BE49-F238E27FC236}">
                <a16:creationId xmlns:a16="http://schemas.microsoft.com/office/drawing/2014/main" id="{909DB07D-85B0-4CB7-A612-7E01CDD10E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5990" y="4768776"/>
            <a:ext cx="2671914" cy="1389976"/>
          </a:xfrm>
          <a:prstGeom prst="rect">
            <a:avLst/>
          </a:prstGeom>
        </p:spPr>
      </p:pic>
    </p:spTree>
    <p:extLst>
      <p:ext uri="{BB962C8B-B14F-4D97-AF65-F5344CB8AC3E}">
        <p14:creationId xmlns:p14="http://schemas.microsoft.com/office/powerpoint/2010/main" val="279539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378F8D-51BA-4B82-A405-CBB1F5FAF86A}"/>
              </a:ext>
            </a:extLst>
          </p:cNvPr>
          <p:cNvSpPr>
            <a:spLocks noGrp="1"/>
          </p:cNvSpPr>
          <p:nvPr>
            <p:ph type="ctrTitle"/>
          </p:nvPr>
        </p:nvSpPr>
        <p:spPr/>
        <p:txBody>
          <a:bodyPr/>
          <a:lstStyle/>
          <a:p>
            <a:r>
              <a:rPr kumimoji="1" lang="ja-JP" altLang="en-US" dirty="0"/>
              <a:t>睡眠アプリ</a:t>
            </a:r>
          </a:p>
        </p:txBody>
      </p:sp>
      <p:sp>
        <p:nvSpPr>
          <p:cNvPr id="3" name="字幕 2">
            <a:extLst>
              <a:ext uri="{FF2B5EF4-FFF2-40B4-BE49-F238E27FC236}">
                <a16:creationId xmlns:a16="http://schemas.microsoft.com/office/drawing/2014/main" id="{CB941F40-CDC6-48E3-93B1-904CFD6CCC87}"/>
              </a:ext>
            </a:extLst>
          </p:cNvPr>
          <p:cNvSpPr>
            <a:spLocks noGrp="1"/>
          </p:cNvSpPr>
          <p:nvPr>
            <p:ph type="subTitle" idx="1"/>
          </p:nvPr>
        </p:nvSpPr>
        <p:spPr/>
        <p:txBody>
          <a:bodyPr/>
          <a:lstStyle/>
          <a:p>
            <a:r>
              <a:rPr kumimoji="1" lang="en-US" altLang="ja-JP" dirty="0" err="1"/>
              <a:t>Python,sqlite,HTML</a:t>
            </a:r>
            <a:r>
              <a:rPr lang="en-US" altLang="ja-JP" dirty="0" err="1"/>
              <a:t>,CSS,JavaScript</a:t>
            </a:r>
            <a:r>
              <a:rPr lang="ja-JP" altLang="en-US" dirty="0"/>
              <a:t>使用</a:t>
            </a:r>
            <a:endParaRPr kumimoji="1" lang="ja-JP" altLang="en-US" dirty="0"/>
          </a:p>
        </p:txBody>
      </p:sp>
    </p:spTree>
    <p:extLst>
      <p:ext uri="{BB962C8B-B14F-4D97-AF65-F5344CB8AC3E}">
        <p14:creationId xmlns:p14="http://schemas.microsoft.com/office/powerpoint/2010/main" val="288464242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オーガニック">
  <a:themeElements>
    <a:clrScheme name="オーガニック">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オーガニック">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オーガニック">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645</TotalTime>
  <Words>1423</Words>
  <Application>Microsoft Office PowerPoint</Application>
  <PresentationFormat>ワイド画面</PresentationFormat>
  <Paragraphs>92</Paragraphs>
  <Slides>19</Slides>
  <Notes>0</Notes>
  <HiddenSlides>0</HiddenSlides>
  <MMClips>0</MMClips>
  <ScaleCrop>false</ScaleCrop>
  <HeadingPairs>
    <vt:vector size="8" baseType="variant">
      <vt:variant>
        <vt:lpstr>使用されているフォント</vt:lpstr>
      </vt:variant>
      <vt:variant>
        <vt:i4>2</vt:i4>
      </vt:variant>
      <vt:variant>
        <vt:lpstr>テーマ</vt:lpstr>
      </vt:variant>
      <vt:variant>
        <vt:i4>1</vt:i4>
      </vt:variant>
      <vt:variant>
        <vt:lpstr>スライド タイトル</vt:lpstr>
      </vt:variant>
      <vt:variant>
        <vt:i4>19</vt:i4>
      </vt:variant>
      <vt:variant>
        <vt:lpstr>目的別スライド ショー</vt:lpstr>
      </vt:variant>
      <vt:variant>
        <vt:i4>2</vt:i4>
      </vt:variant>
    </vt:vector>
  </HeadingPairs>
  <TitlesOfParts>
    <vt:vector size="24" baseType="lpstr">
      <vt:lpstr>Arial</vt:lpstr>
      <vt:lpstr>Garamond</vt:lpstr>
      <vt:lpstr>オーガニック</vt:lpstr>
      <vt:lpstr>個人製作</vt:lpstr>
      <vt:lpstr>目次</vt:lpstr>
      <vt:lpstr>ユーザー管理システム</vt:lpstr>
      <vt:lpstr>ユーザー管理システム</vt:lpstr>
      <vt:lpstr>処理の流れ①</vt:lpstr>
      <vt:lpstr>処理の流れ➁</vt:lpstr>
      <vt:lpstr>システムのまとめ</vt:lpstr>
      <vt:lpstr>ユーザー管理システム</vt:lpstr>
      <vt:lpstr>睡眠アプリ</vt:lpstr>
      <vt:lpstr>睡眠アプリ</vt:lpstr>
      <vt:lpstr>日本の睡眠問題の現状 </vt:lpstr>
      <vt:lpstr>現代の睡眠問題</vt:lpstr>
      <vt:lpstr>睡眠アプリ</vt:lpstr>
      <vt:lpstr>グラフ表示</vt:lpstr>
      <vt:lpstr>まとめ</vt:lpstr>
      <vt:lpstr>睡眠アプリ</vt:lpstr>
      <vt:lpstr>メモリン（メモアプリ）</vt:lpstr>
      <vt:lpstr>メモリン</vt:lpstr>
      <vt:lpstr>ログイン機能の利点</vt:lpstr>
      <vt:lpstr>プレゼン用</vt:lpstr>
      <vt:lpstr>配布用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個人製作</dc:title>
  <dc:creator>7d22</dc:creator>
  <cp:lastModifiedBy>7d22</cp:lastModifiedBy>
  <cp:revision>55</cp:revision>
  <cp:lastPrinted>2024-02-06T05:01:55Z</cp:lastPrinted>
  <dcterms:created xsi:type="dcterms:W3CDTF">2024-02-06T02:13:31Z</dcterms:created>
  <dcterms:modified xsi:type="dcterms:W3CDTF">2024-02-09T06:54:55Z</dcterms:modified>
</cp:coreProperties>
</file>