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9" r:id="rId3"/>
    <p:sldId id="272" r:id="rId4"/>
    <p:sldId id="273" r:id="rId5"/>
    <p:sldId id="278" r:id="rId6"/>
    <p:sldId id="277" r:id="rId7"/>
    <p:sldId id="289" r:id="rId8"/>
    <p:sldId id="271" r:id="rId9"/>
    <p:sldId id="260" r:id="rId10"/>
    <p:sldId id="280" r:id="rId11"/>
    <p:sldId id="283" r:id="rId12"/>
    <p:sldId id="284" r:id="rId13"/>
    <p:sldId id="285" r:id="rId14"/>
    <p:sldId id="286" r:id="rId15"/>
    <p:sldId id="288" r:id="rId16"/>
    <p:sldId id="275" r:id="rId17"/>
    <p:sldId id="276" r:id="rId18"/>
    <p:sldId id="282" r:id="rId19"/>
    <p:sldId id="281" r:id="rId20"/>
  </p:sldIdLst>
  <p:sldSz cx="12801600" cy="9601200" type="A3"/>
  <p:notesSz cx="7099300" cy="1023461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38" y="6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0" y="9254915"/>
            <a:ext cx="12801600" cy="369332"/>
          </a:xfrm>
          <a:prstGeom prst="rect">
            <a:avLst/>
          </a:prstGeom>
          <a:gradFill rotWithShape="1">
            <a:gsLst>
              <a:gs pos="0">
                <a:srgbClr val="C0C0C0">
                  <a:alpha val="95000"/>
                </a:srgbClr>
              </a:gs>
              <a:gs pos="50000">
                <a:srgbClr val="C0C0C0">
                  <a:gamma/>
                  <a:shade val="72941"/>
                  <a:invGamma/>
                </a:srgbClr>
              </a:gs>
              <a:gs pos="100000">
                <a:srgbClr val="C0C0C0">
                  <a:alpha val="9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3675" algn="r">
              <a:defRPr/>
            </a:pPr>
            <a:r>
              <a:rPr lang="en-US" altLang="ja-JP" sz="1800" b="1" dirty="0">
                <a:solidFill>
                  <a:schemeClr val="bg1"/>
                </a:solidFill>
                <a:ea typeface="ＭＳ Ｐゴシック" pitchFamily="50" charset="-128"/>
              </a:rPr>
              <a:t>Tokyo </a:t>
            </a:r>
            <a:r>
              <a:rPr lang="en-US" altLang="ja-JP" sz="1800" b="1" dirty="0" err="1">
                <a:solidFill>
                  <a:schemeClr val="bg1"/>
                </a:solidFill>
                <a:ea typeface="ＭＳ Ｐゴシック" pitchFamily="50" charset="-128"/>
              </a:rPr>
              <a:t>Tenpyo</a:t>
            </a:r>
            <a:r>
              <a:rPr lang="en-US" altLang="ja-JP" sz="1800" b="1" dirty="0">
                <a:solidFill>
                  <a:schemeClr val="bg1"/>
                </a:solidFill>
                <a:ea typeface="ＭＳ Ｐゴシック" pitchFamily="50" charset="-128"/>
              </a:rPr>
              <a:t> Interaction System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2568352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</a:rPr>
              <a:t>CONNECTED</a:t>
            </a: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</a:rPr>
              <a:t>HOME</a:t>
            </a: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</a:rPr>
              <a:t> アプリ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3258815"/>
            <a:ext cx="1280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</a:rPr>
              <a:t>センサー付きポーチライト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</a:rPr>
              <a:t>中継器対応  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2400" smtClean="0">
                <a:latin typeface="メイリオ" pitchFamily="50" charset="-128"/>
                <a:ea typeface="メイリオ" pitchFamily="50" charset="-128"/>
              </a:rPr>
              <a:t>案</a:t>
            </a:r>
            <a:r>
              <a:rPr lang="en-US" altLang="ja-JP" sz="2400" smtClean="0">
                <a:latin typeface="メイリオ" pitchFamily="50" charset="-128"/>
                <a:ea typeface="メイリオ" pitchFamily="50" charset="-128"/>
              </a:rPr>
              <a:t>)</a:t>
            </a:r>
            <a:endParaRPr lang="ja-JP" altLang="en-US" sz="24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6888832"/>
            <a:ext cx="12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dirty="0" smtClean="0">
                <a:latin typeface="メイリオ" pitchFamily="50" charset="-128"/>
                <a:ea typeface="メイリオ" pitchFamily="50" charset="-128"/>
              </a:rPr>
              <a:t>2017.09.13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384776"/>
            <a:ext cx="1280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</a:rPr>
              <a:t>東京天平インターラクションシステム（株）</a:t>
            </a:r>
            <a:endParaRPr lang="ja-JP" altLang="en-US" sz="16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016624"/>
            <a:ext cx="12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u="sng" dirty="0" smtClean="0">
                <a:latin typeface="メイリオ" pitchFamily="50" charset="-128"/>
                <a:ea typeface="メイリオ" pitchFamily="50" charset="-128"/>
              </a:rPr>
              <a:t>Rev .1.2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91317" y="237970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３．センサー付きポートライト（センサー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時）の調光データについて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9349" y="537035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アプリからの調光データの </a:t>
            </a:r>
            <a:r>
              <a:rPr lang="en-US" altLang="ja-JP" sz="1200" dirty="0" err="1" smtClean="0">
                <a:latin typeface="メイリオ" pitchFamily="50" charset="-128"/>
                <a:ea typeface="メイリオ" pitchFamily="50" charset="-128"/>
              </a:rPr>
              <a:t>MapIndex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X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及び、</a:t>
            </a:r>
            <a:r>
              <a:rPr lang="en-US" altLang="ja-JP" sz="1200" dirty="0" err="1" smtClean="0">
                <a:latin typeface="メイリオ" pitchFamily="50" charset="-128"/>
                <a:ea typeface="メイリオ" pitchFamily="50" charset="-128"/>
              </a:rPr>
              <a:t>MapIndex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Y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の値が「消灯」以外の場合に点灯する。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743445" y="897075"/>
          <a:ext cx="477421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19"/>
                <a:gridCol w="1809148"/>
                <a:gridCol w="1809148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kumimoji="1" lang="en-US" altLang="ja-JP" sz="9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消灯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点灯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1" dirty="0" err="1" smtClean="0">
                          <a:solidFill>
                            <a:schemeClr val="tx1"/>
                          </a:solidFill>
                          <a:ea typeface="ＭＳ Ｐゴシック" pitchFamily="50" charset="-128"/>
                        </a:rPr>
                        <a:t>MapIndex</a:t>
                      </a:r>
                      <a:r>
                        <a:rPr lang="en-US" altLang="ja-JP" sz="900" b="1" dirty="0" smtClean="0">
                          <a:solidFill>
                            <a:schemeClr val="tx1"/>
                          </a:solidFill>
                          <a:ea typeface="ＭＳ Ｐゴシック" pitchFamily="50" charset="-128"/>
                        </a:rPr>
                        <a:t> X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50</a:t>
                      </a:r>
                      <a:r>
                        <a:rPr kumimoji="1" lang="ja-JP" altLang="en-US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以外</a:t>
                      </a:r>
                      <a:endParaRPr kumimoji="1" lang="en-US" altLang="ja-JP" sz="9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1" dirty="0" err="1" smtClean="0">
                          <a:ea typeface="ＭＳ Ｐゴシック" pitchFamily="50" charset="-128"/>
                        </a:rPr>
                        <a:t>MapIndex</a:t>
                      </a:r>
                      <a:r>
                        <a:rPr lang="en-US" altLang="ja-JP" sz="900" b="1" dirty="0" smtClean="0">
                          <a:ea typeface="ＭＳ Ｐゴシック" pitchFamily="50" charset="-128"/>
                        </a:rPr>
                        <a:t> Y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1" lang="ja-JP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以外</a:t>
                      </a:r>
                      <a:endParaRPr kumimoji="1" lang="en-US" altLang="ja-JP" sz="9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391317" y="1977195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4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センサー付きポートライトの製品コード（</a:t>
            </a:r>
            <a:r>
              <a:rPr lang="en-US" altLang="ja-JP" sz="1200" b="1" dirty="0" err="1" smtClean="0">
                <a:latin typeface="メイリオ" pitchFamily="50" charset="-128"/>
                <a:ea typeface="メイリオ" pitchFamily="50" charset="-128"/>
              </a:rPr>
              <a:t>ProductID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349" y="2337235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別途定義される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6-1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91317" y="237970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メッセージシーケンス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6-1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2168" y="624136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5-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１．人感センサー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／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OFF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584376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スマホ</a:t>
            </a:r>
            <a:endParaRPr kumimoji="1"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タブレット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2928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1" name="直線コネクタ 20"/>
          <p:cNvCxnSpPr>
            <a:stCxn id="18" idx="2"/>
          </p:cNvCxnSpPr>
          <p:nvPr/>
        </p:nvCxnSpPr>
        <p:spPr>
          <a:xfrm flipH="1">
            <a:off x="3088432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056984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887460" y="2078248"/>
            <a:ext cx="22322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人感センサー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ONOFF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ボタン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121956" y="1977774"/>
            <a:ext cx="49680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SM_PSENSOR_ONOFF_GROUP</a:t>
            </a:r>
            <a:endParaRPr kumimoji="1" lang="ja-JP" altLang="en-US" sz="11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065096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9569152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線吹き出し 2 (枠付き) 35"/>
          <p:cNvSpPr/>
          <p:nvPr/>
        </p:nvSpPr>
        <p:spPr>
          <a:xfrm>
            <a:off x="424136" y="6240760"/>
            <a:ext cx="2520280" cy="936104"/>
          </a:xfrm>
          <a:prstGeom prst="borderCallout2">
            <a:avLst>
              <a:gd name="adj1" fmla="val 15067"/>
              <a:gd name="adj2" fmla="val 99664"/>
              <a:gd name="adj3" fmla="val -14071"/>
              <a:gd name="adj4" fmla="val 113104"/>
              <a:gd name="adj5" fmla="val -120816"/>
              <a:gd name="adj6" fmla="val 125909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人感センサー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</a:p>
          <a:p>
            <a:pPr marL="228600" indent="-228600">
              <a:buAutoNum type="arabicPeriod"/>
            </a:pPr>
            <a:r>
              <a:rPr kumimoji="1"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感知後点灯時間（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4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種類）</a:t>
            </a:r>
            <a:endParaRPr kumimoji="1"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防犯モード（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kumimoji="1"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505256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11009312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124436" y="5088632"/>
            <a:ext cx="792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121956" y="4728592"/>
            <a:ext cx="49680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SM_PSENSOR_ONOFF_GROUP</a:t>
            </a:r>
            <a:endParaRPr kumimoji="1" lang="ja-JP" altLang="en-US" sz="11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12168" y="8545016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* 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1" name="直線コネクタ 40"/>
          <p:cNvCxnSpPr/>
          <p:nvPr/>
        </p:nvCxnSpPr>
        <p:spPr>
          <a:xfrm>
            <a:off x="3124436" y="2280320"/>
            <a:ext cx="496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887460" y="3360440"/>
            <a:ext cx="22322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人感センサー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ONOFF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ボタン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121956" y="3288994"/>
            <a:ext cx="49680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SM_PSENSOR_ONOFF_GROUP</a:t>
            </a:r>
            <a:endParaRPr kumimoji="1" lang="ja-JP" altLang="en-US" sz="11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3124436" y="3590978"/>
            <a:ext cx="648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856184" y="3000400"/>
            <a:ext cx="49680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6184" y="1704256"/>
            <a:ext cx="49680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87460" y="4872608"/>
            <a:ext cx="22322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人感センサー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ONOFF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ボタン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856184" y="4512568"/>
            <a:ext cx="49680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6-1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2168" y="192088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5-2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連動 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584376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スマホ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タブレット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56784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1" name="直線コネクタ 20"/>
          <p:cNvCxnSpPr>
            <a:stCxn id="18" idx="2"/>
          </p:cNvCxnSpPr>
          <p:nvPr/>
        </p:nvCxnSpPr>
        <p:spPr>
          <a:xfrm flipH="1">
            <a:off x="3088432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760840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899726" y="2063734"/>
            <a:ext cx="2232000" cy="504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LIGHT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連投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ONOFF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ボタン：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ON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時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3124436" y="2140620"/>
            <a:ext cx="36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121956" y="1818680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768952" y="1128192"/>
            <a:ext cx="1080120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当該センサーの連動対象器具①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8273008" y="1927996"/>
            <a:ext cx="36004" cy="64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線吹き出し 2 (枠付き) 35"/>
          <p:cNvSpPr/>
          <p:nvPr/>
        </p:nvSpPr>
        <p:spPr>
          <a:xfrm>
            <a:off x="438650" y="2712368"/>
            <a:ext cx="2520280" cy="1368152"/>
          </a:xfrm>
          <a:prstGeom prst="borderCallout2">
            <a:avLst>
              <a:gd name="adj1" fmla="val 15067"/>
              <a:gd name="adj2" fmla="val 99664"/>
              <a:gd name="adj3" fmla="val -14071"/>
              <a:gd name="adj4" fmla="val 113104"/>
              <a:gd name="adj5" fmla="val -41432"/>
              <a:gd name="adj6" fmla="val 119286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  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</a:t>
            </a: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感知連動調光データ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感知後連動点灯時間（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種類）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待機時調光データ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防犯モード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9713168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124436" y="5218134"/>
            <a:ext cx="518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線吹き出し 2 (枠付き) 33"/>
          <p:cNvSpPr/>
          <p:nvPr/>
        </p:nvSpPr>
        <p:spPr>
          <a:xfrm>
            <a:off x="438650" y="7450382"/>
            <a:ext cx="2520280" cy="720080"/>
          </a:xfrm>
          <a:prstGeom prst="borderCallout2">
            <a:avLst>
              <a:gd name="adj1" fmla="val 15067"/>
              <a:gd name="adj2" fmla="val 99664"/>
              <a:gd name="adj3" fmla="val -15824"/>
              <a:gd name="adj4" fmla="val 110224"/>
              <a:gd name="adj5" fmla="val -67424"/>
              <a:gd name="adj6" fmla="val 11899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   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OFF</a:t>
            </a: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MacAddress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3124436" y="6946326"/>
            <a:ext cx="81009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433248" y="1128192"/>
            <a:ext cx="1656184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当該センサーについて、非連動となった照明器具（*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9" name="直線コネクタ 38"/>
          <p:cNvCxnSpPr>
            <a:stCxn id="38" idx="2"/>
          </p:cNvCxnSpPr>
          <p:nvPr/>
        </p:nvCxnSpPr>
        <p:spPr>
          <a:xfrm flipH="1">
            <a:off x="11225336" y="1920280"/>
            <a:ext cx="36004" cy="6480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線吹き出し 2 (枠付き) 40"/>
          <p:cNvSpPr/>
          <p:nvPr/>
        </p:nvSpPr>
        <p:spPr>
          <a:xfrm>
            <a:off x="438650" y="6442270"/>
            <a:ext cx="2520280" cy="720000"/>
          </a:xfrm>
          <a:prstGeom prst="borderCallout2">
            <a:avLst>
              <a:gd name="adj1" fmla="val 15067"/>
              <a:gd name="adj2" fmla="val 99664"/>
              <a:gd name="adj3" fmla="val -14071"/>
              <a:gd name="adj4" fmla="val 113104"/>
              <a:gd name="adj5" fmla="val -77677"/>
              <a:gd name="adj6" fmla="val 124756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  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</a:t>
            </a: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MacAddress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3124436" y="5866206"/>
            <a:ext cx="658873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3121956" y="5506166"/>
            <a:ext cx="349486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56184" y="1704256"/>
            <a:ext cx="49680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について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137104" y="1128192"/>
            <a:ext cx="1080120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当該センサーの連動対象器具②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0120" y="8689032"/>
            <a:ext cx="59766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アプリにて、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連動設定のチェックが外された照明器具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121956" y="4872608"/>
            <a:ext cx="349486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121956" y="6600800"/>
            <a:ext cx="349486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3124436" y="2496344"/>
            <a:ext cx="36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121956" y="2187104"/>
            <a:ext cx="385490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SM_PSENSOR_LINK_ONOFF_BLINK_GROUP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438650" y="4224536"/>
            <a:ext cx="2520280" cy="720000"/>
          </a:xfrm>
          <a:prstGeom prst="borderCallout2">
            <a:avLst>
              <a:gd name="adj1" fmla="val 15067"/>
              <a:gd name="adj2" fmla="val 99664"/>
              <a:gd name="adj3" fmla="val -14071"/>
              <a:gd name="adj4" fmla="val 113104"/>
              <a:gd name="adj5" fmla="val -237772"/>
              <a:gd name="adj6" fmla="val 144482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防犯モード時連動調光データ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6-1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2168" y="192088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5-3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連動 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584376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スマホ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タブレット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56784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1" name="直線コネクタ 20"/>
          <p:cNvCxnSpPr>
            <a:stCxn id="18" idx="2"/>
          </p:cNvCxnSpPr>
          <p:nvPr/>
        </p:nvCxnSpPr>
        <p:spPr>
          <a:xfrm flipH="1">
            <a:off x="3088432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760840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899726" y="2063734"/>
            <a:ext cx="2232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LIGHT</a:t>
            </a:r>
            <a:r>
              <a:rPr lang="ja-JP" altLang="en-US" sz="1100" dirty="0" smtClean="0">
                <a:solidFill>
                  <a:schemeClr val="tx1"/>
                </a:solidFill>
              </a:rPr>
              <a:t>連投</a:t>
            </a:r>
            <a:r>
              <a:rPr lang="en-US" altLang="ja-JP" sz="1100" dirty="0" smtClean="0">
                <a:solidFill>
                  <a:schemeClr val="tx1"/>
                </a:solidFill>
              </a:rPr>
              <a:t>ONOFF</a:t>
            </a:r>
            <a:r>
              <a:rPr lang="ja-JP" altLang="en-US" sz="1100" dirty="0" smtClean="0">
                <a:solidFill>
                  <a:schemeClr val="tx1"/>
                </a:solidFill>
              </a:rPr>
              <a:t>ボタン：</a:t>
            </a:r>
            <a:r>
              <a:rPr lang="en-US" altLang="ja-JP" sz="1100" dirty="0" smtClean="0">
                <a:solidFill>
                  <a:schemeClr val="tx1"/>
                </a:solidFill>
              </a:rPr>
              <a:t>OFF</a:t>
            </a:r>
            <a:r>
              <a:rPr lang="ja-JP" altLang="en-US" sz="1100" dirty="0" smtClean="0">
                <a:solidFill>
                  <a:schemeClr val="tx1"/>
                </a:solidFill>
              </a:rPr>
              <a:t>時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3124436" y="2280320"/>
            <a:ext cx="36364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121956" y="1949308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769080" y="1128192"/>
            <a:ext cx="1080000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当該センサーの連動対象器具①</a:t>
            </a:r>
            <a:endParaRPr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8273008" y="1927996"/>
            <a:ext cx="36004" cy="64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線吹き出し 2 (枠付き) 35"/>
          <p:cNvSpPr/>
          <p:nvPr/>
        </p:nvSpPr>
        <p:spPr>
          <a:xfrm>
            <a:off x="438650" y="2712368"/>
            <a:ext cx="2520280" cy="720000"/>
          </a:xfrm>
          <a:prstGeom prst="borderCallout2">
            <a:avLst>
              <a:gd name="adj1" fmla="val 15067"/>
              <a:gd name="adj2" fmla="val 99664"/>
              <a:gd name="adj3" fmla="val -14071"/>
              <a:gd name="adj4" fmla="val 113104"/>
              <a:gd name="adj5" fmla="val -62783"/>
              <a:gd name="adj6" fmla="val 120725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OFF</a:t>
            </a:r>
          </a:p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（他項目は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ALL0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10037204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124436" y="3360440"/>
            <a:ext cx="514857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3121956" y="3029428"/>
            <a:ext cx="363888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" name="線吹き出し 2 (枠付き) 40"/>
          <p:cNvSpPr/>
          <p:nvPr/>
        </p:nvSpPr>
        <p:spPr>
          <a:xfrm>
            <a:off x="438650" y="4224536"/>
            <a:ext cx="2520280" cy="720000"/>
          </a:xfrm>
          <a:prstGeom prst="borderCallout2">
            <a:avLst>
              <a:gd name="adj1" fmla="val 15067"/>
              <a:gd name="adj2" fmla="val 99664"/>
              <a:gd name="adj3" fmla="val -3992"/>
              <a:gd name="adj4" fmla="val 115983"/>
              <a:gd name="adj5" fmla="val -27280"/>
              <a:gd name="adj6" fmla="val 12418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OFF</a:t>
            </a: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MacAddress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3124436" y="4008512"/>
            <a:ext cx="694877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856184" y="1704256"/>
            <a:ext cx="295232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について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525738" y="1128192"/>
            <a:ext cx="1080000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当該センサーの連動対象器具①</a:t>
            </a:r>
            <a:endParaRPr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121956" y="3677500"/>
            <a:ext cx="363888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SM_PSENSOR_LINK_ONOFF_LIGHT_GROUP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6515788" y="2640360"/>
            <a:ext cx="2664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PSENSOR_LINK_FIRE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6-1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2168" y="192088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5-4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人感センサー発報時 （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連動機能）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008312" y="1056184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05492" y="1056184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連動中</a:t>
            </a:r>
            <a:endParaRPr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endParaRPr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1" name="直線コネクタ 20"/>
          <p:cNvCxnSpPr>
            <a:stCxn id="18" idx="2"/>
          </p:cNvCxnSpPr>
          <p:nvPr/>
        </p:nvCxnSpPr>
        <p:spPr>
          <a:xfrm flipH="1">
            <a:off x="2512368" y="1488232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3909548" y="1488232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3662" y="2567790"/>
            <a:ext cx="2232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人感センサ発報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2569862" y="2784376"/>
            <a:ext cx="138266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線吹き出し 2 (枠付き) 35"/>
          <p:cNvSpPr/>
          <p:nvPr/>
        </p:nvSpPr>
        <p:spPr>
          <a:xfrm>
            <a:off x="438650" y="3216424"/>
            <a:ext cx="2001710" cy="1152128"/>
          </a:xfrm>
          <a:prstGeom prst="borderCallout2">
            <a:avLst>
              <a:gd name="adj1" fmla="val 15067"/>
              <a:gd name="adj2" fmla="val 99664"/>
              <a:gd name="adj3" fmla="val -14071"/>
              <a:gd name="adj4" fmla="val 113104"/>
              <a:gd name="adj5" fmla="val -33808"/>
              <a:gd name="adj6" fmla="val 12145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発報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ID</a:t>
            </a:r>
          </a:p>
          <a:p>
            <a:pPr marL="228600" indent="-228600">
              <a:buFontTx/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MacAddress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感知連動調光データ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FontTx/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防犯モード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80120" y="2208312"/>
            <a:ext cx="288032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56384" y="2481830"/>
            <a:ext cx="129614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Advertising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997780" y="1056184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中継器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6501836" y="1488232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489032" y="1056184"/>
            <a:ext cx="1368152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非連動中</a:t>
            </a:r>
            <a:endParaRPr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(*1)</a:t>
            </a:r>
            <a:endParaRPr kumimoji="1" lang="ja-JP" altLang="en-US" sz="11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9137104" y="1488232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952528" y="3000400"/>
            <a:ext cx="26213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4557620" y="3000400"/>
            <a:ext cx="140167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Mesh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方式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BROADCAST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909548" y="2640360"/>
            <a:ext cx="2664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PSENSOR_LINK_FIRE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6544816" y="3000400"/>
            <a:ext cx="26213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7077900" y="3000400"/>
            <a:ext cx="140167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Mesh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方式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BROADCAST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1081320" y="1056184"/>
            <a:ext cx="1512168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その他</a:t>
            </a:r>
            <a:endParaRPr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(*2)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801400" y="1488232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9742758" y="3000400"/>
            <a:ext cx="140167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Mesh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方式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BROADCAST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209112" y="2640360"/>
            <a:ext cx="2664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PSENSOR_LINK_FIRE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9180646" y="3000400"/>
            <a:ext cx="26213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94634" y="6024736"/>
            <a:ext cx="2232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待機時調光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80120" y="5665258"/>
            <a:ext cx="288032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-7912" y="5232648"/>
            <a:ext cx="288032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感知後連動点灯時間経過後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】</a:t>
            </a:r>
            <a:endParaRPr kumimoji="1" lang="ja-JP" altLang="en-US" sz="1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2569862" y="6240760"/>
            <a:ext cx="138266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線吹き出し 2 (枠付き) 32"/>
          <p:cNvSpPr/>
          <p:nvPr/>
        </p:nvSpPr>
        <p:spPr>
          <a:xfrm>
            <a:off x="438650" y="6672808"/>
            <a:ext cx="2001710" cy="1152128"/>
          </a:xfrm>
          <a:prstGeom prst="borderCallout2">
            <a:avLst>
              <a:gd name="adj1" fmla="val 15067"/>
              <a:gd name="adj2" fmla="val 99664"/>
              <a:gd name="adj3" fmla="val -14071"/>
              <a:gd name="adj4" fmla="val 113104"/>
              <a:gd name="adj5" fmla="val -33808"/>
              <a:gd name="adj6" fmla="val 12145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発報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ID</a:t>
            </a:r>
          </a:p>
          <a:p>
            <a:pPr marL="228600" indent="-228600">
              <a:buFontTx/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MacAddress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待機時調光データ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656384" y="5880720"/>
            <a:ext cx="129614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Advertising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515788" y="6024736"/>
            <a:ext cx="2664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PSENSOR_LINK_FIRE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3952528" y="6384776"/>
            <a:ext cx="26213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557620" y="6384776"/>
            <a:ext cx="140167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Mesh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方式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BROADCAST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909548" y="6024736"/>
            <a:ext cx="2664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PSENSOR_LINK_FIRE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>
            <a:off x="6544816" y="6384776"/>
            <a:ext cx="26213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7077900" y="6384776"/>
            <a:ext cx="140167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Mesh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方式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BROADCAST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742758" y="6384776"/>
            <a:ext cx="140167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Mesh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方式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BROADCAST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9209112" y="6024736"/>
            <a:ext cx="2664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PSENSOR_LINK_FIRE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9180646" y="6384776"/>
            <a:ext cx="26213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2569862" y="3720480"/>
            <a:ext cx="397495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6544816" y="3648472"/>
            <a:ext cx="1296144" cy="43204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転送済み発報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のデータは破棄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2656384" y="3418496"/>
            <a:ext cx="129614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Advertising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2569862" y="4383066"/>
            <a:ext cx="138266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656384" y="4080520"/>
            <a:ext cx="129614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Advertising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952528" y="4224536"/>
            <a:ext cx="1296144" cy="43204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転送済み発報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のデータは破棄</a:t>
            </a:r>
          </a:p>
        </p:txBody>
      </p:sp>
      <p:cxnSp>
        <p:nvCxnSpPr>
          <p:cNvPr id="71" name="直線コネクタ 70"/>
          <p:cNvCxnSpPr/>
          <p:nvPr/>
        </p:nvCxnSpPr>
        <p:spPr>
          <a:xfrm>
            <a:off x="2569862" y="7263386"/>
            <a:ext cx="138266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656384" y="6960840"/>
            <a:ext cx="129614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Advertising</a:t>
            </a:r>
            <a:endParaRPr lang="ja-JP" altLang="en-US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952528" y="7104856"/>
            <a:ext cx="1296144" cy="43204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転送済み発報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のデータは破棄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280120" y="8689032"/>
            <a:ext cx="11665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連動中以外の照明器具も転送を行う（転送済み発報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のデータは転送せず破棄する）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2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「センサー付き照明器具」についても、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他の器具と同様の扱いとする</a:t>
            </a:r>
            <a:endParaRPr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-7912" y="1704256"/>
            <a:ext cx="288032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【</a:t>
            </a:r>
            <a:r>
              <a:rPr lang="ja-JP" altLang="en-US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センサー発報時</a:t>
            </a:r>
            <a:r>
              <a:rPr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】</a:t>
            </a:r>
            <a:endParaRPr kumimoji="1" lang="ja-JP" altLang="en-US" sz="1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360240" y="480120"/>
            <a:ext cx="10801200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発報は複数回センサーが</a:t>
            </a:r>
            <a:r>
              <a:rPr lang="ja-JP" altLang="en-US" sz="11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ら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ブロードキャストで発信される。転送済みの発報は転送せずに破棄される。</a:t>
            </a:r>
            <a:endParaRPr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6-1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2168" y="192088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5-5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センサー情報問合せ（アプリ起動時）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584376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スマホ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タブレット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300318" y="1128192"/>
            <a:ext cx="1080120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1" name="直線コネクタ 20"/>
          <p:cNvCxnSpPr>
            <a:stCxn id="18" idx="2"/>
          </p:cNvCxnSpPr>
          <p:nvPr/>
        </p:nvCxnSpPr>
        <p:spPr>
          <a:xfrm flipH="1">
            <a:off x="3088432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6804374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899726" y="2063734"/>
            <a:ext cx="223200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アプリ起動時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3124436" y="2280320"/>
            <a:ext cx="370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121956" y="1992288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SM_PSENSOR_ONOFF_REQ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812614" y="1128192"/>
            <a:ext cx="1080000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照明器具①</a:t>
            </a:r>
            <a:endParaRPr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8316542" y="1927996"/>
            <a:ext cx="36004" cy="64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線吹き出し 2 (枠付き) 35"/>
          <p:cNvSpPr/>
          <p:nvPr/>
        </p:nvSpPr>
        <p:spPr>
          <a:xfrm>
            <a:off x="424136" y="4008512"/>
            <a:ext cx="2520280" cy="1224136"/>
          </a:xfrm>
          <a:prstGeom prst="borderCallout2">
            <a:avLst>
              <a:gd name="adj1" fmla="val 8694"/>
              <a:gd name="adj2" fmla="val 100240"/>
              <a:gd name="adj3" fmla="val -2659"/>
              <a:gd name="adj4" fmla="val 113824"/>
              <a:gd name="adj5" fmla="val -15356"/>
              <a:gd name="adj6" fmla="val 12238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 状態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感知連動調光データ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感知後連動点灯時間（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4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種類）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待機時調光データ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防犯モード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10080738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線吹き出し 2 (枠付き) 40"/>
          <p:cNvSpPr/>
          <p:nvPr/>
        </p:nvSpPr>
        <p:spPr>
          <a:xfrm>
            <a:off x="438650" y="6384856"/>
            <a:ext cx="2520280" cy="720000"/>
          </a:xfrm>
          <a:prstGeom prst="borderCallout2">
            <a:avLst>
              <a:gd name="adj1" fmla="val 15067"/>
              <a:gd name="adj2" fmla="val 99664"/>
              <a:gd name="adj3" fmla="val -3992"/>
              <a:gd name="adj4" fmla="val 115983"/>
              <a:gd name="adj5" fmla="val -36099"/>
              <a:gd name="adj6" fmla="val 12418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 状態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</a:t>
            </a:r>
            <a:r>
              <a:rPr lang="en-US" altLang="ja-JP" sz="1200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MacAddress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3124436" y="5736704"/>
            <a:ext cx="522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3121956" y="5405692"/>
            <a:ext cx="371089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SM_PSENSOR_LINK_ONOFF_LIGHT_REQ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(*1)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56184" y="1704256"/>
            <a:ext cx="295232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について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9569272" y="1128192"/>
            <a:ext cx="1080000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照明器具②</a:t>
            </a:r>
            <a:endParaRPr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1009312" y="1128192"/>
            <a:ext cx="1368152" cy="4320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センサー付き</a:t>
            </a:r>
            <a:endParaRPr kumimoji="1"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照明器具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2)</a:t>
            </a:r>
            <a:endParaRPr kumimoji="1" lang="ja-JP" altLang="en-US" sz="11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11657384" y="1560240"/>
            <a:ext cx="36004" cy="684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124436" y="2712368"/>
            <a:ext cx="3708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121956" y="2424336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PSENSOR_ONOFF_ANS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80120" y="8689032"/>
            <a:ext cx="11665296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  ネットワーク負荷軽減の為、グループ内の１台の器具のみについて問い合わせる</a:t>
            </a:r>
            <a:endParaRPr lang="en-US" altLang="ja-JP" sz="11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2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「センサー付き照明器具」についても、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他の照明器具と同様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3121956" y="5808712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PSENSOR_LINK_ONOFF_LIGHT_ANS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3124436" y="6096744"/>
            <a:ext cx="5220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線吹き出し 2 (枠付き) 44"/>
          <p:cNvSpPr/>
          <p:nvPr/>
        </p:nvSpPr>
        <p:spPr>
          <a:xfrm>
            <a:off x="424136" y="2784376"/>
            <a:ext cx="2520280" cy="936104"/>
          </a:xfrm>
          <a:prstGeom prst="borderCallout2">
            <a:avLst>
              <a:gd name="adj1" fmla="val 32704"/>
              <a:gd name="adj2" fmla="val 99664"/>
              <a:gd name="adj3" fmla="val 16163"/>
              <a:gd name="adj4" fmla="val 110369"/>
              <a:gd name="adj5" fmla="val -4141"/>
              <a:gd name="adj6" fmla="val 11719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人感センサー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状態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kumimoji="1"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感知後点灯時間（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4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種類）</a:t>
            </a:r>
            <a:endParaRPr kumimoji="1"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防犯モード（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kumimoji="1"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121956" y="3072408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SM_PSENSOR_LINK_ONOFF_REQ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3124436" y="3360440"/>
            <a:ext cx="370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124436" y="3820954"/>
            <a:ext cx="3708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3121956" y="3504456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PSENSOR_LINK_ONOFF_ANS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21956" y="6485812"/>
            <a:ext cx="371089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SM_PSENSOR_LINK_ONOFF_LIGHT_REQ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(*1)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121956" y="6888832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PSENSOR_LINK_ONOFF_LIGHT_ANS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21956" y="7536904"/>
            <a:ext cx="371089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SM_PSENSOR_LINK_ONOFF_LIGHT_REQ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(*1)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121956" y="7968952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PSENSOR_LINK_ONOFF_LIGHT_ANS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>
            <a:off x="3124436" y="6816824"/>
            <a:ext cx="698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3124436" y="7176864"/>
            <a:ext cx="6984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124436" y="7896944"/>
            <a:ext cx="853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3124436" y="8256984"/>
            <a:ext cx="8532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線吹き出し 2 (枠付き) 50"/>
          <p:cNvSpPr/>
          <p:nvPr/>
        </p:nvSpPr>
        <p:spPr>
          <a:xfrm>
            <a:off x="438650" y="5376664"/>
            <a:ext cx="2520280" cy="720000"/>
          </a:xfrm>
          <a:prstGeom prst="borderCallout2">
            <a:avLst>
              <a:gd name="adj1" fmla="val 15067"/>
              <a:gd name="adj2" fmla="val 99664"/>
              <a:gd name="adj3" fmla="val -26923"/>
              <a:gd name="adj4" fmla="val 112960"/>
              <a:gd name="adj5" fmla="val -154280"/>
              <a:gd name="adj6" fmla="val 123676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送信データ項目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防犯モード時連動調光データ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3124436" y="4253002"/>
            <a:ext cx="37080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3121956" y="3936504"/>
            <a:ext cx="3350852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PSENSOR_LINK_ONOFF_BLINK_ANS</a:t>
            </a:r>
            <a:endParaRPr lang="ja-JP" altLang="en-US" sz="11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0" y="0"/>
            <a:ext cx="82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latin typeface="メイリオ" pitchFamily="50" charset="-128"/>
                <a:ea typeface="メイリオ" pitchFamily="50" charset="-128"/>
              </a:rPr>
              <a:t>Ⅳ.</a:t>
            </a:r>
            <a:r>
              <a:rPr lang="ja-JP" altLang="en-US" sz="1800" b="1" dirty="0" smtClean="0">
                <a:latin typeface="メイリオ" pitchFamily="50" charset="-128"/>
                <a:ea typeface="メイリオ" pitchFamily="50" charset="-128"/>
              </a:rPr>
              <a:t>画面仕様  コネクテッド</a:t>
            </a:r>
            <a:r>
              <a:rPr lang="en-US" altLang="ja-JP" sz="1800" b="1" dirty="0" smtClean="0">
                <a:latin typeface="メイリオ" pitchFamily="50" charset="-128"/>
                <a:ea typeface="メイリオ" pitchFamily="50" charset="-128"/>
              </a:rPr>
              <a:t>HOME</a:t>
            </a:r>
            <a:r>
              <a:rPr lang="ja-JP" altLang="en-US" sz="1800" b="1" dirty="0" smtClean="0">
                <a:latin typeface="メイリオ" pitchFamily="50" charset="-128"/>
                <a:ea typeface="メイリオ" pitchFamily="50" charset="-128"/>
              </a:rPr>
              <a:t>アプリ</a:t>
            </a:r>
            <a:endParaRPr lang="ja-JP" altLang="en-US" sz="1800" b="1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8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128" y="624136"/>
            <a:ext cx="12449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詳細は 「センサー関係変更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_20170322.pdf</a:t>
            </a:r>
            <a:r>
              <a:rPr kumimoji="1" lang="ja-JP" altLang="en-US" sz="1200" b="1" dirty="0" smtClean="0">
                <a:latin typeface="メイリオ" pitchFamily="50" charset="-128"/>
                <a:ea typeface="メイリオ" pitchFamily="50" charset="-128"/>
              </a:rPr>
              <a:t>」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を参照の事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「センサー関係変更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_20170322.pdf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」補足事項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(1)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センサー付きポーチライトの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LED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照明のアプリからの点灯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消灯は、当該ポーチライトが「センサー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時」に可能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(2)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連動設定時（ 「画面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04-1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」 及び「画面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04-2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」）にて、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RGB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モード切替時に、「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RGB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モード時は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RGB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電球以外調光できません　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OK)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」のメッセージが出力される。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eriod"/>
            </a:pP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2408" y="1754898"/>
            <a:ext cx="7056784" cy="439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線吹き出し 2 (枠付き) 5"/>
          <p:cNvSpPr/>
          <p:nvPr/>
        </p:nvSpPr>
        <p:spPr>
          <a:xfrm>
            <a:off x="9713168" y="7176864"/>
            <a:ext cx="2808312" cy="360040"/>
          </a:xfrm>
          <a:prstGeom prst="borderCallout2">
            <a:avLst>
              <a:gd name="adj1" fmla="val 18750"/>
              <a:gd name="adj2" fmla="val -2664"/>
              <a:gd name="adj3" fmla="val 18750"/>
              <a:gd name="adj4" fmla="val -11734"/>
              <a:gd name="adj5" fmla="val -613616"/>
              <a:gd name="adj6" fmla="val -4187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SM_BRIGHT_LIGHT_GROUP</a:t>
            </a:r>
            <a:endParaRPr kumimoji="1"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線吹き出し 2 (枠付き) 6"/>
          <p:cNvSpPr/>
          <p:nvPr/>
        </p:nvSpPr>
        <p:spPr>
          <a:xfrm>
            <a:off x="352128" y="7104856"/>
            <a:ext cx="3168352" cy="504056"/>
          </a:xfrm>
          <a:prstGeom prst="borderCallout2">
            <a:avLst>
              <a:gd name="adj1" fmla="val 197"/>
              <a:gd name="adj2" fmla="val 74094"/>
              <a:gd name="adj3" fmla="val -86797"/>
              <a:gd name="adj4" fmla="val 93965"/>
              <a:gd name="adj5" fmla="val -430224"/>
              <a:gd name="adj6" fmla="val 2117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  <a:ea typeface="ＭＳ Ｐゴシック" charset="-128"/>
              </a:rPr>
              <a:t>SM_PSENSOR_ONOFF_GROUP</a:t>
            </a:r>
            <a:endParaRPr kumimoji="1"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4744616" y="7104856"/>
            <a:ext cx="4104456" cy="1512168"/>
          </a:xfrm>
          <a:prstGeom prst="borderCallout2">
            <a:avLst>
              <a:gd name="adj1" fmla="val -5457"/>
              <a:gd name="adj2" fmla="val 13985"/>
              <a:gd name="adj3" fmla="val -25228"/>
              <a:gd name="adj4" fmla="val 16718"/>
              <a:gd name="adj5" fmla="val -99303"/>
              <a:gd name="adj6" fmla="val 56908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センサー宛て：</a:t>
            </a:r>
            <a:endParaRPr lang="en-US" altLang="ja-JP" sz="12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SM_PSENSOR_LINK_ONOFF_GROUP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連動する器具宛て：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SM_PSENSOR_LINK_LIGHT_ON_GROUP</a:t>
            </a:r>
            <a:b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SM_PSENSOR_LINK_LIGHT_OFF_GROUP</a:t>
            </a:r>
            <a:endParaRPr kumimoji="1"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9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2168" y="491153"/>
            <a:ext cx="9865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アプリ起動時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グループ代表照明器具：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連動設定情報の取得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センサー付きポーチ：感知連動調光データ等の取得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arenBoth"/>
            </a:pP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arenBoth"/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各ボタン操作時 下図参照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2128" y="120080"/>
            <a:ext cx="1244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ja-JP" sz="1400" b="1" dirty="0" smtClean="0">
                <a:latin typeface="メイリオ" pitchFamily="50" charset="-128"/>
                <a:ea typeface="メイリオ" pitchFamily="50" charset="-128"/>
              </a:rPr>
              <a:t>3.</a:t>
            </a: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</a:rPr>
              <a:t> センサー付きポーチライトへのデータ送信タイミング</a:t>
            </a:r>
            <a:endParaRPr lang="en-US" altLang="ja-JP" sz="1400" b="1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0"/>
            <a:ext cx="82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latin typeface="メイリオ" pitchFamily="50" charset="-128"/>
                <a:ea typeface="メイリオ" pitchFamily="50" charset="-128"/>
              </a:rPr>
              <a:t>Ⅴ.</a:t>
            </a:r>
            <a:r>
              <a:rPr lang="ja-JP" altLang="en-US" sz="1800" b="1" dirty="0" smtClean="0">
                <a:latin typeface="メイリオ" pitchFamily="50" charset="-128"/>
                <a:ea typeface="メイリオ" pitchFamily="50" charset="-128"/>
              </a:rPr>
              <a:t>画面仕様  コントローラ用アプリ</a:t>
            </a:r>
            <a:endParaRPr kumimoji="1" lang="ja-JP" altLang="en-US" sz="1800" b="1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10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128" y="624136"/>
            <a:ext cx="1244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</a:rPr>
              <a:t>詳細は 「 </a:t>
            </a:r>
            <a:r>
              <a:rPr lang="en-US" altLang="ja-JP" sz="1400" b="1" dirty="0" smtClean="0">
                <a:latin typeface="メイリオ" pitchFamily="50" charset="-128"/>
                <a:ea typeface="メイリオ" pitchFamily="50" charset="-128"/>
              </a:rPr>
              <a:t>PHONE_</a:t>
            </a: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</a:rPr>
              <a:t>センサー追加</a:t>
            </a:r>
            <a:r>
              <a:rPr lang="en-US" altLang="ja-JP" sz="1400" b="1" dirty="0" smtClean="0">
                <a:latin typeface="メイリオ" pitchFamily="50" charset="-128"/>
                <a:ea typeface="メイリオ" pitchFamily="50" charset="-128"/>
              </a:rPr>
              <a:t>_00.pdf 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</a:rPr>
              <a:t>」</a:t>
            </a: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</a:rPr>
              <a:t>を参照の事</a:t>
            </a:r>
            <a:endParaRPr lang="en-US" altLang="ja-JP" sz="1400" b="1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2568" y="1992288"/>
            <a:ext cx="357187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352128" y="120080"/>
            <a:ext cx="1244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ja-JP" sz="1400" b="1" dirty="0" smtClean="0">
                <a:latin typeface="メイリオ" pitchFamily="50" charset="-128"/>
                <a:ea typeface="メイリオ" pitchFamily="50" charset="-128"/>
              </a:rPr>
              <a:t>2.</a:t>
            </a:r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</a:rPr>
              <a:t> センサー付きポーチライトへのデータ送信タイミング</a:t>
            </a:r>
            <a:endParaRPr lang="en-US" altLang="ja-JP" sz="14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9641160" y="4080520"/>
            <a:ext cx="2808312" cy="360040"/>
          </a:xfrm>
          <a:prstGeom prst="borderCallout2">
            <a:avLst>
              <a:gd name="adj1" fmla="val 18750"/>
              <a:gd name="adj2" fmla="val -2664"/>
              <a:gd name="adj3" fmla="val 609"/>
              <a:gd name="adj4" fmla="val -13129"/>
              <a:gd name="adj5" fmla="val -98415"/>
              <a:gd name="adj6" fmla="val -94900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SM_BRIGHT_LIGHT_GROUP</a:t>
            </a:r>
            <a:endParaRPr kumimoji="1"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線吹き出し 2 (枠付き) 6"/>
          <p:cNvSpPr/>
          <p:nvPr/>
        </p:nvSpPr>
        <p:spPr>
          <a:xfrm>
            <a:off x="280120" y="5232648"/>
            <a:ext cx="3168352" cy="504056"/>
          </a:xfrm>
          <a:prstGeom prst="borderCallout2">
            <a:avLst>
              <a:gd name="adj1" fmla="val 197"/>
              <a:gd name="adj2" fmla="val 74094"/>
              <a:gd name="adj3" fmla="val -86797"/>
              <a:gd name="adj4" fmla="val 93965"/>
              <a:gd name="adj5" fmla="val -165886"/>
              <a:gd name="adj6" fmla="val 1849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  <a:ea typeface="ＭＳ Ｐゴシック" charset="-128"/>
              </a:rPr>
              <a:t>SM_PSENSOR_ONOFF_GROUP</a:t>
            </a:r>
            <a:endParaRPr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8705056" y="5448672"/>
            <a:ext cx="3672408" cy="504056"/>
          </a:xfrm>
          <a:prstGeom prst="borderCallout2">
            <a:avLst>
              <a:gd name="adj1" fmla="val 4909"/>
              <a:gd name="adj2" fmla="val 10427"/>
              <a:gd name="adj3" fmla="val -53735"/>
              <a:gd name="adj4" fmla="val -10825"/>
              <a:gd name="adj5" fmla="val -92969"/>
              <a:gd name="adj6" fmla="val -65845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時：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SM_PSENSOR_LINK_ON_GROUP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OFF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時：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SM_PSENSOR_LINK_OFF_GROUP</a:t>
            </a:r>
            <a:endParaRPr kumimoji="1" lang="ja-JP" altLang="en-US" sz="12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Text Box 225"/>
          <p:cNvSpPr txBox="1">
            <a:spLocks noChangeArrowheads="1"/>
          </p:cNvSpPr>
          <p:nvPr/>
        </p:nvSpPr>
        <p:spPr bwMode="auto">
          <a:xfrm>
            <a:off x="0" y="10582726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9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2168" y="491153"/>
            <a:ext cx="9865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アプリ起動時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グループ代表照明器具：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連動設定情報の取得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センサー付きポーチ：感知連動調光データ等の取得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arenBoth"/>
            </a:pP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arenBoth"/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各ボタン操作時 （下図参照）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11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72208" y="264096"/>
            <a:ext cx="11017224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更新履歴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174625" indent="-174625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Rev .1.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２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 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更新箇所を赤字とする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P4-1: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設定前の調光状態をシーン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で器具側で記憶するにあたり、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LC615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についてはシーン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に非対応の為、調光状態を器具から取得しアプリ側で管理するようにする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2.P2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P3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P4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: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アプリから送信する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連動設定用データの説明文に、防犯モード時の調光データを追記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3.P1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中継器について追記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</a:br>
            <a:endParaRPr lang="ja-JP" altLang="en-US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Rev .1.1  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更新箇所を赤字とする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P5 :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連動中も操作可能である事について、シーンについての記載を訂正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2. P4-1 :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設定前の調光状態を、設定後に復元する為に、アプリの設定画面（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HOME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アプリ：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連動「設定」選択時、コントローラ用アプリ：設定画面表示時を開いた時にシーン設定（シーン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NO:20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）を送信し、設定画面を閉じたときにシーンを再生する件を本文中に明記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Rev .1.0  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更新箇所を赤字とする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版管理を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Revision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番号によるものとしました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2. P2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P5 :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連動中も操作可能である事についての記載漏れの訂正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2017.08.03 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1.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防犯モードの色を選べるようにする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3.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設定送信の返信を追加。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4.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連動中も、アプリから操作可能とする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2017.07.08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1.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防犯モード時の色を選択可能とする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3.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設定系メッセージに対応する返信を追加。（設定が終わったかどうかの判断の為）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4.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連動中も、アプリから操作可能とする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5.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設定前の調光状態を、設定後に復元する為に、アプリの設定画面（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HOME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アプリ：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連動「設定」選択時、コントローラ用アプリ：設定画面表示時を開いた時にシーン設定（シーン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NO:20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）を送信し、設定画面を閉じたときにシーンを再生する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2017.07.05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1. P1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「中継器（仮称）」の登録モード、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ON/OFF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メッセージへの対応について追記。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P1,P2: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「センサー付きポーチライト（仮称） 」も他の「センサー付きポーチライト（仮称） 」との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連動可能の旨を追記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3. P2: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１台の照明器具あたりの、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連動中の「センサー付きポーチライト（仮称） 」保持数は最大５台の旨を追記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4.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P3.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各器具で負荷低減の為に保存する発報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の数について追記。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5.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P3: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複数端末対応用のアプリ起動時の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状態の問合せ先を、全器具ではなく、グループ</a:t>
            </a:r>
            <a:r>
              <a:rPr lang="ja-JP" altLang="en-US" sz="1200" dirty="0" err="1" smtClean="0">
                <a:latin typeface="メイリオ" pitchFamily="50" charset="-128"/>
                <a:ea typeface="メイリオ" pitchFamily="50" charset="-128"/>
              </a:rPr>
              <a:t>内の内の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１台から取得。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6.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P9: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送信データ項目から、連動対象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LC615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回路番号を削除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7.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P10,P11: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コントローラ用アプリについて追記</a:t>
            </a:r>
          </a:p>
          <a:p>
            <a:pPr marL="182563" indent="-182563"/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2017.06.08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新規作成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82563" indent="-182563"/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2208" y="3488769"/>
            <a:ext cx="11017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1.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明暗センサー機能 （器具側で独立して動作する機能）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</a:p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* 明暗センサーと連携して、昼間は消灯、暗くなると点灯する</a:t>
            </a:r>
          </a:p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* 明暗センサーとの連携はアプリ不要、器具側で単独実行される</a:t>
            </a:r>
          </a:p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3.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人感センサー機能</a:t>
            </a:r>
          </a:p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各「センサー付きポーチライト」毎に、連動する器具の登録をアプリから行う。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アプリは、連動する器具の情報を、各「センサー付きポーチライト」へ送信する。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66700" indent="-177800"/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3.1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センサー付きポーチライト動作設定機能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センサー機能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時、人を感知すると「センサー付きポーチライト」が自動点灯する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266700" indent="-177800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* 人感センサーによる自動点灯機能の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ON/OFF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はアプリから設定される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* 自動点灯後に、自動的に消灯するまでの時間（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秒～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分）はアプリから設定される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* 防犯モードの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ON/OFF</a:t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  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点灯の際、普通に点灯するか、点滅点灯する（防犯モード）かについてアプリから設定される</a:t>
            </a:r>
          </a:p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3.2 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他の照明器具との連動機能（「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連動」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）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  連動設定された照明器具（登録時に設定されたグループ）は、「センサー付きポーチライト」の人感センサーによる自動点灯時に連動して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あらかじめアプリから設定された点灯状態となるよう、 「センサー付きポーチライト」 から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方式にてブロードキャストによる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器具の調光データの送信を行う。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中の照明器具は、調光データの送信元が、アプリから予め設定された「センサー付きポーチライト 」 との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中の場合に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調光データに従って調光される。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 「センサー付きポーチライト」も、別の「センサー付きポーチライト 」との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連動対象器具となる。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3.3 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下記は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連動 及び防犯モード 対象外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＊ ハイデザインシーリングライトのサイドライト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LED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部分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     *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常夜灯</a:t>
            </a:r>
            <a:endParaRPr lang="en-US" altLang="ja-JP" sz="12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1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3224673"/>
            <a:ext cx="82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latin typeface="メイリオ" pitchFamily="50" charset="-128"/>
                <a:ea typeface="メイリオ" pitchFamily="50" charset="-128"/>
              </a:rPr>
              <a:t>Ⅱ</a:t>
            </a:r>
            <a:r>
              <a:rPr lang="ja-JP" altLang="en-US" sz="18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ja-JP" altLang="en-US" sz="1800" b="1" dirty="0" smtClean="0">
                <a:latin typeface="メイリオ" pitchFamily="50" charset="-128"/>
                <a:ea typeface="メイリオ" pitchFamily="50" charset="-128"/>
              </a:rPr>
              <a:t>機能概要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82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latin typeface="メイリオ" pitchFamily="50" charset="-128"/>
                <a:ea typeface="メイリオ" pitchFamily="50" charset="-128"/>
              </a:rPr>
              <a:t>Ⅰ</a:t>
            </a:r>
            <a:r>
              <a:rPr lang="ja-JP" altLang="en-US" sz="1800" b="1" dirty="0" smtClean="0">
                <a:latin typeface="メイリオ" pitchFamily="50" charset="-128"/>
                <a:ea typeface="メイリオ" pitchFamily="50" charset="-128"/>
              </a:rPr>
              <a:t>概要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2208" y="480120"/>
            <a:ext cx="11017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1.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「センサー付きポーチライト（仮称）」）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への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対応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LED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照明、人感センサー、明暗センサー が一体となった製品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BLE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モジュールは当該器具内に１個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アプリは複数の「センサー付きポーチライト（仮称）」に対応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2.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「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BLE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通信中継器（仮称） 」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への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対応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CONNECTED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対応製品のネットワークデータの中継を行う製品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BLE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モジュールは当該器具内に１個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アプリは複数の「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BLE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通信中継器（仮称） 」に対応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登録と画面表示をアプリで行う</a:t>
            </a:r>
            <a:r>
              <a:rPr lang="en-US" altLang="ja-JP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他器具と同様にグループ化の対象。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登録モード時は中継器の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LED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が点滅する。</a:t>
            </a:r>
            <a:r>
              <a:rPr lang="ja-JP" altLang="en-US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グループ編集画面からの</a:t>
            </a:r>
            <a:r>
              <a:rPr lang="en-US" altLang="ja-JP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  <a:r>
              <a:rPr lang="ja-JP" altLang="en-US" sz="1200" strike="sngStrike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にて</a:t>
            </a:r>
            <a:r>
              <a:rPr lang="en-US" altLang="ja-JP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LED</a:t>
            </a:r>
            <a:r>
              <a:rPr lang="ja-JP" altLang="en-US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が点灯</a:t>
            </a:r>
            <a:r>
              <a:rPr lang="en-US" altLang="ja-JP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200" strike="sngStrike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消灯する。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登録時のグループ化の対象外。（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SM_GROUP_IN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の送信も行われない。）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アプリの器具一覧画面（「グループ編集画面」「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画面」）にのみ表示され、名称は「通信インターフェース」固定。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一覧画面からの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ON/OFF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は、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操作にて、個別指定の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APPEAL(E0)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を送信する事で中継器の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LED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が点滅する。</a:t>
            </a:r>
            <a:endParaRPr lang="en-US" altLang="ja-JP" sz="12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2208" y="264097"/>
            <a:ext cx="110172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4.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「センサー付きポーチライト」のアプリからの点灯・消灯機能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センサー付きポーチライトは、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・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タイプの器具のみ。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通信機能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5.1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明暗センサー連携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単独動作のため、通信機能なし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5.2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人感センサー連動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(1)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アプリからの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 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器具側は最大５台の「センサー付きポーチライト」との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連携が可能。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(a)LIGHT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連動する器具への送信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err="1" smtClean="0">
                <a:latin typeface="メイリオ" pitchFamily="50" charset="-128"/>
                <a:ea typeface="メイリオ" pitchFamily="50" charset="-128"/>
              </a:rPr>
              <a:t>、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又は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が送信される。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連動する 「センサー付きポーチライト」の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Bluetooth Mac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アドレスと、連動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又は連動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OFF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について送信される。　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器具は、最大５台の「センサー付きポーチライト」との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連携が可能。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    *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中の器具もアプリからの調光可能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　　　*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6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台目以降の「センサー付きポーチライト」 について受信時は、受信日時が一番古いデータが削除され、新しいデータが保存される。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(b)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センサー付きポーチライトへの送信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　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err="1" smtClean="0">
                <a:latin typeface="メイリオ" pitchFamily="50" charset="-128"/>
                <a:ea typeface="メイリオ" pitchFamily="50" charset="-128"/>
              </a:rPr>
              <a:t>、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又は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が送信される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       また、その他の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連動時の設定用データが送信される。　　　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720280" y="5419055"/>
          <a:ext cx="8534400" cy="3486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85928"/>
              </a:tblGrid>
              <a:tr h="359553"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u="sng" dirty="0" smtClean="0">
                          <a:latin typeface="メイリオ" pitchFamily="50" charset="-128"/>
                          <a:ea typeface="メイリオ" pitchFamily="50" charset="-128"/>
                        </a:rPr>
                        <a:t>アプリから送信する</a:t>
                      </a:r>
                      <a:r>
                        <a:rPr lang="en-US" altLang="ja-JP" sz="1200" u="sng" dirty="0" smtClean="0">
                          <a:latin typeface="メイリオ" pitchFamily="50" charset="-128"/>
                          <a:ea typeface="メイリオ" pitchFamily="50" charset="-128"/>
                        </a:rPr>
                        <a:t>LIGHT</a:t>
                      </a:r>
                      <a:r>
                        <a:rPr lang="ja-JP" altLang="en-US" sz="1200" u="sng" dirty="0" smtClean="0">
                          <a:latin typeface="メイリオ" pitchFamily="50" charset="-128"/>
                          <a:ea typeface="メイリオ" pitchFamily="50" charset="-128"/>
                        </a:rPr>
                        <a:t>連動設定用データ</a:t>
                      </a:r>
                      <a:endParaRPr kumimoji="1" lang="ja-JP" altLang="en-US" sz="1200" u="sng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63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LIGHT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連動する器具へ送信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センサー付きポーチライトへ送信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885"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1.</a:t>
                      </a:r>
                      <a:r>
                        <a:rPr lang="en-US" altLang="ja-JP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 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連動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ON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 又は連動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OFF</a:t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2. 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連動する 「センサー付きポーチライト」の 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Bluetooth Mac 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アドレス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* 器具内の連動設定をオールクリアする場合は、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   連動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OFF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 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+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  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Mac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アドレス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ALL0</a:t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   をアプリから送信</a:t>
                      </a: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/>
                      </a:r>
                      <a:b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</a:b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感知連動調光データ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感知後連動点灯時間（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4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種類）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待機時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調光データ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ja-JP" altLang="en-US" sz="1200" dirty="0" smtClean="0">
                          <a:solidFill>
                            <a:srgbClr val="FF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防犯モード時調光データ</a:t>
                      </a:r>
                      <a:endParaRPr lang="en-US" altLang="ja-JP" sz="1200" dirty="0" smtClean="0">
                        <a:solidFill>
                          <a:srgbClr val="FF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防犯モード 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ON/OFF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2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2208" y="264096"/>
            <a:ext cx="1137726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(2)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人感センサー発報時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(a)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「センサー付きポーチライト」 は、人感センサー発報時に次の情報を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方式で送信する。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	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センサー付きポーチライト自身の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Bluetooth Mac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アドレス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	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感知連動調光データ 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又は 防犯モード時調光データ</a:t>
            </a:r>
            <a:endParaRPr lang="en-US" altLang="ja-JP" sz="12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		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防犯モード情報（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or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）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(b)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「センサー付きポーチライト」 は、感知後連動点灯時間（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4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種類）経過後に次の情報を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方式で送信する。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	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センサー付きポーチライト自身の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Bluetooth Mac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アドレス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	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待機時調光データ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5.3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複数端末対応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ネットワーク内に（アプリ内に）「センサー付きポーチライト」が登録されている場合、アプリ起動時に各照明器具から次の情報を取得する。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 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(a)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アプリ内で保持中の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連動設定情報を全て削除後、「センサー付きポーチライト」 に連動設定情報を問い合わせを行い、取得した情報を保持する。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 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(b)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アプリ内で保持中の各グループの連動設定情報を全てクリア後、 下記の器具からグループとしての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設定状態を取得し、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　アプリ内の当該グループの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筐体として保持する。（グループ内器具全てに問合せは行わず、１台のみに問い合わせる）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　* グループ内の器具のうち、接続中の照明器具の内、１台の照明器具を無作為選択し、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ONOFF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設定状態を取得する。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 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(c)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アプリ起動時に電源が入っていなかった器具についての対応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　電源投入時に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MESHINFO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（ネットワーク変更）がアプリに通知されるので、この時に、上記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(a)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～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(b)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を行う。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5.4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データブリッジ機能 （照明器具（含：「センサー付きポーチライト」）・中継器機能）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「センサー付きポーチライト」 から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方式で送信されたデータを、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による通信では到達不能な距離にある他の器具へ伝送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する為、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方式で受信したデータを通常の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Mesh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方式でブロードキャスト送信を行う。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＊ ネットワーク負荷低減の為の方策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方式は、複数回同じデータが送信される。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方式で送信されるデータには、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送信毎に一意の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が付与される。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ネットワーク負荷低減の為に、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Advertising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方式で受信したデーが、既に処理済みの発報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の場合は、そのデータは通常の方式でブロードキャストされずに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破棄される。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355600" indent="-355600"/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*各器具で負荷低減の為に保存する発報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ID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の数は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5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個。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3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1280320" y="984176"/>
          <a:ext cx="754877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189"/>
                <a:gridCol w="5712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器具タイプ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点滅時発光色（デフォルト）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調光器具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調光調色器具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中間色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RGB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電球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中間色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シーリングライト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中間色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ハイデザイン 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SPOT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付き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中間色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   サイド消灯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ハイデザイン 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RGB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付き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中間色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   サイド消灯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LC615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ONOFF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回路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LC615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 位相制御回路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LC615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PWM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回路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中間色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100%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 → 消灯 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072208" y="264097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6.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 防犯モード動作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4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88232" y="5763994"/>
            <a:ext cx="10801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6.2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防犯モード と感知後連動点灯時間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防犯モード時は、１分間 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0.5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秒間隔、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防犯モード時調光色にて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点滅。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 １分間経過後は、感知後連動点灯時間になるまで（感知後連動点灯時間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１分）の間は、感知連動調光データの明るさで点灯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その後は、待機時調光データの明るさで点灯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 注） 感知後連動点灯時間が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秒の場合は、１分間の点滅後、待機時調光データの明るさで点灯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          防犯モード点滅開始から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秒後にセンサー付きから送信される</a:t>
            </a:r>
            <a:r>
              <a:rPr lang="en-US" altLang="ja-JP" sz="1200" dirty="0" smtClean="0">
                <a:solidFill>
                  <a:srgbClr val="FF0000"/>
                </a:solidFill>
                <a:latin typeface="Times New Roman" pitchFamily="18" charset="0"/>
                <a:ea typeface="ＭＳ Ｐゴシック" charset="-128"/>
              </a:rPr>
              <a:t>PSENSOR_LINK_FIRE</a:t>
            </a:r>
            <a:r>
              <a:rPr lang="ja-JP" altLang="en-US" sz="1200" dirty="0" smtClean="0">
                <a:solidFill>
                  <a:srgbClr val="FF0000"/>
                </a:solidFill>
                <a:latin typeface="Times New Roman" pitchFamily="18" charset="0"/>
                <a:ea typeface="ＭＳ Ｐゴシック" charset="-128"/>
              </a:rPr>
              <a:t> による</a:t>
            </a:r>
            <a:r>
              <a:rPr lang="ja-JP" altLang="en-US" sz="1200" dirty="0" smtClean="0">
                <a:latin typeface="Times New Roman" pitchFamily="18" charset="0"/>
                <a:ea typeface="ＭＳ Ｐゴシック" charset="-128"/>
              </a:rPr>
              <a:t>「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待機時調光データ」は無視して１分間点滅する</a:t>
            </a:r>
          </a:p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88232" y="696144"/>
            <a:ext cx="1080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6.1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防犯モード 時点灯動作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9616" y="4728592"/>
            <a:ext cx="1080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■点滅色はアプリから設定される。アプリから設定が無かった場合は、上記表の明るさとなる。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072208" y="264097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7.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 設定前の調光状態を、設定後に復元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ＭＳ Ｐゴシック" charset="-128"/>
                <a:ea typeface="ＭＳ Ｐゴシック" charset="-128"/>
              </a:rPr>
              <a:t>4-1</a:t>
            </a:r>
            <a:endParaRPr lang="en-US" altLang="ja-JP" sz="1600" b="1" dirty="0">
              <a:solidFill>
                <a:srgbClr val="FF0000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88232" y="696144"/>
            <a:ext cx="10801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7.1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コントローラ用アプリの場合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74625" indent="-174625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7.1.1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現在の調光状態の保存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―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付ホ</a:t>
            </a:r>
            <a:r>
              <a:rPr lang="ja-JP" altLang="en-US" sz="1200" dirty="0" err="1" smtClean="0">
                <a:latin typeface="メイリオ" pitchFamily="50" charset="-128"/>
                <a:ea typeface="メイリオ" pitchFamily="50" charset="-128"/>
              </a:rPr>
              <a:t>゚ー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チライト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_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中継器対応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_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画面機能設計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_R1.0_20170816.pdf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の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P7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5. LIGHT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_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待機中の明るさ」画面表示時に、器具側で調光状態を記憶する。</a:t>
            </a:r>
          </a:p>
          <a:p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・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P6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「４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.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連動設定連動する照明の設定」にて選択されたグループ内の各器具へシーン番号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にて、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SM_SCENE_IN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を送信。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　　　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LC615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については、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SM_STATUS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を送信し、現在の調光状態をアプリにて保存する。</a:t>
            </a:r>
          </a:p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・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P6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「４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.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連動設定連動する照明の設定」にて選択されていないグループ内の各器具へシーン番号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にて、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SM_SCENE_OUT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を送信。</a:t>
            </a: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74625" indent="-174625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7.1.2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調光状態の再生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P8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「６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. LIGHT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連動設定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_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感知後の明るさ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点灯照明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防犯モード」から、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P4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2.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センサ一覧」へ遷移時に、シーン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No20</a:t>
            </a:r>
            <a:r>
              <a:rPr lang="ja-JP" altLang="en-US" sz="1200" dirty="0" err="1" smtClean="0">
                <a:latin typeface="メイリオ" pitchFamily="50" charset="-128"/>
                <a:ea typeface="メイリオ" pitchFamily="50" charset="-128"/>
              </a:rPr>
              <a:t>にて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シーンを再生。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　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LC615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については、保存しておいた調光データにて調光を行う。</a:t>
            </a:r>
            <a:endParaRPr lang="en-US" altLang="ja-JP" sz="12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7.2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コネクテッド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HOME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アプリの場合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74625" indent="-174625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7.2.1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現在の調光状態の保存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センサー機能追加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20170322(1/3) 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センサー関係変更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_20170322.pdf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の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「画面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04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」表示時に、器具側で調光状態を記憶する。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・すべての器具へシーン番号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20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にて、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SM_SCENE_IN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を送信。（ユーザによるグループの選択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非選択ありの為）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  ・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LC615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については、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SM_STATUS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を送信し、現在の調光状態をアプリにて保存する。</a:t>
            </a:r>
          </a:p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74625" indent="-174625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7.1.2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調光状態の再生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P1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「画面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04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」の画面が「キャンセル」又は「保存」ボタンにて閉じる際、シーン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No20</a:t>
            </a:r>
            <a:r>
              <a:rPr lang="ja-JP" altLang="en-US" sz="1200" dirty="0" err="1" smtClean="0">
                <a:latin typeface="メイリオ" pitchFamily="50" charset="-128"/>
                <a:ea typeface="メイリオ" pitchFamily="50" charset="-128"/>
              </a:rPr>
              <a:t>にて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シーンを再生。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LC615</a:t>
            </a:r>
            <a:r>
              <a:rPr lang="ja-JP" altLang="en-US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については、保存しておいた調光データにて調光を行う。</a:t>
            </a:r>
            <a:endParaRPr lang="en-US" altLang="ja-JP" sz="12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marL="174625" indent="-174625"/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pPr marL="174625" indent="-174625"/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7.1.3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　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HOME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アプリとして、作成可能なシーンをシーン番号１から１９までの１９個とする。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シーン追加の際に、シーン番号１から１９までの１９個を超える場合は、「シーン作成の最大数に達しました」のメッセージを表示する。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endParaRPr lang="ja-JP" altLang="en-US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0" y="0"/>
            <a:ext cx="82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1" dirty="0" smtClean="0">
                <a:latin typeface="メイリオ" pitchFamily="50" charset="-128"/>
                <a:ea typeface="メイリオ" pitchFamily="50" charset="-128"/>
              </a:rPr>
              <a:t>Ⅲ.</a:t>
            </a:r>
            <a:r>
              <a:rPr lang="ja-JP" altLang="en-US" sz="1800" b="1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800" b="1" dirty="0" smtClean="0">
                <a:latin typeface="メイリオ" pitchFamily="50" charset="-128"/>
                <a:ea typeface="メイリオ" pitchFamily="50" charset="-128"/>
              </a:rPr>
              <a:t>CONNECTED</a:t>
            </a:r>
            <a:r>
              <a:rPr lang="ja-JP" altLang="en-US" sz="1800" b="1" dirty="0" smtClean="0">
                <a:latin typeface="メイリオ" pitchFamily="50" charset="-128"/>
                <a:ea typeface="メイリオ" pitchFamily="50" charset="-128"/>
              </a:rPr>
              <a:t> アプリ関連動作</a:t>
            </a:r>
            <a:endParaRPr lang="ja-JP" altLang="en-US" sz="1800" b="1" dirty="0">
              <a:latin typeface="メイリオ" pitchFamily="50" charset="-128"/>
              <a:ea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424136" y="793368"/>
          <a:ext cx="11521280" cy="5435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2808312"/>
                <a:gridCol w="6768752"/>
              </a:tblGrid>
              <a:tr h="3895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LIGHT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連動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ON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状態  の照明器具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備考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ホーム画面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操作可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アプリからの調光データを器具側で捨てる</a:t>
                      </a:r>
                      <a:endParaRPr kumimoji="1" lang="ja-JP" altLang="en-US" sz="1200" strike="sng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5638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マップ操作画面・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BA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タイプ操作画面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操作可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アプリからの調光データを器具側で捨てる</a:t>
                      </a: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エリアシンクロ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操作可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アプリからの調光データを器具側で捨てる</a:t>
                      </a:r>
                      <a:endParaRPr kumimoji="1" lang="ja-JP" altLang="en-US" sz="1200" strike="sng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消費</a:t>
                      </a:r>
                      <a:r>
                        <a:rPr lang="zh-TW" altLang="en-US" sz="120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電力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の計算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連動設定無し器具と同じ（定周期収集データを使用）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電気料金の計算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SCENE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の設定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シーン設定対象とする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アプリからのシーン設定（</a:t>
                      </a:r>
                      <a:r>
                        <a:rPr kumimoji="1" lang="en-US" altLang="ja-JP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SM_SCENE_IN</a:t>
                      </a:r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）を器具側で捨てる</a:t>
                      </a:r>
                      <a:endParaRPr kumimoji="1" lang="en-US" altLang="ja-JP" sz="1200" strike="sngStrike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SCENE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の再生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シーン再生する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アプリからのシーン再生（</a:t>
                      </a:r>
                      <a:r>
                        <a:rPr kumimoji="1" lang="en-US" altLang="ja-JP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SM_SCENE_PLAY</a:t>
                      </a:r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）を器具側で捨てる</a:t>
                      </a: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ECO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対象外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点灯の際は、連動設定された調光値で点灯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タイマー</a:t>
                      </a:r>
                      <a:endParaRPr lang="en-US" altLang="ja-JP" sz="1200" b="0" i="0" u="none" strike="noStrike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タイマー再生する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sng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アプリからの調光データを器具側で捨てる</a:t>
                      </a: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過去の</a:t>
                      </a:r>
                      <a:r>
                        <a:rPr 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GRAPH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895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設定の</a:t>
                      </a:r>
                      <a:r>
                        <a:rPr lang="ja-JP" altLang="en-US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保存・読込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保存・読込対象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586320">
                <a:tc>
                  <a:txBody>
                    <a:bodyPr/>
                    <a:lstStyle/>
                    <a:p>
                      <a:pPr marL="0" marR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センサー付きポーチライトとの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LIGHT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連動による調光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調光可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Advertising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方式、又は通常方式による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32048" y="531758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latin typeface="メイリオ" pitchFamily="50" charset="-128"/>
                <a:ea typeface="メイリオ" pitchFamily="50" charset="-128"/>
              </a:rPr>
              <a:t>１．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LIGHT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連動</a:t>
            </a:r>
            <a:r>
              <a:rPr lang="en-US" altLang="ja-JP" sz="1200" b="1" dirty="0" smtClean="0">
                <a:latin typeface="メイリオ" pitchFamily="50" charset="-128"/>
                <a:ea typeface="メイリオ" pitchFamily="50" charset="-128"/>
              </a:rPr>
              <a:t>ON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中 の照明器具動作とアプリ機能</a:t>
            </a:r>
          </a:p>
        </p:txBody>
      </p:sp>
      <p:sp>
        <p:nvSpPr>
          <p:cNvPr id="7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5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24136" y="562992"/>
          <a:ext cx="11593289" cy="4723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592288"/>
                <a:gridCol w="3054387"/>
                <a:gridCol w="429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センサー付きポー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チ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ライト</a:t>
                      </a:r>
                      <a:endParaRPr kumimoji="1" lang="en-US" altLang="ja-JP" sz="1200" dirty="0" smtClean="0"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（センサー</a:t>
                      </a:r>
                      <a:r>
                        <a:rPr kumimoji="1" lang="en-US" altLang="ja-JP" sz="1200" b="1" dirty="0" smtClean="0">
                          <a:latin typeface="メイリオ" pitchFamily="50" charset="-128"/>
                          <a:ea typeface="メイリオ" pitchFamily="50" charset="-128"/>
                        </a:rPr>
                        <a:t>OFF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時）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センサー付きポー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チ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ライト</a:t>
                      </a:r>
                      <a:endParaRPr kumimoji="1" lang="en-US" altLang="ja-JP" sz="1200" dirty="0" smtClean="0"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（センサー</a:t>
                      </a:r>
                      <a:r>
                        <a:rPr kumimoji="1" lang="en-US" altLang="ja-JP" sz="1200" b="1" dirty="0" smtClean="0">
                          <a:latin typeface="メイリオ" pitchFamily="50" charset="-128"/>
                          <a:ea typeface="メイリオ" pitchFamily="50" charset="-128"/>
                        </a:rPr>
                        <a:t>ON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時）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備考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ホーム画面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操作可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操作不可  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(*1)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エリアシンクロ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操作可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操作不可  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(*1)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消費</a:t>
                      </a:r>
                      <a:r>
                        <a:rPr lang="zh-TW" altLang="en-US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電力</a:t>
                      </a:r>
                      <a:r>
                        <a:rPr lang="ja-JP" altLang="en-US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の計算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定周期収集データを使用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電気料金の計算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SCENE</a:t>
                      </a:r>
                      <a:r>
                        <a:rPr lang="ja-JP" altLang="en-US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の設定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シーン設定対象とする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シーン設定対象外とする  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(*2)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SCENE</a:t>
                      </a:r>
                      <a:r>
                        <a:rPr lang="ja-JP" altLang="en-US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の再生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シーン再生する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シーン再生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しない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  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(*3)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ECO</a:t>
                      </a:r>
                      <a:r>
                        <a:rPr lang="ja-JP" alt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対象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atin typeface="メイリオ" pitchFamily="50" charset="-128"/>
                          <a:ea typeface="メイリオ" pitchFamily="50" charset="-128"/>
                        </a:rPr>
                        <a:t>対象外 （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点灯時は所定の明るさで点灯</a:t>
                      </a:r>
                      <a:r>
                        <a:rPr kumimoji="1" lang="ja-JP" altLang="en-US" sz="1200" b="0" dirty="0" smtClean="0">
                          <a:latin typeface="メイリオ" pitchFamily="50" charset="-128"/>
                          <a:ea typeface="メイリオ" pitchFamily="50" charset="-128"/>
                        </a:rPr>
                        <a:t>）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センサー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ON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時の点灯は、器具側で自動点灯される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タイマー</a:t>
                      </a:r>
                      <a:endParaRPr lang="en-US" altLang="ja-JP" sz="1200" b="0" i="0" u="none" strike="noStrike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タイマー再生しない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タイマー再生しない  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(*1)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過去の</a:t>
                      </a:r>
                      <a:r>
                        <a:rPr 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GRAPH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計算する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latin typeface="メイリオ" pitchFamily="50" charset="-128"/>
                          <a:ea typeface="メイリオ" pitchFamily="50" charset="-128"/>
                        </a:rPr>
                        <a:t>設定の</a:t>
                      </a:r>
                      <a:r>
                        <a:rPr lang="ja-JP" altLang="en-US" sz="1200" u="none" strike="noStrike" dirty="0" smtClean="0">
                          <a:latin typeface="メイリオ" pitchFamily="50" charset="-128"/>
                          <a:ea typeface="メイリオ" pitchFamily="50" charset="-128"/>
                        </a:rPr>
                        <a:t>保存・読込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保存・読込対象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保存・読込対象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他の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センサー付きポーチライトとの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LIGHT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連動による調光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調光可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調光可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Advertising</a:t>
                      </a:r>
                      <a:r>
                        <a:rPr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方式、又は通常方式による</a:t>
                      </a:r>
                      <a:endParaRPr kumimoji="1" lang="ja-JP" altLang="en-US" sz="12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432048" y="236860"/>
            <a:ext cx="827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latin typeface="メイリオ" pitchFamily="50" charset="-128"/>
                <a:ea typeface="メイリオ" pitchFamily="50" charset="-128"/>
              </a:rPr>
              <a:t>2</a:t>
            </a:r>
            <a:r>
              <a:rPr lang="ja-JP" altLang="en-US" sz="1200" b="1" dirty="0" err="1" smtClean="0">
                <a:latin typeface="メイリオ" pitchFamily="50" charset="-128"/>
                <a:ea typeface="メイリオ" pitchFamily="50" charset="-128"/>
              </a:rPr>
              <a:t>．</a:t>
            </a:r>
            <a:r>
              <a:rPr lang="ja-JP" altLang="en-US" sz="1200" b="1" dirty="0" smtClean="0">
                <a:latin typeface="メイリオ" pitchFamily="50" charset="-128"/>
                <a:ea typeface="メイリオ" pitchFamily="50" charset="-128"/>
              </a:rPr>
              <a:t>センサー付きポーチライト動作とアプリ機能</a:t>
            </a:r>
            <a:endParaRPr lang="en-US" altLang="ja-JP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136" y="5882461"/>
            <a:ext cx="82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1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アプリからの調光データを器具側で捨てる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2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アプリからのシーン設定（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SM_SCENE_IN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）を器具側で捨てる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*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3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  アプリからのシーン再生（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</a:rPr>
              <a:t> SM_SCENE_PLAY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</a:rPr>
              <a:t>）を器具側で捨てる</a:t>
            </a:r>
            <a:endParaRPr lang="en-US" altLang="ja-JP" sz="12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" name="Text Box 225"/>
          <p:cNvSpPr txBox="1">
            <a:spLocks noChangeArrowheads="1"/>
          </p:cNvSpPr>
          <p:nvPr/>
        </p:nvSpPr>
        <p:spPr bwMode="auto">
          <a:xfrm>
            <a:off x="0" y="9286582"/>
            <a:ext cx="1280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ＭＳ Ｐゴシック" charset="-128"/>
                <a:ea typeface="ＭＳ Ｐゴシック" charset="-128"/>
              </a:rPr>
              <a:t>6</a:t>
            </a:r>
            <a:endParaRPr lang="en-US" altLang="ja-JP" sz="1600" b="1" dirty="0">
              <a:solidFill>
                <a:schemeClr val="bg1"/>
              </a:solidFill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1430</Words>
  <Application>Microsoft Office PowerPoint</Application>
  <PresentationFormat>A3 297x420 mm</PresentationFormat>
  <Paragraphs>405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yama</dc:creator>
  <cp:lastModifiedBy>yama</cp:lastModifiedBy>
  <cp:revision>453</cp:revision>
  <dcterms:created xsi:type="dcterms:W3CDTF">2017-05-15T12:54:01Z</dcterms:created>
  <dcterms:modified xsi:type="dcterms:W3CDTF">2017-09-14T12:32:26Z</dcterms:modified>
</cp:coreProperties>
</file>