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1" r:id="rId4"/>
    <p:sldId id="265" r:id="rId5"/>
    <p:sldId id="280" r:id="rId6"/>
    <p:sldId id="293" r:id="rId7"/>
    <p:sldId id="266" r:id="rId8"/>
    <p:sldId id="272" r:id="rId9"/>
    <p:sldId id="273" r:id="rId10"/>
    <p:sldId id="281" r:id="rId11"/>
    <p:sldId id="283" r:id="rId12"/>
    <p:sldId id="261" r:id="rId13"/>
    <p:sldId id="267" r:id="rId14"/>
    <p:sldId id="284" r:id="rId15"/>
    <p:sldId id="262" r:id="rId16"/>
    <p:sldId id="29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8"/>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3" autoAdjust="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DC0449-5817-4243-A49F-43AE5B451EFA}"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6F8F64-B9E8-4C85-9444-9D858653A87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DC0449-5817-4243-A49F-43AE5B451EFA}"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6F8F64-B9E8-4C85-9444-9D858653A87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2DC0449-5817-4243-A49F-43AE5B451EFA}"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6F8F64-B9E8-4C85-9444-9D858653A87E}"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2DC0449-5817-4243-A49F-43AE5B451EFA}"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6F8F64-B9E8-4C85-9444-9D858653A87E}"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DC0449-5817-4243-A49F-43AE5B451EFA}"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6F8F64-B9E8-4C85-9444-9D858653A87E}"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2DC0449-5817-4243-A49F-43AE5B451EFA}" type="datetimeFigureOut">
              <a:rPr lang="en-IN" smtClean="0"/>
              <a:t>11-10-2023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6F8F64-B9E8-4C85-9444-9D858653A87E}"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2DC0449-5817-4243-A49F-43AE5B451EFA}" type="datetimeFigureOut">
              <a:rPr lang="en-IN" smtClean="0"/>
              <a:t>11-10-2023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6F8F64-B9E8-4C85-9444-9D858653A87E}"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DC0449-5817-4243-A49F-43AE5B451EFA}"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6F8F64-B9E8-4C85-9444-9D858653A87E}"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DC0449-5817-4243-A49F-43AE5B451EFA}"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6F8F64-B9E8-4C85-9444-9D858653A87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DC0449-5817-4243-A49F-43AE5B451EFA}"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6F8F64-B9E8-4C85-9444-9D858653A87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DC0449-5817-4243-A49F-43AE5B451EFA}"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6F8F64-B9E8-4C85-9444-9D858653A87E}"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DC0449-5817-4243-A49F-43AE5B451EFA}"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6F8F64-B9E8-4C85-9444-9D858653A87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DC0449-5817-4243-A49F-43AE5B451EFA}" type="datetimeFigureOut">
              <a:rPr lang="en-IN" smtClean="0"/>
              <a:t>11-10-2023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6F8F64-B9E8-4C85-9444-9D858653A87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2DC0449-5817-4243-A49F-43AE5B451EFA}" type="datetimeFigureOut">
              <a:rPr lang="en-IN" smtClean="0"/>
              <a:t>11-10-2023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66F8F64-B9E8-4C85-9444-9D858653A87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2DC0449-5817-4243-A49F-43AE5B451EFA}" type="datetimeFigureOut">
              <a:rPr lang="en-IN" smtClean="0"/>
              <a:t>11-10-2023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66F8F64-B9E8-4C85-9444-9D858653A87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2DC0449-5817-4243-A49F-43AE5B451EFA}" type="datetimeFigureOut">
              <a:rPr lang="en-IN" smtClean="0"/>
              <a:t>11-10-2023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66F8F64-B9E8-4C85-9444-9D858653A87E}"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DC0449-5817-4243-A49F-43AE5B451EFA}"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6F8F64-B9E8-4C85-9444-9D858653A87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a:fillRect/>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2DC0449-5817-4243-A49F-43AE5B451EFA}" type="datetimeFigureOut">
              <a:rPr lang="en-IN" smtClean="0"/>
              <a:t>11-10-2023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66F8F64-B9E8-4C85-9444-9D858653A87E}"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code/rajmehra03/flowerrecognition-cnn-kera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9871" y="1130710"/>
            <a:ext cx="9606116" cy="1592827"/>
          </a:xfrm>
        </p:spPr>
        <p:txBody>
          <a:bodyPr/>
          <a:lstStyle/>
          <a:p>
            <a:pPr algn="ctr"/>
            <a:br>
              <a:rPr lang="en-IN" sz="3200"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r>
              <a:rPr lang="en-IN" sz="32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FLOWER RECOGNITION</a:t>
            </a:r>
            <a:br>
              <a:rPr lang="en-IN" sz="32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r>
              <a:rPr lang="en-IN" sz="32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USING</a:t>
            </a:r>
            <a:br>
              <a:rPr lang="en-IN" sz="32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r>
              <a:rPr lang="en-IN" sz="32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CONVOLUTIONAL NEURAL NETWORKS</a:t>
            </a:r>
          </a:p>
        </p:txBody>
      </p:sp>
      <p:pic>
        <p:nvPicPr>
          <p:cNvPr id="1026" name="Picture 2" descr="Indian Servers – A Premier Software Development Company | Indian Servers |  Android App Development | Web Apps | AR VR Solu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25" y="3445510"/>
            <a:ext cx="4342130" cy="1711325"/>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1.jpeg"/>
          <p:cNvPicPr>
            <a:picLocks noChangeAspect="1"/>
          </p:cNvPicPr>
          <p:nvPr/>
        </p:nvPicPr>
        <p:blipFill>
          <a:blip r:embed="rId3" cstate="print"/>
          <a:stretch>
            <a:fillRect/>
          </a:stretch>
        </p:blipFill>
        <p:spPr>
          <a:xfrm>
            <a:off x="7667625" y="3257550"/>
            <a:ext cx="2103120" cy="2018030"/>
          </a:xfrm>
          <a:prstGeom prst="rect">
            <a:avLst/>
          </a:prstGeom>
        </p:spPr>
      </p:pic>
      <p:sp>
        <p:nvSpPr>
          <p:cNvPr id="4" name="Text Box 3"/>
          <p:cNvSpPr txBox="1"/>
          <p:nvPr/>
        </p:nvSpPr>
        <p:spPr>
          <a:xfrm>
            <a:off x="7433945" y="4907280"/>
            <a:ext cx="309880" cy="368300"/>
          </a:xfrm>
          <a:prstGeom prst="rect">
            <a:avLst/>
          </a:prstGeom>
          <a:noFill/>
        </p:spPr>
        <p:txBody>
          <a:bodyPr wrap="none" rtlCol="0">
            <a:spAutoFit/>
          </a:bodyPr>
          <a:lstStyle/>
          <a:p>
            <a:endParaRPr lang="en-US"/>
          </a:p>
        </p:txBody>
      </p:sp>
      <p:sp>
        <p:nvSpPr>
          <p:cNvPr id="12" name="Text Box 11"/>
          <p:cNvSpPr txBox="1"/>
          <p:nvPr/>
        </p:nvSpPr>
        <p:spPr>
          <a:xfrm>
            <a:off x="9832058" y="5463222"/>
            <a:ext cx="1907858" cy="1014730"/>
          </a:xfrm>
          <a:prstGeom prst="rect">
            <a:avLst/>
          </a:prstGeom>
          <a:noFill/>
        </p:spPr>
        <p:txBody>
          <a:bodyPr wrap="square" rtlCol="0">
            <a:spAutoFit/>
          </a:bodyPr>
          <a:lstStyle/>
          <a:p>
            <a:endParaRPr lang="en-IN" altLang="en-US" sz="20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IN" altLang="en-US" sz="2000" dirty="0">
                <a:solidFill>
                  <a:srgbClr val="92D05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SAKAM RANI</a:t>
            </a:r>
            <a:endParaRPr lang="en-IN" altLang="en-US" sz="2000" dirty="0">
              <a:ln w="22225">
                <a:solidFill>
                  <a:schemeClr val="accent2"/>
                </a:solidFill>
                <a:prstDash val="solid"/>
              </a:ln>
              <a:solidFill>
                <a:srgbClr val="92D050"/>
              </a:solidFill>
              <a:effectLst/>
              <a:latin typeface="Times New Roman" panose="02020603050405020304" pitchFamily="18" charset="0"/>
              <a:cs typeface="Times New Roman" panose="02020603050405020304" pitchFamily="18" charset="0"/>
            </a:endParaRPr>
          </a:p>
          <a:p>
            <a:endParaRPr lang="en-IN" altLang="en-US" sz="200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r>
              <a:rPr lang="en-IN" altLang="en-US" sz="3200">
                <a:latin typeface="Times New Roman" panose="02020603050405020304" pitchFamily="18" charset="0"/>
                <a:cs typeface="Times New Roman" panose="02020603050405020304" pitchFamily="18" charset="0"/>
              </a:rPr>
            </a:br>
            <a:r>
              <a:rPr lang="en-IN" altLang="en-US" sz="3200">
                <a:latin typeface="Times New Roman" panose="02020603050405020304" pitchFamily="18" charset="0"/>
                <a:cs typeface="Times New Roman" panose="02020603050405020304" pitchFamily="18" charset="0"/>
              </a:rPr>
              <a:t>CONT.....</a:t>
            </a:r>
          </a:p>
        </p:txBody>
      </p:sp>
      <p:sp>
        <p:nvSpPr>
          <p:cNvPr id="3" name="Content Placeholder 2"/>
          <p:cNvSpPr>
            <a:spLocks noGrp="1"/>
          </p:cNvSpPr>
          <p:nvPr>
            <p:ph idx="1"/>
          </p:nvPr>
        </p:nvSpPr>
        <p:spPr/>
        <p:txBody>
          <a:bodyPr/>
          <a:lstStyle/>
          <a:p>
            <a:pPr>
              <a:buFont typeface="Wingdings" panose="05000000000000000000" charset="0"/>
              <a:buChar char="v"/>
            </a:pPr>
            <a:r>
              <a:rPr lang="en-US" sz="2400">
                <a:latin typeface="Times New Roman" panose="02020603050405020304" pitchFamily="18" charset="0"/>
                <a:cs typeface="Times New Roman" panose="02020603050405020304" pitchFamily="18" charset="0"/>
                <a:sym typeface="+mn-ea"/>
              </a:rPr>
              <a:t>Step 5: Output prediction: </a:t>
            </a:r>
            <a:r>
              <a:rPr lang="en-IN" altLang="en-US" sz="2400">
                <a:latin typeface="Times New Roman" panose="02020603050405020304" pitchFamily="18" charset="0"/>
                <a:cs typeface="Times New Roman" panose="02020603050405020304" pitchFamily="18" charset="0"/>
                <a:sym typeface="+mn-ea"/>
              </a:rPr>
              <a:t>In this phase ,</a:t>
            </a:r>
            <a:r>
              <a:rPr lang="en-US" sz="2400">
                <a:latin typeface="Times New Roman" panose="02020603050405020304" pitchFamily="18" charset="0"/>
                <a:cs typeface="Times New Roman" panose="02020603050405020304" pitchFamily="18" charset="0"/>
                <a:sym typeface="+mn-ea"/>
              </a:rPr>
              <a:t>the model is ready to take an unknown image of a</a:t>
            </a:r>
            <a:r>
              <a:rPr lang="en-IN" altLang="en-US" sz="2400">
                <a:latin typeface="Times New Roman" panose="02020603050405020304" pitchFamily="18" charset="0"/>
                <a:cs typeface="Times New Roman" panose="02020603050405020304" pitchFamily="18" charset="0"/>
                <a:sym typeface="+mn-ea"/>
              </a:rPr>
              <a:t> </a:t>
            </a:r>
            <a:r>
              <a:rPr lang="en-US" sz="2400">
                <a:latin typeface="Times New Roman" panose="02020603050405020304" pitchFamily="18" charset="0"/>
                <a:cs typeface="Times New Roman" panose="02020603050405020304" pitchFamily="18" charset="0"/>
                <a:sym typeface="+mn-ea"/>
              </a:rPr>
              <a:t>flower and predict its name from the knowledge it gained</a:t>
            </a:r>
            <a:r>
              <a:rPr lang="en-IN" altLang="en-US" sz="2400">
                <a:latin typeface="Times New Roman" panose="02020603050405020304" pitchFamily="18" charset="0"/>
                <a:cs typeface="Times New Roman" panose="02020603050405020304" pitchFamily="18" charset="0"/>
                <a:sym typeface="+mn-ea"/>
              </a:rPr>
              <a:t> </a:t>
            </a:r>
            <a:r>
              <a:rPr lang="en-US" sz="2400">
                <a:latin typeface="Times New Roman" panose="02020603050405020304" pitchFamily="18" charset="0"/>
                <a:cs typeface="Times New Roman" panose="02020603050405020304" pitchFamily="18" charset="0"/>
                <a:sym typeface="+mn-ea"/>
              </a:rPr>
              <a:t>during training and validation phases. Once the</a:t>
            </a:r>
            <a:r>
              <a:rPr lang="en-IN" altLang="en-US" sz="2400">
                <a:latin typeface="Times New Roman" panose="02020603050405020304" pitchFamily="18" charset="0"/>
                <a:cs typeface="Times New Roman" panose="02020603050405020304" pitchFamily="18" charset="0"/>
                <a:sym typeface="+mn-ea"/>
              </a:rPr>
              <a:t> recognition </a:t>
            </a:r>
            <a:r>
              <a:rPr lang="en-US" sz="2400">
                <a:latin typeface="Times New Roman" panose="02020603050405020304" pitchFamily="18" charset="0"/>
                <a:cs typeface="Times New Roman" panose="02020603050405020304" pitchFamily="18" charset="0"/>
                <a:sym typeface="+mn-ea"/>
              </a:rPr>
              <a:t>is done by the model, </a:t>
            </a:r>
            <a:r>
              <a:rPr lang="en-IN" sz="2400" dirty="0">
                <a:latin typeface="Times New Roman" panose="02020603050405020304" pitchFamily="18" charset="0"/>
                <a:cs typeface="Times New Roman" panose="02020603050405020304" pitchFamily="18" charset="0"/>
                <a:sym typeface="+mn-ea"/>
              </a:rPr>
              <a:t>the model predicted flower is then its displayed predicted label with the green colour Otherwise it predicts wrong then its displays label with red colour.</a:t>
            </a:r>
          </a:p>
          <a:p>
            <a:pPr marL="0" indent="0">
              <a:buFont typeface="Wingdings" panose="05000000000000000000" charset="0"/>
              <a:buNone/>
            </a:pPr>
            <a:endParaRPr lang="en-IN" sz="2400" dirty="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r>
              <a:rPr lang="en-IN" altLang="en-US" sz="3200">
                <a:latin typeface="Times New Roman" panose="02020603050405020304" pitchFamily="18" charset="0"/>
                <a:cs typeface="Times New Roman" panose="02020603050405020304" pitchFamily="18" charset="0"/>
                <a:sym typeface="+mn-ea"/>
              </a:rPr>
            </a:br>
            <a:r>
              <a:rPr lang="en-IN" altLang="en-US" sz="3200">
                <a:latin typeface="Times New Roman" panose="02020603050405020304" pitchFamily="18" charset="0"/>
                <a:cs typeface="Times New Roman" panose="02020603050405020304" pitchFamily="18" charset="0"/>
                <a:sym typeface="+mn-ea"/>
              </a:rPr>
              <a:t>CONT.....</a:t>
            </a:r>
            <a:br>
              <a:rPr lang="en-IN" altLang="en-US" sz="3200">
                <a:latin typeface="Times New Roman" panose="02020603050405020304" pitchFamily="18" charset="0"/>
                <a:cs typeface="Times New Roman" panose="02020603050405020304" pitchFamily="18" charset="0"/>
              </a:rPr>
            </a:br>
            <a:endParaRPr lang="en-IN" alt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sz="2400" dirty="0">
                <a:effectLst/>
                <a:latin typeface="Times New Roman" panose="02020603050405020304" pitchFamily="18" charset="0"/>
                <a:cs typeface="Times New Roman" panose="02020603050405020304" pitchFamily="18" charset="0"/>
                <a:sym typeface="+mn-ea"/>
              </a:rPr>
              <a:t>CNN models are trained by initially feeding a set of flower images along with their labels. </a:t>
            </a:r>
          </a:p>
          <a:p>
            <a:pPr algn="just"/>
            <a:r>
              <a:rPr lang="en-US" sz="2400" dirty="0">
                <a:effectLst/>
                <a:latin typeface="Times New Roman" panose="02020603050405020304" pitchFamily="18" charset="0"/>
                <a:cs typeface="Times New Roman" panose="02020603050405020304" pitchFamily="18" charset="0"/>
                <a:sym typeface="+mn-ea"/>
              </a:rPr>
              <a:t>These images are then passed through a stack of layers including convolutional, ReLU, pooling and fully</a:t>
            </a:r>
            <a:r>
              <a:rPr lang="en-IN" altLang="en-US" sz="2400" dirty="0">
                <a:effectLst/>
                <a:latin typeface="Times New Roman" panose="02020603050405020304" pitchFamily="18" charset="0"/>
                <a:cs typeface="Times New Roman" panose="02020603050405020304" pitchFamily="18" charset="0"/>
                <a:sym typeface="+mn-ea"/>
              </a:rPr>
              <a:t> </a:t>
            </a:r>
            <a:r>
              <a:rPr lang="en-US" sz="2400" dirty="0">
                <a:effectLst/>
                <a:latin typeface="Times New Roman" panose="02020603050405020304" pitchFamily="18" charset="0"/>
                <a:cs typeface="Times New Roman" panose="02020603050405020304" pitchFamily="18" charset="0"/>
                <a:sym typeface="+mn-ea"/>
              </a:rPr>
              <a:t>connected layers. </a:t>
            </a:r>
          </a:p>
          <a:p>
            <a:pPr algn="just"/>
            <a:r>
              <a:rPr lang="en-US" sz="2400" dirty="0">
                <a:effectLst/>
                <a:latin typeface="Times New Roman" panose="02020603050405020304" pitchFamily="18" charset="0"/>
                <a:cs typeface="Times New Roman" panose="02020603050405020304" pitchFamily="18" charset="0"/>
                <a:sym typeface="+mn-ea"/>
              </a:rPr>
              <a:t>These images are taken as batches. In the proposed system, a batch size </a:t>
            </a:r>
            <a:r>
              <a:rPr lang="en-US" sz="2400" dirty="0">
                <a:latin typeface="Times New Roman" panose="02020603050405020304" pitchFamily="18" charset="0"/>
                <a:cs typeface="Times New Roman" panose="02020603050405020304" pitchFamily="18" charset="0"/>
                <a:sym typeface="+mn-ea"/>
              </a:rPr>
              <a:t>w</a:t>
            </a:r>
            <a:r>
              <a:rPr lang="en-US" sz="2400" dirty="0">
                <a:effectLst/>
                <a:latin typeface="Times New Roman" panose="02020603050405020304" pitchFamily="18" charset="0"/>
                <a:cs typeface="Times New Roman" panose="02020603050405020304" pitchFamily="18" charset="0"/>
                <a:sym typeface="+mn-ea"/>
              </a:rPr>
              <a:t>as given.</a:t>
            </a:r>
            <a:r>
              <a:rPr lang="en-IN" altLang="en-US" sz="2400" dirty="0">
                <a:effectLst/>
                <a:latin typeface="Times New Roman" panose="02020603050405020304" pitchFamily="18" charset="0"/>
                <a:cs typeface="Times New Roman" panose="02020603050405020304" pitchFamily="18" charset="0"/>
                <a:sym typeface="+mn-ea"/>
              </a:rPr>
              <a:t> </a:t>
            </a:r>
            <a:endParaRPr lang="en-IN" altLang="en-US" sz="2400" i="0" dirty="0">
              <a:solidFill>
                <a:schemeClr val="tx1"/>
              </a:solidFill>
              <a:effectLst/>
              <a:latin typeface="Times New Roman" panose="02020603050405020304" pitchFamily="18" charset="0"/>
              <a:cs typeface="Times New Roman" panose="02020603050405020304" pitchFamily="18" charset="0"/>
            </a:endParaRPr>
          </a:p>
          <a:p>
            <a:pPr marL="0" indent="0" algn="l">
              <a:buNone/>
            </a:pPr>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0093" y="975360"/>
            <a:ext cx="9117068" cy="513969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u="sng" dirty="0">
                <a:latin typeface="Times New Roman" panose="02020603050405020304" pitchFamily="18" charset="0"/>
                <a:cs typeface="Times New Roman" panose="02020603050405020304" pitchFamily="18" charset="0"/>
              </a:rPr>
              <a:t>PROJECT OVERVIEW</a:t>
            </a:r>
          </a:p>
        </p:txBody>
      </p:sp>
      <p:sp>
        <p:nvSpPr>
          <p:cNvPr id="3" name="Content Placeholder 2"/>
          <p:cNvSpPr>
            <a:spLocks noGrp="1"/>
          </p:cNvSpPr>
          <p:nvPr>
            <p:ph idx="1"/>
          </p:nvPr>
        </p:nvSpPr>
        <p:spPr>
          <a:xfrm>
            <a:off x="1071716" y="1435510"/>
            <a:ext cx="8978137" cy="4812889"/>
          </a:xfrm>
        </p:spPr>
        <p:txBody>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In our dataset contains 4242 flowers images which contains 5 types of classes with the approx pixels 320</a:t>
            </a:r>
            <a:r>
              <a:rPr lang="en-IN" sz="2400" b="0" i="0" dirty="0">
                <a:effectLst/>
                <a:latin typeface="Times New Roman" panose="02020603050405020304" pitchFamily="18" charset="0"/>
                <a:cs typeface="Times New Roman" panose="02020603050405020304" pitchFamily="18" charset="0"/>
              </a:rPr>
              <a:t>×240.</a:t>
            </a: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Here we  split the dataset into training data(80%)  and testing data (20%).</a:t>
            </a: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We use four hidden layers to built CNN. In the model we used conv2D,maxpooling,filters,kernel_size,padding to built a model.</a:t>
            </a: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We use 80 epochs to train the neural network with all the training data.</a:t>
            </a: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The accuracy of this model is 88%.</a:t>
            </a:r>
          </a:p>
          <a:p>
            <a:pPr marL="0" indent="0">
              <a:buNone/>
            </a:pP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dirty="0">
              <a:latin typeface="Arial" panose="020B0604020202020204" pitchFamily="34" charset="0"/>
            </a:endParaRPr>
          </a:p>
          <a:p>
            <a:pPr marL="0" indent="0">
              <a:buNone/>
            </a:pPr>
            <a:endParaRPr lang="en-IN" dirty="0">
              <a:latin typeface="Arial" panose="020B0604020202020204" pitchFamily="34" charset="0"/>
            </a:endParaRPr>
          </a:p>
          <a:p>
            <a:pPr marL="0" indent="0">
              <a:buNone/>
            </a:pPr>
            <a:endParaRPr lang="en-IN" dirty="0">
              <a:latin typeface="Arial" panose="020B0604020202020204" pitchFamily="34" charset="0"/>
            </a:endParaRPr>
          </a:p>
          <a:p>
            <a:pPr marL="0" indent="0">
              <a:buNone/>
            </a:pPr>
            <a:endParaRPr lang="en-IN" dirty="0">
              <a:latin typeface="Arial" panose="020B0604020202020204" pitchFamily="34" charset="0"/>
            </a:endParaRPr>
          </a:p>
          <a:p>
            <a:pPr>
              <a:buFont typeface="Wingdings" panose="05000000000000000000" pitchFamily="2" charset="2"/>
              <a:buChar char="v"/>
            </a:pPr>
            <a:endParaRPr lang="en-IN" dirty="0"/>
          </a:p>
          <a:p>
            <a:pPr>
              <a:buFont typeface="Wingdings" panose="05000000000000000000" pitchFamily="2" charset="2"/>
              <a:buChar char="v"/>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r>
              <a:rPr lang="en-IN" sz="3200" u="sng" dirty="0">
                <a:latin typeface="Times New Roman" panose="02020603050405020304" pitchFamily="18" charset="0"/>
                <a:cs typeface="Times New Roman" panose="02020603050405020304" pitchFamily="18" charset="0"/>
                <a:sym typeface="+mn-ea"/>
              </a:rPr>
            </a:br>
            <a:r>
              <a:rPr lang="en-IN" sz="3200" u="sng" dirty="0">
                <a:latin typeface="Times New Roman" panose="02020603050405020304" pitchFamily="18" charset="0"/>
                <a:cs typeface="Times New Roman" panose="02020603050405020304" pitchFamily="18" charset="0"/>
                <a:sym typeface="+mn-ea"/>
              </a:rPr>
              <a:t>RESULT</a:t>
            </a:r>
            <a:br>
              <a:rPr lang="en-IN" sz="3200" u="sng" dirty="0">
                <a:latin typeface="Times New Roman" panose="02020603050405020304" pitchFamily="18" charset="0"/>
                <a:cs typeface="Times New Roman" panose="02020603050405020304" pitchFamily="18" charset="0"/>
              </a:rPr>
            </a:br>
            <a:endParaRPr lang="en-US" sz="3200" u="sng"/>
          </a:p>
        </p:txBody>
      </p:sp>
      <p:sp>
        <p:nvSpPr>
          <p:cNvPr id="3" name="Content Placeholder 2"/>
          <p:cNvSpPr>
            <a:spLocks noGrp="1"/>
          </p:cNvSpPr>
          <p:nvPr>
            <p:ph idx="1"/>
          </p:nvPr>
        </p:nvSpPr>
        <p:spPr/>
        <p:txBody>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sym typeface="+mn-ea"/>
              </a:rPr>
              <a:t>The model is finally ready after model is predicts the flowers.</a:t>
            </a:r>
          </a:p>
          <a:p>
            <a:pPr marL="0" indent="0">
              <a:buFont typeface="Wingdings" panose="05000000000000000000" pitchFamily="2" charset="2"/>
              <a:buNone/>
            </a:pP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sym typeface="+mn-ea"/>
              </a:rPr>
              <a:t>If the predicted value is true then its displayed predicted label with the green colour.</a:t>
            </a:r>
          </a:p>
          <a:p>
            <a:pPr marL="0" indent="0">
              <a:buFont typeface="Wingdings" panose="05000000000000000000" pitchFamily="2" charset="2"/>
              <a:buNone/>
            </a:pP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sym typeface="+mn-ea"/>
              </a:rPr>
              <a:t>Otherwise it displays label with red colour.</a:t>
            </a:r>
            <a:endParaRPr lang="en-IN" sz="2400" dirty="0">
              <a:latin typeface="Times New Roman" panose="02020603050405020304" pitchFamily="18" charset="0"/>
              <a:cs typeface="Times New Roman" panose="02020603050405020304" pitchFamily="18" charset="0"/>
            </a:endParaRPr>
          </a:p>
          <a:p>
            <a:pPr marL="0" indent="0">
              <a:buNone/>
            </a:pPr>
            <a:endParaRPr 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8505" y="1473200"/>
            <a:ext cx="10983595" cy="4765675"/>
          </a:xfrm>
        </p:spPr>
        <p:txBody>
          <a:bodyPr>
            <a:normAutofit/>
          </a:bodyPr>
          <a:lstStyle/>
          <a:p>
            <a:pPr>
              <a:buFont typeface="Wingdings" panose="05000000000000000000" charset="0"/>
              <a:buChar char="v"/>
            </a:pPr>
            <a:r>
              <a:rPr lang="en-IN" sz="2800" dirty="0">
                <a:latin typeface="Times New Roman" panose="02020603050405020304" pitchFamily="18" charset="0"/>
                <a:cs typeface="Times New Roman" panose="02020603050405020304" pitchFamily="18" charset="0"/>
              </a:rPr>
              <a:t>Finally our model predicted like this following image.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8555" y="2378710"/>
            <a:ext cx="9559925" cy="25190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2995" y="1181100"/>
            <a:ext cx="9544050" cy="3637915"/>
          </a:xfrm>
        </p:spPr>
        <p:txBody>
          <a:bodyPr>
            <a:normAutofit lnSpcReduction="10000"/>
          </a:bodyPr>
          <a:lstStyle/>
          <a:p>
            <a:pPr marL="0" indent="0" algn="ctr">
              <a:buNone/>
            </a:pPr>
            <a:endParaRPr lang="en-IN" altLang="en-US" dirty="0"/>
          </a:p>
          <a:p>
            <a:pPr marL="0" indent="0" algn="ctr">
              <a:buNone/>
            </a:pPr>
            <a:endParaRPr lang="en-IN" altLang="en-US" dirty="0"/>
          </a:p>
          <a:p>
            <a:pPr marL="0" indent="0" algn="ctr">
              <a:buNone/>
            </a:pPr>
            <a:endParaRPr lang="en-IN" altLang="en-US" dirty="0"/>
          </a:p>
          <a:p>
            <a:pPr marL="0" indent="0" algn="ctr">
              <a:buNone/>
            </a:pPr>
            <a:endParaRPr lang="en-IN" altLang="en-US" sz="44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endParaRPr>
          </a:p>
          <a:p>
            <a:pPr marL="0" indent="0" algn="ctr">
              <a:buNone/>
            </a:pPr>
            <a:r>
              <a:rPr lang="en-IN" altLang="en-US" sz="44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THANK YOU </a:t>
            </a:r>
          </a:p>
          <a:p>
            <a:pPr marL="0" indent="0" algn="ctr">
              <a:buNone/>
            </a:pPr>
            <a:r>
              <a:rPr lang="en-IN" altLang="en-US" sz="44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4715" y="3415030"/>
            <a:ext cx="4337685" cy="2385695"/>
          </a:xfrm>
        </p:spPr>
        <p:txBody>
          <a:bodyPr/>
          <a:lstStyle/>
          <a:p>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Under the guidance of:</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Sai Satish sir</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CEO of Indian servers company</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750" y="747395"/>
            <a:ext cx="6429375" cy="3523615"/>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sz="320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p:txBody>
          <a:bodyPr>
            <a:normAutofit/>
          </a:bodyPr>
          <a:lstStyle/>
          <a:p>
            <a:r>
              <a:rPr lang="en-US" sz="1800">
                <a:latin typeface="Times New Roman" panose="02020603050405020304" pitchFamily="18" charset="0"/>
                <a:cs typeface="Times New Roman" panose="02020603050405020304" pitchFamily="18" charset="0"/>
              </a:rPr>
              <a:t>INTRODUCTION</a:t>
            </a:r>
          </a:p>
          <a:p>
            <a:pPr marL="0" indent="0">
              <a:buNone/>
            </a:pPr>
            <a:endParaRPr lang="en-US" sz="180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sym typeface="+mn-ea"/>
              </a:rPr>
              <a:t>DATASET</a:t>
            </a:r>
          </a:p>
          <a:p>
            <a:pPr marL="0" indent="0">
              <a:buNone/>
            </a:pPr>
            <a:endParaRPr lang="en-US" sz="1800">
              <a:latin typeface="Times New Roman" panose="02020603050405020304" pitchFamily="18" charset="0"/>
              <a:cs typeface="Times New Roman" panose="02020603050405020304" pitchFamily="18" charset="0"/>
              <a:sym typeface="+mn-ea"/>
            </a:endParaRPr>
          </a:p>
          <a:p>
            <a:r>
              <a:rPr lang="en-IN" altLang="en-US" sz="1800">
                <a:latin typeface="Times New Roman" panose="02020603050405020304" pitchFamily="18" charset="0"/>
                <a:cs typeface="Times New Roman" panose="02020603050405020304" pitchFamily="18" charset="0"/>
                <a:sym typeface="+mn-ea"/>
              </a:rPr>
              <a:t>METHODOLOGY</a:t>
            </a:r>
          </a:p>
          <a:p>
            <a:pPr marL="0" indent="0">
              <a:buNone/>
            </a:pPr>
            <a:endParaRPr lang="en-US" sz="180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sym typeface="+mn-ea"/>
              </a:rPr>
              <a:t>PROJECT OVERVIEW</a:t>
            </a:r>
          </a:p>
          <a:p>
            <a:pPr marL="0" indent="0">
              <a:buNone/>
            </a:pPr>
            <a:endParaRPr lang="en-US" sz="180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RESULT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403123" y="1366683"/>
            <a:ext cx="11326761" cy="5211097"/>
          </a:xfrm>
        </p:spPr>
        <p:txBody>
          <a:bodyPr>
            <a:noAutofit/>
          </a:bodyPr>
          <a:lstStyle/>
          <a:p>
            <a:pPr algn="just">
              <a:buFont typeface="Wingdings" panose="05000000000000000000" pitchFamily="2" charset="2"/>
              <a:buChar char="v"/>
            </a:pPr>
            <a:r>
              <a:rPr lang="en-US" sz="2400" b="0" i="0" dirty="0">
                <a:effectLst/>
                <a:latin typeface="Times New Roman" panose="02020603050405020304" pitchFamily="18" charset="0"/>
                <a:cs typeface="Times New Roman" panose="02020603050405020304" pitchFamily="18" charset="0"/>
              </a:rPr>
              <a:t>Flower recognition is to recognize a particular flower using techniques.</a:t>
            </a:r>
          </a:p>
          <a:p>
            <a:pPr algn="just">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It uses the edge and colour characterstics of the flower image to classify image.</a:t>
            </a:r>
          </a:p>
          <a:p>
            <a:pPr algn="just">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sym typeface="+mn-ea"/>
              </a:rPr>
              <a:t>Flowers are the most attractive and distinguishing feature of a plant. Therefore flower recognition can help to know more about the plant. The two main common features of flowers are their color and shape. Those features can be used to train the model such that it can later identify an unknown flower.</a:t>
            </a:r>
          </a:p>
          <a:p>
            <a:pPr algn="just">
              <a:buFont typeface="Wingdings" panose="05000000000000000000" pitchFamily="2" charset="2"/>
              <a:buChar char="v"/>
            </a:pPr>
            <a:r>
              <a:rPr lang="en-US" sz="2400" b="0" i="0" dirty="0">
                <a:effectLst/>
                <a:latin typeface="Times New Roman" panose="02020603050405020304" pitchFamily="18" charset="0"/>
                <a:cs typeface="Times New Roman" panose="02020603050405020304" pitchFamily="18" charset="0"/>
              </a:rPr>
              <a:t>Flower recognition is a very tedious task because of their</a:t>
            </a:r>
            <a:r>
              <a:rPr lang="en-IN" altLang="en-US" sz="2400" b="0" i="0" dirty="0">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existence in wide varieties of color and shape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r>
              <a:rPr lang="en-IN" altLang="en-US" sz="3200">
                <a:latin typeface="Times New Roman" panose="02020603050405020304" pitchFamily="18" charset="0"/>
                <a:cs typeface="Times New Roman" panose="02020603050405020304" pitchFamily="18" charset="0"/>
                <a:sym typeface="+mn-ea"/>
              </a:rPr>
            </a:br>
            <a:r>
              <a:rPr lang="en-IN" altLang="en-US" sz="3200">
                <a:latin typeface="Times New Roman" panose="02020603050405020304" pitchFamily="18" charset="0"/>
                <a:cs typeface="Times New Roman" panose="02020603050405020304" pitchFamily="18" charset="0"/>
                <a:sym typeface="+mn-ea"/>
              </a:rPr>
              <a:t>CONT.....</a:t>
            </a:r>
            <a:br>
              <a:rPr lang="en-IN" altLang="en-US" sz="3200">
                <a:latin typeface="Times New Roman" panose="02020603050405020304" pitchFamily="18" charset="0"/>
                <a:cs typeface="Times New Roman" panose="02020603050405020304" pitchFamily="18" charset="0"/>
              </a:rPr>
            </a:br>
            <a:endParaRPr lang="en-IN" alt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sym typeface="+mn-ea"/>
              </a:rPr>
              <a:t>In these present scenario ,It is impossible to identify any particular flower or flower species in any way other than to seek information based on the personal knowledge and expert experience or previous knowledge.</a:t>
            </a: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sym typeface="+mn-ea"/>
              </a:rPr>
              <a:t>Here to recognize the particular flower we have </a:t>
            </a:r>
            <a:r>
              <a:rPr lang="en-IN" sz="2400" dirty="0" err="1">
                <a:latin typeface="Times New Roman" panose="02020603050405020304" pitchFamily="18" charset="0"/>
                <a:cs typeface="Times New Roman" panose="02020603050405020304" pitchFamily="18" charset="0"/>
                <a:sym typeface="+mn-ea"/>
              </a:rPr>
              <a:t>techniqes</a:t>
            </a:r>
            <a:r>
              <a:rPr lang="en-IN" sz="2400" dirty="0">
                <a:latin typeface="Times New Roman" panose="02020603050405020304" pitchFamily="18" charset="0"/>
                <a:cs typeface="Times New Roman" panose="02020603050405020304" pitchFamily="18" charset="0"/>
                <a:sym typeface="+mn-ea"/>
              </a:rPr>
              <a:t> such as image processing using convolution neural network .</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2800" dirty="0">
                <a:latin typeface="Times New Roman" panose="02020603050405020304" pitchFamily="18" charset="0"/>
                <a:cs typeface="Times New Roman" panose="02020603050405020304" pitchFamily="18" charset="0"/>
                <a:sym typeface="+mn-ea"/>
              </a:rPr>
              <a:t>DATASET</a:t>
            </a:r>
          </a:p>
        </p:txBody>
      </p:sp>
      <p:sp>
        <p:nvSpPr>
          <p:cNvPr id="3" name="Content Placeholder 2"/>
          <p:cNvSpPr>
            <a:spLocks noGrp="1"/>
          </p:cNvSpPr>
          <p:nvPr>
            <p:ph idx="1"/>
          </p:nvPr>
        </p:nvSpPr>
        <p:spPr>
          <a:xfrm>
            <a:off x="1204595" y="1181100"/>
            <a:ext cx="8846185" cy="5299710"/>
          </a:xfrm>
        </p:spPr>
        <p:txBody>
          <a:bodyPr>
            <a:noAutofit/>
          </a:bodyPr>
          <a:lstStyle/>
          <a:p>
            <a:pPr>
              <a:buFont typeface="Courier New" panose="02070309020205020404" pitchFamily="49" charset="0"/>
              <a:buChar char="o"/>
            </a:pPr>
            <a:r>
              <a:rPr lang="en-IN" sz="2400" dirty="0">
                <a:latin typeface="Times New Roman" panose="02020603050405020304" pitchFamily="18" charset="0"/>
                <a:cs typeface="Times New Roman" panose="02020603050405020304" pitchFamily="18" charset="0"/>
                <a:sym typeface="+mn-ea"/>
              </a:rPr>
              <a:t>The dataset which we have used for our project is that flowers recognition dataset which was downloaded from </a:t>
            </a:r>
            <a:r>
              <a:rPr lang="en-IN" sz="2400" dirty="0" err="1">
                <a:latin typeface="Times New Roman" panose="02020603050405020304" pitchFamily="18" charset="0"/>
                <a:cs typeface="Times New Roman" panose="02020603050405020304" pitchFamily="18" charset="0"/>
                <a:sym typeface="+mn-ea"/>
              </a:rPr>
              <a:t>kaggle</a:t>
            </a:r>
            <a:r>
              <a:rPr lang="en-IN" sz="2400" dirty="0">
                <a:latin typeface="Times New Roman" panose="02020603050405020304" pitchFamily="18" charset="0"/>
                <a:cs typeface="Times New Roman" panose="02020603050405020304" pitchFamily="18" charset="0"/>
                <a:sym typeface="+mn-ea"/>
              </a:rPr>
              <a:t>.</a:t>
            </a:r>
            <a:endParaRPr lang="en-IN" sz="2400"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IN" sz="2400" dirty="0">
                <a:latin typeface="Times New Roman" panose="02020603050405020304" pitchFamily="18" charset="0"/>
                <a:cs typeface="Times New Roman" panose="02020603050405020304" pitchFamily="18" charset="0"/>
                <a:sym typeface="+mn-ea"/>
              </a:rPr>
              <a:t>Here is the reference link:</a:t>
            </a:r>
            <a:endParaRPr lang="en-IN" sz="2400"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IN" sz="2400" u="sng" dirty="0">
                <a:latin typeface="Times New Roman" panose="02020603050405020304" pitchFamily="18" charset="0"/>
                <a:cs typeface="Times New Roman" panose="02020603050405020304" pitchFamily="18" charset="0"/>
                <a:sym typeface="+mn-ea"/>
                <a:hlinkClick r:id="rId2"/>
              </a:rPr>
              <a:t> https://www.kaggle.com/code/rajmehra03/flowerrecognition-cnn-keras</a:t>
            </a:r>
            <a:r>
              <a:rPr lang="en-IN" sz="2400" u="sng" dirty="0">
                <a:latin typeface="Times New Roman" panose="02020603050405020304" pitchFamily="18" charset="0"/>
                <a:cs typeface="Times New Roman" panose="02020603050405020304" pitchFamily="18" charset="0"/>
                <a:sym typeface="+mn-ea"/>
              </a:rPr>
              <a:t>.</a:t>
            </a:r>
            <a:endParaRPr lang="en-IN" sz="2400" u="sng"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sym typeface="+mn-ea"/>
              </a:rPr>
              <a:t>     This we have placed a directory  path from Kaggle.</a:t>
            </a:r>
            <a:endParaRPr lang="en-IN" sz="2400"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IN" sz="2400" dirty="0">
                <a:latin typeface="Times New Roman" panose="02020603050405020304" pitchFamily="18" charset="0"/>
                <a:cs typeface="Times New Roman" panose="02020603050405020304" pitchFamily="18" charset="0"/>
                <a:sym typeface="+mn-ea"/>
              </a:rPr>
              <a:t>In this dataset it contains 5 types of flowers data set such as</a:t>
            </a:r>
            <a:endParaRPr lang="en-IN" sz="2400"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IN" sz="2400" dirty="0">
                <a:latin typeface="Times New Roman" panose="02020603050405020304" pitchFamily="18" charset="0"/>
                <a:cs typeface="Times New Roman" panose="02020603050405020304" pitchFamily="18" charset="0"/>
                <a:sym typeface="+mn-ea"/>
              </a:rPr>
              <a:t>Daisy</a:t>
            </a:r>
            <a:endParaRPr lang="en-IN" sz="2400"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IN" sz="2400" dirty="0">
                <a:latin typeface="Times New Roman" panose="02020603050405020304" pitchFamily="18" charset="0"/>
                <a:cs typeface="Times New Roman" panose="02020603050405020304" pitchFamily="18" charset="0"/>
                <a:sym typeface="+mn-ea"/>
              </a:rPr>
              <a:t>Dandelion</a:t>
            </a:r>
            <a:endParaRPr lang="en-IN" sz="2400"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IN" sz="2400" dirty="0">
                <a:latin typeface="Times New Roman" panose="02020603050405020304" pitchFamily="18" charset="0"/>
                <a:cs typeface="Times New Roman" panose="02020603050405020304" pitchFamily="18" charset="0"/>
                <a:sym typeface="+mn-ea"/>
              </a:rPr>
              <a:t>Sunflower</a:t>
            </a:r>
            <a:endParaRPr lang="en-IN" sz="2400"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IN" sz="2400" dirty="0">
                <a:latin typeface="Times New Roman" panose="02020603050405020304" pitchFamily="18" charset="0"/>
                <a:cs typeface="Times New Roman" panose="02020603050405020304" pitchFamily="18" charset="0"/>
                <a:sym typeface="+mn-ea"/>
              </a:rPr>
              <a:t>Rose</a:t>
            </a:r>
            <a:endParaRPr lang="en-IN" sz="2400"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IN" sz="2400" dirty="0">
                <a:latin typeface="Times New Roman" panose="02020603050405020304" pitchFamily="18" charset="0"/>
                <a:cs typeface="Times New Roman" panose="02020603050405020304" pitchFamily="18" charset="0"/>
                <a:sym typeface="+mn-ea"/>
              </a:rPr>
              <a:t>Tulip         </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dirty="0">
                <a:latin typeface="Times New Roman" panose="02020603050405020304" pitchFamily="18" charset="0"/>
                <a:cs typeface="Times New Roman" panose="02020603050405020304" pitchFamily="18" charset="0"/>
              </a:rPr>
              <a:t>METHODOLOGY</a:t>
            </a:r>
          </a:p>
        </p:txBody>
      </p:sp>
      <p:sp>
        <p:nvSpPr>
          <p:cNvPr id="3" name="Content Placeholder 2"/>
          <p:cNvSpPr>
            <a:spLocks noGrp="1"/>
          </p:cNvSpPr>
          <p:nvPr>
            <p:ph idx="1"/>
          </p:nvPr>
        </p:nvSpPr>
        <p:spPr>
          <a:xfrm>
            <a:off x="646112" y="1455174"/>
            <a:ext cx="10899778" cy="4793225"/>
          </a:xfrm>
        </p:spPr>
        <p:txBody>
          <a:bodyPr>
            <a:normAutofit/>
          </a:bodyPr>
          <a:lstStyle/>
          <a:p>
            <a:pPr algn="just">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CNN is a neural network that has one or more convolutional layers.</a:t>
            </a:r>
          </a:p>
          <a:p>
            <a:pPr marL="0" indent="0" algn="just">
              <a:buFont typeface="Wingdings" panose="05000000000000000000" pitchFamily="2" charset="2"/>
              <a:buNone/>
            </a:pP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It is mainly used for image processing,classification,segmentation and for other auto correlated data.</a:t>
            </a:r>
          </a:p>
          <a:p>
            <a:pPr marL="0" indent="0" algn="just">
              <a:buFont typeface="Wingdings" panose="05000000000000000000" pitchFamily="2" charset="2"/>
              <a:buNone/>
            </a:pP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It is used in analysing documents, understanding climate, advertising and facial recognition.</a:t>
            </a:r>
          </a:p>
          <a:p>
            <a:pPr marL="0" indent="0" algn="just">
              <a:buFont typeface="Wingdings" panose="05000000000000000000" pitchFamily="2" charset="2"/>
              <a:buNone/>
            </a:pP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CNN is a deep learning neural network designed for processing structured arrays of data such as images.</a:t>
            </a:r>
          </a:p>
          <a:p>
            <a:pPr algn="just">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r>
              <a:rPr lang="en-IN" altLang="en-US" sz="3200">
                <a:latin typeface="Times New Roman" panose="02020603050405020304" pitchFamily="18" charset="0"/>
                <a:cs typeface="Times New Roman" panose="02020603050405020304" pitchFamily="18" charset="0"/>
                <a:sym typeface="+mn-ea"/>
              </a:rPr>
            </a:br>
            <a:r>
              <a:rPr lang="en-IN" altLang="en-US" sz="3200">
                <a:latin typeface="Times New Roman" panose="02020603050405020304" pitchFamily="18" charset="0"/>
                <a:cs typeface="Times New Roman" panose="02020603050405020304" pitchFamily="18" charset="0"/>
                <a:sym typeface="+mn-ea"/>
              </a:rPr>
              <a:t>CONT.....</a:t>
            </a:r>
            <a:br>
              <a:rPr lang="en-IN" altLang="en-US" sz="3200">
                <a:latin typeface="Times New Roman" panose="02020603050405020304" pitchFamily="18" charset="0"/>
                <a:cs typeface="Times New Roman" panose="02020603050405020304" pitchFamily="18" charset="0"/>
              </a:rPr>
            </a:br>
            <a:endParaRPr lang="en-IN" alt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buFont typeface="Wingdings" panose="05000000000000000000" charset="0"/>
              <a:buChar char="v"/>
            </a:pPr>
            <a:r>
              <a:rPr lang="en-IN" altLang="en-US" sz="2400">
                <a:latin typeface="Times New Roman" panose="02020603050405020304" pitchFamily="18" charset="0"/>
                <a:cs typeface="Times New Roman" panose="02020603050405020304" pitchFamily="18" charset="0"/>
              </a:rPr>
              <a:t>Step 1: Image acquisition: This step involves collecting images that can be used to train the model so that later when it comes across an unknown image, it can identify the flower based on the knowledge acquired during the training phase. </a:t>
            </a:r>
          </a:p>
          <a:p>
            <a:pPr marL="0" indent="0">
              <a:buFont typeface="Wingdings" panose="05000000000000000000" charset="0"/>
              <a:buNone/>
            </a:pPr>
            <a:endParaRPr lang="en-IN" altLang="en-US" sz="2400">
              <a:latin typeface="Times New Roman" panose="02020603050405020304" pitchFamily="18" charset="0"/>
              <a:cs typeface="Times New Roman" panose="02020603050405020304" pitchFamily="18" charset="0"/>
            </a:endParaRPr>
          </a:p>
          <a:p>
            <a:pPr algn="just">
              <a:buFont typeface="Wingdings" panose="05000000000000000000" charset="0"/>
              <a:buChar char="v"/>
            </a:pPr>
            <a:r>
              <a:rPr lang="en-IN" altLang="en-US" sz="2400">
                <a:latin typeface="Times New Roman" panose="02020603050405020304" pitchFamily="18" charset="0"/>
                <a:cs typeface="Times New Roman" panose="02020603050405020304" pitchFamily="18" charset="0"/>
              </a:rPr>
              <a:t>Step 2: Image Preprocessing: Here the images collected in the previous step were resized and augmented to increase the efficiency of the model. During augmentation, the size of the dataset would be increased by performing operations such as rotation, shear etc. Then the image will be split into 80% training and 20% testing sets.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r>
              <a:rPr lang="en-IN" altLang="en-US" sz="3200">
                <a:latin typeface="Times New Roman" panose="02020603050405020304" pitchFamily="18" charset="0"/>
                <a:cs typeface="Times New Roman" panose="02020603050405020304" pitchFamily="18" charset="0"/>
                <a:sym typeface="+mn-ea"/>
              </a:rPr>
            </a:br>
            <a:r>
              <a:rPr lang="en-IN" altLang="en-US" sz="3200">
                <a:latin typeface="Times New Roman" panose="02020603050405020304" pitchFamily="18" charset="0"/>
                <a:cs typeface="Times New Roman" panose="02020603050405020304" pitchFamily="18" charset="0"/>
                <a:sym typeface="+mn-ea"/>
              </a:rPr>
              <a:t>CONT.....</a:t>
            </a:r>
            <a:br>
              <a:rPr lang="en-IN" altLang="en-US" sz="3200">
                <a:latin typeface="Times New Roman" panose="02020603050405020304" pitchFamily="18" charset="0"/>
                <a:cs typeface="Times New Roman" panose="02020603050405020304" pitchFamily="18" charset="0"/>
              </a:rPr>
            </a:br>
            <a:endParaRPr lang="en-IN" alt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buFont typeface="Wingdings" panose="05000000000000000000" charset="0"/>
              <a:buChar char="v"/>
            </a:pPr>
            <a:r>
              <a:rPr lang="en-IN" altLang="en-US" sz="2300">
                <a:latin typeface="Times New Roman" panose="02020603050405020304" pitchFamily="18" charset="0"/>
                <a:cs typeface="Times New Roman" panose="02020603050405020304" pitchFamily="18" charset="0"/>
                <a:sym typeface="+mn-ea"/>
              </a:rPr>
              <a:t>Step 3: Training Phase: This is the step where the actual training of the model takes place. In this phase the model extracts features such as color and shape of the flower used for training. Each of the training images will be passed through a stack of layers which includes convolutional layer, Relu layer, pooling layer and fully connected layer.</a:t>
            </a:r>
          </a:p>
          <a:p>
            <a:pPr marL="0" indent="0">
              <a:buFont typeface="Wingdings" panose="05000000000000000000" charset="0"/>
              <a:buNone/>
            </a:pPr>
            <a:endParaRPr lang="en-US" sz="2300">
              <a:latin typeface="Times New Roman" panose="02020603050405020304" pitchFamily="18" charset="0"/>
              <a:cs typeface="Times New Roman" panose="02020603050405020304" pitchFamily="18" charset="0"/>
            </a:endParaRPr>
          </a:p>
          <a:p>
            <a:pPr>
              <a:buFont typeface="Wingdings" panose="05000000000000000000" charset="0"/>
              <a:buChar char="v"/>
            </a:pPr>
            <a:r>
              <a:rPr lang="en-US" sz="2300">
                <a:latin typeface="Times New Roman" panose="02020603050405020304" pitchFamily="18" charset="0"/>
                <a:cs typeface="Times New Roman" panose="02020603050405020304" pitchFamily="18" charset="0"/>
              </a:rPr>
              <a:t>Step 4: Validation phase: Once the model completes its</a:t>
            </a:r>
            <a:r>
              <a:rPr lang="en-IN" altLang="en-US" sz="2300">
                <a:latin typeface="Times New Roman" panose="02020603050405020304" pitchFamily="18" charset="0"/>
                <a:cs typeface="Times New Roman" panose="02020603050405020304" pitchFamily="18" charset="0"/>
              </a:rPr>
              <a:t> </a:t>
            </a:r>
            <a:r>
              <a:rPr lang="en-US" sz="2300">
                <a:latin typeface="Times New Roman" panose="02020603050405020304" pitchFamily="18" charset="0"/>
                <a:cs typeface="Times New Roman" panose="02020603050405020304" pitchFamily="18" charset="0"/>
              </a:rPr>
              <a:t>training from the training set it tries to improve itself by</a:t>
            </a:r>
            <a:r>
              <a:rPr lang="en-IN" altLang="en-US" sz="2300">
                <a:latin typeface="Times New Roman" panose="02020603050405020304" pitchFamily="18" charset="0"/>
                <a:cs typeface="Times New Roman" panose="02020603050405020304" pitchFamily="18" charset="0"/>
              </a:rPr>
              <a:t> </a:t>
            </a:r>
            <a:r>
              <a:rPr lang="en-US" sz="2300">
                <a:latin typeface="Times New Roman" panose="02020603050405020304" pitchFamily="18" charset="0"/>
                <a:cs typeface="Times New Roman" panose="02020603050405020304" pitchFamily="18" charset="0"/>
              </a:rPr>
              <a:t>tuning its weight values. The loss function used is</a:t>
            </a:r>
            <a:r>
              <a:rPr lang="en-IN" altLang="en-US" sz="2300">
                <a:latin typeface="Times New Roman" panose="02020603050405020304" pitchFamily="18" charset="0"/>
                <a:cs typeface="Times New Roman" panose="02020603050405020304" pitchFamily="18" charset="0"/>
              </a:rPr>
              <a:t> </a:t>
            </a:r>
            <a:r>
              <a:rPr lang="en-US" sz="2300">
                <a:latin typeface="Times New Roman" panose="02020603050405020304" pitchFamily="18" charset="0"/>
                <a:cs typeface="Times New Roman" panose="02020603050405020304" pitchFamily="18" charset="0"/>
              </a:rPr>
              <a:t>categorical cross entropy and the optimizer used is</a:t>
            </a:r>
            <a:r>
              <a:rPr lang="en-IN" altLang="en-US" sz="2300">
                <a:latin typeface="Times New Roman" panose="02020603050405020304" pitchFamily="18" charset="0"/>
                <a:cs typeface="Times New Roman" panose="02020603050405020304" pitchFamily="18" charset="0"/>
              </a:rPr>
              <a:t> </a:t>
            </a:r>
            <a:r>
              <a:rPr lang="en-US" sz="2300">
                <a:latin typeface="Times New Roman" panose="02020603050405020304" pitchFamily="18" charset="0"/>
                <a:cs typeface="Times New Roman" panose="02020603050405020304" pitchFamily="18" charset="0"/>
              </a:rPr>
              <a:t>stochastic gradient descent.</a:t>
            </a:r>
            <a:endParaRPr lang="en-US" sz="140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TotalTime>
  <Words>839</Words>
  <Application>Microsoft Office PowerPoint</Application>
  <PresentationFormat>Widescreen</PresentationFormat>
  <Paragraphs>80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Century Gothic</vt:lpstr>
      <vt:lpstr>Courier New</vt:lpstr>
      <vt:lpstr>Times New Roman</vt:lpstr>
      <vt:lpstr>Wingdings</vt:lpstr>
      <vt:lpstr>Wingdings 3</vt:lpstr>
      <vt:lpstr>Ion</vt:lpstr>
      <vt:lpstr>   FLOWER RECOGNITION  USING CONVOLUTIONAL NEURAL NETWORKS</vt:lpstr>
      <vt:lpstr>   Under the guidance of: Sai Satish sir CEO of Indian servers company</vt:lpstr>
      <vt:lpstr>Contents</vt:lpstr>
      <vt:lpstr>INTRODUCTION</vt:lpstr>
      <vt:lpstr> CONT..... </vt:lpstr>
      <vt:lpstr>DATASET</vt:lpstr>
      <vt:lpstr>METHODOLOGY</vt:lpstr>
      <vt:lpstr> CONT..... </vt:lpstr>
      <vt:lpstr> CONT..... </vt:lpstr>
      <vt:lpstr> CONT.....</vt:lpstr>
      <vt:lpstr> CONT..... </vt:lpstr>
      <vt:lpstr>PowerPoint Presentation</vt:lpstr>
      <vt:lpstr>PROJECT OVERVIEW</vt:lpstr>
      <vt:lpstr> RESULT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FLOWER RECOGNITION USING NEURAL NETWORKS</dc:title>
  <dc:creator>Janga Raga pujitha</dc:creator>
  <cp:lastModifiedBy>new</cp:lastModifiedBy>
  <cp:revision>23</cp:revision>
  <dcterms:created xsi:type="dcterms:W3CDTF">2022-07-17T16:13:00Z</dcterms:created>
  <dcterms:modified xsi:type="dcterms:W3CDTF">2023-10-11T05:11:12Z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7F5A707CE1F744499AB2BE4DB5266B12</vt:lpwstr>
  </property>
  <property fmtid="{D5CDD505-2E9C-101B-9397-08002B2CF9AE}" pid="3" name="KSOProductBuildVer">
    <vt:lpwstr>1033-11.2.0.11380</vt:lpwstr>
  </property>
</Properties>
</file>