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3" r:id="rId3"/>
    <p:sldId id="257" r:id="rId4"/>
    <p:sldId id="259" r:id="rId5"/>
    <p:sldId id="258" r:id="rId6"/>
    <p:sldId id="260" r:id="rId7"/>
    <p:sldId id="261"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BC05564-9587-4B9C-8AB2-1EFBF8AEC274}" type="datetimeFigureOut">
              <a:rPr kumimoji="1" lang="ja-JP" altLang="en-US" smtClean="0"/>
              <a:t>2023/1/8</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A14CF4FC-DB0A-4214-8968-434D6F2AEA52}"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403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C05564-9587-4B9C-8AB2-1EFBF8AEC274}" type="datetimeFigureOut">
              <a:rPr kumimoji="1" lang="ja-JP" altLang="en-US" smtClean="0"/>
              <a:t>2023/1/8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4CF4FC-DB0A-4214-8968-434D6F2AEA52}"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102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C05564-9587-4B9C-8AB2-1EFBF8AEC274}" type="datetimeFigureOut">
              <a:rPr kumimoji="1" lang="ja-JP" altLang="en-US" smtClean="0"/>
              <a:t>2023/1/8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4CF4FC-DB0A-4214-8968-434D6F2AEA52}"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948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C05564-9587-4B9C-8AB2-1EFBF8AEC274}" type="datetimeFigureOut">
              <a:rPr kumimoji="1" lang="ja-JP" altLang="en-US" smtClean="0"/>
              <a:t>2023/1/8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4CF4FC-DB0A-4214-8968-434D6F2AEA52}"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065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BC05564-9587-4B9C-8AB2-1EFBF8AEC274}" type="datetimeFigureOut">
              <a:rPr kumimoji="1" lang="ja-JP" altLang="en-US" smtClean="0"/>
              <a:t>2023/1/8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4CF4FC-DB0A-4214-8968-434D6F2AEA52}"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50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BC05564-9587-4B9C-8AB2-1EFBF8AEC274}" type="datetimeFigureOut">
              <a:rPr kumimoji="1" lang="ja-JP" altLang="en-US" smtClean="0"/>
              <a:t>2023/1/8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14CF4FC-DB0A-4214-8968-434D6F2AEA52}"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05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BC05564-9587-4B9C-8AB2-1EFBF8AEC274}" type="datetimeFigureOut">
              <a:rPr kumimoji="1" lang="ja-JP" altLang="en-US" smtClean="0"/>
              <a:t>2023/1/8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14CF4FC-DB0A-4214-8968-434D6F2AEA52}"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08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BC05564-9587-4B9C-8AB2-1EFBF8AEC274}" type="datetimeFigureOut">
              <a:rPr kumimoji="1" lang="ja-JP" altLang="en-US" smtClean="0"/>
              <a:t>2023/1/8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14CF4FC-DB0A-4214-8968-434D6F2AEA52}"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49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05564-9587-4B9C-8AB2-1EFBF8AEC274}" type="datetimeFigureOut">
              <a:rPr kumimoji="1" lang="ja-JP" altLang="en-US" smtClean="0"/>
              <a:t>2023/1/8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14CF4FC-DB0A-4214-8968-434D6F2AEA52}" type="slidenum">
              <a:rPr kumimoji="1" lang="ja-JP" altLang="en-US" smtClean="0"/>
              <a:t>‹#›</a:t>
            </a:fld>
            <a:endParaRPr kumimoji="1" lang="ja-JP" altLang="en-US"/>
          </a:p>
        </p:txBody>
      </p:sp>
    </p:spTree>
    <p:extLst>
      <p:ext uri="{BB962C8B-B14F-4D97-AF65-F5344CB8AC3E}">
        <p14:creationId xmlns:p14="http://schemas.microsoft.com/office/powerpoint/2010/main" val="79631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BC05564-9587-4B9C-8AB2-1EFBF8AEC274}" type="datetimeFigureOut">
              <a:rPr kumimoji="1" lang="ja-JP" altLang="en-US" smtClean="0"/>
              <a:t>2023/1/8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14CF4FC-DB0A-4214-8968-434D6F2AEA52}"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40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C05564-9587-4B9C-8AB2-1EFBF8AEC274}" type="datetimeFigureOut">
              <a:rPr kumimoji="1" lang="ja-JP" altLang="en-US" smtClean="0"/>
              <a:t>2023/1/8</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A14CF4FC-DB0A-4214-8968-434D6F2AEA52}"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0568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BC05564-9587-4B9C-8AB2-1EFBF8AEC274}" type="datetimeFigureOut">
              <a:rPr kumimoji="1" lang="ja-JP" altLang="en-US" smtClean="0"/>
              <a:t>2023/1/8</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4CF4FC-DB0A-4214-8968-434D6F2AEA52}"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83132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0E87C-16B9-39E4-01F2-37E1683C0A37}"/>
              </a:ext>
            </a:extLst>
          </p:cNvPr>
          <p:cNvSpPr>
            <a:spLocks noGrp="1"/>
          </p:cNvSpPr>
          <p:nvPr>
            <p:ph type="ctrTitle"/>
          </p:nvPr>
        </p:nvSpPr>
        <p:spPr>
          <a:xfrm>
            <a:off x="923137" y="1716833"/>
            <a:ext cx="10345725" cy="1216349"/>
          </a:xfrm>
        </p:spPr>
        <p:txBody>
          <a:bodyPr>
            <a:normAutofit/>
          </a:bodyPr>
          <a:lstStyle/>
          <a:p>
            <a:r>
              <a:rPr lang="ja-JP" altLang="en-US" dirty="0">
                <a:latin typeface="メイリオ" panose="020B0604030504040204" pitchFamily="50" charset="-128"/>
                <a:ea typeface="メイリオ" panose="020B0604030504040204" pitchFamily="50" charset="-128"/>
              </a:rPr>
              <a:t>ごはん決め決めプログラム</a:t>
            </a:r>
          </a:p>
        </p:txBody>
      </p:sp>
      <p:sp>
        <p:nvSpPr>
          <p:cNvPr id="3" name="字幕 2">
            <a:extLst>
              <a:ext uri="{FF2B5EF4-FFF2-40B4-BE49-F238E27FC236}">
                <a16:creationId xmlns:a16="http://schemas.microsoft.com/office/drawing/2014/main" id="{AC730764-B0AF-6FE6-E08A-79303F14130A}"/>
              </a:ext>
            </a:extLst>
          </p:cNvPr>
          <p:cNvSpPr>
            <a:spLocks noGrp="1"/>
          </p:cNvSpPr>
          <p:nvPr>
            <p:ph type="subTitle" idx="1"/>
          </p:nvPr>
        </p:nvSpPr>
        <p:spPr>
          <a:xfrm>
            <a:off x="8725274" y="2999361"/>
            <a:ext cx="2993975" cy="518282"/>
          </a:xfrm>
        </p:spPr>
        <p:txBody>
          <a:bodyPr/>
          <a:lstStyle/>
          <a:p>
            <a:r>
              <a:rPr kumimoji="1" lang="ja-JP" altLang="en-US" dirty="0"/>
              <a:t>～私が求めたプログラム～</a:t>
            </a:r>
          </a:p>
        </p:txBody>
      </p:sp>
      <p:sp>
        <p:nvSpPr>
          <p:cNvPr id="4" name="テキスト ボックス 3">
            <a:extLst>
              <a:ext uri="{FF2B5EF4-FFF2-40B4-BE49-F238E27FC236}">
                <a16:creationId xmlns:a16="http://schemas.microsoft.com/office/drawing/2014/main" id="{433017DD-960E-87AE-4D58-27F9917F9A87}"/>
              </a:ext>
            </a:extLst>
          </p:cNvPr>
          <p:cNvSpPr txBox="1"/>
          <p:nvPr/>
        </p:nvSpPr>
        <p:spPr>
          <a:xfrm>
            <a:off x="9666515" y="5728996"/>
            <a:ext cx="2304662" cy="369332"/>
          </a:xfrm>
          <a:prstGeom prst="rect">
            <a:avLst/>
          </a:prstGeom>
          <a:noFill/>
        </p:spPr>
        <p:txBody>
          <a:bodyPr wrap="square" rtlCol="0">
            <a:spAutoFit/>
          </a:bodyPr>
          <a:lstStyle/>
          <a:p>
            <a:r>
              <a:rPr kumimoji="1" lang="en-US" altLang="ja-JP" dirty="0"/>
              <a:t>21NC004</a:t>
            </a:r>
            <a:r>
              <a:rPr kumimoji="1" lang="ja-JP" altLang="en-US" dirty="0"/>
              <a:t>　魚川寛太</a:t>
            </a:r>
          </a:p>
        </p:txBody>
      </p:sp>
      <p:pic>
        <p:nvPicPr>
          <p:cNvPr id="5" name="図 4">
            <a:extLst>
              <a:ext uri="{FF2B5EF4-FFF2-40B4-BE49-F238E27FC236}">
                <a16:creationId xmlns:a16="http://schemas.microsoft.com/office/drawing/2014/main" id="{45555EBC-D92A-F80E-B22F-748252651744}"/>
              </a:ext>
            </a:extLst>
          </p:cNvPr>
          <p:cNvPicPr>
            <a:picLocks noChangeAspect="1"/>
          </p:cNvPicPr>
          <p:nvPr/>
        </p:nvPicPr>
        <p:blipFill>
          <a:blip r:embed="rId2"/>
          <a:stretch>
            <a:fillRect/>
          </a:stretch>
        </p:blipFill>
        <p:spPr>
          <a:xfrm>
            <a:off x="923137" y="4217436"/>
            <a:ext cx="2909528" cy="1978479"/>
          </a:xfrm>
          <a:prstGeom prst="rect">
            <a:avLst/>
          </a:prstGeom>
        </p:spPr>
      </p:pic>
    </p:spTree>
    <p:extLst>
      <p:ext uri="{BB962C8B-B14F-4D97-AF65-F5344CB8AC3E}">
        <p14:creationId xmlns:p14="http://schemas.microsoft.com/office/powerpoint/2010/main" val="3705595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C6E76-5EDB-7592-548F-CBAFF61E2086}"/>
              </a:ext>
            </a:extLst>
          </p:cNvPr>
          <p:cNvSpPr>
            <a:spLocks noGrp="1"/>
          </p:cNvSpPr>
          <p:nvPr>
            <p:ph type="title"/>
          </p:nvPr>
        </p:nvSpPr>
        <p:spPr>
          <a:xfrm>
            <a:off x="1451579" y="1107071"/>
            <a:ext cx="9603275" cy="569167"/>
          </a:xfrm>
        </p:spPr>
        <p:txBody>
          <a:bodyPr/>
          <a:lstStyle/>
          <a:p>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解決方法</a:t>
            </a:r>
          </a:p>
        </p:txBody>
      </p:sp>
      <p:sp>
        <p:nvSpPr>
          <p:cNvPr id="3" name="コンテンツ プレースホルダー 2">
            <a:extLst>
              <a:ext uri="{FF2B5EF4-FFF2-40B4-BE49-F238E27FC236}">
                <a16:creationId xmlns:a16="http://schemas.microsoft.com/office/drawing/2014/main" id="{889E9BF7-BA97-B20E-3DA1-27612A4E6982}"/>
              </a:ext>
            </a:extLst>
          </p:cNvPr>
          <p:cNvSpPr>
            <a:spLocks noGrp="1"/>
          </p:cNvSpPr>
          <p:nvPr>
            <p:ph idx="1"/>
          </p:nvPr>
        </p:nvSpPr>
        <p:spPr>
          <a:xfrm>
            <a:off x="1451579" y="1987740"/>
            <a:ext cx="9603275" cy="3450613"/>
          </a:xfrm>
        </p:spPr>
        <p:txBody>
          <a:bodyPr>
            <a:normAutofit/>
          </a:bodyPr>
          <a:lstStyle/>
          <a:p>
            <a:pPr marL="0" indent="0">
              <a:buNone/>
            </a:pPr>
            <a:r>
              <a:rPr lang="ja-JP" altLang="en-US" dirty="0"/>
              <a:t>・</a:t>
            </a:r>
            <a:r>
              <a:rPr lang="en-US" altLang="ja-JP" dirty="0"/>
              <a:t> </a:t>
            </a:r>
            <a:r>
              <a:rPr lang="en-US" altLang="ja-JP" dirty="0" err="1"/>
              <a:t>cmd</a:t>
            </a:r>
            <a:r>
              <a:rPr lang="ja-JP" altLang="en-US" dirty="0"/>
              <a:t>や</a:t>
            </a:r>
            <a:r>
              <a:rPr lang="en-US" altLang="ja-JP" dirty="0"/>
              <a:t>PowerShell</a:t>
            </a:r>
            <a:r>
              <a:rPr lang="ja-JP" altLang="en-US" dirty="0"/>
              <a:t>で実行する際に、文字化けが発生した</a:t>
            </a:r>
            <a:endParaRPr lang="en-US" altLang="ja-JP" dirty="0"/>
          </a:p>
          <a:p>
            <a:pPr marL="0" indent="0">
              <a:buNone/>
            </a:pPr>
            <a:r>
              <a:rPr lang="ja-JP" altLang="en-US" sz="1600" dirty="0"/>
              <a:t>→文字コードの違いが原因だと分かったので「</a:t>
            </a:r>
            <a:r>
              <a:rPr lang="en-US" altLang="ja-JP" sz="1600" dirty="0"/>
              <a:t>-encoding UTF-8</a:t>
            </a:r>
            <a:r>
              <a:rPr lang="ja-JP" altLang="en-US" sz="1600" dirty="0"/>
              <a:t>」を付けて</a:t>
            </a:r>
            <a:r>
              <a:rPr lang="en-US" altLang="ja-JP" sz="1600" dirty="0"/>
              <a:t>UTF-8</a:t>
            </a:r>
            <a:r>
              <a:rPr lang="ja-JP" altLang="en-US" sz="1600" dirty="0"/>
              <a:t>で出力するようにした</a:t>
            </a:r>
            <a:endParaRPr lang="en-US" altLang="ja-JP" sz="1600" dirty="0"/>
          </a:p>
          <a:p>
            <a:pPr marL="0" indent="0">
              <a:buNone/>
            </a:pPr>
            <a:r>
              <a:rPr lang="ja-JP" altLang="en-US" sz="1600" dirty="0"/>
              <a:t>具体的には、ネットで「</a:t>
            </a:r>
            <a:r>
              <a:rPr lang="en-US" altLang="ja-JP" sz="1600" dirty="0"/>
              <a:t>java </a:t>
            </a:r>
            <a:r>
              <a:rPr lang="ja-JP" altLang="en-US" sz="1600" dirty="0"/>
              <a:t>文字化け　対処」で調べ、上記文章をコンパイル時に導入した。</a:t>
            </a:r>
            <a:endParaRPr lang="en-US" altLang="ja-JP" sz="1600" dirty="0"/>
          </a:p>
          <a:p>
            <a:pPr marL="0" indent="0">
              <a:buNone/>
            </a:pPr>
            <a:r>
              <a:rPr lang="en-US" altLang="ja-JP" sz="1600" dirty="0"/>
              <a:t>java</a:t>
            </a:r>
            <a:r>
              <a:rPr lang="ja-JP" altLang="en-US" sz="1600" dirty="0"/>
              <a:t>ファイルを</a:t>
            </a:r>
            <a:r>
              <a:rPr lang="en-US" altLang="ja-JP" sz="1600" dirty="0"/>
              <a:t>UTF-8</a:t>
            </a:r>
            <a:r>
              <a:rPr lang="ja-JP" altLang="en-US" sz="1600" dirty="0"/>
              <a:t>で作成したが、コマンドプロンプト（</a:t>
            </a:r>
            <a:r>
              <a:rPr lang="en-US" altLang="ja-JP" sz="1600" dirty="0"/>
              <a:t>windows</a:t>
            </a:r>
            <a:r>
              <a:rPr lang="ja-JP" altLang="en-US" sz="1600" dirty="0"/>
              <a:t>）が使用している文字コードは</a:t>
            </a:r>
            <a:endParaRPr lang="en-US" altLang="ja-JP" sz="1600" dirty="0"/>
          </a:p>
          <a:p>
            <a:pPr marL="0" indent="0">
              <a:buNone/>
            </a:pPr>
            <a:r>
              <a:rPr lang="en-US" altLang="ja-JP" sz="1600" dirty="0"/>
              <a:t>shift-</a:t>
            </a:r>
            <a:r>
              <a:rPr lang="en-US" altLang="ja-JP" sz="1600" dirty="0" err="1"/>
              <a:t>jis</a:t>
            </a:r>
            <a:r>
              <a:rPr lang="ja-JP" altLang="en-US" sz="1600" dirty="0"/>
              <a:t>であることが原因だということが分かった。</a:t>
            </a:r>
            <a:endParaRPr lang="en-US" altLang="ja-JP" sz="1600" dirty="0"/>
          </a:p>
          <a:p>
            <a:pPr marL="0" indent="0">
              <a:buNone/>
            </a:pPr>
            <a:r>
              <a:rPr lang="ja-JP" altLang="en-US" sz="1600" dirty="0"/>
              <a:t>結果としては、正常に動作するようになった。</a:t>
            </a:r>
            <a:endParaRPr lang="en-US" altLang="ja-JP" sz="1600" dirty="0"/>
          </a:p>
        </p:txBody>
      </p:sp>
    </p:spTree>
    <p:extLst>
      <p:ext uri="{BB962C8B-B14F-4D97-AF65-F5344CB8AC3E}">
        <p14:creationId xmlns:p14="http://schemas.microsoft.com/office/powerpoint/2010/main" val="70115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C6E76-5EDB-7592-548F-CBAFF61E2086}"/>
              </a:ext>
            </a:extLst>
          </p:cNvPr>
          <p:cNvSpPr>
            <a:spLocks noGrp="1"/>
          </p:cNvSpPr>
          <p:nvPr>
            <p:ph type="title"/>
          </p:nvPr>
        </p:nvSpPr>
        <p:spPr>
          <a:xfrm>
            <a:off x="1451579" y="1107071"/>
            <a:ext cx="9603275" cy="569167"/>
          </a:xfrm>
        </p:spPr>
        <p:txBody>
          <a:bodyPr/>
          <a:lstStyle/>
          <a:p>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解決方法</a:t>
            </a:r>
          </a:p>
        </p:txBody>
      </p:sp>
      <p:sp>
        <p:nvSpPr>
          <p:cNvPr id="3" name="コンテンツ プレースホルダー 2">
            <a:extLst>
              <a:ext uri="{FF2B5EF4-FFF2-40B4-BE49-F238E27FC236}">
                <a16:creationId xmlns:a16="http://schemas.microsoft.com/office/drawing/2014/main" id="{889E9BF7-BA97-B20E-3DA1-27612A4E6982}"/>
              </a:ext>
            </a:extLst>
          </p:cNvPr>
          <p:cNvSpPr>
            <a:spLocks noGrp="1"/>
          </p:cNvSpPr>
          <p:nvPr>
            <p:ph idx="1"/>
          </p:nvPr>
        </p:nvSpPr>
        <p:spPr>
          <a:xfrm>
            <a:off x="1451579" y="1987740"/>
            <a:ext cx="9603275" cy="3450613"/>
          </a:xfrm>
        </p:spPr>
        <p:txBody>
          <a:bodyPr/>
          <a:lstStyle/>
          <a:p>
            <a:pPr marL="0" indent="0">
              <a:buNone/>
            </a:pPr>
            <a:r>
              <a:rPr lang="ja-JP" altLang="en-US" dirty="0"/>
              <a:t>・コンパイルはできたが、その後「</a:t>
            </a:r>
            <a:r>
              <a:rPr lang="en-US" altLang="ja-JP" dirty="0" err="1"/>
              <a:t>NoClassDefFoundError</a:t>
            </a:r>
            <a:r>
              <a:rPr lang="ja-JP" altLang="en-US" dirty="0"/>
              <a:t>」というエラーが出た</a:t>
            </a:r>
            <a:endParaRPr lang="en-US" altLang="ja-JP" dirty="0"/>
          </a:p>
          <a:p>
            <a:pPr marL="0" indent="0">
              <a:buNone/>
            </a:pPr>
            <a:r>
              <a:rPr lang="ja-JP" altLang="en-US" sz="1600" dirty="0"/>
              <a:t>→実行時に「</a:t>
            </a:r>
            <a:r>
              <a:rPr lang="en-US" altLang="ja-JP" sz="1600" dirty="0"/>
              <a:t>java -</a:t>
            </a:r>
            <a:r>
              <a:rPr lang="en-US" altLang="ja-JP" sz="1600" dirty="0" err="1"/>
              <a:t>classpath</a:t>
            </a:r>
            <a:r>
              <a:rPr lang="en-US" altLang="ja-JP" sz="1600" dirty="0"/>
              <a:t> </a:t>
            </a:r>
            <a:r>
              <a:rPr lang="ja-JP" altLang="en-US" sz="1600" dirty="0"/>
              <a:t>＋クラスパス＋完全クラス名」で実行するようにした</a:t>
            </a:r>
            <a:endParaRPr lang="en-US" altLang="ja-JP" sz="1600" dirty="0"/>
          </a:p>
          <a:p>
            <a:pPr marL="0" indent="0">
              <a:buNone/>
            </a:pPr>
            <a:r>
              <a:rPr lang="ja-JP" altLang="en-US" sz="1600" dirty="0"/>
              <a:t>具体的には、ネットで「</a:t>
            </a:r>
            <a:r>
              <a:rPr lang="en-US" altLang="ja-JP" sz="1600" dirty="0"/>
              <a:t> </a:t>
            </a:r>
            <a:r>
              <a:rPr lang="en-US" altLang="ja-JP" sz="1600" dirty="0" err="1"/>
              <a:t>NoClassDefFoundError</a:t>
            </a:r>
            <a:r>
              <a:rPr lang="en-US" altLang="ja-JP" sz="1600" dirty="0"/>
              <a:t> </a:t>
            </a:r>
            <a:r>
              <a:rPr lang="ja-JP" altLang="en-US" sz="1600" dirty="0"/>
              <a:t>」を調べ、上記文章を実行時に導入した。</a:t>
            </a:r>
            <a:endParaRPr lang="en-US" altLang="ja-JP" sz="1600" dirty="0"/>
          </a:p>
          <a:p>
            <a:pPr marL="0" indent="0">
              <a:buNone/>
            </a:pPr>
            <a:r>
              <a:rPr lang="ja-JP" altLang="en-US" sz="1600" dirty="0"/>
              <a:t>原因としては、実行するべきクラスをロードできていないことにあることが分かった。</a:t>
            </a:r>
            <a:endParaRPr lang="en-US" altLang="ja-JP" sz="1600" dirty="0"/>
          </a:p>
          <a:p>
            <a:pPr marL="0" indent="0">
              <a:buNone/>
            </a:pPr>
            <a:r>
              <a:rPr lang="ja-JP" altLang="en-US" sz="1600" dirty="0"/>
              <a:t>結果としては、正常に動作するようになった。</a:t>
            </a:r>
            <a:endParaRPr lang="en-US" altLang="ja-JP" sz="1600" dirty="0"/>
          </a:p>
          <a:p>
            <a:pPr marL="0" indent="0">
              <a:buNone/>
            </a:pPr>
            <a:endParaRPr lang="en-US" altLang="ja-JP" sz="1600" dirty="0"/>
          </a:p>
        </p:txBody>
      </p:sp>
    </p:spTree>
    <p:extLst>
      <p:ext uri="{BB962C8B-B14F-4D97-AF65-F5344CB8AC3E}">
        <p14:creationId xmlns:p14="http://schemas.microsoft.com/office/powerpoint/2010/main" val="2049564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C6E76-5EDB-7592-548F-CBAFF61E2086}"/>
              </a:ext>
            </a:extLst>
          </p:cNvPr>
          <p:cNvSpPr>
            <a:spLocks noGrp="1"/>
          </p:cNvSpPr>
          <p:nvPr>
            <p:ph type="title"/>
          </p:nvPr>
        </p:nvSpPr>
        <p:spPr>
          <a:xfrm>
            <a:off x="1451579" y="1107071"/>
            <a:ext cx="9603275" cy="569167"/>
          </a:xfrm>
        </p:spPr>
        <p:txBody>
          <a:bodyPr/>
          <a:lstStyle/>
          <a:p>
            <a:r>
              <a:rPr lang="en-US" altLang="ja-JP" dirty="0">
                <a:latin typeface="メイリオ" panose="020B0604030504040204" pitchFamily="50" charset="-128"/>
                <a:ea typeface="メイリオ" panose="020B0604030504040204" pitchFamily="50" charset="-128"/>
              </a:rPr>
              <a:t>6.</a:t>
            </a:r>
            <a:r>
              <a:rPr lang="ja-JP" altLang="en-US" dirty="0">
                <a:latin typeface="メイリオ" panose="020B0604030504040204" pitchFamily="50" charset="-128"/>
                <a:ea typeface="メイリオ" panose="020B0604030504040204" pitchFamily="50" charset="-128"/>
              </a:rPr>
              <a:t>あとがき</a:t>
            </a:r>
          </a:p>
        </p:txBody>
      </p:sp>
      <p:sp>
        <p:nvSpPr>
          <p:cNvPr id="3" name="コンテンツ プレースホルダー 2">
            <a:extLst>
              <a:ext uri="{FF2B5EF4-FFF2-40B4-BE49-F238E27FC236}">
                <a16:creationId xmlns:a16="http://schemas.microsoft.com/office/drawing/2014/main" id="{889E9BF7-BA97-B20E-3DA1-27612A4E6982}"/>
              </a:ext>
            </a:extLst>
          </p:cNvPr>
          <p:cNvSpPr>
            <a:spLocks noGrp="1"/>
          </p:cNvSpPr>
          <p:nvPr>
            <p:ph idx="1"/>
          </p:nvPr>
        </p:nvSpPr>
        <p:spPr>
          <a:xfrm>
            <a:off x="1451579" y="1987740"/>
            <a:ext cx="9603275" cy="4142472"/>
          </a:xfrm>
        </p:spPr>
        <p:txBody>
          <a:bodyPr>
            <a:normAutofit/>
          </a:bodyPr>
          <a:lstStyle/>
          <a:p>
            <a:pPr marL="0" indent="0">
              <a:buNone/>
            </a:pPr>
            <a:r>
              <a:rPr lang="ja-JP" altLang="en-US" sz="1600" dirty="0"/>
              <a:t>今回のプログラムの作成を始めたとき、食べたいジャンルとどれぐらいの量を食べたいのか聞いて、</a:t>
            </a:r>
            <a:endParaRPr lang="en-US" altLang="ja-JP" sz="1600" dirty="0"/>
          </a:p>
          <a:p>
            <a:pPr marL="0" indent="0">
              <a:buNone/>
            </a:pPr>
            <a:r>
              <a:rPr lang="ja-JP" altLang="en-US" sz="1600" dirty="0"/>
              <a:t>それに適したお店をネットから情報を貰って</a:t>
            </a:r>
            <a:r>
              <a:rPr lang="en-US" altLang="ja-JP" sz="1600" dirty="0"/>
              <a:t>Client</a:t>
            </a:r>
            <a:r>
              <a:rPr lang="ja-JP" altLang="en-US" sz="1600" dirty="0"/>
              <a:t>に表示するようにしたいと思っていた。</a:t>
            </a:r>
            <a:endParaRPr lang="en-US" altLang="ja-JP" sz="1600" dirty="0"/>
          </a:p>
          <a:p>
            <a:pPr marL="0" indent="0">
              <a:buNone/>
            </a:pPr>
            <a:r>
              <a:rPr lang="ja-JP" altLang="en-US" sz="1600" dirty="0"/>
              <a:t>しかし、実際に作成を始めると、その二つを加味してお店をランダム選択することが難しく、提出期限までに完成させることが難しかったため、今回はジャンルのみでランダム選択するプログラムにした。</a:t>
            </a:r>
            <a:endParaRPr lang="en-US" altLang="ja-JP" sz="1600" dirty="0"/>
          </a:p>
          <a:p>
            <a:pPr marL="0" indent="0">
              <a:buNone/>
            </a:pPr>
            <a:r>
              <a:rPr lang="ja-JP" altLang="en-US" sz="1600" dirty="0"/>
              <a:t>提出後に実際に作成したかったプログラムを作成できるように再度勉強しようと思った。</a:t>
            </a:r>
            <a:endParaRPr lang="en-US" altLang="ja-JP" sz="1600" dirty="0"/>
          </a:p>
          <a:p>
            <a:pPr marL="0" indent="0">
              <a:buNone/>
            </a:pPr>
            <a:r>
              <a:rPr lang="ja-JP" altLang="en-US" sz="1600" dirty="0"/>
              <a:t>そして完成した際には、実際にアプリやサイトとして社会に発信できるように精進しようと思った。</a:t>
            </a:r>
            <a:endParaRPr lang="en-US" altLang="ja-JP" sz="1600" dirty="0"/>
          </a:p>
          <a:p>
            <a:pPr marL="0" indent="0">
              <a:buNone/>
            </a:pPr>
            <a:r>
              <a:rPr lang="ja-JP" altLang="en-US" sz="1600" dirty="0"/>
              <a:t>飲み会の居酒屋</a:t>
            </a:r>
            <a:r>
              <a:rPr lang="en-US" altLang="ja-JP" sz="1600" dirty="0"/>
              <a:t>2</a:t>
            </a:r>
            <a:r>
              <a:rPr lang="ja-JP" altLang="en-US" sz="1600" dirty="0"/>
              <a:t>件目とか決めるときに便利そうなプログラムを我ながら思いついたなと思った。</a:t>
            </a:r>
            <a:endParaRPr lang="en-US" altLang="ja-JP" sz="1600" dirty="0"/>
          </a:p>
          <a:p>
            <a:pPr marL="0" indent="0">
              <a:buNone/>
            </a:pPr>
            <a:r>
              <a:rPr lang="ja-JP" altLang="en-US" sz="1600" dirty="0"/>
              <a:t>ガチでアプリか、サイト作成したい。</a:t>
            </a:r>
            <a:endParaRPr lang="en-US" altLang="ja-JP" sz="1600" dirty="0"/>
          </a:p>
          <a:p>
            <a:pPr marL="0" indent="0">
              <a:buNone/>
            </a:pPr>
            <a:r>
              <a:rPr lang="ja-JP" altLang="en-US" sz="1600" dirty="0"/>
              <a:t>今までプログラミングに苦手意識がずっとあったが、今回の作成を通して理解も進み、自分のしたかったことを実行できてとても楽しかったし、嬉しかったのでこれからは自主的に作成してみようと思った</a:t>
            </a:r>
            <a:endParaRPr lang="en-US" altLang="ja-JP" sz="1600" dirty="0"/>
          </a:p>
          <a:p>
            <a:pPr marL="0" indent="0">
              <a:buNone/>
            </a:pPr>
            <a:endParaRPr lang="en-US" altLang="ja-JP" sz="1600" dirty="0"/>
          </a:p>
        </p:txBody>
      </p:sp>
    </p:spTree>
    <p:extLst>
      <p:ext uri="{BB962C8B-B14F-4D97-AF65-F5344CB8AC3E}">
        <p14:creationId xmlns:p14="http://schemas.microsoft.com/office/powerpoint/2010/main" val="697888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C6E76-5EDB-7592-548F-CBAFF61E2086}"/>
              </a:ext>
            </a:extLst>
          </p:cNvPr>
          <p:cNvSpPr>
            <a:spLocks noGrp="1"/>
          </p:cNvSpPr>
          <p:nvPr>
            <p:ph type="title"/>
          </p:nvPr>
        </p:nvSpPr>
        <p:spPr>
          <a:xfrm>
            <a:off x="1451579" y="1107071"/>
            <a:ext cx="9603275" cy="569167"/>
          </a:xfrm>
        </p:spPr>
        <p:txBody>
          <a:bodyPr/>
          <a:lstStyle/>
          <a:p>
            <a:r>
              <a:rPr lang="en-US" altLang="ja-JP" dirty="0">
                <a:latin typeface="メイリオ" panose="020B0604030504040204" pitchFamily="50" charset="-128"/>
                <a:ea typeface="メイリオ" panose="020B0604030504040204" pitchFamily="50" charset="-128"/>
              </a:rPr>
              <a:t>7.</a:t>
            </a:r>
            <a:r>
              <a:rPr lang="ja-JP" altLang="en-US" dirty="0">
                <a:latin typeface="メイリオ" panose="020B0604030504040204" pitchFamily="50" charset="-128"/>
                <a:ea typeface="メイリオ" panose="020B0604030504040204" pitchFamily="50" charset="-128"/>
              </a:rPr>
              <a:t>参考文献</a:t>
            </a:r>
          </a:p>
        </p:txBody>
      </p:sp>
      <p:sp>
        <p:nvSpPr>
          <p:cNvPr id="3" name="コンテンツ プレースホルダー 2">
            <a:extLst>
              <a:ext uri="{FF2B5EF4-FFF2-40B4-BE49-F238E27FC236}">
                <a16:creationId xmlns:a16="http://schemas.microsoft.com/office/drawing/2014/main" id="{889E9BF7-BA97-B20E-3DA1-27612A4E6982}"/>
              </a:ext>
            </a:extLst>
          </p:cNvPr>
          <p:cNvSpPr>
            <a:spLocks noGrp="1"/>
          </p:cNvSpPr>
          <p:nvPr>
            <p:ph idx="1"/>
          </p:nvPr>
        </p:nvSpPr>
        <p:spPr>
          <a:xfrm>
            <a:off x="1451579" y="1987740"/>
            <a:ext cx="9603275" cy="4142472"/>
          </a:xfrm>
        </p:spPr>
        <p:txBody>
          <a:bodyPr>
            <a:normAutofit/>
          </a:bodyPr>
          <a:lstStyle/>
          <a:p>
            <a:pPr marL="0" indent="0">
              <a:buNone/>
            </a:pPr>
            <a:r>
              <a:rPr lang="ja-JP" altLang="en-US" sz="1600" dirty="0"/>
              <a:t>・</a:t>
            </a:r>
            <a:r>
              <a:rPr lang="en-US" altLang="ja-JP" sz="1600" dirty="0"/>
              <a:t>https://uxmilk.jp/47989</a:t>
            </a:r>
            <a:r>
              <a:rPr lang="ja-JP" altLang="en-US" sz="1600" dirty="0"/>
              <a:t>　</a:t>
            </a:r>
            <a:r>
              <a:rPr lang="en-US" altLang="ja-JP" sz="1600" dirty="0"/>
              <a:t>(2023/1/08)</a:t>
            </a:r>
          </a:p>
          <a:p>
            <a:pPr marL="0" indent="0">
              <a:buNone/>
            </a:pPr>
            <a:r>
              <a:rPr lang="ja-JP" altLang="en-US" sz="1600" dirty="0"/>
              <a:t>・</a:t>
            </a:r>
            <a:r>
              <a:rPr lang="en-US" altLang="ja-JP" sz="1600" dirty="0"/>
              <a:t>https://magazine.techacademy.jp/magazine/17733</a:t>
            </a:r>
            <a:r>
              <a:rPr lang="ja-JP" altLang="en-US" sz="1600" dirty="0"/>
              <a:t>　</a:t>
            </a:r>
            <a:r>
              <a:rPr lang="en-US" altLang="ja-JP" sz="1600" dirty="0"/>
              <a:t>(2023/1/08)</a:t>
            </a:r>
          </a:p>
          <a:p>
            <a:pPr marL="0" indent="0">
              <a:buNone/>
            </a:pPr>
            <a:r>
              <a:rPr lang="ja-JP" altLang="en-US" sz="1600" dirty="0"/>
              <a:t>・</a:t>
            </a:r>
            <a:r>
              <a:rPr lang="en-US" altLang="ja-JP" sz="1600" dirty="0"/>
              <a:t>https://qiita.com/Friskseed/items/c02da46f7f79d9067184</a:t>
            </a:r>
            <a:r>
              <a:rPr lang="ja-JP" altLang="en-US" sz="1600" dirty="0"/>
              <a:t>　</a:t>
            </a:r>
            <a:r>
              <a:rPr lang="en-US" altLang="ja-JP" sz="1600" dirty="0"/>
              <a:t>(2023/1/08)</a:t>
            </a:r>
          </a:p>
          <a:p>
            <a:pPr marL="0" indent="0">
              <a:buNone/>
            </a:pPr>
            <a:r>
              <a:rPr lang="ja-JP" altLang="en-US" sz="1600" dirty="0"/>
              <a:t>・</a:t>
            </a:r>
            <a:r>
              <a:rPr lang="en-US" altLang="ja-JP" sz="1600" dirty="0"/>
              <a:t>https://qiita.com/Am_nine/items/4bb589371806f6f0fb79 </a:t>
            </a:r>
            <a:r>
              <a:rPr lang="ja-JP" altLang="en-US" sz="1600" dirty="0"/>
              <a:t>　</a:t>
            </a:r>
            <a:r>
              <a:rPr lang="en-US" altLang="ja-JP" sz="1600" dirty="0"/>
              <a:t>(2023/1/08)</a:t>
            </a:r>
          </a:p>
          <a:p>
            <a:pPr marL="0" indent="0">
              <a:buNone/>
            </a:pPr>
            <a:r>
              <a:rPr lang="ja-JP" altLang="en-US" sz="1600" dirty="0"/>
              <a:t>・</a:t>
            </a:r>
            <a:r>
              <a:rPr lang="en-US" altLang="ja-JP" sz="1600" dirty="0"/>
              <a:t>https://www.irasutoya.com/</a:t>
            </a:r>
            <a:r>
              <a:rPr lang="ja-JP" altLang="en-US" sz="1600" dirty="0"/>
              <a:t>　</a:t>
            </a:r>
            <a:r>
              <a:rPr lang="en-US" altLang="ja-JP" sz="1600" dirty="0"/>
              <a:t>(2023/1/08)</a:t>
            </a:r>
          </a:p>
          <a:p>
            <a:pPr marL="0" indent="0">
              <a:buNone/>
            </a:pPr>
            <a:r>
              <a:rPr lang="ja-JP" altLang="en-US" sz="1600" dirty="0"/>
              <a:t>・</a:t>
            </a:r>
            <a:r>
              <a:rPr lang="en-US" altLang="ja-JP" sz="1600" dirty="0"/>
              <a:t>http://yorozumemo.com/vscode-screenshot-8773/</a:t>
            </a:r>
            <a:r>
              <a:rPr lang="ja-JP" altLang="en-US" sz="1600" dirty="0"/>
              <a:t>　</a:t>
            </a:r>
            <a:r>
              <a:rPr lang="en-US" altLang="ja-JP" sz="1600" dirty="0"/>
              <a:t>(2023/1/08)</a:t>
            </a:r>
          </a:p>
        </p:txBody>
      </p:sp>
    </p:spTree>
    <p:extLst>
      <p:ext uri="{BB962C8B-B14F-4D97-AF65-F5344CB8AC3E}">
        <p14:creationId xmlns:p14="http://schemas.microsoft.com/office/powerpoint/2010/main" val="399600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C6E76-5EDB-7592-548F-CBAFF61E2086}"/>
              </a:ext>
            </a:extLst>
          </p:cNvPr>
          <p:cNvSpPr>
            <a:spLocks noGrp="1"/>
          </p:cNvSpPr>
          <p:nvPr>
            <p:ph type="title"/>
          </p:nvPr>
        </p:nvSpPr>
        <p:spPr>
          <a:xfrm>
            <a:off x="1451579" y="1147665"/>
            <a:ext cx="9603275" cy="569167"/>
          </a:xfrm>
        </p:spPr>
        <p:txBody>
          <a:bodyPr>
            <a:normAutofit/>
          </a:bodyPr>
          <a:lstStyle/>
          <a:p>
            <a:r>
              <a:rPr lang="ja-JP" altLang="en-US" dirty="0">
                <a:latin typeface="メイリオ" panose="020B0604030504040204" pitchFamily="50" charset="-128"/>
                <a:ea typeface="メイリオ" panose="020B0604030504040204" pitchFamily="50" charset="-128"/>
              </a:rPr>
              <a:t>目次</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889E9BF7-BA97-B20E-3DA1-27612A4E6982}"/>
              </a:ext>
            </a:extLst>
          </p:cNvPr>
          <p:cNvSpPr>
            <a:spLocks noGrp="1"/>
          </p:cNvSpPr>
          <p:nvPr>
            <p:ph idx="1"/>
          </p:nvPr>
        </p:nvSpPr>
        <p:spPr>
          <a:xfrm>
            <a:off x="1451579" y="2015732"/>
            <a:ext cx="9603275" cy="3825231"/>
          </a:xfrm>
        </p:spPr>
        <p:txBody>
          <a:bodyPr>
            <a:normAutofit/>
          </a:bodyPr>
          <a:lstStyle/>
          <a:p>
            <a:pPr marL="0" marR="0" lvl="0" indent="0" fontAlgn="auto">
              <a:lnSpc>
                <a:spcPct val="90000"/>
              </a:lnSpc>
              <a:spcBef>
                <a:spcPct val="0"/>
              </a:spcBef>
              <a:spcAft>
                <a:spcPts val="0"/>
              </a:spcAft>
              <a:buClr>
                <a:srgbClr val="B71E42"/>
              </a:buClr>
              <a:buSzPct val="100000"/>
              <a:buNone/>
              <a:tabLst/>
              <a:defRPr/>
            </a:pPr>
            <a:r>
              <a:rPr lang="en-US" altLang="ja-JP" cap="all" dirty="0">
                <a:latin typeface="メイリオ" panose="020B0604030504040204" pitchFamily="50" charset="-128"/>
                <a:ea typeface="メイリオ" panose="020B0604030504040204" pitchFamily="50" charset="-128"/>
                <a:cs typeface="+mj-cs"/>
              </a:rPr>
              <a:t>1.</a:t>
            </a:r>
            <a:r>
              <a:rPr lang="ja-JP" altLang="en-US" cap="all" dirty="0">
                <a:latin typeface="メイリオ" panose="020B0604030504040204" pitchFamily="50" charset="-128"/>
                <a:ea typeface="メイリオ" panose="020B0604030504040204" pitchFamily="50" charset="-128"/>
                <a:cs typeface="+mj-cs"/>
              </a:rPr>
              <a:t>作成するきっかけ</a:t>
            </a:r>
            <a:endParaRPr lang="en-US" altLang="ja-JP" cap="all" dirty="0">
              <a:latin typeface="メイリオ" panose="020B0604030504040204" pitchFamily="50" charset="-128"/>
              <a:ea typeface="メイリオ" panose="020B0604030504040204" pitchFamily="50" charset="-128"/>
              <a:cs typeface="+mj-cs"/>
            </a:endParaRPr>
          </a:p>
          <a:p>
            <a:pPr marL="0" marR="0" lvl="0" indent="0" fontAlgn="auto">
              <a:lnSpc>
                <a:spcPct val="90000"/>
              </a:lnSpc>
              <a:spcBef>
                <a:spcPct val="0"/>
              </a:spcBef>
              <a:spcAft>
                <a:spcPts val="0"/>
              </a:spcAft>
              <a:buClr>
                <a:srgbClr val="B71E42"/>
              </a:buClr>
              <a:buSzPct val="100000"/>
              <a:buNone/>
              <a:tabLst/>
              <a:defRPr/>
            </a:pPr>
            <a:endParaRPr lang="en-US" altLang="ja-JP" cap="all" dirty="0">
              <a:latin typeface="メイリオ" panose="020B0604030504040204" pitchFamily="50" charset="-128"/>
              <a:ea typeface="メイリオ" panose="020B0604030504040204" pitchFamily="50" charset="-128"/>
              <a:cs typeface="+mj-cs"/>
            </a:endParaRPr>
          </a:p>
          <a:p>
            <a:pPr marL="0" marR="0" lvl="0" indent="0" fontAlgn="auto">
              <a:lnSpc>
                <a:spcPct val="90000"/>
              </a:lnSpc>
              <a:spcBef>
                <a:spcPct val="0"/>
              </a:spcBef>
              <a:spcAft>
                <a:spcPts val="0"/>
              </a:spcAft>
              <a:buClr>
                <a:srgbClr val="B71E42"/>
              </a:buClr>
              <a:buSzPct val="100000"/>
              <a:buNone/>
              <a:tabLst/>
              <a:defRPr/>
            </a:pPr>
            <a:r>
              <a:rPr lang="en-US" altLang="ja-JP" cap="all" dirty="0">
                <a:latin typeface="メイリオ" panose="020B0604030504040204" pitchFamily="50" charset="-128"/>
                <a:ea typeface="メイリオ" panose="020B0604030504040204" pitchFamily="50" charset="-128"/>
                <a:cs typeface="+mj-cs"/>
              </a:rPr>
              <a:t>2.</a:t>
            </a:r>
            <a:r>
              <a:rPr lang="ja-JP" altLang="en-US" cap="all" dirty="0">
                <a:latin typeface="メイリオ" panose="020B0604030504040204" pitchFamily="50" charset="-128"/>
                <a:ea typeface="メイリオ" panose="020B0604030504040204" pitchFamily="50" charset="-128"/>
                <a:cs typeface="+mj-cs"/>
              </a:rPr>
              <a:t>作成したプログラム</a:t>
            </a:r>
            <a:endParaRPr lang="en-US" altLang="ja-JP" cap="all" dirty="0">
              <a:latin typeface="メイリオ" panose="020B0604030504040204" pitchFamily="50" charset="-128"/>
              <a:ea typeface="メイリオ" panose="020B0604030504040204" pitchFamily="50" charset="-128"/>
              <a:cs typeface="+mj-cs"/>
            </a:endParaRPr>
          </a:p>
          <a:p>
            <a:pPr marL="0" marR="0" lvl="0" indent="0" fontAlgn="auto">
              <a:lnSpc>
                <a:spcPct val="90000"/>
              </a:lnSpc>
              <a:spcBef>
                <a:spcPct val="0"/>
              </a:spcBef>
              <a:spcAft>
                <a:spcPts val="0"/>
              </a:spcAft>
              <a:buClr>
                <a:srgbClr val="B71E42"/>
              </a:buClr>
              <a:buSzPct val="100000"/>
              <a:buNone/>
              <a:tabLst/>
              <a:defRPr/>
            </a:pPr>
            <a:endParaRPr lang="en-US" altLang="ja-JP" cap="all" dirty="0">
              <a:latin typeface="メイリオ" panose="020B0604030504040204" pitchFamily="50" charset="-128"/>
              <a:ea typeface="メイリオ" panose="020B0604030504040204" pitchFamily="50" charset="-128"/>
              <a:cs typeface="+mj-cs"/>
            </a:endParaRPr>
          </a:p>
          <a:p>
            <a:pPr marL="0" marR="0" lvl="0" indent="0" fontAlgn="auto">
              <a:lnSpc>
                <a:spcPct val="90000"/>
              </a:lnSpc>
              <a:spcBef>
                <a:spcPct val="0"/>
              </a:spcBef>
              <a:spcAft>
                <a:spcPts val="0"/>
              </a:spcAft>
              <a:buClr>
                <a:srgbClr val="B71E42"/>
              </a:buClr>
              <a:buSzPct val="100000"/>
              <a:buNone/>
              <a:tabLst/>
              <a:defRPr/>
            </a:pPr>
            <a:r>
              <a:rPr lang="en-US" altLang="ja-JP" cap="all" dirty="0">
                <a:latin typeface="メイリオ" panose="020B0604030504040204" pitchFamily="50" charset="-128"/>
                <a:ea typeface="メイリオ" panose="020B0604030504040204" pitchFamily="50" charset="-128"/>
                <a:cs typeface="+mj-cs"/>
              </a:rPr>
              <a:t>3.</a:t>
            </a:r>
            <a:r>
              <a:rPr lang="ja-JP" altLang="en-US" cap="all" dirty="0">
                <a:latin typeface="メイリオ" panose="020B0604030504040204" pitchFamily="50" charset="-128"/>
                <a:ea typeface="メイリオ" panose="020B0604030504040204" pitchFamily="50" charset="-128"/>
                <a:cs typeface="+mj-cs"/>
              </a:rPr>
              <a:t>実行画面</a:t>
            </a:r>
            <a:endParaRPr lang="en-US" altLang="ja-JP" cap="all" dirty="0">
              <a:latin typeface="メイリオ" panose="020B0604030504040204" pitchFamily="50" charset="-128"/>
              <a:ea typeface="メイリオ" panose="020B0604030504040204" pitchFamily="50" charset="-128"/>
              <a:cs typeface="+mj-cs"/>
            </a:endParaRPr>
          </a:p>
          <a:p>
            <a:pPr marL="0" marR="0" lvl="0" indent="0" fontAlgn="auto">
              <a:lnSpc>
                <a:spcPct val="90000"/>
              </a:lnSpc>
              <a:spcBef>
                <a:spcPct val="0"/>
              </a:spcBef>
              <a:spcAft>
                <a:spcPts val="0"/>
              </a:spcAft>
              <a:buClr>
                <a:srgbClr val="B71E42"/>
              </a:buClr>
              <a:buSzPct val="100000"/>
              <a:buNone/>
              <a:tabLst/>
              <a:defRPr/>
            </a:pPr>
            <a:endParaRPr lang="en-US" altLang="ja-JP" cap="all" dirty="0">
              <a:latin typeface="メイリオ" panose="020B0604030504040204" pitchFamily="50" charset="-128"/>
              <a:ea typeface="メイリオ" panose="020B0604030504040204" pitchFamily="50" charset="-128"/>
              <a:cs typeface="+mj-cs"/>
            </a:endParaRPr>
          </a:p>
          <a:p>
            <a:pPr marL="0" marR="0" lvl="0" indent="0" fontAlgn="auto">
              <a:lnSpc>
                <a:spcPct val="90000"/>
              </a:lnSpc>
              <a:spcBef>
                <a:spcPct val="0"/>
              </a:spcBef>
              <a:spcAft>
                <a:spcPts val="0"/>
              </a:spcAft>
              <a:buClr>
                <a:srgbClr val="B71E42"/>
              </a:buClr>
              <a:buSzPct val="100000"/>
              <a:buNone/>
              <a:tabLst/>
              <a:defRPr/>
            </a:pPr>
            <a:r>
              <a:rPr lang="en-US" altLang="ja-JP" cap="all" dirty="0">
                <a:latin typeface="メイリオ" panose="020B0604030504040204" pitchFamily="50" charset="-128"/>
                <a:ea typeface="メイリオ" panose="020B0604030504040204" pitchFamily="50" charset="-128"/>
                <a:cs typeface="+mj-cs"/>
              </a:rPr>
              <a:t>4.</a:t>
            </a:r>
            <a:r>
              <a:rPr lang="ja-JP" altLang="en-US" cap="all" dirty="0">
                <a:latin typeface="メイリオ" panose="020B0604030504040204" pitchFamily="50" charset="-128"/>
                <a:ea typeface="メイリオ" panose="020B0604030504040204" pitchFamily="50" charset="-128"/>
                <a:cs typeface="+mj-cs"/>
              </a:rPr>
              <a:t>実行する段階で悩んだこと</a:t>
            </a:r>
            <a:endParaRPr lang="en-US" altLang="ja-JP" cap="all" dirty="0">
              <a:latin typeface="メイリオ" panose="020B0604030504040204" pitchFamily="50" charset="-128"/>
              <a:ea typeface="メイリオ" panose="020B0604030504040204" pitchFamily="50" charset="-128"/>
              <a:cs typeface="+mj-cs"/>
            </a:endParaRPr>
          </a:p>
          <a:p>
            <a:pPr marL="0" marR="0" lvl="0" indent="0" fontAlgn="auto">
              <a:lnSpc>
                <a:spcPct val="90000"/>
              </a:lnSpc>
              <a:spcBef>
                <a:spcPct val="0"/>
              </a:spcBef>
              <a:spcAft>
                <a:spcPts val="0"/>
              </a:spcAft>
              <a:buClr>
                <a:srgbClr val="B71E42"/>
              </a:buClr>
              <a:buSzPct val="100000"/>
              <a:buNone/>
              <a:tabLst/>
              <a:defRPr/>
            </a:pPr>
            <a:endParaRPr lang="en-US" altLang="ja-JP" cap="all" dirty="0">
              <a:latin typeface="メイリオ" panose="020B0604030504040204" pitchFamily="50" charset="-128"/>
              <a:ea typeface="メイリオ" panose="020B0604030504040204" pitchFamily="50" charset="-128"/>
              <a:cs typeface="+mj-cs"/>
            </a:endParaRPr>
          </a:p>
          <a:p>
            <a:pPr marL="0" marR="0" lvl="0" indent="0" fontAlgn="auto">
              <a:lnSpc>
                <a:spcPct val="90000"/>
              </a:lnSpc>
              <a:spcBef>
                <a:spcPct val="0"/>
              </a:spcBef>
              <a:spcAft>
                <a:spcPts val="0"/>
              </a:spcAft>
              <a:buClr>
                <a:srgbClr val="B71E42"/>
              </a:buClr>
              <a:buSzPct val="100000"/>
              <a:buNone/>
              <a:tabLst/>
              <a:defRPr/>
            </a:pPr>
            <a:r>
              <a:rPr lang="en-US" altLang="ja-JP" cap="all" dirty="0">
                <a:latin typeface="メイリオ" panose="020B0604030504040204" pitchFamily="50" charset="-128"/>
                <a:ea typeface="メイリオ" panose="020B0604030504040204" pitchFamily="50" charset="-128"/>
                <a:cs typeface="+mj-cs"/>
              </a:rPr>
              <a:t>5.</a:t>
            </a:r>
            <a:r>
              <a:rPr lang="ja-JP" altLang="en-US" cap="all" dirty="0">
                <a:latin typeface="メイリオ" panose="020B0604030504040204" pitchFamily="50" charset="-128"/>
                <a:ea typeface="メイリオ" panose="020B0604030504040204" pitchFamily="50" charset="-128"/>
                <a:cs typeface="+mj-cs"/>
              </a:rPr>
              <a:t>解決方法</a:t>
            </a:r>
            <a:endParaRPr lang="en-US" altLang="ja-JP" cap="all" dirty="0">
              <a:latin typeface="メイリオ" panose="020B0604030504040204" pitchFamily="50" charset="-128"/>
              <a:ea typeface="メイリオ" panose="020B0604030504040204" pitchFamily="50" charset="-128"/>
              <a:cs typeface="+mj-cs"/>
            </a:endParaRPr>
          </a:p>
          <a:p>
            <a:pPr marL="0" marR="0" lvl="0" indent="0" fontAlgn="auto">
              <a:lnSpc>
                <a:spcPct val="90000"/>
              </a:lnSpc>
              <a:spcBef>
                <a:spcPct val="0"/>
              </a:spcBef>
              <a:spcAft>
                <a:spcPts val="0"/>
              </a:spcAft>
              <a:buClr>
                <a:srgbClr val="B71E42"/>
              </a:buClr>
              <a:buSzPct val="100000"/>
              <a:buNone/>
              <a:tabLst/>
              <a:defRPr/>
            </a:pPr>
            <a:endParaRPr lang="en-US" altLang="ja-JP" cap="all" dirty="0">
              <a:latin typeface="メイリオ" panose="020B0604030504040204" pitchFamily="50" charset="-128"/>
              <a:ea typeface="メイリオ" panose="020B0604030504040204" pitchFamily="50" charset="-128"/>
              <a:cs typeface="+mj-cs"/>
            </a:endParaRPr>
          </a:p>
          <a:p>
            <a:pPr marL="0" marR="0" lvl="0" indent="0" fontAlgn="auto">
              <a:lnSpc>
                <a:spcPct val="90000"/>
              </a:lnSpc>
              <a:spcBef>
                <a:spcPct val="0"/>
              </a:spcBef>
              <a:spcAft>
                <a:spcPts val="0"/>
              </a:spcAft>
              <a:buClr>
                <a:srgbClr val="B71E42"/>
              </a:buClr>
              <a:buSzPct val="100000"/>
              <a:buNone/>
              <a:tabLst/>
              <a:defRPr/>
            </a:pPr>
            <a:r>
              <a:rPr lang="en-US" altLang="ja-JP" cap="all" dirty="0">
                <a:latin typeface="メイリオ" panose="020B0604030504040204" pitchFamily="50" charset="-128"/>
                <a:ea typeface="メイリオ" panose="020B0604030504040204" pitchFamily="50" charset="-128"/>
                <a:cs typeface="+mj-cs"/>
              </a:rPr>
              <a:t>6.</a:t>
            </a:r>
            <a:r>
              <a:rPr lang="ja-JP" altLang="en-US" cap="all" dirty="0">
                <a:latin typeface="メイリオ" panose="020B0604030504040204" pitchFamily="50" charset="-128"/>
                <a:ea typeface="メイリオ" panose="020B0604030504040204" pitchFamily="50" charset="-128"/>
                <a:cs typeface="+mj-cs"/>
              </a:rPr>
              <a:t>あとがき</a:t>
            </a:r>
            <a:endParaRPr lang="en-US" altLang="ja-JP" cap="all" dirty="0">
              <a:latin typeface="メイリオ" panose="020B0604030504040204" pitchFamily="50" charset="-128"/>
              <a:ea typeface="メイリオ" panose="020B0604030504040204" pitchFamily="50" charset="-128"/>
              <a:cs typeface="+mj-cs"/>
            </a:endParaRPr>
          </a:p>
          <a:p>
            <a:pPr marL="0" marR="0" lvl="0" indent="0" fontAlgn="auto">
              <a:lnSpc>
                <a:spcPct val="90000"/>
              </a:lnSpc>
              <a:spcBef>
                <a:spcPct val="0"/>
              </a:spcBef>
              <a:spcAft>
                <a:spcPts val="0"/>
              </a:spcAft>
              <a:buClr>
                <a:srgbClr val="B71E42"/>
              </a:buClr>
              <a:buSzPct val="100000"/>
              <a:buNone/>
              <a:tabLst/>
              <a:defRPr/>
            </a:pPr>
            <a:endParaRPr lang="en-US" altLang="ja-JP" cap="all" dirty="0">
              <a:latin typeface="メイリオ" panose="020B0604030504040204" pitchFamily="50" charset="-128"/>
              <a:ea typeface="メイリオ" panose="020B0604030504040204" pitchFamily="50" charset="-128"/>
              <a:cs typeface="+mj-cs"/>
            </a:endParaRPr>
          </a:p>
          <a:p>
            <a:pPr marL="0" marR="0" lvl="0" indent="0" fontAlgn="auto">
              <a:lnSpc>
                <a:spcPct val="90000"/>
              </a:lnSpc>
              <a:spcBef>
                <a:spcPct val="0"/>
              </a:spcBef>
              <a:spcAft>
                <a:spcPts val="0"/>
              </a:spcAft>
              <a:buClr>
                <a:srgbClr val="B71E42"/>
              </a:buClr>
              <a:buSzPct val="100000"/>
              <a:buNone/>
              <a:tabLst/>
              <a:defRPr/>
            </a:pPr>
            <a:r>
              <a:rPr lang="en-US" altLang="ja-JP" cap="all" dirty="0">
                <a:latin typeface="メイリオ" panose="020B0604030504040204" pitchFamily="50" charset="-128"/>
                <a:ea typeface="メイリオ" panose="020B0604030504040204" pitchFamily="50" charset="-128"/>
                <a:cs typeface="+mj-cs"/>
              </a:rPr>
              <a:t>7.</a:t>
            </a:r>
            <a:r>
              <a:rPr lang="ja-JP" altLang="en-US" cap="all" dirty="0">
                <a:latin typeface="メイリオ" panose="020B0604030504040204" pitchFamily="50" charset="-128"/>
                <a:ea typeface="メイリオ" panose="020B0604030504040204" pitchFamily="50" charset="-128"/>
                <a:cs typeface="+mj-cs"/>
              </a:rPr>
              <a:t>参考文献</a:t>
            </a:r>
            <a:endParaRPr lang="en-US" altLang="ja-JP" cap="all" dirty="0">
              <a:latin typeface="メイリオ" panose="020B0604030504040204" pitchFamily="50" charset="-128"/>
              <a:ea typeface="メイリオ" panose="020B0604030504040204" pitchFamily="50" charset="-128"/>
              <a:cs typeface="+mj-cs"/>
            </a:endParaRPr>
          </a:p>
        </p:txBody>
      </p:sp>
    </p:spTree>
    <p:extLst>
      <p:ext uri="{BB962C8B-B14F-4D97-AF65-F5344CB8AC3E}">
        <p14:creationId xmlns:p14="http://schemas.microsoft.com/office/powerpoint/2010/main" val="2440445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C6E76-5EDB-7592-548F-CBAFF61E2086}"/>
              </a:ext>
            </a:extLst>
          </p:cNvPr>
          <p:cNvSpPr>
            <a:spLocks noGrp="1"/>
          </p:cNvSpPr>
          <p:nvPr>
            <p:ph type="title"/>
          </p:nvPr>
        </p:nvSpPr>
        <p:spPr>
          <a:xfrm>
            <a:off x="1451579" y="1147665"/>
            <a:ext cx="9603275" cy="569167"/>
          </a:xfrm>
        </p:spPr>
        <p:txBody>
          <a:bodyPr>
            <a:normAutofit/>
          </a:bodyPr>
          <a:lstStyle/>
          <a:p>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作成するきっかけ</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889E9BF7-BA97-B20E-3DA1-27612A4E6982}"/>
              </a:ext>
            </a:extLst>
          </p:cNvPr>
          <p:cNvSpPr>
            <a:spLocks noGrp="1"/>
          </p:cNvSpPr>
          <p:nvPr>
            <p:ph idx="1"/>
          </p:nvPr>
        </p:nvSpPr>
        <p:spPr/>
        <p:txBody>
          <a:bodyPr/>
          <a:lstStyle/>
          <a:p>
            <a:pPr marL="0" indent="0">
              <a:buNone/>
            </a:pPr>
            <a:r>
              <a:rPr lang="ja-JP" altLang="en-US" dirty="0"/>
              <a:t>皆さん</a:t>
            </a:r>
            <a:endParaRPr lang="en-US" altLang="ja-JP" dirty="0"/>
          </a:p>
          <a:p>
            <a:pPr marL="0" indent="0">
              <a:buNone/>
            </a:pPr>
            <a:r>
              <a:rPr kumimoji="1" lang="ja-JP" altLang="en-US" dirty="0"/>
              <a:t>例えば、友人やバイト先の先輩に</a:t>
            </a:r>
            <a:endParaRPr kumimoji="1" lang="en-US" altLang="ja-JP" dirty="0"/>
          </a:p>
          <a:p>
            <a:pPr marL="0" indent="0">
              <a:buNone/>
            </a:pPr>
            <a:r>
              <a:rPr kumimoji="1" lang="ja-JP" altLang="en-US" dirty="0"/>
              <a:t>「お昼食べたいものある？」</a:t>
            </a:r>
            <a:endParaRPr kumimoji="1" lang="en-US" altLang="ja-JP" dirty="0"/>
          </a:p>
          <a:p>
            <a:pPr marL="0" indent="0">
              <a:buNone/>
            </a:pPr>
            <a:r>
              <a:rPr lang="ja-JP" altLang="en-US" dirty="0"/>
              <a:t>って聞かれて、「めっちゃ何でもいいけど、何でもいいって言うのもなぁ</a:t>
            </a:r>
            <a:r>
              <a:rPr lang="en-US" altLang="ja-JP" dirty="0"/>
              <a:t>…</a:t>
            </a:r>
            <a:r>
              <a:rPr lang="ja-JP" altLang="en-US" dirty="0"/>
              <a:t>」と</a:t>
            </a:r>
            <a:endParaRPr lang="en-US" altLang="ja-JP" dirty="0"/>
          </a:p>
          <a:p>
            <a:pPr marL="0" indent="0">
              <a:buNone/>
            </a:pPr>
            <a:r>
              <a:rPr lang="ja-JP" altLang="en-US" dirty="0"/>
              <a:t>思ったことないですか！？</a:t>
            </a:r>
            <a:endParaRPr lang="en-US" altLang="ja-JP" dirty="0"/>
          </a:p>
          <a:p>
            <a:pPr marL="0" indent="0">
              <a:buNone/>
            </a:pPr>
            <a:r>
              <a:rPr lang="ja-JP" altLang="en-US" dirty="0"/>
              <a:t>私はあります！</a:t>
            </a:r>
            <a:endParaRPr lang="en-US" altLang="ja-JP" dirty="0"/>
          </a:p>
          <a:p>
            <a:pPr marL="0" indent="0">
              <a:buNone/>
            </a:pPr>
            <a:r>
              <a:rPr lang="ja-JP" altLang="en-US" dirty="0"/>
              <a:t>そんな時に自動でお店を指定してくれるアプリとかあったら嬉しいですよね！！</a:t>
            </a:r>
            <a:endParaRPr lang="en-US" altLang="ja-JP" dirty="0"/>
          </a:p>
        </p:txBody>
      </p:sp>
      <p:pic>
        <p:nvPicPr>
          <p:cNvPr id="4" name="図 3">
            <a:extLst>
              <a:ext uri="{FF2B5EF4-FFF2-40B4-BE49-F238E27FC236}">
                <a16:creationId xmlns:a16="http://schemas.microsoft.com/office/drawing/2014/main" id="{D52C92A9-F7D4-D22D-B6AB-0718CF78B129}"/>
              </a:ext>
            </a:extLst>
          </p:cNvPr>
          <p:cNvPicPr>
            <a:picLocks noChangeAspect="1"/>
          </p:cNvPicPr>
          <p:nvPr/>
        </p:nvPicPr>
        <p:blipFill>
          <a:blip r:embed="rId2"/>
          <a:stretch>
            <a:fillRect/>
          </a:stretch>
        </p:blipFill>
        <p:spPr>
          <a:xfrm>
            <a:off x="8607101" y="1834631"/>
            <a:ext cx="1714500" cy="1714500"/>
          </a:xfrm>
          <a:prstGeom prst="rect">
            <a:avLst/>
          </a:prstGeom>
        </p:spPr>
      </p:pic>
    </p:spTree>
    <p:extLst>
      <p:ext uri="{BB962C8B-B14F-4D97-AF65-F5344CB8AC3E}">
        <p14:creationId xmlns:p14="http://schemas.microsoft.com/office/powerpoint/2010/main" val="265384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C6E76-5EDB-7592-548F-CBAFF61E2086}"/>
              </a:ext>
            </a:extLst>
          </p:cNvPr>
          <p:cNvSpPr>
            <a:spLocks noGrp="1"/>
          </p:cNvSpPr>
          <p:nvPr>
            <p:ph type="title"/>
          </p:nvPr>
        </p:nvSpPr>
        <p:spPr>
          <a:xfrm>
            <a:off x="1451579" y="1107071"/>
            <a:ext cx="9603275" cy="569167"/>
          </a:xfrm>
        </p:spPr>
        <p:txBody>
          <a:bodyPr/>
          <a:lstStyle/>
          <a:p>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作成するきっかけ</a:t>
            </a:r>
          </a:p>
        </p:txBody>
      </p:sp>
      <p:sp>
        <p:nvSpPr>
          <p:cNvPr id="3" name="コンテンツ プレースホルダー 2">
            <a:extLst>
              <a:ext uri="{FF2B5EF4-FFF2-40B4-BE49-F238E27FC236}">
                <a16:creationId xmlns:a16="http://schemas.microsoft.com/office/drawing/2014/main" id="{889E9BF7-BA97-B20E-3DA1-27612A4E6982}"/>
              </a:ext>
            </a:extLst>
          </p:cNvPr>
          <p:cNvSpPr>
            <a:spLocks noGrp="1"/>
          </p:cNvSpPr>
          <p:nvPr>
            <p:ph idx="1"/>
          </p:nvPr>
        </p:nvSpPr>
        <p:spPr/>
        <p:txBody>
          <a:bodyPr/>
          <a:lstStyle/>
          <a:p>
            <a:pPr marL="0" indent="0">
              <a:buNone/>
            </a:pPr>
            <a:r>
              <a:rPr lang="ja-JP" altLang="en-US" dirty="0"/>
              <a:t>私は調べました</a:t>
            </a:r>
            <a:r>
              <a:rPr lang="en-US" altLang="ja-JP" dirty="0"/>
              <a:t>…</a:t>
            </a:r>
          </a:p>
          <a:p>
            <a:pPr marL="0" indent="0">
              <a:buNone/>
            </a:pPr>
            <a:r>
              <a:rPr lang="ja-JP" altLang="en-US" dirty="0"/>
              <a:t>ですが、現在お店の口コミ等が分かるアプリ・サイトはあれど、</a:t>
            </a:r>
            <a:endParaRPr lang="en-US" altLang="ja-JP" dirty="0"/>
          </a:p>
          <a:p>
            <a:pPr marL="0" indent="0">
              <a:buNone/>
            </a:pPr>
            <a:r>
              <a:rPr lang="ja-JP" altLang="en-US" dirty="0"/>
              <a:t>自動でお店を決めてくれるアプリ、サイトはなかったのです</a:t>
            </a:r>
            <a:r>
              <a:rPr lang="en-US" altLang="ja-JP" dirty="0"/>
              <a:t>…</a:t>
            </a:r>
          </a:p>
          <a:p>
            <a:pPr marL="0" indent="0">
              <a:buNone/>
            </a:pPr>
            <a:endParaRPr lang="en-US" altLang="ja-JP" dirty="0"/>
          </a:p>
          <a:p>
            <a:pPr marL="0" indent="0">
              <a:buNone/>
            </a:pPr>
            <a:r>
              <a:rPr lang="ja-JP" altLang="en-US" dirty="0"/>
              <a:t>そこで！</a:t>
            </a:r>
            <a:endParaRPr lang="en-US" altLang="ja-JP" dirty="0"/>
          </a:p>
          <a:p>
            <a:pPr marL="0" indent="0">
              <a:buNone/>
            </a:pPr>
            <a:r>
              <a:rPr lang="ja-JP" altLang="en-US" dirty="0"/>
              <a:t>私は自動でお店を決めてくれる</a:t>
            </a:r>
            <a:endParaRPr lang="en-US" altLang="ja-JP" dirty="0"/>
          </a:p>
          <a:p>
            <a:pPr marL="0" indent="0">
              <a:buNone/>
            </a:pPr>
            <a:r>
              <a:rPr lang="ja-JP" altLang="en-US" dirty="0"/>
              <a:t>「ごはん決め決めプログラム」を作成することを決意しました！</a:t>
            </a:r>
            <a:endParaRPr lang="en-US" altLang="ja-JP" dirty="0"/>
          </a:p>
        </p:txBody>
      </p:sp>
      <p:pic>
        <p:nvPicPr>
          <p:cNvPr id="4" name="図 3">
            <a:extLst>
              <a:ext uri="{FF2B5EF4-FFF2-40B4-BE49-F238E27FC236}">
                <a16:creationId xmlns:a16="http://schemas.microsoft.com/office/drawing/2014/main" id="{8DE0381F-2121-FCA8-8B17-5DAEFF475E1E}"/>
              </a:ext>
            </a:extLst>
          </p:cNvPr>
          <p:cNvPicPr>
            <a:picLocks noChangeAspect="1"/>
          </p:cNvPicPr>
          <p:nvPr/>
        </p:nvPicPr>
        <p:blipFill>
          <a:blip r:embed="rId2"/>
          <a:stretch>
            <a:fillRect/>
          </a:stretch>
        </p:blipFill>
        <p:spPr>
          <a:xfrm>
            <a:off x="8922638" y="2978664"/>
            <a:ext cx="2767413" cy="3275045"/>
          </a:xfrm>
          <a:prstGeom prst="rect">
            <a:avLst/>
          </a:prstGeom>
        </p:spPr>
      </p:pic>
    </p:spTree>
    <p:extLst>
      <p:ext uri="{BB962C8B-B14F-4D97-AF65-F5344CB8AC3E}">
        <p14:creationId xmlns:p14="http://schemas.microsoft.com/office/powerpoint/2010/main" val="183812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56E4DA-E1DF-E243-568B-6B05CF24661B}"/>
              </a:ext>
            </a:extLst>
          </p:cNvPr>
          <p:cNvSpPr>
            <a:spLocks noGrp="1"/>
          </p:cNvSpPr>
          <p:nvPr>
            <p:ph type="title"/>
          </p:nvPr>
        </p:nvSpPr>
        <p:spPr>
          <a:xfrm>
            <a:off x="463043" y="926144"/>
            <a:ext cx="3273099" cy="2247117"/>
          </a:xfrm>
        </p:spPr>
        <p:txBody>
          <a:bodyPr>
            <a:normAutofit/>
          </a:bodyPr>
          <a:lstStyle/>
          <a:p>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作成したプログラム</a:t>
            </a:r>
          </a:p>
        </p:txBody>
      </p:sp>
      <p:pic>
        <p:nvPicPr>
          <p:cNvPr id="13" name="コンテンツ プレースホルダー 12" descr="テキスト&#10;&#10;自動的に生成された説明">
            <a:extLst>
              <a:ext uri="{FF2B5EF4-FFF2-40B4-BE49-F238E27FC236}">
                <a16:creationId xmlns:a16="http://schemas.microsoft.com/office/drawing/2014/main" id="{46B86565-81FF-02E7-510D-002144FF3E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537" t="2797" r="6676" b="53077"/>
          <a:stretch/>
        </p:blipFill>
        <p:spPr>
          <a:xfrm>
            <a:off x="4717770" y="138463"/>
            <a:ext cx="3909526" cy="6457215"/>
          </a:xfrm>
        </p:spPr>
      </p:pic>
      <p:sp>
        <p:nvSpPr>
          <p:cNvPr id="11" name="テキスト プレースホルダー 10">
            <a:extLst>
              <a:ext uri="{FF2B5EF4-FFF2-40B4-BE49-F238E27FC236}">
                <a16:creationId xmlns:a16="http://schemas.microsoft.com/office/drawing/2014/main" id="{1CB32376-1193-C1C3-A384-B7BEF308ABC3}"/>
              </a:ext>
            </a:extLst>
          </p:cNvPr>
          <p:cNvSpPr>
            <a:spLocks noGrp="1"/>
          </p:cNvSpPr>
          <p:nvPr>
            <p:ph type="body" sz="half" idx="2"/>
          </p:nvPr>
        </p:nvSpPr>
        <p:spPr>
          <a:xfrm>
            <a:off x="798945" y="3261476"/>
            <a:ext cx="3275013" cy="2248181"/>
          </a:xfrm>
        </p:spPr>
        <p:txBody>
          <a:bodyPr/>
          <a:lstStyle/>
          <a:p>
            <a:r>
              <a:rPr lang="en-US" altLang="ja-JP" dirty="0"/>
              <a:t>GohanClient00.java</a:t>
            </a:r>
          </a:p>
          <a:p>
            <a:endParaRPr lang="ja-JP" altLang="en-US" dirty="0"/>
          </a:p>
        </p:txBody>
      </p:sp>
      <p:pic>
        <p:nvPicPr>
          <p:cNvPr id="14" name="コンテンツ プレースホルダー 12" descr="テキスト&#10;&#10;自動的に生成された説明">
            <a:extLst>
              <a:ext uri="{FF2B5EF4-FFF2-40B4-BE49-F238E27FC236}">
                <a16:creationId xmlns:a16="http://schemas.microsoft.com/office/drawing/2014/main" id="{8CCBE751-7721-597D-F7B6-CBFF5C62074E}"/>
              </a:ext>
            </a:extLst>
          </p:cNvPr>
          <p:cNvPicPr>
            <a:picLocks noChangeAspect="1"/>
          </p:cNvPicPr>
          <p:nvPr/>
        </p:nvPicPr>
        <p:blipFill rotWithShape="1">
          <a:blip r:embed="rId3">
            <a:extLst>
              <a:ext uri="{28A0092B-C50C-407E-A947-70E740481C1C}">
                <a14:useLocalDpi xmlns:a14="http://schemas.microsoft.com/office/drawing/2010/main" val="0"/>
              </a:ext>
            </a:extLst>
          </a:blip>
          <a:srcRect l="6537" t="46923" r="6676" b="2797"/>
          <a:stretch/>
        </p:blipFill>
        <p:spPr>
          <a:xfrm>
            <a:off x="8627296" y="138463"/>
            <a:ext cx="3431052" cy="6457214"/>
          </a:xfrm>
          <a:prstGeom prst="rect">
            <a:avLst/>
          </a:prstGeom>
        </p:spPr>
      </p:pic>
    </p:spTree>
    <p:extLst>
      <p:ext uri="{BB962C8B-B14F-4D97-AF65-F5344CB8AC3E}">
        <p14:creationId xmlns:p14="http://schemas.microsoft.com/office/powerpoint/2010/main" val="26332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56E4DA-E1DF-E243-568B-6B05CF24661B}"/>
              </a:ext>
            </a:extLst>
          </p:cNvPr>
          <p:cNvSpPr>
            <a:spLocks noGrp="1"/>
          </p:cNvSpPr>
          <p:nvPr>
            <p:ph type="title"/>
          </p:nvPr>
        </p:nvSpPr>
        <p:spPr>
          <a:xfrm>
            <a:off x="439732" y="930387"/>
            <a:ext cx="3273099" cy="2247117"/>
          </a:xfrm>
        </p:spPr>
        <p:txBody>
          <a:bodyPr>
            <a:normAutofit/>
          </a:bodyPr>
          <a:lstStyle/>
          <a:p>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作成したプログラム</a:t>
            </a:r>
          </a:p>
        </p:txBody>
      </p:sp>
      <p:pic>
        <p:nvPicPr>
          <p:cNvPr id="6" name="コンテンツ プレースホルダー 5" descr="テキスト&#10;&#10;低い精度で自動的に生成された説明">
            <a:extLst>
              <a:ext uri="{FF2B5EF4-FFF2-40B4-BE49-F238E27FC236}">
                <a16:creationId xmlns:a16="http://schemas.microsoft.com/office/drawing/2014/main" id="{D500D8A2-539D-545B-A204-949E950E539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44" t="1476" r="7315" b="61352"/>
          <a:stretch/>
        </p:blipFill>
        <p:spPr>
          <a:xfrm>
            <a:off x="3920020" y="0"/>
            <a:ext cx="2560652" cy="6864714"/>
          </a:xfrm>
        </p:spPr>
      </p:pic>
      <p:sp>
        <p:nvSpPr>
          <p:cNvPr id="3" name="テキスト プレースホルダー 2">
            <a:extLst>
              <a:ext uri="{FF2B5EF4-FFF2-40B4-BE49-F238E27FC236}">
                <a16:creationId xmlns:a16="http://schemas.microsoft.com/office/drawing/2014/main" id="{89029E6D-042B-E8F4-F9A4-FC9758217258}"/>
              </a:ext>
            </a:extLst>
          </p:cNvPr>
          <p:cNvSpPr>
            <a:spLocks noGrp="1"/>
          </p:cNvSpPr>
          <p:nvPr>
            <p:ph type="body" sz="half" idx="2"/>
          </p:nvPr>
        </p:nvSpPr>
        <p:spPr>
          <a:xfrm>
            <a:off x="784965" y="3252150"/>
            <a:ext cx="3275013" cy="2248181"/>
          </a:xfrm>
        </p:spPr>
        <p:txBody>
          <a:bodyPr/>
          <a:lstStyle/>
          <a:p>
            <a:r>
              <a:rPr lang="en-US" altLang="ja-JP" dirty="0"/>
              <a:t>GohanServer00.java</a:t>
            </a:r>
          </a:p>
          <a:p>
            <a:endParaRPr lang="ja-JP" altLang="en-US" dirty="0"/>
          </a:p>
        </p:txBody>
      </p:sp>
      <p:pic>
        <p:nvPicPr>
          <p:cNvPr id="7" name="コンテンツ プレースホルダー 5" descr="テキスト&#10;&#10;低い精度で自動的に生成された説明">
            <a:extLst>
              <a:ext uri="{FF2B5EF4-FFF2-40B4-BE49-F238E27FC236}">
                <a16:creationId xmlns:a16="http://schemas.microsoft.com/office/drawing/2014/main" id="{E737AA3B-6BCD-2FDF-575F-FF921C3A440D}"/>
              </a:ext>
            </a:extLst>
          </p:cNvPr>
          <p:cNvPicPr>
            <a:picLocks noChangeAspect="1"/>
          </p:cNvPicPr>
          <p:nvPr/>
        </p:nvPicPr>
        <p:blipFill rotWithShape="1">
          <a:blip r:embed="rId2">
            <a:extLst>
              <a:ext uri="{28A0092B-C50C-407E-A947-70E740481C1C}">
                <a14:useLocalDpi xmlns:a14="http://schemas.microsoft.com/office/drawing/2010/main" val="0"/>
              </a:ext>
            </a:extLst>
          </a:blip>
          <a:srcRect l="7232" t="38867" r="8789" b="27961"/>
          <a:stretch/>
        </p:blipFill>
        <p:spPr>
          <a:xfrm>
            <a:off x="6480673" y="6714"/>
            <a:ext cx="2801256" cy="6858000"/>
          </a:xfrm>
          <a:prstGeom prst="rect">
            <a:avLst/>
          </a:prstGeom>
        </p:spPr>
      </p:pic>
      <p:pic>
        <p:nvPicPr>
          <p:cNvPr id="9" name="コンテンツ プレースホルダー 5" descr="テキスト&#10;&#10;低い精度で自動的に生成された説明">
            <a:extLst>
              <a:ext uri="{FF2B5EF4-FFF2-40B4-BE49-F238E27FC236}">
                <a16:creationId xmlns:a16="http://schemas.microsoft.com/office/drawing/2014/main" id="{7C3C1B74-1C86-5661-9CCB-A486B21FC7C0}"/>
              </a:ext>
            </a:extLst>
          </p:cNvPr>
          <p:cNvPicPr>
            <a:picLocks noChangeAspect="1"/>
          </p:cNvPicPr>
          <p:nvPr/>
        </p:nvPicPr>
        <p:blipFill rotWithShape="1">
          <a:blip r:embed="rId3">
            <a:extLst>
              <a:ext uri="{28A0092B-C50C-407E-A947-70E740481C1C}">
                <a14:useLocalDpi xmlns:a14="http://schemas.microsoft.com/office/drawing/2010/main" val="0"/>
              </a:ext>
            </a:extLst>
          </a:blip>
          <a:srcRect l="6947" t="71826" r="6904" b="1518"/>
          <a:stretch/>
        </p:blipFill>
        <p:spPr>
          <a:xfrm>
            <a:off x="9281929" y="6714"/>
            <a:ext cx="2920488" cy="5600984"/>
          </a:xfrm>
          <a:prstGeom prst="rect">
            <a:avLst/>
          </a:prstGeom>
        </p:spPr>
      </p:pic>
    </p:spTree>
    <p:extLst>
      <p:ext uri="{BB962C8B-B14F-4D97-AF65-F5344CB8AC3E}">
        <p14:creationId xmlns:p14="http://schemas.microsoft.com/office/powerpoint/2010/main" val="34556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9285C70-B140-FD3C-3FA3-068921D792C5}"/>
              </a:ext>
            </a:extLst>
          </p:cNvPr>
          <p:cNvSpPr>
            <a:spLocks noGrp="1"/>
          </p:cNvSpPr>
          <p:nvPr>
            <p:ph type="title"/>
          </p:nvPr>
        </p:nvSpPr>
        <p:spPr>
          <a:xfrm>
            <a:off x="1447331" y="1121023"/>
            <a:ext cx="9605635" cy="555007"/>
          </a:xfrm>
        </p:spPr>
        <p:txBody>
          <a:bodyPr>
            <a:normAutofit/>
          </a:bodyPr>
          <a:lstStyle/>
          <a:p>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実行画面</a:t>
            </a:r>
          </a:p>
        </p:txBody>
      </p:sp>
      <p:sp>
        <p:nvSpPr>
          <p:cNvPr id="9" name="コンテンツ プレースホルダー 8">
            <a:extLst>
              <a:ext uri="{FF2B5EF4-FFF2-40B4-BE49-F238E27FC236}">
                <a16:creationId xmlns:a16="http://schemas.microsoft.com/office/drawing/2014/main" id="{B6AAEEB5-0BCA-8EF5-9A90-42FF7B6CAA4F}"/>
              </a:ext>
            </a:extLst>
          </p:cNvPr>
          <p:cNvSpPr>
            <a:spLocks noGrp="1"/>
          </p:cNvSpPr>
          <p:nvPr>
            <p:ph sz="half" idx="1"/>
          </p:nvPr>
        </p:nvSpPr>
        <p:spPr/>
        <p:txBody>
          <a:bodyPr/>
          <a:lstStyle/>
          <a:p>
            <a:r>
              <a:rPr lang="ja-JP" altLang="en-US" dirty="0"/>
              <a:t>コマンドプロンプト </a:t>
            </a:r>
            <a:r>
              <a:rPr lang="en-US" altLang="ja-JP" dirty="0"/>
              <a:t>(Client)</a:t>
            </a:r>
          </a:p>
          <a:p>
            <a:pPr marL="0" indent="0">
              <a:buNone/>
            </a:pPr>
            <a:endParaRPr lang="ja-JP" altLang="en-US" dirty="0"/>
          </a:p>
        </p:txBody>
      </p:sp>
      <p:sp>
        <p:nvSpPr>
          <p:cNvPr id="10" name="コンテンツ プレースホルダー 9">
            <a:extLst>
              <a:ext uri="{FF2B5EF4-FFF2-40B4-BE49-F238E27FC236}">
                <a16:creationId xmlns:a16="http://schemas.microsoft.com/office/drawing/2014/main" id="{8D583454-9EE6-6517-10DC-09E83DBFCF61}"/>
              </a:ext>
            </a:extLst>
          </p:cNvPr>
          <p:cNvSpPr>
            <a:spLocks noGrp="1"/>
          </p:cNvSpPr>
          <p:nvPr>
            <p:ph sz="half" idx="2"/>
          </p:nvPr>
        </p:nvSpPr>
        <p:spPr/>
        <p:txBody>
          <a:bodyPr/>
          <a:lstStyle/>
          <a:p>
            <a:r>
              <a:rPr lang="en-US" altLang="ja-JP" dirty="0"/>
              <a:t>Windows PowerShell (Server)</a:t>
            </a:r>
            <a:endParaRPr lang="ja-JP" altLang="en-US" dirty="0"/>
          </a:p>
        </p:txBody>
      </p:sp>
      <p:pic>
        <p:nvPicPr>
          <p:cNvPr id="12" name="図 11">
            <a:extLst>
              <a:ext uri="{FF2B5EF4-FFF2-40B4-BE49-F238E27FC236}">
                <a16:creationId xmlns:a16="http://schemas.microsoft.com/office/drawing/2014/main" id="{C4B523E5-5D2A-2404-4ABE-A3526F4E70A4}"/>
              </a:ext>
            </a:extLst>
          </p:cNvPr>
          <p:cNvPicPr>
            <a:picLocks noChangeAspect="1"/>
          </p:cNvPicPr>
          <p:nvPr/>
        </p:nvPicPr>
        <p:blipFill>
          <a:blip r:embed="rId2"/>
          <a:stretch>
            <a:fillRect/>
          </a:stretch>
        </p:blipFill>
        <p:spPr>
          <a:xfrm>
            <a:off x="134945" y="2811406"/>
            <a:ext cx="5964574" cy="2824285"/>
          </a:xfrm>
          <a:prstGeom prst="rect">
            <a:avLst/>
          </a:prstGeom>
        </p:spPr>
      </p:pic>
      <p:pic>
        <p:nvPicPr>
          <p:cNvPr id="14" name="図 13">
            <a:extLst>
              <a:ext uri="{FF2B5EF4-FFF2-40B4-BE49-F238E27FC236}">
                <a16:creationId xmlns:a16="http://schemas.microsoft.com/office/drawing/2014/main" id="{AC126BEE-26A3-16D7-352F-A9FABB67536C}"/>
              </a:ext>
            </a:extLst>
          </p:cNvPr>
          <p:cNvPicPr>
            <a:picLocks noChangeAspect="1"/>
          </p:cNvPicPr>
          <p:nvPr/>
        </p:nvPicPr>
        <p:blipFill>
          <a:blip r:embed="rId3"/>
          <a:stretch>
            <a:fillRect/>
          </a:stretch>
        </p:blipFill>
        <p:spPr>
          <a:xfrm>
            <a:off x="6092483" y="3248356"/>
            <a:ext cx="5922957" cy="973637"/>
          </a:xfrm>
          <a:prstGeom prst="rect">
            <a:avLst/>
          </a:prstGeom>
        </p:spPr>
      </p:pic>
    </p:spTree>
    <p:extLst>
      <p:ext uri="{BB962C8B-B14F-4D97-AF65-F5344CB8AC3E}">
        <p14:creationId xmlns:p14="http://schemas.microsoft.com/office/powerpoint/2010/main" val="48337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C6E76-5EDB-7592-548F-CBAFF61E2086}"/>
              </a:ext>
            </a:extLst>
          </p:cNvPr>
          <p:cNvSpPr>
            <a:spLocks noGrp="1"/>
          </p:cNvSpPr>
          <p:nvPr>
            <p:ph type="title"/>
          </p:nvPr>
        </p:nvSpPr>
        <p:spPr>
          <a:xfrm>
            <a:off x="1451579" y="1107071"/>
            <a:ext cx="9603275" cy="569167"/>
          </a:xfrm>
        </p:spPr>
        <p:txBody>
          <a:bodyPr/>
          <a:lstStyle/>
          <a:p>
            <a:r>
              <a:rPr lang="en-US" altLang="ja-JP" dirty="0">
                <a:latin typeface="メイリオ" panose="020B0604030504040204" pitchFamily="50" charset="-128"/>
                <a:ea typeface="メイリオ" panose="020B0604030504040204" pitchFamily="50" charset="-128"/>
              </a:rPr>
              <a:t>4.</a:t>
            </a:r>
            <a:r>
              <a:rPr lang="ja-JP" altLang="en-US" dirty="0">
                <a:latin typeface="メイリオ" panose="020B0604030504040204" pitchFamily="50" charset="-128"/>
                <a:ea typeface="メイリオ" panose="020B0604030504040204" pitchFamily="50" charset="-128"/>
              </a:rPr>
              <a:t>実行する段階で悩んだこと</a:t>
            </a:r>
          </a:p>
        </p:txBody>
      </p:sp>
      <p:sp>
        <p:nvSpPr>
          <p:cNvPr id="3" name="コンテンツ プレースホルダー 2">
            <a:extLst>
              <a:ext uri="{FF2B5EF4-FFF2-40B4-BE49-F238E27FC236}">
                <a16:creationId xmlns:a16="http://schemas.microsoft.com/office/drawing/2014/main" id="{889E9BF7-BA97-B20E-3DA1-27612A4E6982}"/>
              </a:ext>
            </a:extLst>
          </p:cNvPr>
          <p:cNvSpPr>
            <a:spLocks noGrp="1"/>
          </p:cNvSpPr>
          <p:nvPr>
            <p:ph idx="1"/>
          </p:nvPr>
        </p:nvSpPr>
        <p:spPr>
          <a:xfrm>
            <a:off x="1451579" y="1987740"/>
            <a:ext cx="9603275" cy="3450613"/>
          </a:xfrm>
        </p:spPr>
        <p:txBody>
          <a:bodyPr/>
          <a:lstStyle/>
          <a:p>
            <a:pPr marL="0" indent="0">
              <a:buNone/>
            </a:pPr>
            <a:r>
              <a:rPr lang="ja-JP" altLang="en-US" dirty="0"/>
              <a:t>・お店をランダムに選択する方法</a:t>
            </a:r>
            <a:endParaRPr lang="en-US" altLang="ja-JP" dirty="0"/>
          </a:p>
          <a:p>
            <a:pPr marL="0" indent="0">
              <a:buNone/>
            </a:pPr>
            <a:endParaRPr lang="en-US" altLang="ja-JP" dirty="0"/>
          </a:p>
          <a:p>
            <a:pPr marL="0" indent="0">
              <a:buNone/>
            </a:pPr>
            <a:r>
              <a:rPr lang="ja-JP" altLang="en-US" dirty="0"/>
              <a:t>・</a:t>
            </a:r>
            <a:r>
              <a:rPr lang="en-US" altLang="ja-JP" dirty="0" err="1"/>
              <a:t>cmd</a:t>
            </a:r>
            <a:r>
              <a:rPr lang="ja-JP" altLang="en-US" dirty="0"/>
              <a:t>や</a:t>
            </a:r>
            <a:r>
              <a:rPr lang="en-US" altLang="ja-JP" dirty="0"/>
              <a:t>PowerShell</a:t>
            </a:r>
            <a:r>
              <a:rPr lang="ja-JP" altLang="en-US" dirty="0"/>
              <a:t>で実行する際に、文字化けが発生した</a:t>
            </a:r>
            <a:endParaRPr lang="en-US" altLang="ja-JP" dirty="0"/>
          </a:p>
          <a:p>
            <a:pPr marL="0" indent="0">
              <a:buNone/>
            </a:pPr>
            <a:endParaRPr lang="en-US" altLang="ja-JP" dirty="0"/>
          </a:p>
          <a:p>
            <a:pPr marL="0" indent="0">
              <a:buNone/>
            </a:pPr>
            <a:r>
              <a:rPr lang="ja-JP" altLang="en-US" dirty="0"/>
              <a:t>・コンパイルはできたが、その後「</a:t>
            </a:r>
            <a:r>
              <a:rPr lang="en-US" altLang="ja-JP" dirty="0" err="1"/>
              <a:t>NoClassDefFoundError</a:t>
            </a:r>
            <a:r>
              <a:rPr lang="ja-JP" altLang="en-US" dirty="0"/>
              <a:t>」というエラーが出た</a:t>
            </a:r>
            <a:endParaRPr lang="en-US" altLang="ja-JP" dirty="0"/>
          </a:p>
        </p:txBody>
      </p:sp>
    </p:spTree>
    <p:extLst>
      <p:ext uri="{BB962C8B-B14F-4D97-AF65-F5344CB8AC3E}">
        <p14:creationId xmlns:p14="http://schemas.microsoft.com/office/powerpoint/2010/main" val="181081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C6E76-5EDB-7592-548F-CBAFF61E2086}"/>
              </a:ext>
            </a:extLst>
          </p:cNvPr>
          <p:cNvSpPr>
            <a:spLocks noGrp="1"/>
          </p:cNvSpPr>
          <p:nvPr>
            <p:ph type="title"/>
          </p:nvPr>
        </p:nvSpPr>
        <p:spPr>
          <a:xfrm>
            <a:off x="1451579" y="1107071"/>
            <a:ext cx="9603275" cy="569167"/>
          </a:xfrm>
        </p:spPr>
        <p:txBody>
          <a:bodyPr/>
          <a:lstStyle/>
          <a:p>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解決方法</a:t>
            </a:r>
          </a:p>
        </p:txBody>
      </p:sp>
      <p:sp>
        <p:nvSpPr>
          <p:cNvPr id="3" name="コンテンツ プレースホルダー 2">
            <a:extLst>
              <a:ext uri="{FF2B5EF4-FFF2-40B4-BE49-F238E27FC236}">
                <a16:creationId xmlns:a16="http://schemas.microsoft.com/office/drawing/2014/main" id="{889E9BF7-BA97-B20E-3DA1-27612A4E6982}"/>
              </a:ext>
            </a:extLst>
          </p:cNvPr>
          <p:cNvSpPr>
            <a:spLocks noGrp="1"/>
          </p:cNvSpPr>
          <p:nvPr>
            <p:ph idx="1"/>
          </p:nvPr>
        </p:nvSpPr>
        <p:spPr>
          <a:xfrm>
            <a:off x="1451579" y="1987740"/>
            <a:ext cx="9603275" cy="3450613"/>
          </a:xfrm>
        </p:spPr>
        <p:txBody>
          <a:bodyPr/>
          <a:lstStyle/>
          <a:p>
            <a:pPr marL="0" indent="0">
              <a:buNone/>
            </a:pPr>
            <a:r>
              <a:rPr lang="ja-JP" altLang="en-US" dirty="0"/>
              <a:t>・お店をランダムに選択する方法</a:t>
            </a:r>
            <a:endParaRPr lang="en-US" altLang="ja-JP" dirty="0"/>
          </a:p>
          <a:p>
            <a:pPr marL="0" indent="0">
              <a:buNone/>
            </a:pPr>
            <a:r>
              <a:rPr lang="ja-JP" altLang="en-US" sz="1600" dirty="0"/>
              <a:t>→乱数を生成して、その値によって答えを変えるようにした</a:t>
            </a:r>
            <a:endParaRPr lang="en-US" altLang="ja-JP" sz="1600" dirty="0"/>
          </a:p>
          <a:p>
            <a:pPr marL="0" indent="0">
              <a:buNone/>
            </a:pPr>
            <a:r>
              <a:rPr lang="ja-JP" altLang="en-US" sz="1600" dirty="0"/>
              <a:t>具体的には、ネットで「乱数を生成する方法」を調べ、クラスを導入した。</a:t>
            </a:r>
            <a:endParaRPr lang="en-US" altLang="ja-JP" sz="1600" dirty="0"/>
          </a:p>
          <a:p>
            <a:pPr marL="0" indent="0">
              <a:buNone/>
            </a:pPr>
            <a:r>
              <a:rPr lang="ja-JP" altLang="en-US" sz="1600" dirty="0"/>
              <a:t>結果としては、</a:t>
            </a:r>
            <a:r>
              <a:rPr lang="en-US" altLang="ja-JP" sz="1600" dirty="0"/>
              <a:t>if</a:t>
            </a:r>
            <a:r>
              <a:rPr lang="ja-JP" altLang="en-US" sz="1600" dirty="0"/>
              <a:t>文で長々と店舗情報を記載するというとても汚いソースになってしまったが、</a:t>
            </a:r>
            <a:endParaRPr lang="en-US" altLang="ja-JP" sz="1600" dirty="0"/>
          </a:p>
          <a:p>
            <a:pPr marL="0" indent="0">
              <a:buNone/>
            </a:pPr>
            <a:r>
              <a:rPr lang="ja-JP" altLang="en-US" sz="1600" dirty="0"/>
              <a:t>正常に動作するようになった。</a:t>
            </a:r>
            <a:endParaRPr lang="en-US" altLang="ja-JP" sz="1600" dirty="0"/>
          </a:p>
          <a:p>
            <a:pPr marL="0" indent="0">
              <a:buNone/>
            </a:pPr>
            <a:endParaRPr lang="en-US" altLang="ja-JP" sz="1600" dirty="0"/>
          </a:p>
          <a:p>
            <a:pPr marL="0" indent="0">
              <a:buNone/>
            </a:pPr>
            <a:r>
              <a:rPr lang="ja-JP" altLang="en-US" sz="1600" dirty="0"/>
              <a:t>恐らく、スマートにまとめる方法もあると思うが、</a:t>
            </a:r>
            <a:endParaRPr lang="en-US" altLang="ja-JP" sz="1600" dirty="0"/>
          </a:p>
          <a:p>
            <a:pPr marL="0" indent="0">
              <a:buNone/>
            </a:pPr>
            <a:r>
              <a:rPr lang="ja-JP" altLang="en-US" sz="1600" dirty="0"/>
              <a:t>今の私には思いつかなかったので、これからも精進していきたい。</a:t>
            </a:r>
            <a:endParaRPr lang="en-US" altLang="ja-JP" sz="1600" dirty="0"/>
          </a:p>
        </p:txBody>
      </p:sp>
    </p:spTree>
    <p:extLst>
      <p:ext uri="{BB962C8B-B14F-4D97-AF65-F5344CB8AC3E}">
        <p14:creationId xmlns:p14="http://schemas.microsoft.com/office/powerpoint/2010/main" val="445252756"/>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396</TotalTime>
  <Words>865</Words>
  <Application>Microsoft Office PowerPoint</Application>
  <PresentationFormat>ワイド画面</PresentationFormat>
  <Paragraphs>84</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メイリオ</vt:lpstr>
      <vt:lpstr>Arial</vt:lpstr>
      <vt:lpstr>Gill Sans MT</vt:lpstr>
      <vt:lpstr>ギャラリー</vt:lpstr>
      <vt:lpstr>ごはん決め決めプログラム</vt:lpstr>
      <vt:lpstr>目次</vt:lpstr>
      <vt:lpstr>1.作成するきっかけ</vt:lpstr>
      <vt:lpstr>1.作成するきっかけ</vt:lpstr>
      <vt:lpstr>2.作成したプログラム</vt:lpstr>
      <vt:lpstr>2.作成したプログラム</vt:lpstr>
      <vt:lpstr>3.実行画面</vt:lpstr>
      <vt:lpstr>4.実行する段階で悩んだこと</vt:lpstr>
      <vt:lpstr>5.解決方法</vt:lpstr>
      <vt:lpstr>5.解決方法</vt:lpstr>
      <vt:lpstr>5.解決方法</vt:lpstr>
      <vt:lpstr>6.あとがき</vt:lpstr>
      <vt:lpstr>7.参考文献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ごはん決め決めプログラム</dc:title>
  <dc:creator>UOKAWA KANTA</dc:creator>
  <cp:lastModifiedBy>UOKAWA KANTA</cp:lastModifiedBy>
  <cp:revision>3</cp:revision>
  <dcterms:created xsi:type="dcterms:W3CDTF">2023-01-08T03:42:15Z</dcterms:created>
  <dcterms:modified xsi:type="dcterms:W3CDTF">2023-01-08T10:18:51Z</dcterms:modified>
</cp:coreProperties>
</file>