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94" d="100"/>
          <a:sy n="94" d="100"/>
        </p:scale>
        <p:origin x="84"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6BF83-BF38-A753-923C-B5867ED60A4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09D8057-CB75-99B3-A5BD-363AEF6EA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F8BB05-C249-B55A-269C-DFC30988486E}"/>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5" name="フッター プレースホルダー 4">
            <a:extLst>
              <a:ext uri="{FF2B5EF4-FFF2-40B4-BE49-F238E27FC236}">
                <a16:creationId xmlns:a16="http://schemas.microsoft.com/office/drawing/2014/main" id="{9BAC4A44-17B4-DFE5-3FE6-EEE4B85641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64E546-2CE6-4C9D-4010-05C184F16340}"/>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82421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575A4E-2A4F-CC5D-1990-7F1F5EEA73C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5DAB3-F1B8-A6AE-A182-CD79DD7D34D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273FE-A8AA-056F-3A46-16C03BF3AB00}"/>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5" name="フッター プレースホルダー 4">
            <a:extLst>
              <a:ext uri="{FF2B5EF4-FFF2-40B4-BE49-F238E27FC236}">
                <a16:creationId xmlns:a16="http://schemas.microsoft.com/office/drawing/2014/main" id="{9900AB7B-E43D-440D-9BE7-B0E032AA9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F7F660-2FAE-3796-2C6D-F47298353C67}"/>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37341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C6A5EB-BE2F-7D2A-42F7-80EB949484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C8B235-7CBF-368D-50F3-61C25DC601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9CA0D5-F25A-C240-4555-2ECB4539D21C}"/>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5" name="フッター プレースホルダー 4">
            <a:extLst>
              <a:ext uri="{FF2B5EF4-FFF2-40B4-BE49-F238E27FC236}">
                <a16:creationId xmlns:a16="http://schemas.microsoft.com/office/drawing/2014/main" id="{F46F7A6E-DEA9-3B37-43FF-49143A9835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4A8534-C7FF-759B-5F2F-3F0B9D6BD59B}"/>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356200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30B78C-85E2-2AC1-180E-420A984321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B81D16-BA27-7E5C-0D11-63B729D318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9F12D7-8019-880D-343C-4EF1005CA14C}"/>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5" name="フッター プレースホルダー 4">
            <a:extLst>
              <a:ext uri="{FF2B5EF4-FFF2-40B4-BE49-F238E27FC236}">
                <a16:creationId xmlns:a16="http://schemas.microsoft.com/office/drawing/2014/main" id="{D263685A-0473-9587-F662-E8262CA3CC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2BA8BB-B13D-7564-1FAE-D913489889AC}"/>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360578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00821-E037-7EC3-034C-616AF9193CA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4E156-9348-FB1B-274C-0B3E84379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601829-15E9-077C-780A-C6F0066472B4}"/>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5" name="フッター プレースホルダー 4">
            <a:extLst>
              <a:ext uri="{FF2B5EF4-FFF2-40B4-BE49-F238E27FC236}">
                <a16:creationId xmlns:a16="http://schemas.microsoft.com/office/drawing/2014/main" id="{5F9999F9-DB0B-C943-65B4-7C60EC7EFB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8BD8EA-21EE-7450-01D9-D7C6F49AD7FB}"/>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136608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21EA4-D378-5521-6ABE-9293E9230E7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FC228C-F65C-B38F-D6A6-691FBD1291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DD13D1-F00E-010B-83F7-E2784D3E2E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34A3F51-71F5-A100-1720-249BA29218D5}"/>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6" name="フッター プレースホルダー 5">
            <a:extLst>
              <a:ext uri="{FF2B5EF4-FFF2-40B4-BE49-F238E27FC236}">
                <a16:creationId xmlns:a16="http://schemas.microsoft.com/office/drawing/2014/main" id="{71F721C2-38E7-2DFF-5665-36466416F8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31F965-66A4-C0C0-642B-9BBE9AF14F15}"/>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259702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5EDE46-1004-4BB5-6274-22F922D6B5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D95857-510F-8418-3B93-7D2EAFCC3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93C164-74D9-E3CF-4C55-E4C2EC284A3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138DDD-23E3-AAC8-FF86-1437A7DD8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8F7230-EBD6-66AF-4AF0-83A408D4AA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2D11422-CB06-2E07-AA37-7869BABB128A}"/>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8" name="フッター プレースホルダー 7">
            <a:extLst>
              <a:ext uri="{FF2B5EF4-FFF2-40B4-BE49-F238E27FC236}">
                <a16:creationId xmlns:a16="http://schemas.microsoft.com/office/drawing/2014/main" id="{AD940E72-C78D-FF8A-3145-42BCDE451CE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578E079-EA43-4020-3288-9A20F1B1936F}"/>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53501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15EB3-E964-6543-058F-33B46B90D8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175CC2D-DFB5-89FD-FC0A-55BABE2E8C76}"/>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4" name="フッター プレースホルダー 3">
            <a:extLst>
              <a:ext uri="{FF2B5EF4-FFF2-40B4-BE49-F238E27FC236}">
                <a16:creationId xmlns:a16="http://schemas.microsoft.com/office/drawing/2014/main" id="{3FFAF7C9-D3CD-B3FA-B04A-EF97127E4E4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687C4A-32D4-4FF7-23CD-63EA6212FCFF}"/>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29297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0D0575-82F7-2214-FF33-14878F5A3209}"/>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3" name="フッター プレースホルダー 2">
            <a:extLst>
              <a:ext uri="{FF2B5EF4-FFF2-40B4-BE49-F238E27FC236}">
                <a16:creationId xmlns:a16="http://schemas.microsoft.com/office/drawing/2014/main" id="{EE3E83A4-4814-B613-DB59-E2D427CB56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3DBFB6-7067-E185-864E-E43CEBCE56B1}"/>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249813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0DA5D-0A4F-7E80-4C61-56DA310F5A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D801BD-57E6-94C5-59C0-16A5D4D7D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74843C2-152A-B52B-0364-25FFC2B6D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0E59A0-3EB7-B97F-B28F-59ED84BA4804}"/>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6" name="フッター プレースホルダー 5">
            <a:extLst>
              <a:ext uri="{FF2B5EF4-FFF2-40B4-BE49-F238E27FC236}">
                <a16:creationId xmlns:a16="http://schemas.microsoft.com/office/drawing/2014/main" id="{4DB17133-5032-B020-9AD3-4ADC4C69BA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8B7F35-C6AD-01CA-AF99-8A4BB54553AD}"/>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173587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188FE-5338-DE86-73F8-2DE52C07A3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571632-D829-0F4F-B97B-43C1FB02BA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610717A-7A4A-0361-E190-107E7044E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FAEA79-586C-41AE-6F02-FE5989450C18}"/>
              </a:ext>
            </a:extLst>
          </p:cNvPr>
          <p:cNvSpPr>
            <a:spLocks noGrp="1"/>
          </p:cNvSpPr>
          <p:nvPr>
            <p:ph type="dt" sz="half" idx="10"/>
          </p:nvPr>
        </p:nvSpPr>
        <p:spPr/>
        <p:txBody>
          <a:bodyPr/>
          <a:lstStyle/>
          <a:p>
            <a:fld id="{CF7856DA-C6AA-427F-B916-141A614EF08F}" type="datetimeFigureOut">
              <a:rPr kumimoji="1" lang="ja-JP" altLang="en-US" smtClean="0"/>
              <a:t>2022/9/6</a:t>
            </a:fld>
            <a:endParaRPr kumimoji="1" lang="ja-JP" altLang="en-US"/>
          </a:p>
        </p:txBody>
      </p:sp>
      <p:sp>
        <p:nvSpPr>
          <p:cNvPr id="6" name="フッター プレースホルダー 5">
            <a:extLst>
              <a:ext uri="{FF2B5EF4-FFF2-40B4-BE49-F238E27FC236}">
                <a16:creationId xmlns:a16="http://schemas.microsoft.com/office/drawing/2014/main" id="{5DB9B060-AACC-C1A4-8DEF-C5D50A2885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335B9A-7C57-8255-9458-98510D9F8A3A}"/>
              </a:ext>
            </a:extLst>
          </p:cNvPr>
          <p:cNvSpPr>
            <a:spLocks noGrp="1"/>
          </p:cNvSpPr>
          <p:nvPr>
            <p:ph type="sldNum" sz="quarter" idx="12"/>
          </p:nvPr>
        </p:nvSpPr>
        <p:spPr/>
        <p:txBody>
          <a:body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403004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6DA345-A887-DF18-5D0B-C88777205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ABC91-C43A-BFB6-5605-C5DB9EC4F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B37A48-C6C9-664F-2FE1-6E5962D6B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856DA-C6AA-427F-B916-141A614EF08F}" type="datetimeFigureOut">
              <a:rPr kumimoji="1" lang="ja-JP" altLang="en-US" smtClean="0"/>
              <a:t>2022/9/6</a:t>
            </a:fld>
            <a:endParaRPr kumimoji="1" lang="ja-JP" altLang="en-US"/>
          </a:p>
        </p:txBody>
      </p:sp>
      <p:sp>
        <p:nvSpPr>
          <p:cNvPr id="5" name="フッター プレースホルダー 4">
            <a:extLst>
              <a:ext uri="{FF2B5EF4-FFF2-40B4-BE49-F238E27FC236}">
                <a16:creationId xmlns:a16="http://schemas.microsoft.com/office/drawing/2014/main" id="{4BE97683-ED02-C966-79CF-08860FC18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61294C-1433-761E-2F0F-C847F50E1B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BD5CA-6955-4A72-8C43-C9628A48C92D}" type="slidenum">
              <a:rPr kumimoji="1" lang="ja-JP" altLang="en-US" smtClean="0"/>
              <a:t>‹#›</a:t>
            </a:fld>
            <a:endParaRPr kumimoji="1" lang="ja-JP" altLang="en-US"/>
          </a:p>
        </p:txBody>
      </p:sp>
    </p:spTree>
    <p:extLst>
      <p:ext uri="{BB962C8B-B14F-4D97-AF65-F5344CB8AC3E}">
        <p14:creationId xmlns:p14="http://schemas.microsoft.com/office/powerpoint/2010/main" val="109512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D968A-C8CA-7C4D-5418-755439EF6A80}"/>
              </a:ext>
            </a:extLst>
          </p:cNvPr>
          <p:cNvSpPr>
            <a:spLocks noGrp="1"/>
          </p:cNvSpPr>
          <p:nvPr>
            <p:ph type="ctrTitle"/>
          </p:nvPr>
        </p:nvSpPr>
        <p:spPr/>
        <p:txBody>
          <a:bodyPr/>
          <a:lstStyle/>
          <a:p>
            <a:r>
              <a:rPr kumimoji="1" lang="ja-JP" altLang="en-US" dirty="0"/>
              <a:t>データ分析まとめ</a:t>
            </a:r>
          </a:p>
        </p:txBody>
      </p:sp>
      <p:sp>
        <p:nvSpPr>
          <p:cNvPr id="3" name="字幕 2">
            <a:extLst>
              <a:ext uri="{FF2B5EF4-FFF2-40B4-BE49-F238E27FC236}">
                <a16:creationId xmlns:a16="http://schemas.microsoft.com/office/drawing/2014/main" id="{4B68BBD2-0BF9-70E7-068F-A577D5D0DAD0}"/>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417561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3B91D-9FA4-5D81-75B4-FDBE784F2AB2}"/>
              </a:ext>
            </a:extLst>
          </p:cNvPr>
          <p:cNvSpPr>
            <a:spLocks noGrp="1"/>
          </p:cNvSpPr>
          <p:nvPr>
            <p:ph type="title"/>
          </p:nvPr>
        </p:nvSpPr>
        <p:spPr/>
        <p:txBody>
          <a:bodyPr/>
          <a:lstStyle/>
          <a:p>
            <a:r>
              <a:rPr kumimoji="1" lang="ja-JP" altLang="en-US" dirty="0"/>
              <a:t>やったこと</a:t>
            </a:r>
          </a:p>
        </p:txBody>
      </p:sp>
      <p:sp>
        <p:nvSpPr>
          <p:cNvPr id="3" name="コンテンツ プレースホルダー 2">
            <a:extLst>
              <a:ext uri="{FF2B5EF4-FFF2-40B4-BE49-F238E27FC236}">
                <a16:creationId xmlns:a16="http://schemas.microsoft.com/office/drawing/2014/main" id="{49A6A574-7BCA-F037-8E5B-F86ACDE6908A}"/>
              </a:ext>
            </a:extLst>
          </p:cNvPr>
          <p:cNvSpPr>
            <a:spLocks noGrp="1"/>
          </p:cNvSpPr>
          <p:nvPr>
            <p:ph idx="1"/>
          </p:nvPr>
        </p:nvSpPr>
        <p:spPr/>
        <p:txBody>
          <a:bodyPr>
            <a:normAutofit lnSpcReduction="10000"/>
          </a:bodyPr>
          <a:lstStyle/>
          <a:p>
            <a:r>
              <a:rPr lang="ja-JP" altLang="en-US" dirty="0"/>
              <a:t>株</a:t>
            </a:r>
            <a:r>
              <a:rPr kumimoji="1" lang="ja-JP" altLang="en-US" dirty="0"/>
              <a:t>データ分析のコンペに参加→惨敗</a:t>
            </a:r>
            <a:endParaRPr kumimoji="1" lang="en-US" altLang="ja-JP" dirty="0"/>
          </a:p>
          <a:p>
            <a:r>
              <a:rPr kumimoji="1" lang="ja-JP" altLang="en-US" dirty="0"/>
              <a:t>上記コンペの上位解法を参考に、</a:t>
            </a:r>
            <a:r>
              <a:rPr kumimoji="1" lang="en-US" altLang="ja-JP" dirty="0"/>
              <a:t>daily</a:t>
            </a:r>
            <a:r>
              <a:rPr kumimoji="1" lang="ja-JP" altLang="en-US" dirty="0"/>
              <a:t>の</a:t>
            </a:r>
            <a:r>
              <a:rPr kumimoji="1" lang="en-US" altLang="ja-JP" dirty="0"/>
              <a:t>OHLCV</a:t>
            </a:r>
            <a:r>
              <a:rPr kumimoji="1" lang="ja-JP" altLang="en-US" dirty="0"/>
              <a:t>データと四半期ごとの財務データを提供する</a:t>
            </a:r>
            <a:r>
              <a:rPr kumimoji="1" lang="en-US" altLang="ja-JP" dirty="0"/>
              <a:t>API</a:t>
            </a:r>
            <a:r>
              <a:rPr kumimoji="1" lang="ja-JP" altLang="en-US" dirty="0"/>
              <a:t>を使ってデータ分析</a:t>
            </a:r>
            <a:endParaRPr kumimoji="1" lang="en-US" altLang="ja-JP" dirty="0"/>
          </a:p>
          <a:p>
            <a:r>
              <a:rPr kumimoji="1" lang="ja-JP" altLang="en-US" dirty="0"/>
              <a:t>決算日当日終値→翌日始値</a:t>
            </a:r>
            <a:r>
              <a:rPr kumimoji="1" lang="en-US" altLang="ja-JP" dirty="0"/>
              <a:t>: </a:t>
            </a:r>
            <a:r>
              <a:rPr kumimoji="1" lang="ja-JP" altLang="en-US" dirty="0"/>
              <a:t>ある程度予測可能</a:t>
            </a:r>
            <a:endParaRPr kumimoji="1" lang="en-US" altLang="ja-JP" dirty="0"/>
          </a:p>
          <a:p>
            <a:r>
              <a:rPr kumimoji="1" lang="ja-JP" altLang="en-US" dirty="0"/>
              <a:t>決算日翌日始値→</a:t>
            </a:r>
            <a:r>
              <a:rPr kumimoji="1" lang="en-US" altLang="ja-JP" dirty="0"/>
              <a:t>10</a:t>
            </a:r>
            <a:r>
              <a:rPr kumimoji="1" lang="ja-JP" altLang="en-US" dirty="0"/>
              <a:t>日後の終値</a:t>
            </a:r>
            <a:r>
              <a:rPr kumimoji="1" lang="en-US" altLang="ja-JP" dirty="0"/>
              <a:t>: </a:t>
            </a:r>
            <a:r>
              <a:rPr kumimoji="1" lang="ja-JP" altLang="en-US" dirty="0"/>
              <a:t>ボラが高い銘柄に絞るとある程度予測可能？</a:t>
            </a:r>
            <a:endParaRPr kumimoji="1" lang="en-US" altLang="ja-JP" dirty="0"/>
          </a:p>
          <a:p>
            <a:r>
              <a:rPr lang="ja-JP" altLang="en-US" dirty="0"/>
              <a:t>デイリーでロングショート銘柄を選択しうまく</a:t>
            </a:r>
            <a:r>
              <a:rPr lang="en-US" altLang="ja-JP" dirty="0"/>
              <a:t>PF</a:t>
            </a:r>
            <a:r>
              <a:rPr lang="ja-JP" altLang="en-US" dirty="0"/>
              <a:t>を組めるか</a:t>
            </a:r>
            <a:r>
              <a:rPr lang="en-US" altLang="ja-JP" dirty="0"/>
              <a:t>: </a:t>
            </a:r>
            <a:r>
              <a:rPr lang="en-US" altLang="ja-JP" dirty="0" err="1"/>
              <a:t>kaggle</a:t>
            </a:r>
            <a:r>
              <a:rPr lang="ja-JP" altLang="en-US" dirty="0"/>
              <a:t>で開催されたものだが結果発表はまだ。引き続き研究中</a:t>
            </a:r>
            <a:endParaRPr lang="en-US" altLang="ja-JP" dirty="0"/>
          </a:p>
          <a:p>
            <a:r>
              <a:rPr lang="ja-JP" altLang="en-US" dirty="0"/>
              <a:t>強化学習で通貨の強弱を学習させて予測とかは試したが全くワークしなかった。</a:t>
            </a:r>
            <a:endParaRPr kumimoji="1" lang="ja-JP" altLang="en-US" dirty="0"/>
          </a:p>
        </p:txBody>
      </p:sp>
    </p:spTree>
    <p:extLst>
      <p:ext uri="{BB962C8B-B14F-4D97-AF65-F5344CB8AC3E}">
        <p14:creationId xmlns:p14="http://schemas.microsoft.com/office/powerpoint/2010/main" val="8467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E0CB8-3A49-325C-DE8E-BF8469B657E7}"/>
              </a:ext>
            </a:extLst>
          </p:cNvPr>
          <p:cNvSpPr>
            <a:spLocks noGrp="1"/>
          </p:cNvSpPr>
          <p:nvPr>
            <p:ph type="title"/>
          </p:nvPr>
        </p:nvSpPr>
        <p:spPr/>
        <p:txBody>
          <a:bodyPr/>
          <a:lstStyle/>
          <a:p>
            <a:r>
              <a:rPr kumimoji="1" lang="ja-JP" altLang="en-US" dirty="0"/>
              <a:t>勾配ブースティング決定木</a:t>
            </a:r>
          </a:p>
        </p:txBody>
      </p:sp>
      <p:sp>
        <p:nvSpPr>
          <p:cNvPr id="3" name="コンテンツ プレースホルダー 2">
            <a:extLst>
              <a:ext uri="{FF2B5EF4-FFF2-40B4-BE49-F238E27FC236}">
                <a16:creationId xmlns:a16="http://schemas.microsoft.com/office/drawing/2014/main" id="{8ED3E6B0-798F-6C55-D3F9-E978BC602D6C}"/>
              </a:ext>
            </a:extLst>
          </p:cNvPr>
          <p:cNvSpPr>
            <a:spLocks noGrp="1"/>
          </p:cNvSpPr>
          <p:nvPr>
            <p:ph idx="1"/>
          </p:nvPr>
        </p:nvSpPr>
        <p:spPr>
          <a:xfrm>
            <a:off x="838199" y="1825625"/>
            <a:ext cx="10859347" cy="4351338"/>
          </a:xfrm>
        </p:spPr>
        <p:txBody>
          <a:bodyPr/>
          <a:lstStyle/>
          <a:p>
            <a:r>
              <a:rPr kumimoji="1" lang="ja-JP" altLang="en-US" dirty="0"/>
              <a:t>使用したモデルは迷ったらとりあえずこれを使えと言われている</a:t>
            </a:r>
            <a:r>
              <a:rPr lang="en-US" altLang="ja-JP" dirty="0" err="1"/>
              <a:t>lightGBM</a:t>
            </a:r>
            <a:endParaRPr kumimoji="1" lang="en-US" altLang="ja-JP" dirty="0"/>
          </a:p>
        </p:txBody>
      </p:sp>
      <p:pic>
        <p:nvPicPr>
          <p:cNvPr id="1026" name="Picture 2" descr="Python】回帰木モデルの作成と評価方法｜scikit-learn・機械学習による決定木を用いた回帰分析入門">
            <a:extLst>
              <a:ext uri="{FF2B5EF4-FFF2-40B4-BE49-F238E27FC236}">
                <a16:creationId xmlns:a16="http://schemas.microsoft.com/office/drawing/2014/main" id="{49C0EA8C-E306-4937-EBD2-45EFD25FD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47674"/>
            <a:ext cx="6791218" cy="332928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7BA9BD32-8F50-28EB-0166-1C2A02773200}"/>
              </a:ext>
            </a:extLst>
          </p:cNvPr>
          <p:cNvSpPr txBox="1"/>
          <p:nvPr/>
        </p:nvSpPr>
        <p:spPr>
          <a:xfrm>
            <a:off x="1130158" y="6308209"/>
            <a:ext cx="6010382" cy="369332"/>
          </a:xfrm>
          <a:prstGeom prst="rect">
            <a:avLst/>
          </a:prstGeom>
          <a:noFill/>
        </p:spPr>
        <p:txBody>
          <a:bodyPr wrap="square" rtlCol="0">
            <a:spAutoFit/>
          </a:bodyPr>
          <a:lstStyle/>
          <a:p>
            <a:r>
              <a:rPr lang="en-US" altLang="ja-JP" dirty="0"/>
              <a:t>https://di-acc2.com/programming/python/13875/</a:t>
            </a:r>
            <a:endParaRPr kumimoji="1" lang="ja-JP" altLang="en-US" dirty="0"/>
          </a:p>
        </p:txBody>
      </p:sp>
    </p:spTree>
    <p:extLst>
      <p:ext uri="{BB962C8B-B14F-4D97-AF65-F5344CB8AC3E}">
        <p14:creationId xmlns:p14="http://schemas.microsoft.com/office/powerpoint/2010/main" val="17298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E67B1-501E-D4CD-7691-1E95FA4CF723}"/>
              </a:ext>
            </a:extLst>
          </p:cNvPr>
          <p:cNvSpPr>
            <a:spLocks noGrp="1"/>
          </p:cNvSpPr>
          <p:nvPr>
            <p:ph type="title"/>
          </p:nvPr>
        </p:nvSpPr>
        <p:spPr/>
        <p:txBody>
          <a:bodyPr/>
          <a:lstStyle/>
          <a:p>
            <a:r>
              <a:rPr kumimoji="1" lang="ja-JP" altLang="en-US" dirty="0"/>
              <a:t>学習方法</a:t>
            </a:r>
          </a:p>
        </p:txBody>
      </p:sp>
      <p:sp>
        <p:nvSpPr>
          <p:cNvPr id="3" name="コンテンツ プレースホルダー 2">
            <a:extLst>
              <a:ext uri="{FF2B5EF4-FFF2-40B4-BE49-F238E27FC236}">
                <a16:creationId xmlns:a16="http://schemas.microsoft.com/office/drawing/2014/main" id="{AFF6FE33-E90B-CA5A-75B1-A8BF581B056D}"/>
              </a:ext>
            </a:extLst>
          </p:cNvPr>
          <p:cNvSpPr>
            <a:spLocks noGrp="1"/>
          </p:cNvSpPr>
          <p:nvPr>
            <p:ph idx="1"/>
          </p:nvPr>
        </p:nvSpPr>
        <p:spPr>
          <a:xfrm>
            <a:off x="607907" y="1608879"/>
            <a:ext cx="10515600" cy="4667250"/>
          </a:xfrm>
        </p:spPr>
        <p:txBody>
          <a:bodyPr>
            <a:normAutofit fontScale="92500" lnSpcReduction="10000"/>
          </a:bodyPr>
          <a:lstStyle/>
          <a:p>
            <a:r>
              <a:rPr kumimoji="1" lang="ja-JP" altLang="en-US" dirty="0"/>
              <a:t>学習期間</a:t>
            </a:r>
            <a:endParaRPr kumimoji="1" lang="en-US" altLang="ja-JP" dirty="0"/>
          </a:p>
          <a:p>
            <a:pPr marL="0" indent="0">
              <a:buNone/>
            </a:pPr>
            <a:r>
              <a:rPr kumimoji="1" lang="en-US" altLang="ja-JP" dirty="0"/>
              <a:t>20170101-20200331</a:t>
            </a:r>
          </a:p>
          <a:p>
            <a:r>
              <a:rPr kumimoji="1" lang="ja-JP" altLang="en-US" dirty="0"/>
              <a:t>テスト期間</a:t>
            </a:r>
            <a:endParaRPr kumimoji="1" lang="en-US" altLang="ja-JP" dirty="0"/>
          </a:p>
          <a:p>
            <a:pPr marL="0" indent="0">
              <a:buNone/>
            </a:pPr>
            <a:r>
              <a:rPr kumimoji="1" lang="en-US" altLang="ja-JP" dirty="0"/>
              <a:t>20200415-20220630</a:t>
            </a:r>
          </a:p>
          <a:p>
            <a:r>
              <a:rPr lang="ja-JP" altLang="en-US" dirty="0"/>
              <a:t>ユニバース</a:t>
            </a:r>
            <a:endParaRPr lang="en-US" altLang="ja-JP" dirty="0"/>
          </a:p>
          <a:p>
            <a:pPr marL="0" indent="0">
              <a:buNone/>
            </a:pPr>
            <a:r>
              <a:rPr lang="ja-JP" altLang="en-US" dirty="0"/>
              <a:t>東証プライム</a:t>
            </a:r>
            <a:r>
              <a:rPr lang="en-US" altLang="ja-JP" dirty="0"/>
              <a:t>A</a:t>
            </a:r>
            <a:r>
              <a:rPr lang="ja-JP" altLang="en-US" dirty="0"/>
              <a:t>の</a:t>
            </a:r>
            <a:r>
              <a:rPr lang="en-US" altLang="ja-JP" dirty="0"/>
              <a:t>2000</a:t>
            </a:r>
            <a:r>
              <a:rPr lang="ja-JP" altLang="en-US" dirty="0"/>
              <a:t>銘柄</a:t>
            </a:r>
            <a:endParaRPr lang="en-US" altLang="ja-JP" dirty="0"/>
          </a:p>
          <a:p>
            <a:r>
              <a:rPr lang="ja-JP" altLang="en-US" dirty="0"/>
              <a:t>特徴量</a:t>
            </a:r>
            <a:endParaRPr lang="en-US" altLang="ja-JP" dirty="0"/>
          </a:p>
          <a:p>
            <a:pPr marL="0" indent="0">
              <a:buNone/>
            </a:pPr>
            <a:r>
              <a:rPr kumimoji="1" lang="ja-JP" altLang="en-US" dirty="0"/>
              <a:t>テクニカル</a:t>
            </a:r>
            <a:r>
              <a:rPr kumimoji="1" lang="en-US" altLang="ja-JP" dirty="0"/>
              <a:t>: x</a:t>
            </a:r>
            <a:r>
              <a:rPr kumimoji="1" lang="ja-JP" altLang="en-US" dirty="0"/>
              <a:t>日間の価格変化率、ボラティリティ、</a:t>
            </a:r>
            <a:r>
              <a:rPr lang="ja-JP" altLang="en-US" dirty="0"/>
              <a:t>レンジ、ギャップレンジ、デイレンジ、ヒゲレンジ、</a:t>
            </a:r>
            <a:r>
              <a:rPr lang="en-US" altLang="ja-JP" dirty="0"/>
              <a:t>HL</a:t>
            </a:r>
            <a:r>
              <a:rPr lang="ja-JP" altLang="en-US" dirty="0"/>
              <a:t>バンド</a:t>
            </a:r>
            <a:endParaRPr lang="en-US" altLang="ja-JP" dirty="0"/>
          </a:p>
          <a:p>
            <a:pPr marL="0" indent="0">
              <a:buNone/>
            </a:pPr>
            <a:r>
              <a:rPr kumimoji="1" lang="ja-JP" altLang="en-US" dirty="0"/>
              <a:t>財務データ</a:t>
            </a:r>
            <a:r>
              <a:rPr kumimoji="1" lang="en-US" altLang="ja-JP" dirty="0"/>
              <a:t>: </a:t>
            </a:r>
            <a:r>
              <a:rPr kumimoji="1" lang="ja-JP" altLang="en-US" dirty="0"/>
              <a:t>純利益率、経常利益率、営業利益率、営業比コスト</a:t>
            </a:r>
            <a:r>
              <a:rPr kumimoji="1" lang="en-US" altLang="ja-JP" dirty="0"/>
              <a:t>…</a:t>
            </a:r>
            <a:r>
              <a:rPr lang="ja-JP" altLang="en-US" dirty="0"/>
              <a:t>等</a:t>
            </a:r>
            <a:endParaRPr kumimoji="1" lang="en-US" altLang="ja-JP" dirty="0"/>
          </a:p>
        </p:txBody>
      </p:sp>
    </p:spTree>
    <p:extLst>
      <p:ext uri="{BB962C8B-B14F-4D97-AF65-F5344CB8AC3E}">
        <p14:creationId xmlns:p14="http://schemas.microsoft.com/office/powerpoint/2010/main" val="121306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742A2-EDF6-5B37-F69F-3BAAECB793CB}"/>
              </a:ext>
            </a:extLst>
          </p:cNvPr>
          <p:cNvSpPr>
            <a:spLocks noGrp="1"/>
          </p:cNvSpPr>
          <p:nvPr>
            <p:ph type="title"/>
          </p:nvPr>
        </p:nvSpPr>
        <p:spPr/>
        <p:txBody>
          <a:bodyPr/>
          <a:lstStyle/>
          <a:p>
            <a:r>
              <a:rPr kumimoji="1" lang="ja-JP" altLang="en-US" dirty="0"/>
              <a:t>決算日当日終値 → 翌日始値 の予測</a:t>
            </a:r>
          </a:p>
        </p:txBody>
      </p:sp>
      <p:sp>
        <p:nvSpPr>
          <p:cNvPr id="3" name="コンテンツ プレースホルダー 2">
            <a:extLst>
              <a:ext uri="{FF2B5EF4-FFF2-40B4-BE49-F238E27FC236}">
                <a16:creationId xmlns:a16="http://schemas.microsoft.com/office/drawing/2014/main" id="{9A04D822-EEDD-47BD-919B-0DB4856929E4}"/>
              </a:ext>
            </a:extLst>
          </p:cNvPr>
          <p:cNvSpPr>
            <a:spLocks noGrp="1"/>
          </p:cNvSpPr>
          <p:nvPr>
            <p:ph idx="1"/>
          </p:nvPr>
        </p:nvSpPr>
        <p:spPr>
          <a:xfrm>
            <a:off x="669575" y="1624495"/>
            <a:ext cx="11018178" cy="557482"/>
          </a:xfrm>
        </p:spPr>
        <p:txBody>
          <a:bodyPr/>
          <a:lstStyle/>
          <a:p>
            <a:r>
              <a:rPr kumimoji="1" lang="en-US" altLang="ja-JP" dirty="0"/>
              <a:t>target=(</a:t>
            </a:r>
            <a:r>
              <a:rPr kumimoji="1" lang="ja-JP" altLang="en-US" dirty="0"/>
              <a:t>決算日翌日の始値</a:t>
            </a:r>
            <a:r>
              <a:rPr kumimoji="1" lang="en-US" altLang="ja-JP" dirty="0"/>
              <a:t>-</a:t>
            </a:r>
            <a:r>
              <a:rPr kumimoji="1" lang="ja-JP" altLang="en-US" dirty="0"/>
              <a:t>決算日当日の終値</a:t>
            </a:r>
            <a:r>
              <a:rPr kumimoji="1" lang="en-US" altLang="ja-JP" dirty="0"/>
              <a:t>) / </a:t>
            </a:r>
            <a:r>
              <a:rPr kumimoji="1" lang="ja-JP" altLang="en-US" dirty="0"/>
              <a:t>決算日当日の終値</a:t>
            </a:r>
          </a:p>
        </p:txBody>
      </p:sp>
      <p:sp>
        <p:nvSpPr>
          <p:cNvPr id="4" name="テキスト ボックス 3">
            <a:extLst>
              <a:ext uri="{FF2B5EF4-FFF2-40B4-BE49-F238E27FC236}">
                <a16:creationId xmlns:a16="http://schemas.microsoft.com/office/drawing/2014/main" id="{96B6C54D-6469-8FBC-8EB3-960C06498E76}"/>
              </a:ext>
            </a:extLst>
          </p:cNvPr>
          <p:cNvSpPr txBox="1"/>
          <p:nvPr/>
        </p:nvSpPr>
        <p:spPr>
          <a:xfrm>
            <a:off x="838200" y="4911047"/>
            <a:ext cx="2938408" cy="369332"/>
          </a:xfrm>
          <a:prstGeom prst="rect">
            <a:avLst/>
          </a:prstGeom>
          <a:noFill/>
        </p:spPr>
        <p:txBody>
          <a:bodyPr wrap="square" rtlCol="0">
            <a:spAutoFit/>
          </a:bodyPr>
          <a:lstStyle/>
          <a:p>
            <a:r>
              <a:rPr lang="ja-JP" altLang="en-US" dirty="0"/>
              <a:t>財務データ </a:t>
            </a:r>
            <a:r>
              <a:rPr lang="en-US" altLang="ja-JP" dirty="0"/>
              <a:t>+ </a:t>
            </a:r>
            <a:r>
              <a:rPr lang="ja-JP" altLang="en-US" dirty="0"/>
              <a:t>テクニカル</a:t>
            </a:r>
            <a:endParaRPr kumimoji="1" lang="ja-JP" altLang="en-US" dirty="0"/>
          </a:p>
        </p:txBody>
      </p:sp>
      <p:sp>
        <p:nvSpPr>
          <p:cNvPr id="6" name="テキスト ボックス 5">
            <a:extLst>
              <a:ext uri="{FF2B5EF4-FFF2-40B4-BE49-F238E27FC236}">
                <a16:creationId xmlns:a16="http://schemas.microsoft.com/office/drawing/2014/main" id="{EE8DEE04-A892-A51C-5312-FAADBC352A20}"/>
              </a:ext>
            </a:extLst>
          </p:cNvPr>
          <p:cNvSpPr txBox="1"/>
          <p:nvPr/>
        </p:nvSpPr>
        <p:spPr>
          <a:xfrm>
            <a:off x="5176460" y="4911047"/>
            <a:ext cx="1809962" cy="369332"/>
          </a:xfrm>
          <a:prstGeom prst="rect">
            <a:avLst/>
          </a:prstGeom>
          <a:noFill/>
        </p:spPr>
        <p:txBody>
          <a:bodyPr wrap="square" rtlCol="0">
            <a:spAutoFit/>
          </a:bodyPr>
          <a:lstStyle/>
          <a:p>
            <a:r>
              <a:rPr lang="ja-JP" altLang="en-US" dirty="0"/>
              <a:t>財務データのみ</a:t>
            </a:r>
            <a:endParaRPr kumimoji="1" lang="ja-JP" altLang="en-US" dirty="0"/>
          </a:p>
        </p:txBody>
      </p:sp>
      <p:sp>
        <p:nvSpPr>
          <p:cNvPr id="8" name="テキスト ボックス 7">
            <a:extLst>
              <a:ext uri="{FF2B5EF4-FFF2-40B4-BE49-F238E27FC236}">
                <a16:creationId xmlns:a16="http://schemas.microsoft.com/office/drawing/2014/main" id="{13449D4F-F3A3-A331-C3F0-6D1A333B3CDE}"/>
              </a:ext>
            </a:extLst>
          </p:cNvPr>
          <p:cNvSpPr txBox="1"/>
          <p:nvPr/>
        </p:nvSpPr>
        <p:spPr>
          <a:xfrm>
            <a:off x="9181673" y="4911047"/>
            <a:ext cx="1809962" cy="369332"/>
          </a:xfrm>
          <a:prstGeom prst="rect">
            <a:avLst/>
          </a:prstGeom>
          <a:noFill/>
        </p:spPr>
        <p:txBody>
          <a:bodyPr wrap="square" rtlCol="0">
            <a:spAutoFit/>
          </a:bodyPr>
          <a:lstStyle/>
          <a:p>
            <a:r>
              <a:rPr lang="ja-JP" altLang="en-US" dirty="0"/>
              <a:t>テクニカルのみ</a:t>
            </a:r>
            <a:endParaRPr kumimoji="1" lang="ja-JP" altLang="en-US" dirty="0"/>
          </a:p>
        </p:txBody>
      </p:sp>
      <p:pic>
        <p:nvPicPr>
          <p:cNvPr id="14" name="図 13">
            <a:extLst>
              <a:ext uri="{FF2B5EF4-FFF2-40B4-BE49-F238E27FC236}">
                <a16:creationId xmlns:a16="http://schemas.microsoft.com/office/drawing/2014/main" id="{D65DBECF-E9AE-2DAB-8C9A-BF6B716B6ECB}"/>
              </a:ext>
            </a:extLst>
          </p:cNvPr>
          <p:cNvPicPr>
            <a:picLocks noChangeAspect="1"/>
          </p:cNvPicPr>
          <p:nvPr/>
        </p:nvPicPr>
        <p:blipFill>
          <a:blip r:embed="rId2"/>
          <a:stretch>
            <a:fillRect/>
          </a:stretch>
        </p:blipFill>
        <p:spPr>
          <a:xfrm>
            <a:off x="7981697" y="2337255"/>
            <a:ext cx="3706056" cy="2372542"/>
          </a:xfrm>
          <a:prstGeom prst="rect">
            <a:avLst/>
          </a:prstGeom>
        </p:spPr>
      </p:pic>
      <p:pic>
        <p:nvPicPr>
          <p:cNvPr id="16" name="図 15">
            <a:extLst>
              <a:ext uri="{FF2B5EF4-FFF2-40B4-BE49-F238E27FC236}">
                <a16:creationId xmlns:a16="http://schemas.microsoft.com/office/drawing/2014/main" id="{0F49631D-9CBF-6759-CF3C-E63C916CB11E}"/>
              </a:ext>
            </a:extLst>
          </p:cNvPr>
          <p:cNvPicPr>
            <a:picLocks noChangeAspect="1"/>
          </p:cNvPicPr>
          <p:nvPr/>
        </p:nvPicPr>
        <p:blipFill>
          <a:blip r:embed="rId3"/>
          <a:stretch>
            <a:fillRect/>
          </a:stretch>
        </p:blipFill>
        <p:spPr>
          <a:xfrm>
            <a:off x="89681" y="2316914"/>
            <a:ext cx="3942892" cy="2459196"/>
          </a:xfrm>
          <a:prstGeom prst="rect">
            <a:avLst/>
          </a:prstGeom>
        </p:spPr>
      </p:pic>
      <p:pic>
        <p:nvPicPr>
          <p:cNvPr id="18" name="図 17">
            <a:extLst>
              <a:ext uri="{FF2B5EF4-FFF2-40B4-BE49-F238E27FC236}">
                <a16:creationId xmlns:a16="http://schemas.microsoft.com/office/drawing/2014/main" id="{C78CAB53-72F6-C00B-5CAE-5AC4AFC27D33}"/>
              </a:ext>
            </a:extLst>
          </p:cNvPr>
          <p:cNvPicPr>
            <a:picLocks noChangeAspect="1"/>
          </p:cNvPicPr>
          <p:nvPr/>
        </p:nvPicPr>
        <p:blipFill>
          <a:blip r:embed="rId4"/>
          <a:stretch>
            <a:fillRect/>
          </a:stretch>
        </p:blipFill>
        <p:spPr>
          <a:xfrm>
            <a:off x="3972369" y="2250601"/>
            <a:ext cx="3840703" cy="2459196"/>
          </a:xfrm>
          <a:prstGeom prst="rect">
            <a:avLst/>
          </a:prstGeom>
        </p:spPr>
      </p:pic>
      <p:sp>
        <p:nvSpPr>
          <p:cNvPr id="19" name="コンテンツ プレースホルダー 2">
            <a:extLst>
              <a:ext uri="{FF2B5EF4-FFF2-40B4-BE49-F238E27FC236}">
                <a16:creationId xmlns:a16="http://schemas.microsoft.com/office/drawing/2014/main" id="{9EEA333C-7466-B941-DA65-50B572D3F541}"/>
              </a:ext>
            </a:extLst>
          </p:cNvPr>
          <p:cNvSpPr txBox="1">
            <a:spLocks/>
          </p:cNvSpPr>
          <p:nvPr/>
        </p:nvSpPr>
        <p:spPr>
          <a:xfrm>
            <a:off x="444544" y="5459379"/>
            <a:ext cx="11192042" cy="13106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財務データを使って翌日の始値への変化率を学習できている</a:t>
            </a:r>
            <a:endParaRPr lang="en-US" altLang="ja-JP" sz="2400" dirty="0"/>
          </a:p>
          <a:p>
            <a:pPr marL="0" indent="0">
              <a:buNone/>
            </a:pPr>
            <a:r>
              <a:rPr lang="ja-JP" altLang="en-US" sz="2400" dirty="0"/>
              <a:t>テクニカルだけの学習だと予測に効果がないというのも直観に符合する</a:t>
            </a:r>
            <a:endParaRPr lang="en-US" altLang="ja-JP" sz="2400" dirty="0"/>
          </a:p>
          <a:p>
            <a:pPr marL="0" indent="0">
              <a:buNone/>
            </a:pPr>
            <a:r>
              <a:rPr lang="ja-JP" altLang="en-US" sz="2400" dirty="0"/>
              <a:t>もちろん決算の発表が出てから終値で買うことはできないので投資には使えない</a:t>
            </a:r>
            <a:endParaRPr lang="en-US" altLang="ja-JP" sz="2400" dirty="0"/>
          </a:p>
          <a:p>
            <a:pPr marL="0" indent="0">
              <a:buNone/>
            </a:pPr>
            <a:endParaRPr lang="en-US" altLang="ja-JP" sz="2400" dirty="0"/>
          </a:p>
          <a:p>
            <a:pPr marL="0" indent="0">
              <a:buNone/>
            </a:pPr>
            <a:endParaRPr lang="ja-JP" altLang="en-US" sz="2400" dirty="0"/>
          </a:p>
        </p:txBody>
      </p:sp>
    </p:spTree>
    <p:extLst>
      <p:ext uri="{BB962C8B-B14F-4D97-AF65-F5344CB8AC3E}">
        <p14:creationId xmlns:p14="http://schemas.microsoft.com/office/powerpoint/2010/main" val="57146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31CF0-5D64-3668-6D91-748D39825DB8}"/>
              </a:ext>
            </a:extLst>
          </p:cNvPr>
          <p:cNvSpPr>
            <a:spLocks noGrp="1"/>
          </p:cNvSpPr>
          <p:nvPr>
            <p:ph type="title"/>
          </p:nvPr>
        </p:nvSpPr>
        <p:spPr/>
        <p:txBody>
          <a:bodyPr/>
          <a:lstStyle/>
          <a:p>
            <a:r>
              <a:rPr kumimoji="1" lang="ja-JP" altLang="en-US" dirty="0"/>
              <a:t>決算日翌日始値 → 翌々日終値の予測</a:t>
            </a:r>
          </a:p>
        </p:txBody>
      </p:sp>
      <p:sp>
        <p:nvSpPr>
          <p:cNvPr id="3" name="コンテンツ プレースホルダー 2">
            <a:extLst>
              <a:ext uri="{FF2B5EF4-FFF2-40B4-BE49-F238E27FC236}">
                <a16:creationId xmlns:a16="http://schemas.microsoft.com/office/drawing/2014/main" id="{1C4C3B97-E21D-8741-A6FD-39E4A7C4F10C}"/>
              </a:ext>
            </a:extLst>
          </p:cNvPr>
          <p:cNvSpPr>
            <a:spLocks noGrp="1"/>
          </p:cNvSpPr>
          <p:nvPr>
            <p:ph idx="1"/>
          </p:nvPr>
        </p:nvSpPr>
        <p:spPr>
          <a:xfrm>
            <a:off x="482885" y="1635973"/>
            <a:ext cx="11424863" cy="615269"/>
          </a:xfrm>
        </p:spPr>
        <p:txBody>
          <a:bodyPr/>
          <a:lstStyle/>
          <a:p>
            <a:r>
              <a:rPr kumimoji="1" lang="en-US" altLang="ja-JP" dirty="0"/>
              <a:t>target=(</a:t>
            </a:r>
            <a:r>
              <a:rPr kumimoji="1" lang="ja-JP" altLang="en-US" dirty="0"/>
              <a:t>決算日翌々日の始値</a:t>
            </a:r>
            <a:r>
              <a:rPr kumimoji="1" lang="en-US" altLang="ja-JP" dirty="0"/>
              <a:t>-</a:t>
            </a:r>
            <a:r>
              <a:rPr kumimoji="1" lang="ja-JP" altLang="en-US" dirty="0"/>
              <a:t>決算日翌日の始値</a:t>
            </a:r>
            <a:r>
              <a:rPr kumimoji="1" lang="en-US" altLang="ja-JP" dirty="0"/>
              <a:t>) /</a:t>
            </a:r>
            <a:r>
              <a:rPr kumimoji="1" lang="ja-JP" altLang="en-US" dirty="0"/>
              <a:t>決算日翌日の始値</a:t>
            </a:r>
          </a:p>
          <a:p>
            <a:endParaRPr kumimoji="1" lang="ja-JP" altLang="en-US" dirty="0"/>
          </a:p>
        </p:txBody>
      </p:sp>
      <p:pic>
        <p:nvPicPr>
          <p:cNvPr id="7" name="図 6">
            <a:extLst>
              <a:ext uri="{FF2B5EF4-FFF2-40B4-BE49-F238E27FC236}">
                <a16:creationId xmlns:a16="http://schemas.microsoft.com/office/drawing/2014/main" id="{035B56E9-B696-57AC-9A48-24984011442E}"/>
              </a:ext>
            </a:extLst>
          </p:cNvPr>
          <p:cNvPicPr>
            <a:picLocks noChangeAspect="1"/>
          </p:cNvPicPr>
          <p:nvPr/>
        </p:nvPicPr>
        <p:blipFill>
          <a:blip r:embed="rId2"/>
          <a:stretch>
            <a:fillRect/>
          </a:stretch>
        </p:blipFill>
        <p:spPr>
          <a:xfrm>
            <a:off x="6043812" y="2196782"/>
            <a:ext cx="4178515" cy="2673487"/>
          </a:xfrm>
          <a:prstGeom prst="rect">
            <a:avLst/>
          </a:prstGeom>
        </p:spPr>
      </p:pic>
      <p:sp>
        <p:nvSpPr>
          <p:cNvPr id="9" name="テキスト ボックス 8">
            <a:extLst>
              <a:ext uri="{FF2B5EF4-FFF2-40B4-BE49-F238E27FC236}">
                <a16:creationId xmlns:a16="http://schemas.microsoft.com/office/drawing/2014/main" id="{F6050C4C-554E-EB73-965B-256EBB3A67A4}"/>
              </a:ext>
            </a:extLst>
          </p:cNvPr>
          <p:cNvSpPr txBox="1"/>
          <p:nvPr/>
        </p:nvSpPr>
        <p:spPr>
          <a:xfrm>
            <a:off x="6710370" y="5005206"/>
            <a:ext cx="3400746" cy="369332"/>
          </a:xfrm>
          <a:prstGeom prst="rect">
            <a:avLst/>
          </a:prstGeom>
          <a:noFill/>
        </p:spPr>
        <p:txBody>
          <a:bodyPr wrap="square" rtlCol="0">
            <a:spAutoFit/>
          </a:bodyPr>
          <a:lstStyle/>
          <a:p>
            <a:r>
              <a:rPr kumimoji="1" lang="ja-JP" altLang="en-US" dirty="0"/>
              <a:t>決算日翌日始値 → 翌々日終値</a:t>
            </a:r>
          </a:p>
        </p:txBody>
      </p:sp>
      <p:pic>
        <p:nvPicPr>
          <p:cNvPr id="11" name="図 10">
            <a:extLst>
              <a:ext uri="{FF2B5EF4-FFF2-40B4-BE49-F238E27FC236}">
                <a16:creationId xmlns:a16="http://schemas.microsoft.com/office/drawing/2014/main" id="{1BB5319F-D21A-6DEB-0E33-9E4191739BEF}"/>
              </a:ext>
            </a:extLst>
          </p:cNvPr>
          <p:cNvPicPr>
            <a:picLocks noChangeAspect="1"/>
          </p:cNvPicPr>
          <p:nvPr/>
        </p:nvPicPr>
        <p:blipFill>
          <a:blip r:embed="rId3"/>
          <a:stretch>
            <a:fillRect/>
          </a:stretch>
        </p:blipFill>
        <p:spPr>
          <a:xfrm>
            <a:off x="930208" y="2196781"/>
            <a:ext cx="3942892" cy="2579721"/>
          </a:xfrm>
          <a:prstGeom prst="rect">
            <a:avLst/>
          </a:prstGeom>
        </p:spPr>
      </p:pic>
      <p:sp>
        <p:nvSpPr>
          <p:cNvPr id="13" name="テキスト ボックス 12">
            <a:extLst>
              <a:ext uri="{FF2B5EF4-FFF2-40B4-BE49-F238E27FC236}">
                <a16:creationId xmlns:a16="http://schemas.microsoft.com/office/drawing/2014/main" id="{FB4DAAD2-5085-9EF0-9EFA-FD25BB7896B5}"/>
              </a:ext>
            </a:extLst>
          </p:cNvPr>
          <p:cNvSpPr txBox="1"/>
          <p:nvPr/>
        </p:nvSpPr>
        <p:spPr>
          <a:xfrm>
            <a:off x="1472354" y="5005206"/>
            <a:ext cx="3400746" cy="369332"/>
          </a:xfrm>
          <a:prstGeom prst="rect">
            <a:avLst/>
          </a:prstGeom>
          <a:noFill/>
        </p:spPr>
        <p:txBody>
          <a:bodyPr wrap="square" rtlCol="0">
            <a:spAutoFit/>
          </a:bodyPr>
          <a:lstStyle/>
          <a:p>
            <a:r>
              <a:rPr kumimoji="1" lang="ja-JP" altLang="en-US" dirty="0"/>
              <a:t>決算日当日終値 → 翌日始値</a:t>
            </a:r>
          </a:p>
        </p:txBody>
      </p:sp>
      <p:sp>
        <p:nvSpPr>
          <p:cNvPr id="15" name="テキスト ボックス 14">
            <a:extLst>
              <a:ext uri="{FF2B5EF4-FFF2-40B4-BE49-F238E27FC236}">
                <a16:creationId xmlns:a16="http://schemas.microsoft.com/office/drawing/2014/main" id="{868A541A-8AFF-DCFE-D747-0A100D4E30FF}"/>
              </a:ext>
            </a:extLst>
          </p:cNvPr>
          <p:cNvSpPr txBox="1"/>
          <p:nvPr/>
        </p:nvSpPr>
        <p:spPr>
          <a:xfrm>
            <a:off x="8282544" y="5430823"/>
            <a:ext cx="3934903" cy="369332"/>
          </a:xfrm>
          <a:prstGeom prst="rect">
            <a:avLst/>
          </a:prstGeom>
          <a:noFill/>
        </p:spPr>
        <p:txBody>
          <a:bodyPr wrap="square">
            <a:spAutoFit/>
          </a:bodyPr>
          <a:lstStyle/>
          <a:p>
            <a:r>
              <a:rPr lang="en-US" altLang="ja-JP" dirty="0"/>
              <a:t>※</a:t>
            </a:r>
            <a:r>
              <a:rPr lang="ja-JP" altLang="en-US" dirty="0"/>
              <a:t>財務データ </a:t>
            </a:r>
            <a:r>
              <a:rPr lang="en-US" altLang="ja-JP" dirty="0"/>
              <a:t>+ </a:t>
            </a:r>
            <a:r>
              <a:rPr lang="ja-JP" altLang="en-US" dirty="0"/>
              <a:t>テクニカルを用いた</a:t>
            </a:r>
            <a:endParaRPr kumimoji="1" lang="ja-JP" altLang="en-US" dirty="0"/>
          </a:p>
        </p:txBody>
      </p:sp>
      <p:sp>
        <p:nvSpPr>
          <p:cNvPr id="17" name="コンテンツ プレースホルダー 2">
            <a:extLst>
              <a:ext uri="{FF2B5EF4-FFF2-40B4-BE49-F238E27FC236}">
                <a16:creationId xmlns:a16="http://schemas.microsoft.com/office/drawing/2014/main" id="{7F2EE05A-ADE1-992D-D2C0-DE2ADB2018E7}"/>
              </a:ext>
            </a:extLst>
          </p:cNvPr>
          <p:cNvSpPr txBox="1">
            <a:spLocks/>
          </p:cNvSpPr>
          <p:nvPr/>
        </p:nvSpPr>
        <p:spPr>
          <a:xfrm>
            <a:off x="717997" y="5859576"/>
            <a:ext cx="9780670" cy="8102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決算のデータを見てリターンを予測しようとするとほとんど予測力を失った</a:t>
            </a:r>
            <a:endParaRPr lang="en-US" altLang="ja-JP" sz="2400" dirty="0"/>
          </a:p>
          <a:p>
            <a:pPr marL="0" indent="0">
              <a:buNone/>
            </a:pPr>
            <a:r>
              <a:rPr lang="ja-JP" altLang="en-US" sz="2400" dirty="0"/>
              <a:t>市場の効率性を示していると考えられる</a:t>
            </a:r>
          </a:p>
        </p:txBody>
      </p:sp>
    </p:spTree>
    <p:extLst>
      <p:ext uri="{BB962C8B-B14F-4D97-AF65-F5344CB8AC3E}">
        <p14:creationId xmlns:p14="http://schemas.microsoft.com/office/powerpoint/2010/main" val="350544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70C15-F085-8157-6D81-4881E2E82D53}"/>
              </a:ext>
            </a:extLst>
          </p:cNvPr>
          <p:cNvSpPr>
            <a:spLocks noGrp="1"/>
          </p:cNvSpPr>
          <p:nvPr>
            <p:ph type="title"/>
          </p:nvPr>
        </p:nvSpPr>
        <p:spPr/>
        <p:txBody>
          <a:bodyPr/>
          <a:lstStyle/>
          <a:p>
            <a:r>
              <a:rPr kumimoji="1" lang="ja-JP" altLang="en-US" dirty="0"/>
              <a:t>決算日翌日始値→</a:t>
            </a:r>
            <a:r>
              <a:rPr kumimoji="1" lang="en-US" altLang="ja-JP" dirty="0"/>
              <a:t>10</a:t>
            </a:r>
            <a:r>
              <a:rPr kumimoji="1" lang="ja-JP" altLang="en-US" dirty="0"/>
              <a:t>日後の終値の予測</a:t>
            </a:r>
          </a:p>
        </p:txBody>
      </p:sp>
      <p:sp>
        <p:nvSpPr>
          <p:cNvPr id="4" name="コンテンツ プレースホルダー 2">
            <a:extLst>
              <a:ext uri="{FF2B5EF4-FFF2-40B4-BE49-F238E27FC236}">
                <a16:creationId xmlns:a16="http://schemas.microsoft.com/office/drawing/2014/main" id="{A5C90383-8006-6DD6-D3FA-7E5041B2AD2E}"/>
              </a:ext>
            </a:extLst>
          </p:cNvPr>
          <p:cNvSpPr>
            <a:spLocks noGrp="1"/>
          </p:cNvSpPr>
          <p:nvPr>
            <p:ph idx="1"/>
          </p:nvPr>
        </p:nvSpPr>
        <p:spPr>
          <a:xfrm>
            <a:off x="383568" y="1534373"/>
            <a:ext cx="11424863" cy="615269"/>
          </a:xfrm>
        </p:spPr>
        <p:txBody>
          <a:bodyPr>
            <a:normAutofit/>
          </a:bodyPr>
          <a:lstStyle/>
          <a:p>
            <a:r>
              <a:rPr kumimoji="1" lang="en-US" altLang="ja-JP" dirty="0"/>
              <a:t>target=(</a:t>
            </a:r>
            <a:r>
              <a:rPr kumimoji="1" lang="ja-JP" altLang="en-US" dirty="0"/>
              <a:t>決算日</a:t>
            </a:r>
            <a:r>
              <a:rPr kumimoji="1" lang="en-US" altLang="ja-JP" dirty="0"/>
              <a:t>10</a:t>
            </a:r>
            <a:r>
              <a:rPr kumimoji="1" lang="ja-JP" altLang="en-US" dirty="0"/>
              <a:t>日後の</a:t>
            </a:r>
            <a:r>
              <a:rPr lang="ja-JP" altLang="en-US" dirty="0"/>
              <a:t>終</a:t>
            </a:r>
            <a:r>
              <a:rPr kumimoji="1" lang="ja-JP" altLang="en-US" dirty="0"/>
              <a:t>値</a:t>
            </a:r>
            <a:r>
              <a:rPr kumimoji="1" lang="en-US" altLang="ja-JP" dirty="0"/>
              <a:t>-</a:t>
            </a:r>
            <a:r>
              <a:rPr kumimoji="1" lang="ja-JP" altLang="en-US" dirty="0"/>
              <a:t>決算日翌日の始値</a:t>
            </a:r>
            <a:r>
              <a:rPr kumimoji="1" lang="en-US" altLang="ja-JP" dirty="0"/>
              <a:t>) /</a:t>
            </a:r>
            <a:r>
              <a:rPr kumimoji="1" lang="ja-JP" altLang="en-US" dirty="0"/>
              <a:t>決算日翌日の始値</a:t>
            </a:r>
          </a:p>
          <a:p>
            <a:endParaRPr kumimoji="1" lang="ja-JP" altLang="en-US" dirty="0"/>
          </a:p>
        </p:txBody>
      </p:sp>
      <p:pic>
        <p:nvPicPr>
          <p:cNvPr id="6" name="図 5">
            <a:extLst>
              <a:ext uri="{FF2B5EF4-FFF2-40B4-BE49-F238E27FC236}">
                <a16:creationId xmlns:a16="http://schemas.microsoft.com/office/drawing/2014/main" id="{41FDA1F8-8FED-1B4E-E0DA-AABF989EA9F1}"/>
              </a:ext>
            </a:extLst>
          </p:cNvPr>
          <p:cNvPicPr>
            <a:picLocks noChangeAspect="1"/>
          </p:cNvPicPr>
          <p:nvPr/>
        </p:nvPicPr>
        <p:blipFill>
          <a:blip r:embed="rId2"/>
          <a:stretch>
            <a:fillRect/>
          </a:stretch>
        </p:blipFill>
        <p:spPr>
          <a:xfrm>
            <a:off x="383568" y="2305357"/>
            <a:ext cx="3841380" cy="2403002"/>
          </a:xfrm>
          <a:prstGeom prst="rect">
            <a:avLst/>
          </a:prstGeom>
        </p:spPr>
      </p:pic>
      <p:sp>
        <p:nvSpPr>
          <p:cNvPr id="7" name="楕円 6">
            <a:extLst>
              <a:ext uri="{FF2B5EF4-FFF2-40B4-BE49-F238E27FC236}">
                <a16:creationId xmlns:a16="http://schemas.microsoft.com/office/drawing/2014/main" id="{44D4ED49-3353-31F4-349C-F0B24D193276}"/>
              </a:ext>
            </a:extLst>
          </p:cNvPr>
          <p:cNvSpPr/>
          <p:nvPr/>
        </p:nvSpPr>
        <p:spPr>
          <a:xfrm>
            <a:off x="2304258" y="2747936"/>
            <a:ext cx="1659467" cy="149324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66FB5F4B-31FB-CE67-06CE-51AA6B60B6DF}"/>
              </a:ext>
            </a:extLst>
          </p:cNvPr>
          <p:cNvSpPr txBox="1">
            <a:spLocks/>
          </p:cNvSpPr>
          <p:nvPr/>
        </p:nvSpPr>
        <p:spPr>
          <a:xfrm>
            <a:off x="4558178" y="2323835"/>
            <a:ext cx="7633822" cy="2384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若干正の相関？</a:t>
            </a:r>
            <a:endParaRPr lang="en-US" altLang="ja-JP" sz="2000" dirty="0"/>
          </a:p>
          <a:p>
            <a:pPr marL="0" indent="0">
              <a:buNone/>
            </a:pPr>
            <a:r>
              <a:rPr lang="ja-JP" altLang="en-US" sz="2000" dirty="0"/>
              <a:t>特に</a:t>
            </a:r>
            <a:r>
              <a:rPr lang="en-US" altLang="ja-JP" sz="2000" dirty="0"/>
              <a:t>predict</a:t>
            </a:r>
            <a:r>
              <a:rPr lang="ja-JP" altLang="en-US" sz="2000" dirty="0"/>
              <a:t>が大きいところだと</a:t>
            </a:r>
            <a:r>
              <a:rPr lang="en-US" altLang="ja-JP" sz="2000" dirty="0"/>
              <a:t>target</a:t>
            </a:r>
            <a:r>
              <a:rPr lang="ja-JP" altLang="en-US" sz="2000" dirty="0"/>
              <a:t>が正になりやすい？</a:t>
            </a:r>
            <a:endParaRPr lang="en-US" altLang="ja-JP" sz="2000" dirty="0"/>
          </a:p>
          <a:p>
            <a:pPr marL="0" indent="0">
              <a:buNone/>
            </a:pPr>
            <a:r>
              <a:rPr lang="ja-JP" altLang="en-US" sz="2000" dirty="0"/>
              <a:t>→</a:t>
            </a:r>
            <a:r>
              <a:rPr lang="en-US" altLang="ja-JP" sz="2000" dirty="0"/>
              <a:t>E[</a:t>
            </a:r>
            <a:r>
              <a:rPr lang="en-US" altLang="ja-JP" sz="2000" dirty="0" err="1"/>
              <a:t>target|predict</a:t>
            </a:r>
            <a:r>
              <a:rPr lang="en-US" altLang="ja-JP" sz="2000" dirty="0"/>
              <a:t>&gt;0.1] = 0.09</a:t>
            </a:r>
          </a:p>
          <a:p>
            <a:pPr marL="0" indent="0">
              <a:buNone/>
            </a:pPr>
            <a:r>
              <a:rPr lang="ja-JP" altLang="en-US" sz="2000" dirty="0"/>
              <a:t>→次のページで</a:t>
            </a:r>
            <a:r>
              <a:rPr lang="en-US" altLang="ja-JP" sz="2000" dirty="0"/>
              <a:t>high vol</a:t>
            </a:r>
            <a:r>
              <a:rPr lang="ja-JP" altLang="en-US" sz="2000" dirty="0"/>
              <a:t>のゾーンに絞って学習を行う</a:t>
            </a:r>
            <a:br>
              <a:rPr lang="en-US" altLang="ja-JP" sz="2000" dirty="0"/>
            </a:br>
            <a:r>
              <a:rPr lang="en-US" altLang="ja-JP" sz="2000" dirty="0"/>
              <a:t> (</a:t>
            </a:r>
            <a:r>
              <a:rPr lang="ja-JP" altLang="en-US" sz="2000" dirty="0"/>
              <a:t>恣意的に</a:t>
            </a:r>
            <a:r>
              <a:rPr lang="en-US" altLang="ja-JP" sz="2000" dirty="0"/>
              <a:t>10</a:t>
            </a:r>
            <a:r>
              <a:rPr lang="ja-JP" altLang="en-US" sz="2000" dirty="0"/>
              <a:t>日間のヒストリカル</a:t>
            </a:r>
            <a:r>
              <a:rPr lang="en-US" altLang="ja-JP" sz="2000" dirty="0"/>
              <a:t>vol</a:t>
            </a:r>
            <a:r>
              <a:rPr lang="ja-JP" altLang="en-US" sz="2000" dirty="0"/>
              <a:t>の</a:t>
            </a:r>
            <a:endParaRPr lang="en-US" altLang="ja-JP" sz="2000" dirty="0"/>
          </a:p>
          <a:p>
            <a:pPr marL="0" indent="0">
              <a:buNone/>
            </a:pPr>
            <a:r>
              <a:rPr lang="ja-JP" altLang="en-US" sz="2000" dirty="0"/>
              <a:t>  上位</a:t>
            </a:r>
            <a:r>
              <a:rPr lang="en-US" altLang="ja-JP" sz="2000" dirty="0"/>
              <a:t>30</a:t>
            </a:r>
            <a:r>
              <a:rPr lang="ja-JP" altLang="en-US" sz="2000" dirty="0"/>
              <a:t>％のみ抜き出したものをユニバースとして学習・予測</a:t>
            </a:r>
            <a:r>
              <a:rPr lang="en-US" altLang="ja-JP" sz="2000" dirty="0"/>
              <a:t>)</a:t>
            </a:r>
          </a:p>
          <a:p>
            <a:pPr marL="0" indent="0">
              <a:buNone/>
            </a:pPr>
            <a:endParaRPr lang="ja-JP" altLang="en-US" sz="2000" dirty="0"/>
          </a:p>
        </p:txBody>
      </p:sp>
      <p:sp>
        <p:nvSpPr>
          <p:cNvPr id="11" name="テキスト ボックス 10">
            <a:extLst>
              <a:ext uri="{FF2B5EF4-FFF2-40B4-BE49-F238E27FC236}">
                <a16:creationId xmlns:a16="http://schemas.microsoft.com/office/drawing/2014/main" id="{99CE736C-1C9B-0CFD-7B4B-71CF0E90C073}"/>
              </a:ext>
            </a:extLst>
          </p:cNvPr>
          <p:cNvSpPr txBox="1"/>
          <p:nvPr/>
        </p:nvSpPr>
        <p:spPr>
          <a:xfrm>
            <a:off x="1095587" y="6437819"/>
            <a:ext cx="7633822" cy="307777"/>
          </a:xfrm>
          <a:prstGeom prst="rect">
            <a:avLst/>
          </a:prstGeom>
          <a:noFill/>
        </p:spPr>
        <p:txBody>
          <a:bodyPr wrap="square">
            <a:spAutoFit/>
          </a:bodyPr>
          <a:lstStyle/>
          <a:p>
            <a:r>
              <a:rPr lang="ja-JP" altLang="en-US" sz="1400" dirty="0"/>
              <a:t>学習時の</a:t>
            </a:r>
            <a:r>
              <a:rPr lang="en-US" altLang="ja-JP" sz="1400" dirty="0"/>
              <a:t>seed</a:t>
            </a:r>
            <a:r>
              <a:rPr lang="ja-JP" altLang="en-US" sz="1400" dirty="0"/>
              <a:t>を変えてやっても期待値に差は出ても正の相関があることに変わりはなかった</a:t>
            </a:r>
          </a:p>
        </p:txBody>
      </p:sp>
      <p:pic>
        <p:nvPicPr>
          <p:cNvPr id="13" name="図 12">
            <a:extLst>
              <a:ext uri="{FF2B5EF4-FFF2-40B4-BE49-F238E27FC236}">
                <a16:creationId xmlns:a16="http://schemas.microsoft.com/office/drawing/2014/main" id="{7BC526CF-316F-97D2-A1D3-8CF31E29E1F6}"/>
              </a:ext>
            </a:extLst>
          </p:cNvPr>
          <p:cNvPicPr>
            <a:picLocks noChangeAspect="1"/>
          </p:cNvPicPr>
          <p:nvPr/>
        </p:nvPicPr>
        <p:blipFill>
          <a:blip r:embed="rId3"/>
          <a:stretch>
            <a:fillRect/>
          </a:stretch>
        </p:blipFill>
        <p:spPr>
          <a:xfrm>
            <a:off x="841773" y="5041558"/>
            <a:ext cx="1957122" cy="1308732"/>
          </a:xfrm>
          <a:prstGeom prst="rect">
            <a:avLst/>
          </a:prstGeom>
        </p:spPr>
      </p:pic>
      <p:pic>
        <p:nvPicPr>
          <p:cNvPr id="15" name="図 14">
            <a:extLst>
              <a:ext uri="{FF2B5EF4-FFF2-40B4-BE49-F238E27FC236}">
                <a16:creationId xmlns:a16="http://schemas.microsoft.com/office/drawing/2014/main" id="{F195E92C-195F-F12F-981D-B2BE74A35CB5}"/>
              </a:ext>
            </a:extLst>
          </p:cNvPr>
          <p:cNvPicPr>
            <a:picLocks noChangeAspect="1"/>
          </p:cNvPicPr>
          <p:nvPr/>
        </p:nvPicPr>
        <p:blipFill>
          <a:blip r:embed="rId4"/>
          <a:stretch>
            <a:fillRect/>
          </a:stretch>
        </p:blipFill>
        <p:spPr>
          <a:xfrm>
            <a:off x="2924321" y="5041558"/>
            <a:ext cx="2078808" cy="1396261"/>
          </a:xfrm>
          <a:prstGeom prst="rect">
            <a:avLst/>
          </a:prstGeom>
        </p:spPr>
      </p:pic>
      <p:pic>
        <p:nvPicPr>
          <p:cNvPr id="17" name="図 16">
            <a:extLst>
              <a:ext uri="{FF2B5EF4-FFF2-40B4-BE49-F238E27FC236}">
                <a16:creationId xmlns:a16="http://schemas.microsoft.com/office/drawing/2014/main" id="{C3AA433D-EEFD-CECB-02EA-484D8230E928}"/>
              </a:ext>
            </a:extLst>
          </p:cNvPr>
          <p:cNvPicPr>
            <a:picLocks noChangeAspect="1"/>
          </p:cNvPicPr>
          <p:nvPr/>
        </p:nvPicPr>
        <p:blipFill>
          <a:blip r:embed="rId5"/>
          <a:stretch>
            <a:fillRect/>
          </a:stretch>
        </p:blipFill>
        <p:spPr>
          <a:xfrm>
            <a:off x="5128555" y="5041558"/>
            <a:ext cx="2078809" cy="1348247"/>
          </a:xfrm>
          <a:prstGeom prst="rect">
            <a:avLst/>
          </a:prstGeom>
        </p:spPr>
      </p:pic>
    </p:spTree>
    <p:extLst>
      <p:ext uri="{BB962C8B-B14F-4D97-AF65-F5344CB8AC3E}">
        <p14:creationId xmlns:p14="http://schemas.microsoft.com/office/powerpoint/2010/main" val="15830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858489-3D3F-EB48-3EB4-79BB343EF22E}"/>
              </a:ext>
            </a:extLst>
          </p:cNvPr>
          <p:cNvSpPr>
            <a:spLocks noGrp="1"/>
          </p:cNvSpPr>
          <p:nvPr>
            <p:ph type="title"/>
          </p:nvPr>
        </p:nvSpPr>
        <p:spPr/>
        <p:txBody>
          <a:bodyPr/>
          <a:lstStyle/>
          <a:p>
            <a:r>
              <a:rPr kumimoji="1" lang="ja-JP" altLang="en-US" dirty="0"/>
              <a:t>決算日翌日始値→</a:t>
            </a:r>
            <a:r>
              <a:rPr kumimoji="1" lang="en-US" altLang="ja-JP" dirty="0"/>
              <a:t>10</a:t>
            </a:r>
            <a:r>
              <a:rPr kumimoji="1" lang="ja-JP" altLang="en-US" dirty="0"/>
              <a:t>日後の終値の予測</a:t>
            </a:r>
          </a:p>
        </p:txBody>
      </p:sp>
      <p:sp>
        <p:nvSpPr>
          <p:cNvPr id="3" name="コンテンツ プレースホルダー 2">
            <a:extLst>
              <a:ext uri="{FF2B5EF4-FFF2-40B4-BE49-F238E27FC236}">
                <a16:creationId xmlns:a16="http://schemas.microsoft.com/office/drawing/2014/main" id="{763F0C60-B513-0DB2-626A-7994AB5E817B}"/>
              </a:ext>
            </a:extLst>
          </p:cNvPr>
          <p:cNvSpPr>
            <a:spLocks noGrp="1"/>
          </p:cNvSpPr>
          <p:nvPr>
            <p:ph idx="1"/>
          </p:nvPr>
        </p:nvSpPr>
        <p:spPr>
          <a:xfrm>
            <a:off x="838200" y="1825625"/>
            <a:ext cx="10515600" cy="640484"/>
          </a:xfrm>
        </p:spPr>
        <p:txBody>
          <a:bodyPr/>
          <a:lstStyle/>
          <a:p>
            <a:r>
              <a:rPr lang="en-US" altLang="ja-JP" dirty="0"/>
              <a:t>h</a:t>
            </a:r>
            <a:r>
              <a:rPr kumimoji="1" lang="en-US" altLang="ja-JP" dirty="0"/>
              <a:t>igh vol(</a:t>
            </a:r>
            <a:r>
              <a:rPr kumimoji="1" lang="ja-JP" altLang="en-US" dirty="0"/>
              <a:t>上位</a:t>
            </a:r>
            <a:r>
              <a:rPr kumimoji="1" lang="en-US" altLang="ja-JP" dirty="0"/>
              <a:t>30%), low vol(</a:t>
            </a:r>
            <a:r>
              <a:rPr kumimoji="1" lang="ja-JP" altLang="en-US" dirty="0"/>
              <a:t>下位</a:t>
            </a:r>
            <a:r>
              <a:rPr lang="en-US" altLang="ja-JP" dirty="0"/>
              <a:t>7</a:t>
            </a:r>
            <a:r>
              <a:rPr kumimoji="1" lang="en-US" altLang="ja-JP" dirty="0"/>
              <a:t>0%), </a:t>
            </a:r>
            <a:r>
              <a:rPr kumimoji="1" lang="ja-JP" altLang="en-US" dirty="0"/>
              <a:t>に絞って学習・予測</a:t>
            </a:r>
          </a:p>
        </p:txBody>
      </p:sp>
      <p:pic>
        <p:nvPicPr>
          <p:cNvPr id="5" name="図 4">
            <a:extLst>
              <a:ext uri="{FF2B5EF4-FFF2-40B4-BE49-F238E27FC236}">
                <a16:creationId xmlns:a16="http://schemas.microsoft.com/office/drawing/2014/main" id="{1F064F45-3075-958E-72CB-11EF97808450}"/>
              </a:ext>
            </a:extLst>
          </p:cNvPr>
          <p:cNvPicPr>
            <a:picLocks noChangeAspect="1"/>
          </p:cNvPicPr>
          <p:nvPr/>
        </p:nvPicPr>
        <p:blipFill>
          <a:blip r:embed="rId2"/>
          <a:stretch>
            <a:fillRect/>
          </a:stretch>
        </p:blipFill>
        <p:spPr>
          <a:xfrm>
            <a:off x="307658" y="2446412"/>
            <a:ext cx="3652213" cy="2451562"/>
          </a:xfrm>
          <a:prstGeom prst="rect">
            <a:avLst/>
          </a:prstGeom>
        </p:spPr>
      </p:pic>
      <p:sp>
        <p:nvSpPr>
          <p:cNvPr id="7" name="テキスト ボックス 6">
            <a:extLst>
              <a:ext uri="{FF2B5EF4-FFF2-40B4-BE49-F238E27FC236}">
                <a16:creationId xmlns:a16="http://schemas.microsoft.com/office/drawing/2014/main" id="{528A60F0-3F46-9A09-51F1-F3C0FA569C8D}"/>
              </a:ext>
            </a:extLst>
          </p:cNvPr>
          <p:cNvSpPr txBox="1"/>
          <p:nvPr/>
        </p:nvSpPr>
        <p:spPr>
          <a:xfrm>
            <a:off x="1588929" y="5032911"/>
            <a:ext cx="1763871" cy="369332"/>
          </a:xfrm>
          <a:prstGeom prst="rect">
            <a:avLst/>
          </a:prstGeom>
          <a:noFill/>
        </p:spPr>
        <p:txBody>
          <a:bodyPr wrap="square" rtlCol="0">
            <a:spAutoFit/>
          </a:bodyPr>
          <a:lstStyle/>
          <a:p>
            <a:r>
              <a:rPr lang="en-US" altLang="ja-JP" dirty="0"/>
              <a:t>h</a:t>
            </a:r>
            <a:r>
              <a:rPr kumimoji="1" lang="en-US" altLang="ja-JP" dirty="0"/>
              <a:t>igh vol</a:t>
            </a:r>
            <a:r>
              <a:rPr kumimoji="1" lang="ja-JP" altLang="en-US" dirty="0"/>
              <a:t>側のみ</a:t>
            </a:r>
          </a:p>
        </p:txBody>
      </p:sp>
      <p:sp>
        <p:nvSpPr>
          <p:cNvPr id="9" name="テキスト ボックス 8">
            <a:extLst>
              <a:ext uri="{FF2B5EF4-FFF2-40B4-BE49-F238E27FC236}">
                <a16:creationId xmlns:a16="http://schemas.microsoft.com/office/drawing/2014/main" id="{4DF9681B-77D3-B1BE-1B96-73F6169F97B7}"/>
              </a:ext>
            </a:extLst>
          </p:cNvPr>
          <p:cNvSpPr txBox="1"/>
          <p:nvPr/>
        </p:nvSpPr>
        <p:spPr>
          <a:xfrm>
            <a:off x="4707494" y="5032911"/>
            <a:ext cx="1639120" cy="369332"/>
          </a:xfrm>
          <a:prstGeom prst="rect">
            <a:avLst/>
          </a:prstGeom>
          <a:noFill/>
        </p:spPr>
        <p:txBody>
          <a:bodyPr wrap="square" rtlCol="0">
            <a:spAutoFit/>
          </a:bodyPr>
          <a:lstStyle/>
          <a:p>
            <a:r>
              <a:rPr kumimoji="1" lang="en-US" altLang="ja-JP" dirty="0"/>
              <a:t>low vol</a:t>
            </a:r>
            <a:r>
              <a:rPr kumimoji="1" lang="ja-JP" altLang="en-US" dirty="0"/>
              <a:t>側のみ</a:t>
            </a:r>
          </a:p>
        </p:txBody>
      </p:sp>
      <p:sp>
        <p:nvSpPr>
          <p:cNvPr id="11" name="テキスト ボックス 10">
            <a:extLst>
              <a:ext uri="{FF2B5EF4-FFF2-40B4-BE49-F238E27FC236}">
                <a16:creationId xmlns:a16="http://schemas.microsoft.com/office/drawing/2014/main" id="{46A05359-FE22-B391-57C0-7B77D7441BB8}"/>
              </a:ext>
            </a:extLst>
          </p:cNvPr>
          <p:cNvSpPr txBox="1"/>
          <p:nvPr/>
        </p:nvSpPr>
        <p:spPr>
          <a:xfrm>
            <a:off x="8392188" y="5032911"/>
            <a:ext cx="1639120" cy="369332"/>
          </a:xfrm>
          <a:prstGeom prst="rect">
            <a:avLst/>
          </a:prstGeom>
          <a:noFill/>
        </p:spPr>
        <p:txBody>
          <a:bodyPr wrap="square" rtlCol="0">
            <a:spAutoFit/>
          </a:bodyPr>
          <a:lstStyle/>
          <a:p>
            <a:r>
              <a:rPr kumimoji="1" lang="ja-JP" altLang="en-US" dirty="0"/>
              <a:t>全ユニバース</a:t>
            </a:r>
          </a:p>
        </p:txBody>
      </p:sp>
      <p:pic>
        <p:nvPicPr>
          <p:cNvPr id="13" name="図 12">
            <a:extLst>
              <a:ext uri="{FF2B5EF4-FFF2-40B4-BE49-F238E27FC236}">
                <a16:creationId xmlns:a16="http://schemas.microsoft.com/office/drawing/2014/main" id="{A0E04C8F-2BC9-EF34-7512-199B6EB4E1D4}"/>
              </a:ext>
            </a:extLst>
          </p:cNvPr>
          <p:cNvPicPr>
            <a:picLocks noChangeAspect="1"/>
          </p:cNvPicPr>
          <p:nvPr/>
        </p:nvPicPr>
        <p:blipFill>
          <a:blip r:embed="rId3"/>
          <a:stretch>
            <a:fillRect/>
          </a:stretch>
        </p:blipFill>
        <p:spPr>
          <a:xfrm>
            <a:off x="3959871" y="2466109"/>
            <a:ext cx="3290272" cy="2215663"/>
          </a:xfrm>
          <a:prstGeom prst="rect">
            <a:avLst/>
          </a:prstGeom>
        </p:spPr>
      </p:pic>
      <p:pic>
        <p:nvPicPr>
          <p:cNvPr id="15" name="図 14">
            <a:extLst>
              <a:ext uri="{FF2B5EF4-FFF2-40B4-BE49-F238E27FC236}">
                <a16:creationId xmlns:a16="http://schemas.microsoft.com/office/drawing/2014/main" id="{47FC2FE1-EB5D-8C26-6081-CAF973FE3197}"/>
              </a:ext>
            </a:extLst>
          </p:cNvPr>
          <p:cNvPicPr>
            <a:picLocks noChangeAspect="1"/>
          </p:cNvPicPr>
          <p:nvPr/>
        </p:nvPicPr>
        <p:blipFill>
          <a:blip r:embed="rId4"/>
          <a:stretch>
            <a:fillRect/>
          </a:stretch>
        </p:blipFill>
        <p:spPr>
          <a:xfrm>
            <a:off x="7333867" y="2466109"/>
            <a:ext cx="3541904" cy="2215663"/>
          </a:xfrm>
          <a:prstGeom prst="rect">
            <a:avLst/>
          </a:prstGeom>
        </p:spPr>
      </p:pic>
      <p:sp>
        <p:nvSpPr>
          <p:cNvPr id="17" name="テキスト ボックス 16">
            <a:extLst>
              <a:ext uri="{FF2B5EF4-FFF2-40B4-BE49-F238E27FC236}">
                <a16:creationId xmlns:a16="http://schemas.microsoft.com/office/drawing/2014/main" id="{659690D4-FDD6-97B0-2172-FDBC8A678CC8}"/>
              </a:ext>
            </a:extLst>
          </p:cNvPr>
          <p:cNvSpPr txBox="1"/>
          <p:nvPr/>
        </p:nvSpPr>
        <p:spPr>
          <a:xfrm>
            <a:off x="609599" y="5568716"/>
            <a:ext cx="9882294" cy="923330"/>
          </a:xfrm>
          <a:prstGeom prst="rect">
            <a:avLst/>
          </a:prstGeom>
          <a:noFill/>
        </p:spPr>
        <p:txBody>
          <a:bodyPr wrap="square">
            <a:spAutoFit/>
          </a:bodyPr>
          <a:lstStyle/>
          <a:p>
            <a:pPr marL="0" indent="0">
              <a:buNone/>
            </a:pPr>
            <a:r>
              <a:rPr lang="ja-JP" altLang="en-US" dirty="0"/>
              <a:t>今回の戦略は主に</a:t>
            </a:r>
            <a:r>
              <a:rPr lang="en-US" altLang="ja-JP" dirty="0"/>
              <a:t>vol</a:t>
            </a:r>
            <a:r>
              <a:rPr lang="ja-JP" altLang="en-US" dirty="0"/>
              <a:t>が高い銘柄に由来することが分かった。</a:t>
            </a:r>
            <a:endParaRPr lang="en-US" altLang="ja-JP" dirty="0"/>
          </a:p>
          <a:p>
            <a:pPr marL="0" indent="0">
              <a:buNone/>
            </a:pPr>
            <a:r>
              <a:rPr lang="ja-JP" altLang="en-US" dirty="0"/>
              <a:t>一般的に</a:t>
            </a:r>
            <a:r>
              <a:rPr lang="en-US" altLang="ja-JP" dirty="0"/>
              <a:t>vol</a:t>
            </a:r>
            <a:r>
              <a:rPr lang="ja-JP" altLang="en-US" dirty="0"/>
              <a:t>はリターンの源泉ではあるので、これは有識者曰く暴落時に爆死する戦略だそう。</a:t>
            </a:r>
            <a:endParaRPr lang="en-US" altLang="ja-JP" dirty="0"/>
          </a:p>
          <a:p>
            <a:pPr marL="0" indent="0">
              <a:buNone/>
            </a:pPr>
            <a:r>
              <a:rPr lang="ja-JP" altLang="en-US" dirty="0"/>
              <a:t>→リスクの大きさからあえて放置されているアルファになっている？</a:t>
            </a:r>
            <a:endParaRPr lang="en-US" altLang="ja-JP" dirty="0"/>
          </a:p>
        </p:txBody>
      </p:sp>
    </p:spTree>
    <p:extLst>
      <p:ext uri="{BB962C8B-B14F-4D97-AF65-F5344CB8AC3E}">
        <p14:creationId xmlns:p14="http://schemas.microsoft.com/office/powerpoint/2010/main" val="313099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B7A31-7022-DCA9-27C7-A51CA57BACC7}"/>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0BC8BD2-9067-49BD-0100-E6F9D785669C}"/>
              </a:ext>
            </a:extLst>
          </p:cNvPr>
          <p:cNvSpPr>
            <a:spLocks noGrp="1"/>
          </p:cNvSpPr>
          <p:nvPr>
            <p:ph idx="1"/>
          </p:nvPr>
        </p:nvSpPr>
        <p:spPr/>
        <p:txBody>
          <a:bodyPr>
            <a:normAutofit/>
          </a:bodyPr>
          <a:lstStyle/>
          <a:p>
            <a:r>
              <a:rPr kumimoji="1" lang="ja-JP" altLang="en-US" dirty="0"/>
              <a:t>今回試した例は実運用に耐えるか怪しいが、ある程度は直観に適合する結果が得られた。</a:t>
            </a:r>
            <a:endParaRPr kumimoji="1" lang="en-US" altLang="ja-JP" dirty="0"/>
          </a:p>
          <a:p>
            <a:r>
              <a:rPr kumimoji="1" lang="ja-JP" altLang="en-US" dirty="0"/>
              <a:t>市場のゆがみを統計的にふるいにかけて傾向をあぶりだすという点で機械学習は有効だと分かった</a:t>
            </a:r>
            <a:endParaRPr kumimoji="1" lang="en-US" altLang="ja-JP" dirty="0"/>
          </a:p>
          <a:p>
            <a:r>
              <a:rPr kumimoji="1" lang="ja-JP" altLang="en-US" dirty="0"/>
              <a:t>データが多ければ多いほど精度が上がるというわけではなく、機械学習は分布の平均を学ぶものなので、捉えたい歪みに応じて学習対象や予測対象を恣意的に絞って学習させると精度が上がるらしい</a:t>
            </a:r>
            <a:endParaRPr kumimoji="1" lang="en-US" altLang="ja-JP" dirty="0"/>
          </a:p>
          <a:p>
            <a:r>
              <a:rPr lang="ja-JP" altLang="en-US" dirty="0"/>
              <a:t>ファイナンス独自のお作法があるそうで、それを理解しながら学習・予測するのが大事らしい</a:t>
            </a:r>
            <a:endParaRPr lang="en-US" altLang="ja-JP" dirty="0"/>
          </a:p>
        </p:txBody>
      </p:sp>
    </p:spTree>
    <p:extLst>
      <p:ext uri="{BB962C8B-B14F-4D97-AF65-F5344CB8AC3E}">
        <p14:creationId xmlns:p14="http://schemas.microsoft.com/office/powerpoint/2010/main" val="42119822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700</Words>
  <Application>Microsoft Office PowerPoint</Application>
  <PresentationFormat>ワイド画面</PresentationFormat>
  <Paragraphs>57</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データ分析まとめ</vt:lpstr>
      <vt:lpstr>やったこと</vt:lpstr>
      <vt:lpstr>勾配ブースティング決定木</vt:lpstr>
      <vt:lpstr>学習方法</vt:lpstr>
      <vt:lpstr>決算日当日終値 → 翌日始値 の予測</vt:lpstr>
      <vt:lpstr>決算日翌日始値 → 翌々日終値の予測</vt:lpstr>
      <vt:lpstr>決算日翌日始値→10日後の終値の予測</vt:lpstr>
      <vt:lpstr>決算日翌日始値→10日後の終値の予測</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データ分析まとめ</dc:title>
  <dc:creator>秋月 聖也</dc:creator>
  <cp:lastModifiedBy>秋月 聖也</cp:lastModifiedBy>
  <cp:revision>3</cp:revision>
  <dcterms:created xsi:type="dcterms:W3CDTF">2022-09-06T12:11:44Z</dcterms:created>
  <dcterms:modified xsi:type="dcterms:W3CDTF">2022-09-06T15:47:44Z</dcterms:modified>
</cp:coreProperties>
</file>