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53ABCC5-E99D-45AE-A74B-B84F6861AE7E}">
          <p14:sldIdLst>
            <p14:sldId id="256"/>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A9F2C3-D176-4BE0-B822-DBDA5951DE9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A4553-5E02-48DE-891D-2FB7FC08200F}" type="slidenum">
              <a:rPr lang="en-US" smtClean="0"/>
              <a:t>‹#›</a:t>
            </a:fld>
            <a:endParaRPr lang="en-US"/>
          </a:p>
        </p:txBody>
      </p:sp>
    </p:spTree>
    <p:extLst>
      <p:ext uri="{BB962C8B-B14F-4D97-AF65-F5344CB8AC3E}">
        <p14:creationId xmlns:p14="http://schemas.microsoft.com/office/powerpoint/2010/main" val="872891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A9F2C3-D176-4BE0-B822-DBDA5951DE9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A4553-5E02-48DE-891D-2FB7FC08200F}" type="slidenum">
              <a:rPr lang="en-US" smtClean="0"/>
              <a:t>‹#›</a:t>
            </a:fld>
            <a:endParaRPr lang="en-US"/>
          </a:p>
        </p:txBody>
      </p:sp>
    </p:spTree>
    <p:extLst>
      <p:ext uri="{BB962C8B-B14F-4D97-AF65-F5344CB8AC3E}">
        <p14:creationId xmlns:p14="http://schemas.microsoft.com/office/powerpoint/2010/main" val="325037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A9F2C3-D176-4BE0-B822-DBDA5951DE9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A4553-5E02-48DE-891D-2FB7FC08200F}" type="slidenum">
              <a:rPr lang="en-US" smtClean="0"/>
              <a:t>‹#›</a:t>
            </a:fld>
            <a:endParaRPr lang="en-US"/>
          </a:p>
        </p:txBody>
      </p:sp>
    </p:spTree>
    <p:extLst>
      <p:ext uri="{BB962C8B-B14F-4D97-AF65-F5344CB8AC3E}">
        <p14:creationId xmlns:p14="http://schemas.microsoft.com/office/powerpoint/2010/main" val="315833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A9F2C3-D176-4BE0-B822-DBDA5951DE9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A4553-5E02-48DE-891D-2FB7FC08200F}" type="slidenum">
              <a:rPr lang="en-US" smtClean="0"/>
              <a:t>‹#›</a:t>
            </a:fld>
            <a:endParaRPr lang="en-US"/>
          </a:p>
        </p:txBody>
      </p:sp>
    </p:spTree>
    <p:extLst>
      <p:ext uri="{BB962C8B-B14F-4D97-AF65-F5344CB8AC3E}">
        <p14:creationId xmlns:p14="http://schemas.microsoft.com/office/powerpoint/2010/main" val="120127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A9F2C3-D176-4BE0-B822-DBDA5951DE9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A4553-5E02-48DE-891D-2FB7FC08200F}" type="slidenum">
              <a:rPr lang="en-US" smtClean="0"/>
              <a:t>‹#›</a:t>
            </a:fld>
            <a:endParaRPr lang="en-US"/>
          </a:p>
        </p:txBody>
      </p:sp>
    </p:spTree>
    <p:extLst>
      <p:ext uri="{BB962C8B-B14F-4D97-AF65-F5344CB8AC3E}">
        <p14:creationId xmlns:p14="http://schemas.microsoft.com/office/powerpoint/2010/main" val="70751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A9F2C3-D176-4BE0-B822-DBDA5951DE9F}"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A4553-5E02-48DE-891D-2FB7FC08200F}" type="slidenum">
              <a:rPr lang="en-US" smtClean="0"/>
              <a:t>‹#›</a:t>
            </a:fld>
            <a:endParaRPr lang="en-US"/>
          </a:p>
        </p:txBody>
      </p:sp>
    </p:spTree>
    <p:extLst>
      <p:ext uri="{BB962C8B-B14F-4D97-AF65-F5344CB8AC3E}">
        <p14:creationId xmlns:p14="http://schemas.microsoft.com/office/powerpoint/2010/main" val="72353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A9F2C3-D176-4BE0-B822-DBDA5951DE9F}"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A4553-5E02-48DE-891D-2FB7FC08200F}" type="slidenum">
              <a:rPr lang="en-US" smtClean="0"/>
              <a:t>‹#›</a:t>
            </a:fld>
            <a:endParaRPr lang="en-US"/>
          </a:p>
        </p:txBody>
      </p:sp>
    </p:spTree>
    <p:extLst>
      <p:ext uri="{BB962C8B-B14F-4D97-AF65-F5344CB8AC3E}">
        <p14:creationId xmlns:p14="http://schemas.microsoft.com/office/powerpoint/2010/main" val="339233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A9F2C3-D176-4BE0-B822-DBDA5951DE9F}"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A4553-5E02-48DE-891D-2FB7FC08200F}" type="slidenum">
              <a:rPr lang="en-US" smtClean="0"/>
              <a:t>‹#›</a:t>
            </a:fld>
            <a:endParaRPr lang="en-US"/>
          </a:p>
        </p:txBody>
      </p:sp>
    </p:spTree>
    <p:extLst>
      <p:ext uri="{BB962C8B-B14F-4D97-AF65-F5344CB8AC3E}">
        <p14:creationId xmlns:p14="http://schemas.microsoft.com/office/powerpoint/2010/main" val="1853847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9F2C3-D176-4BE0-B822-DBDA5951DE9F}" type="datetimeFigureOut">
              <a:rPr lang="en-US" smtClean="0"/>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A4553-5E02-48DE-891D-2FB7FC08200F}" type="slidenum">
              <a:rPr lang="en-US" smtClean="0"/>
              <a:t>‹#›</a:t>
            </a:fld>
            <a:endParaRPr lang="en-US"/>
          </a:p>
        </p:txBody>
      </p:sp>
    </p:spTree>
    <p:extLst>
      <p:ext uri="{BB962C8B-B14F-4D97-AF65-F5344CB8AC3E}">
        <p14:creationId xmlns:p14="http://schemas.microsoft.com/office/powerpoint/2010/main" val="131888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Edit Master text styles</a:t>
            </a:r>
          </a:p>
        </p:txBody>
      </p:sp>
      <p:sp>
        <p:nvSpPr>
          <p:cNvPr id="5" name="Date Placeholder 4"/>
          <p:cNvSpPr>
            <a:spLocks noGrp="1"/>
          </p:cNvSpPr>
          <p:nvPr>
            <p:ph type="dt" sz="half" idx="10"/>
          </p:nvPr>
        </p:nvSpPr>
        <p:spPr/>
        <p:txBody>
          <a:bodyPr/>
          <a:lstStyle/>
          <a:p>
            <a:fld id="{5FA9F2C3-D176-4BE0-B822-DBDA5951DE9F}"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A4553-5E02-48DE-891D-2FB7FC08200F}" type="slidenum">
              <a:rPr lang="en-US" smtClean="0"/>
              <a:t>‹#›</a:t>
            </a:fld>
            <a:endParaRPr lang="en-US"/>
          </a:p>
        </p:txBody>
      </p:sp>
    </p:spTree>
    <p:extLst>
      <p:ext uri="{BB962C8B-B14F-4D97-AF65-F5344CB8AC3E}">
        <p14:creationId xmlns:p14="http://schemas.microsoft.com/office/powerpoint/2010/main" val="164418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Edit Master text styles</a:t>
            </a:r>
          </a:p>
        </p:txBody>
      </p:sp>
      <p:sp>
        <p:nvSpPr>
          <p:cNvPr id="5" name="Date Placeholder 4"/>
          <p:cNvSpPr>
            <a:spLocks noGrp="1"/>
          </p:cNvSpPr>
          <p:nvPr>
            <p:ph type="dt" sz="half" idx="10"/>
          </p:nvPr>
        </p:nvSpPr>
        <p:spPr/>
        <p:txBody>
          <a:bodyPr/>
          <a:lstStyle/>
          <a:p>
            <a:fld id="{5FA9F2C3-D176-4BE0-B822-DBDA5951DE9F}"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A4553-5E02-48DE-891D-2FB7FC08200F}" type="slidenum">
              <a:rPr lang="en-US" smtClean="0"/>
              <a:t>‹#›</a:t>
            </a:fld>
            <a:endParaRPr lang="en-US"/>
          </a:p>
        </p:txBody>
      </p:sp>
    </p:spTree>
    <p:extLst>
      <p:ext uri="{BB962C8B-B14F-4D97-AF65-F5344CB8AC3E}">
        <p14:creationId xmlns:p14="http://schemas.microsoft.com/office/powerpoint/2010/main" val="168046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5FA9F2C3-D176-4BE0-B822-DBDA5951DE9F}" type="datetimeFigureOut">
              <a:rPr lang="en-US" smtClean="0"/>
              <a:t>1/20/2021</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47DA4553-5E02-48DE-891D-2FB7FC08200F}" type="slidenum">
              <a:rPr lang="en-US" smtClean="0"/>
              <a:t>‹#›</a:t>
            </a:fld>
            <a:endParaRPr lang="en-US"/>
          </a:p>
        </p:txBody>
      </p:sp>
    </p:spTree>
    <p:extLst>
      <p:ext uri="{BB962C8B-B14F-4D97-AF65-F5344CB8AC3E}">
        <p14:creationId xmlns:p14="http://schemas.microsoft.com/office/powerpoint/2010/main" val="3323690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github.com/sakanak/apt-csv-work.git"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481028" y="23162195"/>
            <a:ext cx="15534440" cy="8605588"/>
          </a:xfrm>
          <a:prstGeom prst="rect">
            <a:avLst/>
          </a:prstGeom>
        </p:spPr>
      </p:pic>
      <p:sp>
        <p:nvSpPr>
          <p:cNvPr id="6" name="TextBox 5"/>
          <p:cNvSpPr txBox="1"/>
          <p:nvPr/>
        </p:nvSpPr>
        <p:spPr>
          <a:xfrm>
            <a:off x="0" y="5381"/>
            <a:ext cx="21945600" cy="3785652"/>
          </a:xfrm>
          <a:prstGeom prst="rect">
            <a:avLst/>
          </a:prstGeom>
          <a:solidFill>
            <a:srgbClr val="9933FF"/>
          </a:solidFill>
        </p:spPr>
        <p:txBody>
          <a:bodyPr wrap="square" rtlCol="0" anchor="ctr">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Development of Python-based Toolkit to Improve Analysis of Atom Probe Tomography </a:t>
            </a:r>
            <a:r>
              <a:rPr lang="en-US" sz="4800" b="1" dirty="0" smtClean="0">
                <a:solidFill>
                  <a:schemeClr val="bg1"/>
                </a:solidFill>
                <a:latin typeface="Times New Roman" panose="02020603050405020304" pitchFamily="18" charset="0"/>
                <a:cs typeface="Times New Roman" panose="02020603050405020304" pitchFamily="18" charset="0"/>
              </a:rPr>
              <a:t>Data</a:t>
            </a:r>
          </a:p>
          <a:p>
            <a:pPr algn="ctr"/>
            <a:r>
              <a:rPr lang="en-US" sz="4800" dirty="0" smtClean="0">
                <a:solidFill>
                  <a:schemeClr val="bg1"/>
                </a:solidFill>
                <a:latin typeface="Times New Roman" panose="02020603050405020304" pitchFamily="18" charset="0"/>
                <a:cs typeface="Times New Roman" panose="02020603050405020304" pitchFamily="18" charset="0"/>
              </a:rPr>
              <a:t>Vishal Kanigicherla, Dr. Keith </a:t>
            </a:r>
            <a:r>
              <a:rPr lang="en-US" sz="4800" dirty="0" err="1" smtClean="0">
                <a:solidFill>
                  <a:schemeClr val="bg1"/>
                </a:solidFill>
                <a:latin typeface="Times New Roman" panose="02020603050405020304" pitchFamily="18" charset="0"/>
                <a:cs typeface="Times New Roman" panose="02020603050405020304" pitchFamily="18" charset="0"/>
              </a:rPr>
              <a:t>Knipling</a:t>
            </a:r>
            <a:endParaRPr lang="en-US" sz="4800" dirty="0">
              <a:solidFill>
                <a:schemeClr val="bg1"/>
              </a:solidFill>
              <a:latin typeface="Times New Roman" panose="02020603050405020304" pitchFamily="18" charset="0"/>
              <a:cs typeface="Times New Roman" panose="02020603050405020304" pitchFamily="18" charset="0"/>
            </a:endParaRPr>
          </a:p>
          <a:p>
            <a:pPr algn="ctr"/>
            <a:r>
              <a:rPr lang="en-US" sz="4800" dirty="0" smtClean="0">
                <a:solidFill>
                  <a:schemeClr val="bg1"/>
                </a:solidFill>
                <a:latin typeface="Times New Roman" panose="02020603050405020304" pitchFamily="18" charset="0"/>
                <a:cs typeface="Times New Roman" panose="02020603050405020304" pitchFamily="18" charset="0"/>
              </a:rPr>
              <a:t>Thomas Jefferson High School for Science and Technology</a:t>
            </a:r>
            <a:r>
              <a:rPr lang="en-US" sz="4800" dirty="0">
                <a:solidFill>
                  <a:schemeClr val="bg1"/>
                </a:solidFill>
                <a:latin typeface="Times New Roman" panose="02020603050405020304" pitchFamily="18" charset="0"/>
                <a:cs typeface="Times New Roman" panose="02020603050405020304" pitchFamily="18" charset="0"/>
              </a:rPr>
              <a:t>,</a:t>
            </a:r>
            <a:r>
              <a:rPr lang="en-US" sz="4800" dirty="0" smtClean="0">
                <a:solidFill>
                  <a:schemeClr val="bg1"/>
                </a:solidFill>
                <a:latin typeface="Times New Roman" panose="02020603050405020304" pitchFamily="18" charset="0"/>
                <a:cs typeface="Times New Roman" panose="02020603050405020304" pitchFamily="18" charset="0"/>
              </a:rPr>
              <a:t> U.S. Naval Research Laboratory Materials Science and Technology Division</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735562" y="29912098"/>
            <a:ext cx="20350580" cy="1200329"/>
          </a:xfrm>
          <a:prstGeom prst="rect">
            <a:avLst/>
          </a:prstGeom>
          <a:noFill/>
        </p:spPr>
        <p:txBody>
          <a:bodyPr wrap="square" rtlCol="0">
            <a:spAutoFit/>
          </a:bodyPr>
          <a:lstStyle/>
          <a:p>
            <a:r>
              <a:rPr lang="en-US" sz="2400" b="1" i="1" dirty="0" smtClean="0">
                <a:latin typeface="Times New Roman" panose="02020603050405020304" pitchFamily="18" charset="0"/>
                <a:cs typeface="Times New Roman" panose="02020603050405020304" pitchFamily="18" charset="0"/>
              </a:rPr>
              <a:t>Figure 5</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Programs written to interact with initial raw .pos and .epos data. A major bottleneck with interaction with .pos files is the large amounts of data, often </a:t>
            </a:r>
            <a:r>
              <a:rPr lang="en-US" sz="2400" dirty="0" smtClean="0">
                <a:latin typeface="Times New Roman" panose="02020603050405020304" pitchFamily="18" charset="0"/>
                <a:cs typeface="Times New Roman" panose="02020603050405020304" pitchFamily="18" charset="0"/>
              </a:rPr>
              <a:t>totaling </a:t>
            </a:r>
            <a:r>
              <a:rPr lang="en-US" sz="2400" dirty="0">
                <a:latin typeface="Times New Roman" panose="02020603050405020304" pitchFamily="18" charset="0"/>
                <a:cs typeface="Times New Roman" panose="02020603050405020304" pitchFamily="18" charset="0"/>
              </a:rPr>
              <a:t>hundreds of millions of atoms to parse. Therefore, optimization and implementation of SQL along with more algorithms are a high priority to moving forward in work on .pos files. The graph is a sample of 10,000 and 100,000 atoms in a sample APT run. </a:t>
            </a:r>
            <a:r>
              <a:rPr lang="en-US" sz="2400" i="1" dirty="0" smtClean="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sp>
        <p:nvSpPr>
          <p:cNvPr id="8" name="Rectangle 7"/>
          <p:cNvSpPr/>
          <p:nvPr/>
        </p:nvSpPr>
        <p:spPr>
          <a:xfrm>
            <a:off x="735562" y="22205395"/>
            <a:ext cx="10972800" cy="461665"/>
          </a:xfrm>
          <a:prstGeom prst="rect">
            <a:avLst/>
          </a:prstGeom>
        </p:spPr>
        <p:txBody>
          <a:bodyPr>
            <a:spAutoFit/>
          </a:bodyPr>
          <a:lstStyle/>
          <a:p>
            <a:r>
              <a:rPr lang="en-US" sz="2400" b="1" i="1" u="none" strike="noStrike" dirty="0" smtClean="0">
                <a:solidFill>
                  <a:srgbClr val="000000"/>
                </a:solidFill>
                <a:effectLst/>
                <a:latin typeface="Times New Roman" panose="02020603050405020304" pitchFamily="18" charset="0"/>
                <a:cs typeface="Times New Roman" panose="02020603050405020304" pitchFamily="18" charset="0"/>
              </a:rPr>
              <a:t>Figure 4</a:t>
            </a:r>
            <a:r>
              <a:rPr lang="en-US" sz="2400" b="1" i="0" u="none" strike="noStrike" dirty="0" smtClean="0">
                <a:solidFill>
                  <a:srgbClr val="000000"/>
                </a:solidFill>
                <a:effectLst/>
                <a:latin typeface="Times New Roman" panose="02020603050405020304" pitchFamily="18" charset="0"/>
                <a:cs typeface="Times New Roman" panose="02020603050405020304" pitchFamily="18" charset="0"/>
              </a:rPr>
              <a:t>.</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Programs written to interact with proxigram data.</a:t>
            </a:r>
            <a:endParaRPr lang="en-US" sz="2400" b="0" dirty="0" smtClean="0">
              <a:effectLst/>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3481028" y="13878998"/>
            <a:ext cx="15534440" cy="8134175"/>
          </a:xfrm>
          <a:prstGeom prst="rect">
            <a:avLst/>
          </a:prstGeom>
        </p:spPr>
      </p:pic>
      <p:sp>
        <p:nvSpPr>
          <p:cNvPr id="11" name="Rectangle 10"/>
          <p:cNvSpPr/>
          <p:nvPr/>
        </p:nvSpPr>
        <p:spPr>
          <a:xfrm>
            <a:off x="735562" y="4573811"/>
            <a:ext cx="10189112" cy="8710077"/>
          </a:xfrm>
          <a:prstGeom prst="rect">
            <a:avLst/>
          </a:prstGeom>
          <a:ln>
            <a:solidFill>
              <a:schemeClr val="bg1"/>
            </a:solidFill>
          </a:ln>
        </p:spPr>
        <p:txBody>
          <a:bodyPr wrap="square">
            <a:spAutoFit/>
          </a:bodyPr>
          <a:lstStyle/>
          <a:p>
            <a:pPr>
              <a:spcAft>
                <a:spcPts val="1200"/>
              </a:spcAft>
            </a:pPr>
            <a:r>
              <a:rPr lang="en-US" sz="3000" b="1" i="0" u="none" strike="noStrike" dirty="0" smtClean="0">
                <a:effectLst/>
                <a:latin typeface="Times New Roman" panose="02020603050405020304" pitchFamily="18" charset="0"/>
                <a:cs typeface="Times New Roman" panose="02020603050405020304" pitchFamily="18" charset="0"/>
              </a:rPr>
              <a:t>Toolkit Capabilities</a:t>
            </a:r>
            <a:endParaRPr lang="en-US" sz="3000" b="0" dirty="0" smtClean="0">
              <a:effectLst/>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3000" b="0" i="0" u="none" strike="noStrike" dirty="0" smtClean="0">
                <a:effectLst/>
                <a:latin typeface="Times New Roman" panose="02020603050405020304" pitchFamily="18" charset="0"/>
                <a:cs typeface="Times New Roman" panose="02020603050405020304" pitchFamily="18" charset="0"/>
              </a:rPr>
              <a:t>Generate initial CSV files from proxigram XLSX.</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cs typeface="Times New Roman" panose="02020603050405020304" pitchFamily="18" charset="0"/>
              </a:rPr>
              <a:t>Take user-input for manual peak decomposition in </a:t>
            </a:r>
            <a:r>
              <a:rPr lang="en-US" sz="3000" b="0" i="0" u="none" strike="noStrike" dirty="0" err="1" smtClean="0">
                <a:effectLst/>
                <a:latin typeface="Times New Roman" panose="02020603050405020304" pitchFamily="18" charset="0"/>
                <a:cs typeface="Times New Roman" panose="02020603050405020304" pitchFamily="18" charset="0"/>
              </a:rPr>
              <a:t>proxigrams</a:t>
            </a:r>
            <a:r>
              <a:rPr lang="en-US" sz="3000" b="0" i="0" u="none" strike="noStrike" dirty="0" smtClean="0">
                <a:effectLst/>
                <a:latin typeface="Times New Roman" panose="02020603050405020304" pitchFamily="18" charset="0"/>
                <a:cs typeface="Times New Roman" panose="02020603050405020304" pitchFamily="18" charset="0"/>
              </a:rPr>
              <a:t>.</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cs typeface="Times New Roman" panose="02020603050405020304" pitchFamily="18" charset="0"/>
              </a:rPr>
              <a:t>Convert proxigram atom counts to at% values.</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cs typeface="Times New Roman" panose="02020603050405020304" pitchFamily="18" charset="0"/>
              </a:rPr>
              <a:t>Generate profiles of proxigram data after discarding irrelevant isotopes.</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cs typeface="Times New Roman" panose="02020603050405020304" pitchFamily="18" charset="0"/>
              </a:rPr>
              <a:t>Create core statistics file from user identification of matrix and precipitate of profile.</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cs typeface="Times New Roman" panose="02020603050405020304" pitchFamily="18" charset="0"/>
              </a:rPr>
              <a:t>Turn large POS files into workable CSVs.</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cs typeface="Times New Roman" panose="02020603050405020304" pitchFamily="18" charset="0"/>
              </a:rPr>
              <a:t>Calculate and display spatial error statistics for proxigram and CSV.</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cs typeface="Times New Roman" panose="02020603050405020304" pitchFamily="18" charset="0"/>
              </a:rPr>
              <a:t>Take inputs for calculating average radius, </a:t>
            </a:r>
            <a:r>
              <a:rPr lang="en-US" sz="3000" b="0" i="0" u="none" strike="noStrike" dirty="0" err="1" smtClean="0">
                <a:effectLst/>
                <a:latin typeface="Times New Roman" panose="02020603050405020304" pitchFamily="18" charset="0"/>
                <a:cs typeface="Times New Roman" panose="02020603050405020304" pitchFamily="18" charset="0"/>
              </a:rPr>
              <a:t>vol</a:t>
            </a:r>
            <a:r>
              <a:rPr lang="en-US" sz="3000" b="0" i="0" u="none" strike="noStrike" dirty="0" smtClean="0">
                <a:effectLst/>
                <a:latin typeface="Times New Roman" panose="02020603050405020304" pitchFamily="18" charset="0"/>
                <a:cs typeface="Times New Roman" panose="02020603050405020304" pitchFamily="18" charset="0"/>
              </a:rPr>
              <a:t> fraction, and number density, do the calculation, and report the uncertainty.</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cs typeface="Times New Roman" panose="02020603050405020304" pitchFamily="18" charset="0"/>
              </a:rPr>
              <a:t>Generate a mass spectrum graph and analysis from POS CSV.</a:t>
            </a:r>
          </a:p>
          <a:p>
            <a:pPr fontAlgn="base">
              <a:spcAft>
                <a:spcPts val="1200"/>
              </a:spcAft>
              <a:buFont typeface="Arial" panose="020B0604020202020204" pitchFamily="34" charset="0"/>
              <a:buChar char="•"/>
            </a:pPr>
            <a:r>
              <a:rPr lang="en-US" sz="3000" b="0" i="0" u="none" strike="noStrike" dirty="0" smtClean="0">
                <a:effectLst/>
                <a:latin typeface="Times New Roman" panose="02020603050405020304" pitchFamily="18" charset="0"/>
                <a:cs typeface="Times New Roman" panose="02020603050405020304" pitchFamily="18" charset="0"/>
              </a:rPr>
              <a:t>Consolidate programs </a:t>
            </a:r>
            <a:r>
              <a:rPr lang="en-US" sz="3000" dirty="0">
                <a:latin typeface="Times New Roman" panose="02020603050405020304" pitchFamily="18" charset="0"/>
                <a:cs typeface="Times New Roman" panose="02020603050405020304" pitchFamily="18" charset="0"/>
              </a:rPr>
              <a:t>into GUI using Py2App and </a:t>
            </a:r>
            <a:r>
              <a:rPr lang="en-US" sz="3000" i="1" dirty="0" err="1">
                <a:latin typeface="Times New Roman" panose="02020603050405020304" pitchFamily="18" charset="0"/>
                <a:cs typeface="Times New Roman" panose="02020603050405020304" pitchFamily="18" charset="0"/>
              </a:rPr>
              <a:t>tkinter</a:t>
            </a:r>
            <a:r>
              <a:rPr lang="en-US" sz="3000" dirty="0">
                <a:latin typeface="Times New Roman" panose="02020603050405020304" pitchFamily="18" charset="0"/>
                <a:cs typeface="Times New Roman" panose="02020603050405020304" pitchFamily="18" charset="0"/>
              </a:rPr>
              <a:t> for better user experience.</a:t>
            </a:r>
          </a:p>
          <a:p>
            <a:pPr fontAlgn="base">
              <a:spcAft>
                <a:spcPts val="1200"/>
              </a:spcAf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Calculate statistics such as </a:t>
            </a:r>
            <a:r>
              <a:rPr lang="en-US" sz="3000" dirty="0" err="1">
                <a:latin typeface="Times New Roman" panose="02020603050405020304" pitchFamily="18" charset="0"/>
                <a:cs typeface="Times New Roman" panose="02020603050405020304" pitchFamily="18" charset="0"/>
              </a:rPr>
              <a:t>Gibbsian</a:t>
            </a:r>
            <a:r>
              <a:rPr lang="en-US" sz="3000" dirty="0">
                <a:latin typeface="Times New Roman" panose="02020603050405020304" pitchFamily="18" charset="0"/>
                <a:cs typeface="Times New Roman" panose="02020603050405020304" pitchFamily="18" charset="0"/>
              </a:rPr>
              <a:t> interfacial excess of solute and distributions of atoms within matrix, precipitate, </a:t>
            </a:r>
            <a:r>
              <a:rPr lang="en-US" sz="3000" b="0" i="0" u="none" strike="noStrike" dirty="0" smtClean="0">
                <a:effectLst/>
                <a:latin typeface="Times New Roman" panose="02020603050405020304" pitchFamily="18" charset="0"/>
                <a:cs typeface="Times New Roman" panose="02020603050405020304" pitchFamily="18" charset="0"/>
              </a:rPr>
              <a:t>and core</a:t>
            </a:r>
          </a:p>
        </p:txBody>
      </p:sp>
      <p:pic>
        <p:nvPicPr>
          <p:cNvPr id="2050" name="Picture 2" descr="https://lh6.googleusercontent.com/Vr3SgEs0kNyIVmtHs2AapgpPbwL7iZFXgYLO05keyx6Cg3n0F8ul1hNBiUCcHCKeRo7OxTtf0Y9oq_9J_aOfMgw4c-95bAYQakGzAPIBU6tegZrqaXc-oRDdWP3bONhoxtJiHO6TNx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6026" y="4573811"/>
            <a:ext cx="6219442" cy="690370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1123995" y="12042125"/>
            <a:ext cx="9962147" cy="1938992"/>
          </a:xfrm>
          <a:prstGeom prst="rect">
            <a:avLst/>
          </a:prstGeom>
        </p:spPr>
        <p:txBody>
          <a:bodyPr wrap="square">
            <a:spAutoFit/>
          </a:bodyPr>
          <a:lstStyle/>
          <a:p>
            <a:r>
              <a:rPr lang="en-US" sz="2400" b="1" i="1" u="none" strike="noStrike" dirty="0" smtClean="0">
                <a:solidFill>
                  <a:srgbClr val="000000"/>
                </a:solidFill>
                <a:effectLst/>
                <a:latin typeface="Times New Roman" panose="02020603050405020304" pitchFamily="18" charset="0"/>
                <a:cs typeface="Times New Roman" panose="02020603050405020304" pitchFamily="18" charset="0"/>
              </a:rPr>
              <a:t>Figure 3</a:t>
            </a:r>
            <a:r>
              <a:rPr lang="en-US" sz="2400" b="0" i="1" u="none" strike="noStrike" dirty="0" smtClean="0">
                <a:solidFill>
                  <a:srgbClr val="000000"/>
                </a:solidFill>
                <a:effectLst/>
                <a:latin typeface="Times New Roman" panose="02020603050405020304" pitchFamily="18" charset="0"/>
                <a:cs typeface="Times New Roman" panose="02020603050405020304" pitchFamily="18" charset="0"/>
              </a:rPr>
              <a:t>.</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Image of user interface application with integrated programs. Packages used in this project and thus system requirements are </a:t>
            </a:r>
            <a:r>
              <a:rPr lang="en-US" sz="2400" b="0" i="1" u="none" strike="noStrike" dirty="0" err="1" smtClean="0">
                <a:solidFill>
                  <a:srgbClr val="000000"/>
                </a:solidFill>
                <a:effectLst/>
                <a:latin typeface="Times New Roman" panose="02020603050405020304" pitchFamily="18" charset="0"/>
                <a:cs typeface="Times New Roman" panose="02020603050405020304" pitchFamily="18" charset="0"/>
              </a:rPr>
              <a:t>struct</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2400" b="0" i="1" u="none" strike="noStrike" dirty="0" smtClean="0">
                <a:solidFill>
                  <a:srgbClr val="000000"/>
                </a:solidFill>
                <a:effectLst/>
                <a:latin typeface="Times New Roman" panose="02020603050405020304" pitchFamily="18" charset="0"/>
                <a:cs typeface="Times New Roman" panose="02020603050405020304" pitchFamily="18" charset="0"/>
              </a:rPr>
              <a:t>pandas</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2400" b="0" i="1" u="none" strike="noStrike" dirty="0" err="1" smtClean="0">
                <a:solidFill>
                  <a:srgbClr val="000000"/>
                </a:solidFill>
                <a:effectLst/>
                <a:latin typeface="Times New Roman" panose="02020603050405020304" pitchFamily="18" charset="0"/>
                <a:cs typeface="Times New Roman" panose="02020603050405020304" pitchFamily="18" charset="0"/>
              </a:rPr>
              <a:t>tkinter</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2400" b="0" i="1" u="none" strike="noStrike" dirty="0" err="1" smtClean="0">
                <a:solidFill>
                  <a:srgbClr val="000000"/>
                </a:solidFill>
                <a:effectLst/>
                <a:latin typeface="Times New Roman" panose="02020603050405020304" pitchFamily="18" charset="0"/>
                <a:cs typeface="Times New Roman" panose="02020603050405020304" pitchFamily="18" charset="0"/>
              </a:rPr>
              <a:t>numpy</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and </a:t>
            </a:r>
            <a:r>
              <a:rPr lang="en-US" sz="2400" b="0" i="1" u="none" strike="noStrike" dirty="0" err="1" smtClean="0">
                <a:solidFill>
                  <a:srgbClr val="000000"/>
                </a:solidFill>
                <a:effectLst/>
                <a:latin typeface="Times New Roman" panose="02020603050405020304" pitchFamily="18" charset="0"/>
                <a:cs typeface="Times New Roman" panose="02020603050405020304" pitchFamily="18" charset="0"/>
              </a:rPr>
              <a:t>matplotlib</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a:t>
            </a:r>
            <a:endParaRPr lang="en-US" sz="2400" b="0" dirty="0" smtClean="0">
              <a:effectLst/>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209550" y="4038600"/>
            <a:ext cx="21507450" cy="286131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3569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67133" y="13043793"/>
            <a:ext cx="3967881" cy="4145547"/>
          </a:xfrm>
          <a:prstGeom prst="rect">
            <a:avLst/>
          </a:prstGeom>
        </p:spPr>
      </p:pic>
      <p:cxnSp>
        <p:nvCxnSpPr>
          <p:cNvPr id="6" name="Straight Connector 5"/>
          <p:cNvCxnSpPr/>
          <p:nvPr/>
        </p:nvCxnSpPr>
        <p:spPr>
          <a:xfrm flipH="1">
            <a:off x="10948738" y="0"/>
            <a:ext cx="24062" cy="32918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316562" y="26235943"/>
            <a:ext cx="10078028" cy="4616648"/>
          </a:xfrm>
          <a:prstGeom prst="rect">
            <a:avLst/>
          </a:prstGeom>
          <a:noFill/>
        </p:spPr>
        <p:txBody>
          <a:bodyPr wrap="square" rtlCol="0">
            <a:spAutoFit/>
          </a:bodyPr>
          <a:lstStyle/>
          <a:p>
            <a:r>
              <a:rPr lang="en-US" sz="3000" b="1" dirty="0" smtClean="0">
                <a:latin typeface="Times New Roman" panose="02020603050405020304" pitchFamily="18" charset="0"/>
                <a:cs typeface="Times New Roman" panose="02020603050405020304" pitchFamily="18" charset="0"/>
              </a:rPr>
              <a:t>Citations</a:t>
            </a:r>
          </a:p>
          <a:p>
            <a:pPr fontAlgn="base"/>
            <a:r>
              <a:rPr lang="en-US" sz="1200" dirty="0">
                <a:latin typeface="Times New Roman" panose="02020603050405020304" pitchFamily="18" charset="0"/>
                <a:cs typeface="Times New Roman" panose="02020603050405020304" pitchFamily="18" charset="0"/>
              </a:rPr>
              <a:t>Reddy, S. M., </a:t>
            </a:r>
            <a:r>
              <a:rPr lang="en-US" sz="1200" dirty="0" err="1">
                <a:latin typeface="Times New Roman" panose="02020603050405020304" pitchFamily="18" charset="0"/>
                <a:cs typeface="Times New Roman" panose="02020603050405020304" pitchFamily="18" charset="0"/>
              </a:rPr>
              <a:t>Saxey</a:t>
            </a:r>
            <a:r>
              <a:rPr lang="en-US" sz="1200" dirty="0">
                <a:latin typeface="Times New Roman" panose="02020603050405020304" pitchFamily="18" charset="0"/>
                <a:cs typeface="Times New Roman" panose="02020603050405020304" pitchFamily="18" charset="0"/>
              </a:rPr>
              <a:t>, D. W., Rickard, W. D. A., </a:t>
            </a:r>
            <a:r>
              <a:rPr lang="en-US" sz="1200" dirty="0" err="1">
                <a:latin typeface="Times New Roman" panose="02020603050405020304" pitchFamily="18" charset="0"/>
                <a:cs typeface="Times New Roman" panose="02020603050405020304" pitchFamily="18" charset="0"/>
              </a:rPr>
              <a:t>Fougerouse</a:t>
            </a:r>
            <a:r>
              <a:rPr lang="en-US" sz="1200" dirty="0">
                <a:latin typeface="Times New Roman" panose="02020603050405020304" pitchFamily="18" charset="0"/>
                <a:cs typeface="Times New Roman" panose="02020603050405020304" pitchFamily="18" charset="0"/>
              </a:rPr>
              <a:t>, D., Montalvo, S. D., </a:t>
            </a:r>
            <a:r>
              <a:rPr lang="en-US" sz="1200" dirty="0" err="1">
                <a:latin typeface="Times New Roman" panose="02020603050405020304" pitchFamily="18" charset="0"/>
                <a:cs typeface="Times New Roman" panose="02020603050405020304" pitchFamily="18" charset="0"/>
              </a:rPr>
              <a:t>Verberne</a:t>
            </a:r>
            <a:r>
              <a:rPr lang="en-US" sz="1200" dirty="0">
                <a:latin typeface="Times New Roman" panose="02020603050405020304" pitchFamily="18" charset="0"/>
                <a:cs typeface="Times New Roman" panose="02020603050405020304" pitchFamily="18" charset="0"/>
              </a:rPr>
              <a:t>, R., &amp; van </a:t>
            </a:r>
            <a:r>
              <a:rPr lang="en-US" sz="1200" dirty="0" err="1">
                <a:latin typeface="Times New Roman" panose="02020603050405020304" pitchFamily="18" charset="0"/>
                <a:cs typeface="Times New Roman" panose="02020603050405020304" pitchFamily="18" charset="0"/>
              </a:rPr>
              <a:t>Riessen</a:t>
            </a:r>
            <a:r>
              <a:rPr lang="en-US" sz="1200" dirty="0">
                <a:latin typeface="Times New Roman" panose="02020603050405020304" pitchFamily="18" charset="0"/>
                <a:cs typeface="Times New Roman" panose="02020603050405020304" pitchFamily="18" charset="0"/>
              </a:rPr>
              <a:t>, A. (2020).</a:t>
            </a:r>
            <a:r>
              <a:rPr lang="en-US" sz="1200" i="1" dirty="0">
                <a:latin typeface="Times New Roman" panose="02020603050405020304" pitchFamily="18" charset="0"/>
                <a:cs typeface="Times New Roman" panose="02020603050405020304" pitchFamily="18" charset="0"/>
              </a:rPr>
              <a:t> GGR Cutting‐Edge Review Atom Probe Tomography: Development and Application to the Geosciences. </a:t>
            </a:r>
            <a:r>
              <a:rPr lang="en-US" sz="1200" i="1" dirty="0" err="1">
                <a:latin typeface="Times New Roman" panose="02020603050405020304" pitchFamily="18" charset="0"/>
                <a:cs typeface="Times New Roman" panose="02020603050405020304" pitchFamily="18" charset="0"/>
              </a:rPr>
              <a:t>Geostandards</a:t>
            </a:r>
            <a:r>
              <a:rPr lang="en-US" sz="1200" i="1" dirty="0">
                <a:latin typeface="Times New Roman" panose="02020603050405020304" pitchFamily="18" charset="0"/>
                <a:cs typeface="Times New Roman" panose="02020603050405020304" pitchFamily="18" charset="0"/>
              </a:rPr>
              <a:t> and </a:t>
            </a:r>
            <a:r>
              <a:rPr lang="en-US" sz="1200" i="1" dirty="0" err="1">
                <a:latin typeface="Times New Roman" panose="02020603050405020304" pitchFamily="18" charset="0"/>
                <a:cs typeface="Times New Roman" panose="02020603050405020304" pitchFamily="18" charset="0"/>
              </a:rPr>
              <a:t>Geoanalytical</a:t>
            </a:r>
            <a:r>
              <a:rPr lang="en-US" sz="1200" i="1" dirty="0">
                <a:latin typeface="Times New Roman" panose="02020603050405020304" pitchFamily="18" charset="0"/>
                <a:cs typeface="Times New Roman" panose="02020603050405020304" pitchFamily="18" charset="0"/>
              </a:rPr>
              <a:t> Research.</a:t>
            </a:r>
            <a:r>
              <a:rPr lang="en-US" sz="1200" dirty="0">
                <a:latin typeface="Times New Roman" panose="02020603050405020304" pitchFamily="18" charset="0"/>
                <a:cs typeface="Times New Roman" panose="02020603050405020304" pitchFamily="18" charset="0"/>
              </a:rPr>
              <a:t> doi:10.1111/ggr.12313 </a:t>
            </a:r>
          </a:p>
          <a:p>
            <a:pPr fontAlgn="base"/>
            <a:r>
              <a:rPr lang="en-US" sz="1200" dirty="0">
                <a:latin typeface="Times New Roman" panose="02020603050405020304" pitchFamily="18" charset="0"/>
                <a:cs typeface="Times New Roman" panose="02020603050405020304" pitchFamily="18" charset="0"/>
              </a:rPr>
              <a:t>Lefebvre-</a:t>
            </a:r>
            <a:r>
              <a:rPr lang="en-US" sz="1200" dirty="0" err="1">
                <a:latin typeface="Times New Roman" panose="02020603050405020304" pitchFamily="18" charset="0"/>
                <a:cs typeface="Times New Roman" panose="02020603050405020304" pitchFamily="18" charset="0"/>
              </a:rPr>
              <a:t>Ulrikson</a:t>
            </a:r>
            <a:r>
              <a:rPr lang="en-US" sz="1200" dirty="0">
                <a:latin typeface="Times New Roman" panose="02020603050405020304" pitchFamily="18" charset="0"/>
                <a:cs typeface="Times New Roman" panose="02020603050405020304" pitchFamily="18" charset="0"/>
              </a:rPr>
              <a:t>, W., </a:t>
            </a:r>
            <a:r>
              <a:rPr lang="en-US" sz="1200" dirty="0" err="1">
                <a:latin typeface="Times New Roman" panose="02020603050405020304" pitchFamily="18" charset="0"/>
                <a:cs typeface="Times New Roman" panose="02020603050405020304" pitchFamily="18" charset="0"/>
              </a:rPr>
              <a:t>Vurpillot</a:t>
            </a:r>
            <a:r>
              <a:rPr lang="en-US" sz="1200" dirty="0">
                <a:latin typeface="Times New Roman" panose="02020603050405020304" pitchFamily="18" charset="0"/>
                <a:cs typeface="Times New Roman" panose="02020603050405020304" pitchFamily="18" charset="0"/>
              </a:rPr>
              <a:t>, F. &amp; </a:t>
            </a:r>
            <a:r>
              <a:rPr lang="en-US" sz="1200" dirty="0" err="1">
                <a:latin typeface="Times New Roman" panose="02020603050405020304" pitchFamily="18" charset="0"/>
                <a:cs typeface="Times New Roman" panose="02020603050405020304" pitchFamily="18" charset="0"/>
              </a:rPr>
              <a:t>Sauvage</a:t>
            </a:r>
            <a:r>
              <a:rPr lang="en-US" sz="1200" dirty="0">
                <a:latin typeface="Times New Roman" panose="02020603050405020304" pitchFamily="18" charset="0"/>
                <a:cs typeface="Times New Roman" panose="02020603050405020304" pitchFamily="18" charset="0"/>
              </a:rPr>
              <a:t>, X. (2016). </a:t>
            </a:r>
            <a:r>
              <a:rPr lang="en-US" sz="1200" i="1" dirty="0">
                <a:latin typeface="Times New Roman" panose="02020603050405020304" pitchFamily="18" charset="0"/>
                <a:cs typeface="Times New Roman" panose="02020603050405020304" pitchFamily="18" charset="0"/>
              </a:rPr>
              <a:t>Atom Probe Tomography</a:t>
            </a:r>
            <a:r>
              <a:rPr lang="en-US" sz="1200" dirty="0">
                <a:latin typeface="Times New Roman" panose="02020603050405020304" pitchFamily="18" charset="0"/>
                <a:cs typeface="Times New Roman" panose="02020603050405020304" pitchFamily="18" charset="0"/>
              </a:rPr>
              <a:t>. London: Academic Press.</a:t>
            </a:r>
          </a:p>
          <a:p>
            <a:pPr fontAlgn="base"/>
            <a:r>
              <a:rPr lang="en-US" sz="1200" dirty="0">
                <a:latin typeface="Times New Roman" panose="02020603050405020304" pitchFamily="18" charset="0"/>
                <a:cs typeface="Times New Roman" panose="02020603050405020304" pitchFamily="18" charset="0"/>
              </a:rPr>
              <a:t>Kelly, T. F., &amp; Miller, M. K. (2007).</a:t>
            </a:r>
            <a:r>
              <a:rPr lang="en-US" sz="1200" i="1" dirty="0">
                <a:latin typeface="Times New Roman" panose="02020603050405020304" pitchFamily="18" charset="0"/>
                <a:cs typeface="Times New Roman" panose="02020603050405020304" pitchFamily="18" charset="0"/>
              </a:rPr>
              <a:t> Atom probe tomography. Review of Scientific Instruments, 78(3), 031101</a:t>
            </a:r>
            <a:r>
              <a:rPr lang="en-US" sz="1200" dirty="0">
                <a:latin typeface="Times New Roman" panose="02020603050405020304" pitchFamily="18" charset="0"/>
                <a:cs typeface="Times New Roman" panose="02020603050405020304" pitchFamily="18" charset="0"/>
              </a:rPr>
              <a:t>. doi:10.1063/1.2709758</a:t>
            </a:r>
          </a:p>
          <a:p>
            <a:pPr fontAlgn="base"/>
            <a:r>
              <a:rPr lang="en-US" sz="1200" dirty="0">
                <a:latin typeface="Times New Roman" panose="02020603050405020304" pitchFamily="18" charset="0"/>
                <a:cs typeface="Times New Roman" panose="02020603050405020304" pitchFamily="18" charset="0"/>
              </a:rPr>
              <a:t>Tamura, M., </a:t>
            </a:r>
            <a:r>
              <a:rPr lang="en-US" sz="1200" dirty="0" err="1">
                <a:latin typeface="Times New Roman" panose="02020603050405020304" pitchFamily="18" charset="0"/>
                <a:cs typeface="Times New Roman" panose="02020603050405020304" pitchFamily="18" charset="0"/>
              </a:rPr>
              <a:t>Shukuri</a:t>
            </a:r>
            <a:r>
              <a:rPr lang="en-US" sz="1200" dirty="0">
                <a:latin typeface="Times New Roman" panose="02020603050405020304" pitchFamily="18" charset="0"/>
                <a:cs typeface="Times New Roman" panose="02020603050405020304" pitchFamily="18" charset="0"/>
              </a:rPr>
              <a:t>, S., </a:t>
            </a:r>
            <a:r>
              <a:rPr lang="en-US" sz="1200" dirty="0" err="1">
                <a:latin typeface="Times New Roman" panose="02020603050405020304" pitchFamily="18" charset="0"/>
                <a:cs typeface="Times New Roman" panose="02020603050405020304" pitchFamily="18" charset="0"/>
              </a:rPr>
              <a:t>Moniwa</a:t>
            </a:r>
            <a:r>
              <a:rPr lang="en-US" sz="1200" dirty="0">
                <a:latin typeface="Times New Roman" panose="02020603050405020304" pitchFamily="18" charset="0"/>
                <a:cs typeface="Times New Roman" panose="02020603050405020304" pitchFamily="18" charset="0"/>
              </a:rPr>
              <a:t>, M., &amp; Default, M. (1986). </a:t>
            </a:r>
            <a:r>
              <a:rPr lang="en-US" sz="1200" i="1" dirty="0">
                <a:latin typeface="Times New Roman" panose="02020603050405020304" pitchFamily="18" charset="0"/>
                <a:cs typeface="Times New Roman" panose="02020603050405020304" pitchFamily="18" charset="0"/>
              </a:rPr>
              <a:t>Focused ion beam gallium implantation into silicon. Applied Physics A Solids and Surfaces, 39(3), 183–190</a:t>
            </a:r>
            <a:r>
              <a:rPr lang="en-US" sz="1200" dirty="0">
                <a:latin typeface="Times New Roman" panose="02020603050405020304" pitchFamily="18" charset="0"/>
                <a:cs typeface="Times New Roman" panose="02020603050405020304" pitchFamily="18" charset="0"/>
              </a:rPr>
              <a:t>. doi:10.1007/bf00620733</a:t>
            </a:r>
          </a:p>
          <a:p>
            <a:pPr fontAlgn="base"/>
            <a:r>
              <a:rPr lang="en-US" sz="1200" dirty="0" err="1">
                <a:latin typeface="Times New Roman" panose="02020603050405020304" pitchFamily="18" charset="0"/>
                <a:cs typeface="Times New Roman" panose="02020603050405020304" pitchFamily="18" charset="0"/>
              </a:rPr>
              <a:t>Dhara</a:t>
            </a:r>
            <a:r>
              <a:rPr lang="en-US" sz="1200" dirty="0">
                <a:latin typeface="Times New Roman" panose="02020603050405020304" pitchFamily="18" charset="0"/>
                <a:cs typeface="Times New Roman" panose="02020603050405020304" pitchFamily="18" charset="0"/>
              </a:rPr>
              <a:t>, S., Marceau, R. K. W., Wood, K., </a:t>
            </a:r>
            <a:r>
              <a:rPr lang="en-US" sz="1200" dirty="0" err="1">
                <a:latin typeface="Times New Roman" panose="02020603050405020304" pitchFamily="18" charset="0"/>
                <a:cs typeface="Times New Roman" panose="02020603050405020304" pitchFamily="18" charset="0"/>
              </a:rPr>
              <a:t>Dorin</a:t>
            </a:r>
            <a:r>
              <a:rPr lang="en-US" sz="1200" dirty="0">
                <a:latin typeface="Times New Roman" panose="02020603050405020304" pitchFamily="18" charset="0"/>
                <a:cs typeface="Times New Roman" panose="02020603050405020304" pitchFamily="18" charset="0"/>
              </a:rPr>
              <a:t>, T., </a:t>
            </a:r>
            <a:r>
              <a:rPr lang="en-US" sz="1200" dirty="0" err="1">
                <a:latin typeface="Times New Roman" panose="02020603050405020304" pitchFamily="18" charset="0"/>
                <a:cs typeface="Times New Roman" panose="02020603050405020304" pitchFamily="18" charset="0"/>
              </a:rPr>
              <a:t>Timokhina</a:t>
            </a:r>
            <a:r>
              <a:rPr lang="en-US" sz="1200" dirty="0">
                <a:latin typeface="Times New Roman" panose="02020603050405020304" pitchFamily="18" charset="0"/>
                <a:cs typeface="Times New Roman" panose="02020603050405020304" pitchFamily="18" charset="0"/>
              </a:rPr>
              <a:t>, I. B., &amp; Hodgson, P. D. (2018).</a:t>
            </a:r>
            <a:r>
              <a:rPr lang="en-US" sz="1200" i="1" dirty="0">
                <a:latin typeface="Times New Roman" panose="02020603050405020304" pitchFamily="18" charset="0"/>
                <a:cs typeface="Times New Roman" panose="02020603050405020304" pitchFamily="18" charset="0"/>
              </a:rPr>
              <a:t> Atom probe tomography data analysis procedure for precipitate and cluster identification in a </a:t>
            </a:r>
            <a:r>
              <a:rPr lang="en-US" sz="1200" i="1" dirty="0" err="1">
                <a:latin typeface="Times New Roman" panose="02020603050405020304" pitchFamily="18" charset="0"/>
                <a:cs typeface="Times New Roman" panose="02020603050405020304" pitchFamily="18" charset="0"/>
              </a:rPr>
              <a:t>Ti</a:t>
            </a:r>
            <a:r>
              <a:rPr lang="en-US" sz="1200" i="1" dirty="0">
                <a:latin typeface="Times New Roman" panose="02020603050405020304" pitchFamily="18" charset="0"/>
                <a:cs typeface="Times New Roman" panose="02020603050405020304" pitchFamily="18" charset="0"/>
              </a:rPr>
              <a:t>-Mo steel. Data in Brief, 18, 968–982. </a:t>
            </a:r>
            <a:r>
              <a:rPr lang="en-US" sz="1200" dirty="0">
                <a:latin typeface="Times New Roman" panose="02020603050405020304" pitchFamily="18" charset="0"/>
                <a:cs typeface="Times New Roman" panose="02020603050405020304" pitchFamily="18" charset="0"/>
              </a:rPr>
              <a:t>doi:10.1016/j.dib.2018.03.094 </a:t>
            </a:r>
          </a:p>
          <a:p>
            <a:pPr fontAlgn="base"/>
            <a:r>
              <a:rPr lang="en-US" sz="1200" dirty="0">
                <a:latin typeface="Times New Roman" panose="02020603050405020304" pitchFamily="18" charset="0"/>
                <a:cs typeface="Times New Roman" panose="02020603050405020304" pitchFamily="18" charset="0"/>
              </a:rPr>
              <a:t>Vincent, G. B., </a:t>
            </a:r>
            <a:r>
              <a:rPr lang="en-US" sz="1200" dirty="0" err="1">
                <a:latin typeface="Times New Roman" panose="02020603050405020304" pitchFamily="18" charset="0"/>
                <a:cs typeface="Times New Roman" panose="02020603050405020304" pitchFamily="18" charset="0"/>
              </a:rPr>
              <a:t>Proudian</a:t>
            </a:r>
            <a:r>
              <a:rPr lang="en-US" sz="1200" dirty="0">
                <a:latin typeface="Times New Roman" panose="02020603050405020304" pitchFamily="18" charset="0"/>
                <a:cs typeface="Times New Roman" panose="02020603050405020304" pitchFamily="18" charset="0"/>
              </a:rPr>
              <a:t>, A. P., &amp; Zimmerman, J. D. (2020). </a:t>
            </a:r>
            <a:r>
              <a:rPr lang="en-US" sz="1200" i="1" dirty="0">
                <a:latin typeface="Times New Roman" panose="02020603050405020304" pitchFamily="18" charset="0"/>
                <a:cs typeface="Times New Roman" panose="02020603050405020304" pitchFamily="18" charset="0"/>
              </a:rPr>
              <a:t>Three dimensional cluster analysis for atom probe tomography using Ripley’s K-function and machine learning. </a:t>
            </a:r>
            <a:r>
              <a:rPr lang="en-US" sz="1200" i="1" dirty="0" err="1">
                <a:latin typeface="Times New Roman" panose="02020603050405020304" pitchFamily="18" charset="0"/>
                <a:cs typeface="Times New Roman" panose="02020603050405020304" pitchFamily="18" charset="0"/>
              </a:rPr>
              <a:t>Ultramicroscopy</a:t>
            </a:r>
            <a:r>
              <a:rPr lang="en-US" sz="1200" i="1" dirty="0">
                <a:latin typeface="Times New Roman" panose="02020603050405020304" pitchFamily="18" charset="0"/>
                <a:cs typeface="Times New Roman" panose="02020603050405020304" pitchFamily="18" charset="0"/>
              </a:rPr>
              <a:t>, 113151</a:t>
            </a:r>
            <a:r>
              <a:rPr lang="en-US" sz="1200" dirty="0">
                <a:latin typeface="Times New Roman" panose="02020603050405020304" pitchFamily="18" charset="0"/>
                <a:cs typeface="Times New Roman" panose="02020603050405020304" pitchFamily="18" charset="0"/>
              </a:rPr>
              <a:t>. doi:10.1016/j.ultramic.2020.113151.</a:t>
            </a:r>
          </a:p>
          <a:p>
            <a:pPr fontAlgn="base"/>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Kühbach</a:t>
            </a:r>
            <a:r>
              <a:rPr lang="en-US" sz="1200" dirty="0">
                <a:latin typeface="Times New Roman" panose="02020603050405020304" pitchFamily="18" charset="0"/>
                <a:cs typeface="Times New Roman" panose="02020603050405020304" pitchFamily="18" charset="0"/>
              </a:rPr>
              <a:t>, M., Breen, A., </a:t>
            </a:r>
            <a:r>
              <a:rPr lang="en-US" sz="1200" dirty="0" err="1">
                <a:latin typeface="Times New Roman" panose="02020603050405020304" pitchFamily="18" charset="0"/>
                <a:cs typeface="Times New Roman" panose="02020603050405020304" pitchFamily="18" charset="0"/>
              </a:rPr>
              <a:t>Herbig</a:t>
            </a:r>
            <a:r>
              <a:rPr lang="en-US" sz="1200" dirty="0">
                <a:latin typeface="Times New Roman" panose="02020603050405020304" pitchFamily="18" charset="0"/>
                <a:cs typeface="Times New Roman" panose="02020603050405020304" pitchFamily="18" charset="0"/>
              </a:rPr>
              <a:t>, M., &amp; Gault, B. (2019). </a:t>
            </a:r>
            <a:r>
              <a:rPr lang="en-US" sz="1200" i="1" dirty="0">
                <a:latin typeface="Times New Roman" panose="02020603050405020304" pitchFamily="18" charset="0"/>
                <a:cs typeface="Times New Roman" panose="02020603050405020304" pitchFamily="18" charset="0"/>
              </a:rPr>
              <a:t>Building a Library of Simulated Atom Probe Data for Different Crystal Structures and Tip Orientations Using </a:t>
            </a:r>
            <a:r>
              <a:rPr lang="en-US" sz="1200" i="1" dirty="0" err="1">
                <a:latin typeface="Times New Roman" panose="02020603050405020304" pitchFamily="18" charset="0"/>
                <a:cs typeface="Times New Roman" panose="02020603050405020304" pitchFamily="18" charset="0"/>
              </a:rPr>
              <a:t>TAPSim</a:t>
            </a:r>
            <a:r>
              <a:rPr lang="en-US" sz="1200" i="1" dirty="0">
                <a:latin typeface="Times New Roman" panose="02020603050405020304" pitchFamily="18" charset="0"/>
                <a:cs typeface="Times New Roman" panose="02020603050405020304" pitchFamily="18" charset="0"/>
              </a:rPr>
              <a:t>. Microscopy and Microanalysis, 1–11</a:t>
            </a:r>
            <a:r>
              <a:rPr lang="en-US" sz="1200" dirty="0">
                <a:latin typeface="Times New Roman" panose="02020603050405020304" pitchFamily="18" charset="0"/>
                <a:cs typeface="Times New Roman" panose="02020603050405020304" pitchFamily="18" charset="0"/>
              </a:rPr>
              <a:t>. doi:10.1017/s1431927618016252 </a:t>
            </a:r>
          </a:p>
          <a:p>
            <a:pPr fontAlgn="base"/>
            <a:r>
              <a:rPr lang="en-US" sz="1200" dirty="0" err="1">
                <a:latin typeface="Times New Roman" panose="02020603050405020304" pitchFamily="18" charset="0"/>
                <a:cs typeface="Times New Roman" panose="02020603050405020304" pitchFamily="18" charset="0"/>
              </a:rPr>
              <a:t>Knipling</a:t>
            </a:r>
            <a:r>
              <a:rPr lang="en-US" sz="1200" dirty="0">
                <a:latin typeface="Times New Roman" panose="02020603050405020304" pitchFamily="18" charset="0"/>
                <a:cs typeface="Times New Roman" panose="02020603050405020304" pitchFamily="18" charset="0"/>
              </a:rPr>
              <a:t>, K. E., Narayana, P. U., &amp; Nguyen, L. T. (2017). </a:t>
            </a:r>
            <a:r>
              <a:rPr lang="en-US" sz="1200" i="1" dirty="0">
                <a:latin typeface="Times New Roman" panose="02020603050405020304" pitchFamily="18" charset="0"/>
                <a:cs typeface="Times New Roman" panose="02020603050405020304" pitchFamily="18" charset="0"/>
              </a:rPr>
              <a:t>Microstructures and Properties of As-Cast </a:t>
            </a:r>
            <a:r>
              <a:rPr lang="en-US" sz="1200" i="1" dirty="0" err="1">
                <a:latin typeface="Times New Roman" panose="02020603050405020304" pitchFamily="18" charset="0"/>
                <a:cs typeface="Times New Roman" panose="02020603050405020304" pitchFamily="18" charset="0"/>
              </a:rPr>
              <a:t>AlCrFeMnV</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AlCrFeTiV</a:t>
            </a:r>
            <a:r>
              <a:rPr lang="en-US" sz="1200" i="1" dirty="0">
                <a:latin typeface="Times New Roman" panose="02020603050405020304" pitchFamily="18" charset="0"/>
                <a:cs typeface="Times New Roman" panose="02020603050405020304" pitchFamily="18" charset="0"/>
              </a:rPr>
              <a:t>, and </a:t>
            </a:r>
            <a:r>
              <a:rPr lang="en-US" sz="1200" i="1" dirty="0" err="1">
                <a:latin typeface="Times New Roman" panose="02020603050405020304" pitchFamily="18" charset="0"/>
                <a:cs typeface="Times New Roman" panose="02020603050405020304" pitchFamily="18" charset="0"/>
              </a:rPr>
              <a:t>AlCrMnTiV</a:t>
            </a:r>
            <a:r>
              <a:rPr lang="en-US" sz="1200" i="1" dirty="0">
                <a:latin typeface="Times New Roman" panose="02020603050405020304" pitchFamily="18" charset="0"/>
                <a:cs typeface="Times New Roman" panose="02020603050405020304" pitchFamily="18" charset="0"/>
              </a:rPr>
              <a:t> High Entropy Alloys. Microscopy and Microanalysis, 23(S1), 702–703</a:t>
            </a:r>
            <a:r>
              <a:rPr lang="en-US" sz="1200" dirty="0">
                <a:latin typeface="Times New Roman" panose="02020603050405020304" pitchFamily="18" charset="0"/>
                <a:cs typeface="Times New Roman" panose="02020603050405020304" pitchFamily="18" charset="0"/>
              </a:rPr>
              <a:t>. doi:10.1017/s1431927617004172 </a:t>
            </a:r>
          </a:p>
          <a:p>
            <a:pPr fontAlgn="base"/>
            <a:r>
              <a:rPr lang="en-US" sz="1200" dirty="0" err="1">
                <a:latin typeface="Times New Roman" panose="02020603050405020304" pitchFamily="18" charset="0"/>
                <a:cs typeface="Times New Roman" panose="02020603050405020304" pitchFamily="18" charset="0"/>
              </a:rPr>
              <a:t>Perea</a:t>
            </a:r>
            <a:r>
              <a:rPr lang="en-US" sz="1200" dirty="0">
                <a:latin typeface="Times New Roman" panose="02020603050405020304" pitchFamily="18" charset="0"/>
                <a:cs typeface="Times New Roman" panose="02020603050405020304" pitchFamily="18" charset="0"/>
              </a:rPr>
              <a:t>, D. E., Liu, J., </a:t>
            </a:r>
            <a:r>
              <a:rPr lang="en-US" sz="1200" dirty="0" err="1">
                <a:latin typeface="Times New Roman" panose="02020603050405020304" pitchFamily="18" charset="0"/>
                <a:cs typeface="Times New Roman" panose="02020603050405020304" pitchFamily="18" charset="0"/>
              </a:rPr>
              <a:t>Bartrand</a:t>
            </a:r>
            <a:r>
              <a:rPr lang="en-US" sz="1200" dirty="0">
                <a:latin typeface="Times New Roman" panose="02020603050405020304" pitchFamily="18" charset="0"/>
                <a:cs typeface="Times New Roman" panose="02020603050405020304" pitchFamily="18" charset="0"/>
              </a:rPr>
              <a:t>, J., Dicken, Q., </a:t>
            </a:r>
            <a:r>
              <a:rPr lang="en-US" sz="1200" dirty="0" err="1">
                <a:latin typeface="Times New Roman" panose="02020603050405020304" pitchFamily="18" charset="0"/>
                <a:cs typeface="Times New Roman" panose="02020603050405020304" pitchFamily="18" charset="0"/>
              </a:rPr>
              <a:t>Thevuthasan</a:t>
            </a:r>
            <a:r>
              <a:rPr lang="en-US" sz="1200" dirty="0">
                <a:latin typeface="Times New Roman" panose="02020603050405020304" pitchFamily="18" charset="0"/>
                <a:cs typeface="Times New Roman" panose="02020603050405020304" pitchFamily="18" charset="0"/>
              </a:rPr>
              <a:t>, S. T., Browning, N. D., &amp; Evans, J. E. (2016). </a:t>
            </a:r>
            <a:r>
              <a:rPr lang="en-US" sz="1200" i="1" dirty="0">
                <a:latin typeface="Times New Roman" panose="02020603050405020304" pitchFamily="18" charset="0"/>
                <a:cs typeface="Times New Roman" panose="02020603050405020304" pitchFamily="18" charset="0"/>
              </a:rPr>
              <a:t>Atom Probe Tomographic Mapping Directly Reveals the Atomic Distribution of Phosphorus in Resin Embedded Ferritin. Scientific Reports, 6(1).</a:t>
            </a:r>
            <a:r>
              <a:rPr lang="en-US" sz="1200" dirty="0">
                <a:latin typeface="Times New Roman" panose="02020603050405020304" pitchFamily="18" charset="0"/>
                <a:cs typeface="Times New Roman" panose="02020603050405020304" pitchFamily="18" charset="0"/>
              </a:rPr>
              <a:t> doi:10.1038/srep22321</a:t>
            </a:r>
          </a:p>
          <a:p>
            <a:pPr fontAlgn="base"/>
            <a:r>
              <a:rPr lang="en-US" sz="1200" dirty="0">
                <a:latin typeface="Times New Roman" panose="02020603050405020304" pitchFamily="18" charset="0"/>
                <a:cs typeface="Times New Roman" panose="02020603050405020304" pitchFamily="18" charset="0"/>
              </a:rPr>
              <a:t>Hellman, O. C., &amp; Seidman, D. N. (2002). </a:t>
            </a:r>
            <a:r>
              <a:rPr lang="en-US" sz="1200" i="1" dirty="0">
                <a:latin typeface="Times New Roman" panose="02020603050405020304" pitchFamily="18" charset="0"/>
                <a:cs typeface="Times New Roman" panose="02020603050405020304" pitchFamily="18" charset="0"/>
              </a:rPr>
              <a:t>Measurement of the </a:t>
            </a:r>
            <a:r>
              <a:rPr lang="en-US" sz="1200" i="1" dirty="0" err="1">
                <a:latin typeface="Times New Roman" panose="02020603050405020304" pitchFamily="18" charset="0"/>
                <a:cs typeface="Times New Roman" panose="02020603050405020304" pitchFamily="18" charset="0"/>
              </a:rPr>
              <a:t>Gibbsian</a:t>
            </a:r>
            <a:r>
              <a:rPr lang="en-US" sz="1200" i="1" dirty="0">
                <a:latin typeface="Times New Roman" panose="02020603050405020304" pitchFamily="18" charset="0"/>
                <a:cs typeface="Times New Roman" panose="02020603050405020304" pitchFamily="18" charset="0"/>
              </a:rPr>
              <a:t> interfacial excess of solute at an interface of arbitrary geometry using three-dimensional atom probe microscopy. Materials Science and Engineering: A,</a:t>
            </a:r>
            <a:r>
              <a:rPr lang="en-US" sz="1200" dirty="0">
                <a:latin typeface="Times New Roman" panose="02020603050405020304" pitchFamily="18" charset="0"/>
                <a:cs typeface="Times New Roman" panose="02020603050405020304" pitchFamily="18" charset="0"/>
              </a:rPr>
              <a:t> 327(1), 24–28. doi:10.1016/s0921-5093(01)01885-8  </a:t>
            </a:r>
          </a:p>
          <a:p>
            <a:pPr fontAlgn="base"/>
            <a:r>
              <a:rPr lang="en-US" sz="1200" dirty="0" err="1">
                <a:latin typeface="Times New Roman" panose="02020603050405020304" pitchFamily="18" charset="0"/>
                <a:cs typeface="Times New Roman" panose="02020603050405020304" pitchFamily="18" charset="0"/>
              </a:rPr>
              <a:t>Krakauer</a:t>
            </a:r>
            <a:r>
              <a:rPr lang="en-US" sz="1200" dirty="0">
                <a:latin typeface="Times New Roman" panose="02020603050405020304" pitchFamily="18" charset="0"/>
                <a:cs typeface="Times New Roman" panose="02020603050405020304" pitchFamily="18" charset="0"/>
              </a:rPr>
              <a:t>, B. W., &amp; Seidman, D. N. (1993). </a:t>
            </a:r>
            <a:r>
              <a:rPr lang="en-US" sz="1200" i="1" dirty="0">
                <a:latin typeface="Times New Roman" panose="02020603050405020304" pitchFamily="18" charset="0"/>
                <a:cs typeface="Times New Roman" panose="02020603050405020304" pitchFamily="18" charset="0"/>
              </a:rPr>
              <a:t>Absolute atomic-scale measurements of the </a:t>
            </a:r>
            <a:r>
              <a:rPr lang="en-US" sz="1200" i="1" dirty="0" err="1">
                <a:latin typeface="Times New Roman" panose="02020603050405020304" pitchFamily="18" charset="0"/>
                <a:cs typeface="Times New Roman" panose="02020603050405020304" pitchFamily="18" charset="0"/>
              </a:rPr>
              <a:t>Gibbsian</a:t>
            </a:r>
            <a:r>
              <a:rPr lang="en-US" sz="1200" i="1" dirty="0">
                <a:latin typeface="Times New Roman" panose="02020603050405020304" pitchFamily="18" charset="0"/>
                <a:cs typeface="Times New Roman" panose="02020603050405020304" pitchFamily="18" charset="0"/>
              </a:rPr>
              <a:t> interfacial excess of solute at internal interfaces. Physical Review B,</a:t>
            </a:r>
            <a:r>
              <a:rPr lang="en-US" sz="1200" dirty="0">
                <a:latin typeface="Times New Roman" panose="02020603050405020304" pitchFamily="18" charset="0"/>
                <a:cs typeface="Times New Roman" panose="02020603050405020304" pitchFamily="18" charset="0"/>
              </a:rPr>
              <a:t> 48(9), 6724–6727. doi:10.1103/physrevb.48.6724 </a:t>
            </a:r>
          </a:p>
          <a:p>
            <a:endParaRPr lang="en-US" sz="2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1369842" y="30607858"/>
            <a:ext cx="9882447" cy="1661993"/>
          </a:xfrm>
          <a:prstGeom prst="rect">
            <a:avLst/>
          </a:prstGeom>
          <a:noFill/>
        </p:spPr>
        <p:txBody>
          <a:bodyPr wrap="square" rtlCol="0">
            <a:spAutoFit/>
          </a:bodyPr>
          <a:lstStyle/>
          <a:p>
            <a:r>
              <a:rPr lang="en-US" sz="3000" b="1" dirty="0" smtClean="0">
                <a:latin typeface="Times New Roman" panose="02020603050405020304" pitchFamily="18" charset="0"/>
                <a:cs typeface="Times New Roman" panose="02020603050405020304" pitchFamily="18" charset="0"/>
              </a:rPr>
              <a:t>Acknowledgements</a:t>
            </a:r>
          </a:p>
          <a:p>
            <a:r>
              <a:rPr lang="en-US" sz="1200" dirty="0">
                <a:latin typeface="Times New Roman" panose="02020603050405020304" pitchFamily="18" charset="0"/>
                <a:cs typeface="Times New Roman" panose="02020603050405020304" pitchFamily="18" charset="0"/>
              </a:rPr>
              <a:t>I would like to thank Dr. Keith </a:t>
            </a:r>
            <a:r>
              <a:rPr lang="en-US" sz="1200" dirty="0" err="1">
                <a:latin typeface="Times New Roman" panose="02020603050405020304" pitchFamily="18" charset="0"/>
                <a:cs typeface="Times New Roman" panose="02020603050405020304" pitchFamily="18" charset="0"/>
              </a:rPr>
              <a:t>Knipling</a:t>
            </a:r>
            <a:r>
              <a:rPr lang="en-US" sz="1200" dirty="0">
                <a:latin typeface="Times New Roman" panose="02020603050405020304" pitchFamily="18" charset="0"/>
                <a:cs typeface="Times New Roman" panose="02020603050405020304" pitchFamily="18" charset="0"/>
              </a:rPr>
              <a:t> of the U.S. Naval Research Laboratory Materials Science and Technology Division for his incredible mentorship in offering resources as an introduction to APT, technology, procedural advice, and constant kind consideration, and guidance during this time. I would also like to thank Dr. Brian Kennedy, the director of the Chemical Analysis Laboratory at Thomas Jefferson High School for Science and Technology, for his patience and support in navigating the mentorship program at Jefferson, among other things. Additionally, I am grateful to Mr. Alfred </a:t>
            </a:r>
            <a:r>
              <a:rPr lang="en-US" sz="1200" dirty="0" err="1">
                <a:latin typeface="Times New Roman" panose="02020603050405020304" pitchFamily="18" charset="0"/>
                <a:cs typeface="Times New Roman" panose="02020603050405020304" pitchFamily="18" charset="0"/>
              </a:rPr>
              <a:t>Lampazzi</a:t>
            </a:r>
            <a:r>
              <a:rPr lang="en-US" sz="1200" dirty="0">
                <a:latin typeface="Times New Roman" panose="02020603050405020304" pitchFamily="18" charset="0"/>
                <a:cs typeface="Times New Roman" panose="02020603050405020304" pitchFamily="18" charset="0"/>
              </a:rPr>
              <a:t>, the Mentorship Program Director at Jefferson, for making this entire program possible. I have a learned a great deal over the course of this program, and am looking forward to continuing work on this project</a:t>
            </a:r>
            <a:r>
              <a:rPr lang="en-US" sz="1200" dirty="0" smtClean="0">
                <a:latin typeface="Times New Roman" panose="02020603050405020304" pitchFamily="18" charset="0"/>
                <a:cs typeface="Times New Roman" panose="02020603050405020304" pitchFamily="18" charset="0"/>
              </a:rPr>
              <a:t>.</a:t>
            </a:r>
            <a:endParaRPr lang="en-US" sz="1200" b="0" dirty="0" smtClean="0">
              <a:effectLst/>
              <a:latin typeface="Times New Roman" panose="02020603050405020304" pitchFamily="18" charset="0"/>
              <a:cs typeface="Times New Roman" panose="02020603050405020304" pitchFamily="18" charset="0"/>
            </a:endParaRPr>
          </a:p>
        </p:txBody>
      </p:sp>
      <p:sp>
        <p:nvSpPr>
          <p:cNvPr id="3" name="Rectangle 2"/>
          <p:cNvSpPr/>
          <p:nvPr/>
        </p:nvSpPr>
        <p:spPr>
          <a:xfrm>
            <a:off x="346492" y="10424885"/>
            <a:ext cx="5486399" cy="7478970"/>
          </a:xfrm>
          <a:prstGeom prst="rect">
            <a:avLst/>
          </a:prstGeom>
          <a:ln>
            <a:noFill/>
          </a:ln>
        </p:spPr>
        <p:txBody>
          <a:bodyPr wrap="square">
            <a:spAutoFit/>
          </a:bodyPr>
          <a:lstStyle/>
          <a:p>
            <a:pPr fontAlgn="base"/>
            <a:r>
              <a:rPr lang="en-US" sz="3000" b="1" i="0" u="none" strike="noStrike" dirty="0" smtClean="0">
                <a:effectLst/>
                <a:latin typeface="Times New Roman" panose="02020603050405020304" pitchFamily="18" charset="0"/>
              </a:rPr>
              <a:t>Atom Probe Tomography</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Atom-by-atom dissection of a material volume</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Sub-nanometer resolution, and chemical sensitivities approaching 10 atomic ppm</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Breakdown by field evaporation</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Time-of-flight mass spectrometry and impact recordings create reconstruction</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Mass-to-charge ratio and (x, y, z) recorded in large binary .pos files</a:t>
            </a:r>
          </a:p>
          <a:p>
            <a:pPr fontAlgn="base">
              <a:spcAft>
                <a:spcPts val="1200"/>
              </a:spcAft>
              <a:buFont typeface="Arial" panose="020B0604020202020204" pitchFamily="34" charset="0"/>
              <a:buChar char="•"/>
            </a:pPr>
            <a:r>
              <a:rPr lang="en-US" sz="3000" b="0" i="0" u="none" strike="noStrike" dirty="0" smtClean="0">
                <a:effectLst/>
                <a:latin typeface="Times New Roman" panose="02020603050405020304" pitchFamily="18" charset="0"/>
              </a:rPr>
              <a:t>Proximity histogram (proxigram) details at% composition of thin ~.1 nm shells of sample about predetermined surface</a:t>
            </a:r>
            <a:endParaRPr lang="en-US" sz="3000" b="0" i="0" u="none" strike="noStrike" dirty="0">
              <a:effectLst/>
              <a:latin typeface="Times New Roman" panose="02020603050405020304" pitchFamily="18" charset="0"/>
            </a:endParaRPr>
          </a:p>
        </p:txBody>
      </p:sp>
      <p:pic>
        <p:nvPicPr>
          <p:cNvPr id="1029" name="Picture 5" descr="https://lh3.googleusercontent.com/0PT7P7jwcPvyBLuakCwWm_IDoS7YNceaRE6j7NwdWwGbDF70S9KEdQ4US04-fDgdl6RYkDJ56JEp3kms-9t3U59qsuvdzYpLguheRUqStqDmISxrJVvV7IwvIX0-74uFVCeJiVDj5Q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3289" y="11727066"/>
            <a:ext cx="4844037" cy="1834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6491" y="17903855"/>
            <a:ext cx="10330437" cy="1569660"/>
          </a:xfrm>
          <a:prstGeom prst="rect">
            <a:avLst/>
          </a:prstGeom>
        </p:spPr>
        <p:txBody>
          <a:bodyPr wrap="square">
            <a:spAutoFit/>
          </a:bodyPr>
          <a:lstStyle/>
          <a:p>
            <a:r>
              <a:rPr lang="en-US" sz="2400" b="1" i="1" u="none" strike="noStrike" dirty="0" smtClean="0">
                <a:solidFill>
                  <a:srgbClr val="000000"/>
                </a:solidFill>
                <a:effectLst/>
                <a:latin typeface="Times New Roman" panose="02020603050405020304" pitchFamily="18" charset="0"/>
                <a:cs typeface="Times New Roman" panose="02020603050405020304" pitchFamily="18" charset="0"/>
              </a:rPr>
              <a:t>Figure 1</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The schematics above represent the process of atom probe tomography, and demonstrate how reconstructions can be developed from a position-sensitive detector. Image sourced from Reddy, S. M., </a:t>
            </a:r>
            <a:r>
              <a:rPr lang="en-US" sz="2400" b="0" i="0" u="none" strike="noStrike" dirty="0" err="1" smtClean="0">
                <a:solidFill>
                  <a:srgbClr val="000000"/>
                </a:solidFill>
                <a:effectLst/>
                <a:latin typeface="Times New Roman" panose="02020603050405020304" pitchFamily="18" charset="0"/>
                <a:cs typeface="Times New Roman" panose="02020603050405020304" pitchFamily="18" charset="0"/>
              </a:rPr>
              <a:t>Saxey</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D. W., Rickard, W. D. A., </a:t>
            </a:r>
            <a:r>
              <a:rPr lang="en-US" sz="2400" b="0" i="0" u="none" strike="noStrike" dirty="0" err="1" smtClean="0">
                <a:solidFill>
                  <a:srgbClr val="000000"/>
                </a:solidFill>
                <a:effectLst/>
                <a:latin typeface="Times New Roman" panose="02020603050405020304" pitchFamily="18" charset="0"/>
                <a:cs typeface="Times New Roman" panose="02020603050405020304" pitchFamily="18" charset="0"/>
              </a:rPr>
              <a:t>Fougerouse</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D., Montalvo, S. D., </a:t>
            </a:r>
            <a:r>
              <a:rPr lang="en-US" sz="2400" b="0" i="0" u="none" strike="noStrike" dirty="0" err="1" smtClean="0">
                <a:solidFill>
                  <a:srgbClr val="000000"/>
                </a:solidFill>
                <a:effectLst/>
                <a:latin typeface="Times New Roman" panose="02020603050405020304" pitchFamily="18" charset="0"/>
                <a:cs typeface="Times New Roman" panose="02020603050405020304" pitchFamily="18" charset="0"/>
              </a:rPr>
              <a:t>Verberne</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R., &amp; van </a:t>
            </a:r>
            <a:r>
              <a:rPr lang="en-US" sz="2400" b="0" i="0" u="none" strike="noStrike" dirty="0" err="1" smtClean="0">
                <a:solidFill>
                  <a:srgbClr val="000000"/>
                </a:solidFill>
                <a:effectLst/>
                <a:latin typeface="Times New Roman" panose="02020603050405020304" pitchFamily="18" charset="0"/>
                <a:cs typeface="Times New Roman" panose="02020603050405020304" pitchFamily="18" charset="0"/>
              </a:rPr>
              <a:t>Riessen</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A. (2020). </a:t>
            </a:r>
            <a:endParaRPr lang="en-US" sz="2400" b="0" dirty="0" smtClean="0">
              <a:effectLst/>
              <a:latin typeface="Times New Roman" panose="02020603050405020304" pitchFamily="18" charset="0"/>
              <a:cs typeface="Times New Roman" panose="02020603050405020304" pitchFamily="18" charset="0"/>
            </a:endParaRPr>
          </a:p>
        </p:txBody>
      </p:sp>
      <p:sp>
        <p:nvSpPr>
          <p:cNvPr id="7" name="Rectangle 6"/>
          <p:cNvSpPr/>
          <p:nvPr/>
        </p:nvSpPr>
        <p:spPr>
          <a:xfrm>
            <a:off x="346491" y="19807653"/>
            <a:ext cx="9991474" cy="8402300"/>
          </a:xfrm>
          <a:prstGeom prst="rect">
            <a:avLst/>
          </a:prstGeom>
          <a:ln>
            <a:noFill/>
          </a:ln>
        </p:spPr>
        <p:txBody>
          <a:bodyPr wrap="square">
            <a:spAutoFit/>
          </a:bodyPr>
          <a:lstStyle/>
          <a:p>
            <a:pPr fontAlgn="base"/>
            <a:r>
              <a:rPr lang="en-US" sz="3000" b="1" dirty="0" smtClean="0">
                <a:latin typeface="Times New Roman" panose="02020603050405020304" pitchFamily="18" charset="0"/>
              </a:rPr>
              <a:t>The Challenges of Atom Probe Tomography</a:t>
            </a:r>
            <a:endParaRPr lang="en-US" sz="3000" b="1" i="0" u="none" strike="noStrike" dirty="0" smtClean="0">
              <a:effectLst/>
              <a:latin typeface="Times New Roman" panose="02020603050405020304" pitchFamily="18" charset="0"/>
            </a:endParaRP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Leaves molecular artifacts in sample through FIB milling and other processing (Tamura, M., </a:t>
            </a:r>
            <a:r>
              <a:rPr lang="en-US" sz="3000" b="0" i="0" u="none" strike="noStrike" dirty="0" err="1" smtClean="0">
                <a:effectLst/>
                <a:latin typeface="Times New Roman" panose="02020603050405020304" pitchFamily="18" charset="0"/>
              </a:rPr>
              <a:t>Shukuri</a:t>
            </a:r>
            <a:r>
              <a:rPr lang="en-US" sz="3000" b="0" i="0" u="none" strike="noStrike" dirty="0" smtClean="0">
                <a:effectLst/>
                <a:latin typeface="Times New Roman" panose="02020603050405020304" pitchFamily="18" charset="0"/>
              </a:rPr>
              <a:t>, S., </a:t>
            </a:r>
            <a:r>
              <a:rPr lang="en-US" sz="3000" b="0" i="0" u="none" strike="noStrike" dirty="0" err="1" smtClean="0">
                <a:effectLst/>
                <a:latin typeface="Times New Roman" panose="02020603050405020304" pitchFamily="18" charset="0"/>
              </a:rPr>
              <a:t>Moniwa</a:t>
            </a:r>
            <a:r>
              <a:rPr lang="en-US" sz="3000" b="0" i="0" u="none" strike="noStrike" dirty="0" smtClean="0">
                <a:effectLst/>
                <a:latin typeface="Times New Roman" panose="02020603050405020304" pitchFamily="18" charset="0"/>
              </a:rPr>
              <a:t>, M., &amp; Default, M. (1986))</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Isotopic overlaps left inherent to time-of-flight mass spectrometry</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Mass spectrum ranging and peak identification is difficult</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Maximum separation algorithm heavily dependent on user-input parameters, could use optimization (Vincent, G. B., </a:t>
            </a:r>
            <a:r>
              <a:rPr lang="en-US" sz="3000" b="0" i="0" u="none" strike="noStrike" dirty="0" err="1" smtClean="0">
                <a:effectLst/>
                <a:latin typeface="Times New Roman" panose="02020603050405020304" pitchFamily="18" charset="0"/>
              </a:rPr>
              <a:t>Proudian</a:t>
            </a:r>
            <a:r>
              <a:rPr lang="en-US" sz="3000" b="0" i="0" u="none" strike="noStrike" dirty="0" smtClean="0">
                <a:effectLst/>
                <a:latin typeface="Times New Roman" panose="02020603050405020304" pitchFamily="18" charset="0"/>
              </a:rPr>
              <a:t>, A. P., &amp; Zimmerman, J. D. (2020))</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Lack of algorithms to calculate error statistics and relevant thermodynamic quantities such as Gibbs interfacial excess of solute for which APT is easily applicable (Hellman, O. C., &amp; Seidman, D. N. (2002), </a:t>
            </a:r>
            <a:r>
              <a:rPr lang="en-US" sz="3000" b="0" i="0" u="none" strike="noStrike" dirty="0" err="1" smtClean="0">
                <a:effectLst/>
                <a:latin typeface="Times New Roman" panose="02020603050405020304" pitchFamily="18" charset="0"/>
              </a:rPr>
              <a:t>Krakauer</a:t>
            </a:r>
            <a:r>
              <a:rPr lang="en-US" sz="3000" b="0" i="0" u="none" strike="noStrike" dirty="0" smtClean="0">
                <a:effectLst/>
                <a:latin typeface="Times New Roman" panose="02020603050405020304" pitchFamily="18" charset="0"/>
              </a:rPr>
              <a:t>, B. W., &amp; Seidman, D. N. (1993))</a:t>
            </a:r>
          </a:p>
          <a:p>
            <a:pPr fontAlgn="base">
              <a:spcAft>
                <a:spcPts val="1200"/>
              </a:spcAft>
              <a:buFont typeface="Arial" panose="020B0604020202020204" pitchFamily="34" charset="0"/>
              <a:buChar char="•"/>
            </a:pPr>
            <a:r>
              <a:rPr lang="en-US" sz="3000" b="0" i="0" u="none" strike="noStrike" dirty="0" smtClean="0">
                <a:effectLst/>
                <a:latin typeface="Times New Roman" panose="02020603050405020304" pitchFamily="18" charset="0"/>
              </a:rPr>
              <a:t>Large amounts of data make processing generally tedious - optimization and automation of the process is a viable direction for development</a:t>
            </a:r>
            <a:endParaRPr lang="en-US" sz="3000" b="0" i="0" u="none" strike="noStrike" dirty="0">
              <a:effectLst/>
              <a:latin typeface="Times New Roman" panose="02020603050405020304" pitchFamily="18" charset="0"/>
            </a:endParaRPr>
          </a:p>
        </p:txBody>
      </p:sp>
      <p:pic>
        <p:nvPicPr>
          <p:cNvPr id="1033" name="Picture 9" descr="https://lh3.googleusercontent.com/ufF8J9fYigy1s_wHFuNkoNBMnnZF4UIAcfKXDn1E7vH_E7MT0m36tIWDJumTdRIOcYVykvoXPbug2x420pKCW__4elF2g-9cAb_K3dJ0ZIvgqqRkp7vTTMSajaF8XuYGVN0yuUUrZE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985" y="1506122"/>
            <a:ext cx="3956500" cy="21091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6.googleusercontent.com/R3eVHxYKOgFN-aKYu2athfWqmT_T7NVHsiRng2s0Gk9Yj_9BDfw7aVtvNuGCqaK_PI3pHUwPNSMMC0KBDpdqb_qMWol-xwDczEN7cqHh9YxD9Sw163-e6mkBVszYsIlQqTFqQk9L7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87212" y="788389"/>
            <a:ext cx="5178046" cy="135721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5662595" y="3429015"/>
            <a:ext cx="5002663" cy="2308324"/>
          </a:xfrm>
          <a:prstGeom prst="rect">
            <a:avLst/>
          </a:prstGeom>
        </p:spPr>
        <p:txBody>
          <a:bodyPr wrap="square">
            <a:spAutoFit/>
          </a:bodyPr>
          <a:lstStyle/>
          <a:p>
            <a:r>
              <a:rPr lang="en-US" sz="2400" b="1" i="1" u="none" strike="noStrike" dirty="0" smtClean="0">
                <a:solidFill>
                  <a:srgbClr val="000000"/>
                </a:solidFill>
                <a:effectLst/>
                <a:latin typeface="Times New Roman" panose="02020603050405020304" pitchFamily="18" charset="0"/>
              </a:rPr>
              <a:t>Figure 6 </a:t>
            </a:r>
            <a:r>
              <a:rPr lang="en-US" sz="2400" b="0" i="1" u="none" strike="noStrike" dirty="0" smtClean="0">
                <a:solidFill>
                  <a:srgbClr val="000000"/>
                </a:solidFill>
                <a:effectLst/>
                <a:latin typeface="Times New Roman" panose="02020603050405020304" pitchFamily="18" charset="0"/>
              </a:rPr>
              <a:t>.</a:t>
            </a:r>
            <a:r>
              <a:rPr lang="en-US" sz="2400" b="0" i="0" u="none" strike="noStrike" dirty="0" smtClean="0">
                <a:solidFill>
                  <a:srgbClr val="000000"/>
                </a:solidFill>
                <a:effectLst/>
                <a:latin typeface="Times New Roman" panose="02020603050405020304" pitchFamily="18" charset="0"/>
              </a:rPr>
              <a:t> Hellman &amp; Seidman (2002) determined the above formulations that eliminated the need for </a:t>
            </a:r>
            <a:r>
              <a:rPr lang="en-US" sz="2400" b="0" i="1" u="none" strike="noStrike" dirty="0" smtClean="0">
                <a:solidFill>
                  <a:srgbClr val="000000"/>
                </a:solidFill>
                <a:effectLst/>
                <a:latin typeface="Times New Roman" panose="02020603050405020304" pitchFamily="18" charset="0"/>
              </a:rPr>
              <a:t>a priori </a:t>
            </a:r>
            <a:r>
              <a:rPr lang="en-US" sz="2400" b="0" i="0" u="none" strike="noStrike" dirty="0" smtClean="0">
                <a:solidFill>
                  <a:srgbClr val="000000"/>
                </a:solidFill>
                <a:effectLst/>
                <a:latin typeface="Times New Roman" panose="02020603050405020304" pitchFamily="18" charset="0"/>
              </a:rPr>
              <a:t>knowledge of slice area, and through dimensional analysis substituted a formula</a:t>
            </a:r>
            <a:endParaRPr lang="en-US" sz="2400" b="0" dirty="0" smtClean="0">
              <a:effectLst/>
            </a:endParaRPr>
          </a:p>
        </p:txBody>
      </p:sp>
      <p:sp>
        <p:nvSpPr>
          <p:cNvPr id="9" name="Rectangle 8"/>
          <p:cNvSpPr/>
          <p:nvPr/>
        </p:nvSpPr>
        <p:spPr>
          <a:xfrm>
            <a:off x="11287701" y="811709"/>
            <a:ext cx="4089899" cy="10710624"/>
          </a:xfrm>
          <a:prstGeom prst="rect">
            <a:avLst/>
          </a:prstGeom>
          <a:ln>
            <a:noFill/>
          </a:ln>
        </p:spPr>
        <p:txBody>
          <a:bodyPr wrap="square">
            <a:spAutoFit/>
          </a:bodyPr>
          <a:lstStyle/>
          <a:p>
            <a:pPr fontAlgn="base"/>
            <a:r>
              <a:rPr lang="en-US" sz="3000" b="1" dirty="0" err="1" smtClean="0">
                <a:latin typeface="Times New Roman" panose="02020603050405020304" pitchFamily="18" charset="0"/>
              </a:rPr>
              <a:t>Gibbsian</a:t>
            </a:r>
            <a:r>
              <a:rPr lang="en-US" sz="3000" b="1" dirty="0" smtClean="0">
                <a:latin typeface="Times New Roman" panose="02020603050405020304" pitchFamily="18" charset="0"/>
              </a:rPr>
              <a:t> Interfacial Excess of Solute</a:t>
            </a:r>
            <a:endParaRPr lang="en-US" sz="3000" b="1" u="none" strike="noStrike" dirty="0" smtClean="0">
              <a:effectLst/>
              <a:latin typeface="Times New Roman" panose="02020603050405020304" pitchFamily="18" charset="0"/>
            </a:endParaRPr>
          </a:p>
          <a:p>
            <a:pPr fontAlgn="base">
              <a:buFont typeface="Arial" panose="020B0604020202020204" pitchFamily="34" charset="0"/>
              <a:buChar char="•"/>
            </a:pPr>
            <a:r>
              <a:rPr lang="en-US" sz="3000" b="0" i="1" u="none" strike="noStrike" dirty="0" err="1" smtClean="0">
                <a:effectLst/>
                <a:latin typeface="Times New Roman" panose="02020603050405020304" pitchFamily="18" charset="0"/>
              </a:rPr>
              <a:t>Γs</a:t>
            </a:r>
            <a:r>
              <a:rPr lang="en-US" sz="3000" b="0" i="0" u="none" strike="noStrike" dirty="0" smtClean="0">
                <a:effectLst/>
                <a:latin typeface="Times New Roman" panose="02020603050405020304" pitchFamily="18" charset="0"/>
              </a:rPr>
              <a:t>, concentration of solute within an infinitesimally small interface, a “Gibbs dividing surface,” between two bulk phases of a material</a:t>
            </a:r>
            <a:endParaRPr lang="en-US" sz="3000" b="0" i="1" u="none" strike="noStrike" dirty="0" smtClean="0">
              <a:effectLst/>
              <a:latin typeface="Times New Roman" panose="02020603050405020304" pitchFamily="18" charset="0"/>
            </a:endParaRP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Atom probe proxigram data is very well suited for this calculation, already binned shells</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Prior formulations require knowledge of area of shell thickness, possible to bypass</a:t>
            </a:r>
          </a:p>
          <a:p>
            <a:pPr fontAlgn="base">
              <a:spcAft>
                <a:spcPts val="1200"/>
              </a:spcAft>
              <a:buFont typeface="Arial" panose="020B0604020202020204" pitchFamily="34" charset="0"/>
              <a:buChar char="•"/>
            </a:pPr>
            <a:r>
              <a:rPr lang="en-US" sz="3000" b="0" i="0" u="none" strike="noStrike" dirty="0" smtClean="0">
                <a:effectLst/>
                <a:latin typeface="Times New Roman" panose="02020603050405020304" pitchFamily="18" charset="0"/>
              </a:rPr>
              <a:t>Circumvented </a:t>
            </a:r>
            <a:r>
              <a:rPr lang="en-US" sz="3000" b="0" i="1" u="none" strike="noStrike" dirty="0" smtClean="0">
                <a:effectLst/>
                <a:latin typeface="Times New Roman" panose="02020603050405020304" pitchFamily="18" charset="0"/>
              </a:rPr>
              <a:t>a priori </a:t>
            </a:r>
            <a:r>
              <a:rPr lang="en-US" sz="3000" b="0" i="0" u="none" strike="noStrike" dirty="0" smtClean="0">
                <a:effectLst/>
                <a:latin typeface="Times New Roman" panose="02020603050405020304" pitchFamily="18" charset="0"/>
              </a:rPr>
              <a:t>requisites for </a:t>
            </a:r>
            <a:r>
              <a:rPr lang="en-US" sz="3000" b="0" i="1" u="none" strike="noStrike" dirty="0" smtClean="0">
                <a:effectLst/>
                <a:latin typeface="Times New Roman" panose="02020603050405020304" pitchFamily="18" charset="0"/>
              </a:rPr>
              <a:t>⍴ </a:t>
            </a:r>
            <a:r>
              <a:rPr lang="en-US" sz="3000" b="0" i="0" u="none" strike="noStrike" dirty="0" smtClean="0">
                <a:effectLst/>
                <a:latin typeface="Times New Roman" panose="02020603050405020304" pitchFamily="18" charset="0"/>
              </a:rPr>
              <a:t>using lattice parameter of molecular species and assumption of Bravais crystal lattice structure </a:t>
            </a:r>
            <a:endParaRPr lang="en-US" sz="3000" b="0" i="0" u="none" strike="noStrike" dirty="0">
              <a:effectLst/>
              <a:latin typeface="Times New Roman" panose="02020603050405020304" pitchFamily="18" charset="0"/>
            </a:endParaRPr>
          </a:p>
        </p:txBody>
      </p:sp>
      <p:sp>
        <p:nvSpPr>
          <p:cNvPr id="10" name="Rectangle 9"/>
          <p:cNvSpPr/>
          <p:nvPr/>
        </p:nvSpPr>
        <p:spPr>
          <a:xfrm>
            <a:off x="346491" y="1371415"/>
            <a:ext cx="9991474" cy="8863965"/>
          </a:xfrm>
          <a:prstGeom prst="rect">
            <a:avLst/>
          </a:prstGeom>
          <a:ln>
            <a:solidFill>
              <a:schemeClr val="bg1"/>
            </a:solidFill>
          </a:ln>
        </p:spPr>
        <p:txBody>
          <a:bodyPr wrap="square">
            <a:spAutoFit/>
          </a:bodyPr>
          <a:lstStyle/>
          <a:p>
            <a:pPr indent="457200"/>
            <a:r>
              <a:rPr lang="en-US" sz="3000" b="0" i="0" u="none" strike="noStrike" dirty="0" smtClean="0">
                <a:solidFill>
                  <a:srgbClr val="000000"/>
                </a:solidFill>
                <a:effectLst/>
                <a:latin typeface="Times New Roman" panose="02020603050405020304" pitchFamily="18" charset="0"/>
                <a:cs typeface="Times New Roman" panose="02020603050405020304" pitchFamily="18" charset="0"/>
              </a:rPr>
              <a:t>The purpose of the project was to develop a Python-based toolkit to automate, optimize, and streamline analysis of data produced by Atom Probe Tomography (APT). This project addresses many issues with the raw data and proximity histogram analysis processes conducted after APT, such as the difficulties of mass spectrum peak decomposition, mass spectrum ranging, determining statistics such as Gibbs interfacial excess of solute, and error calculation in reported values. </a:t>
            </a:r>
            <a:endParaRPr lang="en-US" sz="3000" dirty="0">
              <a:latin typeface="Times New Roman" panose="02020603050405020304" pitchFamily="18" charset="0"/>
              <a:cs typeface="Times New Roman" panose="02020603050405020304" pitchFamily="18" charset="0"/>
            </a:endParaRPr>
          </a:p>
          <a:p>
            <a:pPr indent="457200"/>
            <a:r>
              <a:rPr lang="en-US" sz="3000" b="0" i="0" u="none" strike="noStrike" dirty="0" smtClean="0">
                <a:solidFill>
                  <a:srgbClr val="000000"/>
                </a:solidFill>
                <a:effectLst/>
                <a:latin typeface="Times New Roman" panose="02020603050405020304" pitchFamily="18" charset="0"/>
                <a:cs typeface="Times New Roman" panose="02020603050405020304" pitchFamily="18" charset="0"/>
              </a:rPr>
              <a:t>This was achieved by using established Python libraries such as </a:t>
            </a:r>
            <a:r>
              <a:rPr lang="en-US" sz="3000" b="0" i="1" u="none" strike="noStrike" dirty="0" smtClean="0">
                <a:solidFill>
                  <a:srgbClr val="000000"/>
                </a:solidFill>
                <a:effectLst/>
                <a:latin typeface="Times New Roman" panose="02020603050405020304" pitchFamily="18" charset="0"/>
                <a:cs typeface="Times New Roman" panose="02020603050405020304" pitchFamily="18" charset="0"/>
              </a:rPr>
              <a:t>Pandas</a:t>
            </a:r>
            <a:r>
              <a:rPr lang="en-US" sz="3000" b="0" i="0" u="none" strike="noStrike" dirty="0" smtClean="0">
                <a:solidFill>
                  <a:srgbClr val="000000"/>
                </a:solidFill>
                <a:effectLst/>
                <a:latin typeface="Times New Roman" panose="02020603050405020304" pitchFamily="18" charset="0"/>
                <a:cs typeface="Times New Roman" panose="02020603050405020304" pitchFamily="18" charset="0"/>
              </a:rPr>
              <a:t> to process large amounts of binary data generated by APT into workable CSV files and addressing each issue in APT analysis with discrete scripts, finally compiling them into a toolkit available on </a:t>
            </a:r>
            <a:r>
              <a:rPr lang="en-US" sz="3000" b="0" i="0" u="none" strike="noStrike" dirty="0" err="1" smtClean="0">
                <a:solidFill>
                  <a:srgbClr val="000000"/>
                </a:solidFill>
                <a:effectLst/>
                <a:latin typeface="Times New Roman" panose="02020603050405020304" pitchFamily="18" charset="0"/>
                <a:cs typeface="Times New Roman" panose="02020603050405020304" pitchFamily="18" charset="0"/>
              </a:rPr>
              <a:t>Github</a:t>
            </a:r>
            <a:r>
              <a:rPr lang="en-US" sz="3000" b="0" i="0" u="none" strike="noStrike" dirty="0" smtClean="0">
                <a:solidFill>
                  <a:srgbClr val="000000"/>
                </a:solidFill>
                <a:effectLst/>
                <a:latin typeface="Times New Roman" panose="02020603050405020304" pitchFamily="18" charset="0"/>
                <a:cs typeface="Times New Roman" panose="02020603050405020304" pitchFamily="18" charset="0"/>
              </a:rPr>
              <a:t>. In addition to this project holistically addressing APT data analysis using Python and moving APT data analysis away from proprietary software, future goals include improving existing data analysis techniques by implementing various algorithms employing optimization and machine learning.</a:t>
            </a:r>
            <a:endParaRPr lang="en-US" sz="3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46491" y="811709"/>
            <a:ext cx="8732195" cy="553998"/>
          </a:xfrm>
          <a:prstGeom prst="rect">
            <a:avLst/>
          </a:prstGeom>
          <a:noFill/>
        </p:spPr>
        <p:txBody>
          <a:bodyPr wrap="square" rtlCol="0">
            <a:spAutoFit/>
          </a:bodyPr>
          <a:lstStyle/>
          <a:p>
            <a:r>
              <a:rPr lang="en-US" sz="3000" b="1" dirty="0" smtClean="0">
                <a:latin typeface="Times New Roman" panose="02020603050405020304" pitchFamily="18" charset="0"/>
                <a:cs typeface="Times New Roman" panose="02020603050405020304" pitchFamily="18" charset="0"/>
              </a:rPr>
              <a:t>Project Overview</a:t>
            </a:r>
            <a:endParaRPr lang="en-US" sz="3000" b="1" dirty="0">
              <a:latin typeface="Times New Roman" panose="02020603050405020304" pitchFamily="18" charset="0"/>
              <a:cs typeface="Times New Roman" panose="02020603050405020304" pitchFamily="18" charset="0"/>
            </a:endParaRPr>
          </a:p>
        </p:txBody>
      </p:sp>
      <p:pic>
        <p:nvPicPr>
          <p:cNvPr id="1035" name="Picture 11" descr="https://lh6.googleusercontent.com/h6rabPlI-tpfb9JfwFlPZDqGKEI3YyRKuvDKpTHd4wN1GqntuQElR0UTdjo_ETzWbpxH2BlSsW1HHR_SOXPfpGv58jOEzPaTjqINg-TFSMtOFLgfFEnm83mkIDhIsuEblzSRPryScJ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491" y="28538541"/>
            <a:ext cx="10272323" cy="136964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46491" y="30307636"/>
            <a:ext cx="9515966" cy="1938992"/>
          </a:xfrm>
          <a:prstGeom prst="rect">
            <a:avLst/>
          </a:prstGeom>
        </p:spPr>
        <p:txBody>
          <a:bodyPr wrap="square">
            <a:spAutoFit/>
          </a:bodyPr>
          <a:lstStyle/>
          <a:p>
            <a:r>
              <a:rPr lang="en-US" sz="2400" b="1" i="1" u="none" strike="noStrike" dirty="0" smtClean="0">
                <a:solidFill>
                  <a:srgbClr val="000000"/>
                </a:solidFill>
                <a:effectLst/>
                <a:latin typeface="Times New Roman" panose="02020603050405020304" pitchFamily="18" charset="0"/>
                <a:cs typeface="Times New Roman" panose="02020603050405020304" pitchFamily="18" charset="0"/>
              </a:rPr>
              <a:t>Figure 2</a:t>
            </a:r>
            <a:r>
              <a:rPr lang="en-US" sz="2400" b="1" i="0" u="none" strike="noStrike" dirty="0" smtClean="0">
                <a:solidFill>
                  <a:srgbClr val="000000"/>
                </a:solidFill>
                <a:effectLst/>
                <a:latin typeface="Times New Roman" panose="02020603050405020304" pitchFamily="18" charset="0"/>
                <a:cs typeface="Times New Roman" panose="02020603050405020304" pitchFamily="18" charset="0"/>
              </a:rPr>
              <a:t>.</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Unmodified proxigram of atom counts. Note Rn % (27Da), raw data for the 27 Dalton which could be 27Al</a:t>
            </a:r>
            <a:r>
              <a:rPr lang="en-US" sz="2400" b="0" i="0" u="none" strike="noStrike" baseline="30000" dirty="0" smtClean="0">
                <a:solidFill>
                  <a:srgbClr val="000000"/>
                </a:solidFill>
                <a:effectLst/>
                <a:latin typeface="Times New Roman" panose="02020603050405020304" pitchFamily="18" charset="0"/>
                <a:cs typeface="Times New Roman" panose="02020603050405020304" pitchFamily="18" charset="0"/>
              </a:rPr>
              <a:t>1+</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54Fe</a:t>
            </a:r>
            <a:r>
              <a:rPr lang="en-US" sz="2400" b="0" i="0" u="none" strike="noStrike" baseline="30000" dirty="0" smtClean="0">
                <a:solidFill>
                  <a:srgbClr val="000000"/>
                </a:solidFill>
                <a:effectLst/>
                <a:latin typeface="Times New Roman" panose="02020603050405020304" pitchFamily="18" charset="0"/>
                <a:cs typeface="Times New Roman" panose="02020603050405020304" pitchFamily="18" charset="0"/>
              </a:rPr>
              <a:t>2+</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or 54Cr</a:t>
            </a:r>
            <a:r>
              <a:rPr lang="en-US" sz="2400" b="0" i="0" u="none" strike="noStrike" baseline="30000" dirty="0" smtClean="0">
                <a:solidFill>
                  <a:srgbClr val="000000"/>
                </a:solidFill>
                <a:effectLst/>
                <a:latin typeface="Times New Roman" panose="02020603050405020304" pitchFamily="18" charset="0"/>
                <a:cs typeface="Times New Roman" panose="02020603050405020304" pitchFamily="18" charset="0"/>
              </a:rPr>
              <a:t>2+</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 This ambiguity of isotopic overlap requires further resolution, one of the tasks executed by the toolkit. </a:t>
            </a:r>
            <a:r>
              <a:rPr lang="en-US" sz="2400" dirty="0" smtClean="0">
                <a:solidFill>
                  <a:srgbClr val="000000"/>
                </a:solidFill>
                <a:latin typeface="Times New Roman" panose="02020603050405020304" pitchFamily="18" charset="0"/>
                <a:cs typeface="Times New Roman" panose="02020603050405020304" pitchFamily="18" charset="0"/>
              </a:rPr>
              <a:t>The gallium implanted by FIB milling will also requires resolution by the toolkit</a:t>
            </a:r>
            <a:endParaRPr lang="en-US" sz="2400" dirty="0">
              <a:latin typeface="Times New Roman" panose="02020603050405020304" pitchFamily="18" charset="0"/>
              <a:cs typeface="Times New Roman" panose="02020603050405020304" pitchFamily="18" charset="0"/>
            </a:endParaRPr>
          </a:p>
        </p:txBody>
      </p:sp>
      <p:sp>
        <p:nvSpPr>
          <p:cNvPr id="14" name="Rectangle 13"/>
          <p:cNvSpPr/>
          <p:nvPr/>
        </p:nvSpPr>
        <p:spPr>
          <a:xfrm>
            <a:off x="11287700" y="11766622"/>
            <a:ext cx="10362953" cy="14250055"/>
          </a:xfrm>
          <a:prstGeom prst="rect">
            <a:avLst/>
          </a:prstGeom>
          <a:ln>
            <a:noFill/>
          </a:ln>
        </p:spPr>
        <p:txBody>
          <a:bodyPr wrap="square">
            <a:spAutoFit/>
          </a:bodyPr>
          <a:lstStyle/>
          <a:p>
            <a:pPr fontAlgn="base"/>
            <a:r>
              <a:rPr lang="en-US" sz="3000" b="1" i="0" u="none" strike="noStrike" dirty="0" smtClean="0">
                <a:effectLst/>
                <a:latin typeface="Times New Roman" panose="02020603050405020304" pitchFamily="18" charset="0"/>
              </a:rPr>
              <a:t>Results and Discussion</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The main application interface and related programs can be found at </a:t>
            </a:r>
            <a:r>
              <a:rPr lang="en-US" sz="3000" b="0" i="0" u="sng" strike="noStrike" dirty="0" smtClean="0">
                <a:effectLst/>
                <a:latin typeface="Times New Roman" panose="02020603050405020304" pitchFamily="18" charset="0"/>
                <a:hlinkClick r:id="rId7"/>
              </a:rPr>
              <a:t>https://github.com/sakanak/apt-csv-work</a:t>
            </a:r>
            <a:r>
              <a:rPr lang="en-US" sz="3000" b="0" i="0" u="none" strike="noStrike" dirty="0" smtClean="0">
                <a:effectLst/>
                <a:latin typeface="Times New Roman" panose="02020603050405020304" pitchFamily="18" charset="0"/>
              </a:rPr>
              <a:t> </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Current algorithms in the application are those written expressly for the sake of automation of manual tasks, with the exception of the calculation software for the Gibbs interfacial excess of solute</a:t>
            </a:r>
          </a:p>
          <a:p>
            <a:pPr fontAlgn="base">
              <a:spcAft>
                <a:spcPts val="1200"/>
              </a:spcAft>
              <a:buFont typeface="Arial" panose="020B0604020202020204" pitchFamily="34" charset="0"/>
              <a:buChar char="•"/>
            </a:pPr>
            <a:r>
              <a:rPr lang="en-US" sz="3000" b="0" i="0" u="none" strike="noStrike" dirty="0" smtClean="0">
                <a:effectLst/>
                <a:latin typeface="Times New Roman" panose="02020603050405020304" pitchFamily="18" charset="0"/>
              </a:rPr>
              <a:t>All programs were checked to have complete accuracy through comparison with past files available at the Naval Research Laboratory</a:t>
            </a:r>
          </a:p>
          <a:p>
            <a:pPr fontAlgn="base">
              <a:buFont typeface="Arial" panose="020B0604020202020204" pitchFamily="34" charset="0"/>
              <a:buChar char="•"/>
            </a:pPr>
            <a:r>
              <a:rPr lang="en-US" sz="3000" b="0" i="0" u="none" strike="noStrike" dirty="0" smtClean="0">
                <a:effectLst/>
                <a:latin typeface="Times New Roman" panose="02020603050405020304" pitchFamily="18" charset="0"/>
              </a:rPr>
              <a:t>The formulation used for Gibbs interfacial excess relies on estimations made for number density using an assumed lattice parameter and structure - further development could reduce such error as proposed in  </a:t>
            </a:r>
            <a:r>
              <a:rPr lang="en-US" sz="3000" b="0" i="0" u="none" strike="noStrike" dirty="0" err="1" smtClean="0">
                <a:effectLst/>
                <a:latin typeface="Times New Roman" panose="02020603050405020304" pitchFamily="18" charset="0"/>
              </a:rPr>
              <a:t>Krakauer</a:t>
            </a:r>
            <a:r>
              <a:rPr lang="en-US" sz="3000" b="0" i="0" u="none" strike="noStrike" dirty="0" smtClean="0">
                <a:effectLst/>
                <a:latin typeface="Times New Roman" panose="02020603050405020304" pitchFamily="18" charset="0"/>
              </a:rPr>
              <a:t> &amp; Seidman et al. (1993) for an APFIM TEM calculation of </a:t>
            </a:r>
            <a:r>
              <a:rPr lang="en-US" sz="3000" b="0" i="0" u="none" strike="noStrike" dirty="0" err="1" smtClean="0">
                <a:effectLst/>
                <a:latin typeface="Times New Roman" panose="02020603050405020304" pitchFamily="18" charset="0"/>
              </a:rPr>
              <a:t>Gibbsian</a:t>
            </a:r>
            <a:r>
              <a:rPr lang="en-US" sz="3000" b="0" i="0" u="none" strike="noStrike" dirty="0" smtClean="0">
                <a:effectLst/>
                <a:latin typeface="Times New Roman" panose="02020603050405020304" pitchFamily="18" charset="0"/>
              </a:rPr>
              <a:t> excess</a:t>
            </a:r>
          </a:p>
          <a:p>
            <a:pPr fontAlgn="base">
              <a:buFont typeface="Arial" panose="020B0604020202020204" pitchFamily="34" charset="0"/>
              <a:buChar char="•"/>
            </a:pPr>
            <a:endParaRPr lang="en-US" sz="3000" dirty="0">
              <a:latin typeface="Times New Roman" panose="02020603050405020304" pitchFamily="18" charset="0"/>
            </a:endParaRPr>
          </a:p>
          <a:p>
            <a:pPr fontAlgn="base"/>
            <a:r>
              <a:rPr lang="en-US" sz="3000" b="1" i="0" u="none" strike="noStrike" dirty="0" smtClean="0">
                <a:effectLst/>
                <a:latin typeface="Times New Roman" panose="02020603050405020304" pitchFamily="18" charset="0"/>
              </a:rPr>
              <a:t>Further Perspectives</a:t>
            </a:r>
          </a:p>
          <a:p>
            <a:pPr fontAlgn="base"/>
            <a:r>
              <a:rPr lang="en-US" sz="3000" b="0" i="0" u="none" strike="noStrike" dirty="0" smtClean="0">
                <a:effectLst/>
                <a:latin typeface="Times New Roman" panose="02020603050405020304" pitchFamily="18" charset="0"/>
              </a:rPr>
              <a:t>A few tasks for the toolkit currently in development include:</a:t>
            </a:r>
          </a:p>
          <a:p>
            <a:pPr marL="742950" lvl="1" indent="-285750" fontAlgn="base">
              <a:buFont typeface="Arial" panose="020B0604020202020204" pitchFamily="34" charset="0"/>
              <a:buChar char="•"/>
            </a:pPr>
            <a:r>
              <a:rPr lang="en-US" sz="3000" b="0" i="0" u="none" strike="noStrike" dirty="0" smtClean="0">
                <a:effectLst/>
                <a:latin typeface="Times New Roman" panose="02020603050405020304" pitchFamily="18" charset="0"/>
              </a:rPr>
              <a:t>Optimizing cluster detection</a:t>
            </a:r>
          </a:p>
          <a:p>
            <a:pPr marL="742950" lvl="1" indent="-285750" fontAlgn="base">
              <a:buFont typeface="Arial" panose="020B0604020202020204" pitchFamily="34" charset="0"/>
              <a:buChar char="•"/>
            </a:pPr>
            <a:r>
              <a:rPr lang="en-US" sz="3000" b="0" i="0" u="none" strike="noStrike" dirty="0" smtClean="0">
                <a:effectLst/>
                <a:latin typeface="Times New Roman" panose="02020603050405020304" pitchFamily="18" charset="0"/>
              </a:rPr>
              <a:t>Generating volume and radii calculations with particle info</a:t>
            </a:r>
          </a:p>
          <a:p>
            <a:pPr marL="742950" lvl="1" indent="-285750" fontAlgn="base">
              <a:buFont typeface="Arial" panose="020B0604020202020204" pitchFamily="34" charset="0"/>
              <a:buChar char="•"/>
            </a:pPr>
            <a:r>
              <a:rPr lang="en-US" sz="3000" b="0" i="0" u="none" strike="noStrike" dirty="0" smtClean="0">
                <a:effectLst/>
                <a:latin typeface="Times New Roman" panose="02020603050405020304" pitchFamily="18" charset="0"/>
              </a:rPr>
              <a:t>Executing peak detection and automatic ranging and isotope assignment using available isotope abundances table</a:t>
            </a:r>
          </a:p>
          <a:p>
            <a:pPr marL="742950" lvl="1" indent="-285750" fontAlgn="base">
              <a:buFont typeface="Arial" panose="020B0604020202020204" pitchFamily="34" charset="0"/>
              <a:buChar char="•"/>
            </a:pPr>
            <a:r>
              <a:rPr lang="en-US" sz="3000" b="0" i="0" u="none" strike="noStrike" dirty="0" smtClean="0">
                <a:effectLst/>
                <a:latin typeface="Times New Roman" panose="02020603050405020304" pitchFamily="18" charset="0"/>
              </a:rPr>
              <a:t>Modelling matrix composition to track precipitation as a function of time</a:t>
            </a:r>
          </a:p>
          <a:p>
            <a:pPr marL="742950" lvl="1" indent="-285750" fontAlgn="base">
              <a:buFont typeface="Arial" panose="020B0604020202020204" pitchFamily="34" charset="0"/>
              <a:buChar char="•"/>
            </a:pPr>
            <a:r>
              <a:rPr lang="en-US" sz="3000" b="0" i="0" u="none" strike="noStrike" dirty="0" smtClean="0">
                <a:effectLst/>
                <a:latin typeface="Times New Roman" panose="02020603050405020304" pitchFamily="18" charset="0"/>
              </a:rPr>
              <a:t>Additional tasks are to be determined</a:t>
            </a:r>
          </a:p>
          <a:p>
            <a:pPr fontAlgn="base">
              <a:spcAft>
                <a:spcPts val="1200"/>
              </a:spcAft>
            </a:pPr>
            <a:r>
              <a:rPr lang="en-US" sz="3000" b="0" i="0" u="none" strike="noStrike" dirty="0" smtClean="0">
                <a:effectLst/>
                <a:latin typeface="Times New Roman" panose="02020603050405020304" pitchFamily="18" charset="0"/>
              </a:rPr>
              <a:t>Further implementation of different techniques; one example includes utilizing Ripley’s K-function and machine learning to optimize the maximum separation algorithm for cluster detection, while another involves optimizing existing simulations for field evaporation such as </a:t>
            </a:r>
            <a:r>
              <a:rPr lang="en-US" sz="3000" b="0" i="0" u="none" strike="noStrike" dirty="0" err="1" smtClean="0">
                <a:effectLst/>
                <a:latin typeface="Times New Roman" panose="02020603050405020304" pitchFamily="18" charset="0"/>
              </a:rPr>
              <a:t>TAPSim</a:t>
            </a:r>
            <a:endParaRPr lang="en-US" sz="3000" b="0" i="0" u="none" strike="noStrike" dirty="0" smtClean="0">
              <a:effectLst/>
              <a:latin typeface="Times New Roman" panose="02020603050405020304" pitchFamily="18" charset="0"/>
            </a:endParaRPr>
          </a:p>
          <a:p>
            <a:pPr fontAlgn="base"/>
            <a:endParaRPr lang="en-US" sz="3000" b="0" i="0" u="none" strike="noStrike" dirty="0">
              <a:effectLst/>
              <a:latin typeface="Times New Roman" panose="02020603050405020304" pitchFamily="18" charset="0"/>
            </a:endParaRPr>
          </a:p>
        </p:txBody>
      </p:sp>
      <p:sp>
        <p:nvSpPr>
          <p:cNvPr id="18" name="Rectangle 17"/>
          <p:cNvSpPr/>
          <p:nvPr/>
        </p:nvSpPr>
        <p:spPr>
          <a:xfrm>
            <a:off x="5486400" y="12673549"/>
            <a:ext cx="10972800" cy="923330"/>
          </a:xfrm>
          <a:prstGeom prst="rect">
            <a:avLst/>
          </a:prstGeom>
        </p:spPr>
        <p:txBody>
          <a:bodyPr>
            <a:spAutoFit/>
          </a:bodyPr>
          <a:lstStyle/>
          <a:p>
            <a:pPr fontAlgn="base">
              <a:buFont typeface="Arial" panose="020B0604020202020204" pitchFamily="34" charset="0"/>
              <a:buChar char="•"/>
            </a:pPr>
            <a:endParaRPr lang="en-US" sz="5400" b="0" i="0" u="none" strike="noStrike" dirty="0">
              <a:solidFill>
                <a:srgbClr val="595959"/>
              </a:solidFill>
              <a:effectLst/>
              <a:latin typeface="Times New Roman" panose="02020603050405020304" pitchFamily="18" charset="0"/>
            </a:endParaRPr>
          </a:p>
        </p:txBody>
      </p:sp>
      <p:sp>
        <p:nvSpPr>
          <p:cNvPr id="19" name="Rectangle 18"/>
          <p:cNvSpPr/>
          <p:nvPr/>
        </p:nvSpPr>
        <p:spPr>
          <a:xfrm>
            <a:off x="15692500" y="5956605"/>
            <a:ext cx="5958153" cy="5786199"/>
          </a:xfrm>
          <a:prstGeom prst="rect">
            <a:avLst/>
          </a:prstGeom>
          <a:ln>
            <a:solidFill>
              <a:srgbClr val="7030A0"/>
            </a:solidFill>
          </a:ln>
        </p:spPr>
        <p:txBody>
          <a:bodyPr wrap="square">
            <a:spAutoFit/>
          </a:bodyPr>
          <a:lstStyle/>
          <a:p>
            <a:pPr fontAlgn="base"/>
            <a:r>
              <a:rPr lang="en-US" sz="3000" b="1" dirty="0" smtClean="0">
                <a:latin typeface="Times New Roman" panose="02020603050405020304" pitchFamily="18" charset="0"/>
              </a:rPr>
              <a:t>Conclusions</a:t>
            </a:r>
            <a:endParaRPr lang="en-US" sz="3000" b="1" i="0" u="none" strike="noStrike" dirty="0" smtClean="0">
              <a:effectLst/>
              <a:latin typeface="Times New Roman" panose="02020603050405020304" pitchFamily="18" charset="0"/>
            </a:endParaRPr>
          </a:p>
          <a:p>
            <a:pPr fontAlgn="base"/>
            <a:r>
              <a:rPr lang="en-US" sz="3000" b="0" i="0" u="none" strike="noStrike" dirty="0" smtClean="0">
                <a:effectLst/>
                <a:latin typeface="Times New Roman" panose="02020603050405020304" pitchFamily="18" charset="0"/>
              </a:rPr>
              <a:t>Confirmation of the ability of toolkit to automate analysis of data in APT</a:t>
            </a:r>
          </a:p>
          <a:p>
            <a:pPr fontAlgn="base"/>
            <a:endParaRPr lang="en-US" sz="3000" b="0" i="0" u="none" strike="noStrike" dirty="0" smtClean="0">
              <a:effectLst/>
              <a:latin typeface="Times New Roman" panose="02020603050405020304" pitchFamily="18" charset="0"/>
            </a:endParaRPr>
          </a:p>
          <a:p>
            <a:pPr fontAlgn="base"/>
            <a:r>
              <a:rPr lang="en-US" sz="3000" b="0" i="0" u="none" strike="noStrike" dirty="0" smtClean="0">
                <a:effectLst/>
                <a:latin typeface="Times New Roman" panose="02020603050405020304" pitchFamily="18" charset="0"/>
              </a:rPr>
              <a:t>Implementation of calculators for specific thermodynamic quantities</a:t>
            </a:r>
          </a:p>
          <a:p>
            <a:pPr fontAlgn="base">
              <a:spcAft>
                <a:spcPts val="1200"/>
              </a:spcAft>
            </a:pPr>
            <a:endParaRPr lang="en-US" sz="3000" b="0" i="0" u="none" strike="noStrike" dirty="0" smtClean="0">
              <a:effectLst/>
              <a:latin typeface="Times New Roman" panose="02020603050405020304" pitchFamily="18" charset="0"/>
            </a:endParaRPr>
          </a:p>
          <a:p>
            <a:pPr fontAlgn="base">
              <a:spcAft>
                <a:spcPts val="1200"/>
              </a:spcAft>
            </a:pPr>
            <a:r>
              <a:rPr lang="en-US" sz="3000" b="0" i="0" u="none" strike="noStrike" dirty="0" smtClean="0">
                <a:effectLst/>
                <a:latin typeface="Times New Roman" panose="02020603050405020304" pitchFamily="18" charset="0"/>
              </a:rPr>
              <a:t>Identifiable room for development in areas dealing with large amounts of data through implementation of optimization algorithms and different data structures</a:t>
            </a:r>
            <a:endParaRPr lang="en-US" sz="3000"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val="1135589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TotalTime>
  <Words>1130</Words>
  <Application>Microsoft Office PowerPoint</Application>
  <PresentationFormat>Custom</PresentationFormat>
  <Paragraphs>78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A. Kanigicherla</dc:creator>
  <cp:lastModifiedBy>Vishal A. Kanigicherla</cp:lastModifiedBy>
  <cp:revision>15</cp:revision>
  <dcterms:created xsi:type="dcterms:W3CDTF">2021-01-21T04:31:39Z</dcterms:created>
  <dcterms:modified xsi:type="dcterms:W3CDTF">2021-01-21T06:15:09Z</dcterms:modified>
</cp:coreProperties>
</file>