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78968caa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78968caa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78968caa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78968caa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78968caa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78968caa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78968caa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78968caa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78968caa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78968caa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78968caa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78968caa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78968caa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78968caa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33333"/>
              </a:solidFill>
              <a:highlight>
                <a:srgbClr val="FCFCFC"/>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78968caa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78968caa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78968caa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78968caa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78968caa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78968caa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78968caa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78968caa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78968caa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78968caa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78968caa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78968caa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78968caa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78968caa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sakanak/apt-csv-work.g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59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700">
                <a:latin typeface="Times New Roman"/>
                <a:ea typeface="Times New Roman"/>
                <a:cs typeface="Times New Roman"/>
                <a:sym typeface="Times New Roman"/>
              </a:rPr>
              <a:t>Development of Python-based Toolkit to Improve Analysis of Atom Probe Tomography Data</a:t>
            </a:r>
            <a:endParaRPr sz="3700">
              <a:latin typeface="Times New Roman"/>
              <a:ea typeface="Times New Roman"/>
              <a:cs typeface="Times New Roman"/>
              <a:sym typeface="Times New Roman"/>
            </a:endParaRPr>
          </a:p>
        </p:txBody>
      </p:sp>
      <p:sp>
        <p:nvSpPr>
          <p:cNvPr id="55" name="Google Shape;55;p13"/>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latin typeface="Times New Roman"/>
                <a:ea typeface="Times New Roman"/>
                <a:cs typeface="Times New Roman"/>
                <a:sym typeface="Times New Roman"/>
              </a:rPr>
              <a:t>Vishal Kanigicherla</a:t>
            </a:r>
            <a:endParaRPr baseline="30000" sz="2700">
              <a:latin typeface="Times New Roman"/>
              <a:ea typeface="Times New Roman"/>
              <a:cs typeface="Times New Roman"/>
              <a:sym typeface="Times New Roman"/>
            </a:endParaRPr>
          </a:p>
        </p:txBody>
      </p:sp>
      <p:sp>
        <p:nvSpPr>
          <p:cNvPr id="56" name="Google Shape;56;p13"/>
          <p:cNvSpPr txBox="1"/>
          <p:nvPr/>
        </p:nvSpPr>
        <p:spPr>
          <a:xfrm>
            <a:off x="3205200" y="4391450"/>
            <a:ext cx="5627100" cy="456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Science and Technology Department, Thomas Jefferson High School for Science and Technology, Alexandria, VA, USA</a:t>
            </a:r>
            <a:endParaRPr sz="1700"/>
          </a:p>
        </p:txBody>
      </p:sp>
      <p:pic>
        <p:nvPicPr>
          <p:cNvPr id="57" name="Google Shape;57;p13"/>
          <p:cNvPicPr preferRelativeResize="0"/>
          <p:nvPr/>
        </p:nvPicPr>
        <p:blipFill>
          <a:blip r:embed="rId3">
            <a:alphaModFix/>
          </a:blip>
          <a:stretch>
            <a:fillRect/>
          </a:stretch>
        </p:blipFill>
        <p:spPr>
          <a:xfrm>
            <a:off x="311700" y="3513750"/>
            <a:ext cx="1334300" cy="1334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2975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70" name="Google Shape;170;p22"/>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SzPts val="1630"/>
              <a:buFont typeface="Times New Roman"/>
              <a:buChar char="●"/>
            </a:pPr>
            <a:r>
              <a:rPr lang="en" sz="1629">
                <a:latin typeface="Times New Roman"/>
                <a:ea typeface="Times New Roman"/>
                <a:cs typeface="Times New Roman"/>
                <a:sym typeface="Times New Roman"/>
              </a:rPr>
              <a:t>The main application interface and related programs can be found at </a:t>
            </a:r>
            <a:r>
              <a:rPr lang="en" sz="1629" u="sng">
                <a:solidFill>
                  <a:schemeClr val="hlink"/>
                </a:solidFill>
                <a:latin typeface="Times New Roman"/>
                <a:ea typeface="Times New Roman"/>
                <a:cs typeface="Times New Roman"/>
                <a:sym typeface="Times New Roman"/>
                <a:hlinkClick r:id="rId3"/>
              </a:rPr>
              <a:t>https://github.com/sakanak/apt-csv-work</a:t>
            </a:r>
            <a:r>
              <a:rPr lang="en" sz="1629">
                <a:latin typeface="Times New Roman"/>
                <a:ea typeface="Times New Roman"/>
                <a:cs typeface="Times New Roman"/>
                <a:sym typeface="Times New Roman"/>
              </a:rPr>
              <a:t> </a:t>
            </a:r>
            <a:endParaRPr sz="1629">
              <a:latin typeface="Times New Roman"/>
              <a:ea typeface="Times New Roman"/>
              <a:cs typeface="Times New Roman"/>
              <a:sym typeface="Times New Roman"/>
            </a:endParaRPr>
          </a:p>
          <a:p>
            <a:pPr indent="-332105" lvl="0" marL="457200" rtl="0" algn="l">
              <a:spcBef>
                <a:spcPts val="0"/>
              </a:spcBef>
              <a:spcAft>
                <a:spcPts val="0"/>
              </a:spcAft>
              <a:buSzPts val="1630"/>
              <a:buFont typeface="Times New Roman"/>
              <a:buChar char="●"/>
            </a:pPr>
            <a:r>
              <a:rPr lang="en" sz="1629">
                <a:latin typeface="Times New Roman"/>
                <a:ea typeface="Times New Roman"/>
                <a:cs typeface="Times New Roman"/>
                <a:sym typeface="Times New Roman"/>
              </a:rPr>
              <a:t>Current algorithms in the application are those written expressly for the sake of automation of manual tasks, with the exception of the calculation software for the Gibbs interfacial excess of solute</a:t>
            </a:r>
            <a:endParaRPr sz="1629">
              <a:latin typeface="Times New Roman"/>
              <a:ea typeface="Times New Roman"/>
              <a:cs typeface="Times New Roman"/>
              <a:sym typeface="Times New Roman"/>
            </a:endParaRPr>
          </a:p>
          <a:p>
            <a:pPr indent="-332105" lvl="0" marL="457200" rtl="0" algn="l">
              <a:spcBef>
                <a:spcPts val="0"/>
              </a:spcBef>
              <a:spcAft>
                <a:spcPts val="0"/>
              </a:spcAft>
              <a:buSzPts val="1630"/>
              <a:buFont typeface="Times New Roman"/>
              <a:buChar char="●"/>
            </a:pPr>
            <a:r>
              <a:rPr lang="en" sz="1629">
                <a:latin typeface="Times New Roman"/>
                <a:ea typeface="Times New Roman"/>
                <a:cs typeface="Times New Roman"/>
                <a:sym typeface="Times New Roman"/>
              </a:rPr>
              <a:t>All programs were checked to have complete accuracy through comparison with past files available at the Naval Research Laboratory</a:t>
            </a:r>
            <a:endParaRPr sz="1629">
              <a:latin typeface="Times New Roman"/>
              <a:ea typeface="Times New Roman"/>
              <a:cs typeface="Times New Roman"/>
              <a:sym typeface="Times New Roman"/>
            </a:endParaRPr>
          </a:p>
          <a:p>
            <a:pPr indent="-332105" lvl="0" marL="457200" rtl="0" algn="l">
              <a:spcBef>
                <a:spcPts val="0"/>
              </a:spcBef>
              <a:spcAft>
                <a:spcPts val="0"/>
              </a:spcAft>
              <a:buSzPts val="1630"/>
              <a:buFont typeface="Times New Roman"/>
              <a:buChar char="●"/>
            </a:pPr>
            <a:r>
              <a:rPr lang="en" sz="1629">
                <a:latin typeface="Times New Roman"/>
                <a:ea typeface="Times New Roman"/>
                <a:cs typeface="Times New Roman"/>
                <a:sym typeface="Times New Roman"/>
              </a:rPr>
              <a:t>The formulation used for Gibbs interfacial excess relies on estimations made for number density using an assumed lattice parameter and structure - further development could reduce such error as proposed in  Krakauer &amp; Seidman et al. (1993) for an APFIM TEM calculation of Gibbsian excess</a:t>
            </a:r>
            <a:endParaRPr sz="1629">
              <a:latin typeface="Times New Roman"/>
              <a:ea typeface="Times New Roman"/>
              <a:cs typeface="Times New Roman"/>
              <a:sym typeface="Times New Roman"/>
            </a:endParaRPr>
          </a:p>
          <a:p>
            <a:pPr indent="0" lvl="0" marL="457200" rtl="0" algn="l">
              <a:spcBef>
                <a:spcPts val="1200"/>
              </a:spcBef>
              <a:spcAft>
                <a:spcPts val="0"/>
              </a:spcAft>
              <a:buSzPts val="935"/>
              <a:buNone/>
            </a:pPr>
            <a:r>
              <a:t/>
            </a:r>
            <a:endParaRPr sz="1629">
              <a:latin typeface="Times New Roman"/>
              <a:ea typeface="Times New Roman"/>
              <a:cs typeface="Times New Roman"/>
              <a:sym typeface="Times New Roman"/>
            </a:endParaRPr>
          </a:p>
          <a:p>
            <a:pPr indent="0" lvl="0" marL="457200" rtl="0" algn="l">
              <a:spcBef>
                <a:spcPts val="1200"/>
              </a:spcBef>
              <a:spcAft>
                <a:spcPts val="1200"/>
              </a:spcAft>
              <a:buSzPts val="935"/>
              <a:buNone/>
            </a:pPr>
            <a:r>
              <a:t/>
            </a:r>
            <a:endParaRPr sz="1629">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2975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Conclusions</a:t>
            </a:r>
            <a:endParaRPr>
              <a:latin typeface="Times New Roman"/>
              <a:ea typeface="Times New Roman"/>
              <a:cs typeface="Times New Roman"/>
              <a:sym typeface="Times New Roman"/>
            </a:endParaRPr>
          </a:p>
        </p:txBody>
      </p:sp>
      <p:sp>
        <p:nvSpPr>
          <p:cNvPr id="176" name="Google Shape;176;p23"/>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Confirmation of the ability of toolkit to automate analysis of data in APT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Implementation of calculators for specific thermodynamic quantities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Identifiable room for development in areas dealing with large amounts of data through implementation of optimization algorithms and different data structures</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Further Perspectives</a:t>
            </a:r>
            <a:endParaRPr>
              <a:latin typeface="Times New Roman"/>
              <a:ea typeface="Times New Roman"/>
              <a:cs typeface="Times New Roman"/>
              <a:sym typeface="Times New Roman"/>
            </a:endParaRPr>
          </a:p>
        </p:txBody>
      </p:sp>
      <p:sp>
        <p:nvSpPr>
          <p:cNvPr id="182" name="Google Shape;18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 few tasks for the toolkit currently in development include: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Optimizing cluster detection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Generating volume and radii calculations with particle info</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Executing peak detection and automatic ranging and isotope assignment using available isotope abundances table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Modelling matrix composition to track precipitation as a function of time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Additional tasks are to be determined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Further implementation of different techniques; one example includes utilizing Ripley’s K-function and machine learning to optimize the maximum separation algorithm for cluster detection, while another involves optimizing existing simulations for field evaporation such as TAPSim</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Acknowledgements</a:t>
            </a:r>
            <a:endParaRPr>
              <a:latin typeface="Times New Roman"/>
              <a:ea typeface="Times New Roman"/>
              <a:cs typeface="Times New Roman"/>
              <a:sym typeface="Times New Roman"/>
            </a:endParaRPr>
          </a:p>
        </p:txBody>
      </p:sp>
      <p:sp>
        <p:nvSpPr>
          <p:cNvPr id="188" name="Google Shape;18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1018"/>
              <a:buFont typeface="Arial"/>
              <a:buNone/>
            </a:pPr>
            <a:r>
              <a:rPr lang="en" sz="1965">
                <a:latin typeface="Times New Roman"/>
                <a:ea typeface="Times New Roman"/>
                <a:cs typeface="Times New Roman"/>
                <a:sym typeface="Times New Roman"/>
              </a:rPr>
              <a:t>I </a:t>
            </a:r>
            <a:r>
              <a:rPr lang="en" sz="1965">
                <a:latin typeface="Times New Roman"/>
                <a:ea typeface="Times New Roman"/>
                <a:cs typeface="Times New Roman"/>
                <a:sym typeface="Times New Roman"/>
              </a:rPr>
              <a:t>would like to thank Dr. Keith Knipling of the U.S. Naval Research Laboratory Materials Science and Technology Division for his incredible mentorship in offering resources as an introduction to APT, technology, procedural advice, and constant kind consideration, and guidance during this time. I would also like to thank Dr. Brian Kennedy, the director of the Chemical Analysis Laboratory at Thomas Jefferson High School for Science and Technology, for his patience and support in navigating the mentorship program at Jefferson, among other things. Additionally, I am grateful to Mr. Alfred Lampazzi, the Mentorship Program Director at Jefferson, for making this entire program possible. I have a learned a great deal over the course of this program, and am looking forward to continuing work on this project.</a:t>
            </a:r>
            <a:endParaRPr sz="1965">
              <a:latin typeface="Times New Roman"/>
              <a:ea typeface="Times New Roman"/>
              <a:cs typeface="Times New Roman"/>
              <a:sym typeface="Times New Roman"/>
            </a:endParaRPr>
          </a:p>
          <a:p>
            <a:pPr indent="0" lvl="0" marL="0" rtl="0" algn="ctr">
              <a:lnSpc>
                <a:spcPct val="105000"/>
              </a:lnSpc>
              <a:spcBef>
                <a:spcPts val="1200"/>
              </a:spcBef>
              <a:spcAft>
                <a:spcPts val="0"/>
              </a:spcAft>
              <a:buClr>
                <a:schemeClr val="dk1"/>
              </a:buClr>
              <a:buSzPts val="1018"/>
              <a:buFont typeface="Arial"/>
              <a:buNone/>
            </a:pPr>
            <a:r>
              <a:t/>
            </a:r>
            <a:endParaRPr sz="1965">
              <a:latin typeface="Times New Roman"/>
              <a:ea typeface="Times New Roman"/>
              <a:cs typeface="Times New Roman"/>
              <a:sym typeface="Times New Roman"/>
            </a:endParaRPr>
          </a:p>
          <a:p>
            <a:pPr indent="0" lvl="0" marL="0" rtl="0" algn="ctr">
              <a:lnSpc>
                <a:spcPct val="105000"/>
              </a:lnSpc>
              <a:spcBef>
                <a:spcPts val="1200"/>
              </a:spcBef>
              <a:spcAft>
                <a:spcPts val="1200"/>
              </a:spcAft>
              <a:buSzPts val="1018"/>
              <a:buNone/>
            </a:pPr>
            <a:r>
              <a:t/>
            </a:r>
            <a:endParaRPr sz="1965">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94" name="Google Shape;194;p26"/>
          <p:cNvSpPr txBox="1"/>
          <p:nvPr>
            <p:ph idx="1" type="body"/>
          </p:nvPr>
        </p:nvSpPr>
        <p:spPr>
          <a:xfrm>
            <a:off x="311700" y="542875"/>
            <a:ext cx="8520600" cy="3416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Reddy, S. M., Saxey, D. W., Rickard, W. D. A., Fougerouse, D., Montalvo, S. D., Verberne, R., &amp; van Riessen, A. (2020).</a:t>
            </a:r>
            <a:r>
              <a:rPr i="1" lang="en" sz="1100">
                <a:solidFill>
                  <a:schemeClr val="dk1"/>
                </a:solidFill>
                <a:latin typeface="Times New Roman"/>
                <a:ea typeface="Times New Roman"/>
                <a:cs typeface="Times New Roman"/>
                <a:sym typeface="Times New Roman"/>
              </a:rPr>
              <a:t> GGR Cutting‐Edge Review Atom Probe Tomography: Development and Application to the Geosciences. Geostandards and Geoanalytical Research.</a:t>
            </a:r>
            <a:r>
              <a:rPr lang="en" sz="1100">
                <a:solidFill>
                  <a:schemeClr val="dk1"/>
                </a:solidFill>
                <a:latin typeface="Times New Roman"/>
                <a:ea typeface="Times New Roman"/>
                <a:cs typeface="Times New Roman"/>
                <a:sym typeface="Times New Roman"/>
              </a:rPr>
              <a:t> doi:10.1111/ggr.12313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Lefebvre-Ulrikson, W., Vurpillot, F. &amp; Sauvage, X. (2016). </a:t>
            </a:r>
            <a:r>
              <a:rPr i="1" lang="en" sz="1100">
                <a:solidFill>
                  <a:schemeClr val="dk1"/>
                </a:solidFill>
                <a:latin typeface="Times New Roman"/>
                <a:ea typeface="Times New Roman"/>
                <a:cs typeface="Times New Roman"/>
                <a:sym typeface="Times New Roman"/>
              </a:rPr>
              <a:t>Atom Probe Tomography</a:t>
            </a:r>
            <a:r>
              <a:rPr lang="en" sz="1100">
                <a:solidFill>
                  <a:schemeClr val="dk1"/>
                </a:solidFill>
                <a:latin typeface="Times New Roman"/>
                <a:ea typeface="Times New Roman"/>
                <a:cs typeface="Times New Roman"/>
                <a:sym typeface="Times New Roman"/>
              </a:rPr>
              <a:t>. London: Academic Press.</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Kelly, T. F., &amp; Miller, M. K. (2007).</a:t>
            </a:r>
            <a:r>
              <a:rPr i="1" lang="en" sz="1100">
                <a:solidFill>
                  <a:schemeClr val="dk1"/>
                </a:solidFill>
                <a:latin typeface="Times New Roman"/>
                <a:ea typeface="Times New Roman"/>
                <a:cs typeface="Times New Roman"/>
                <a:sym typeface="Times New Roman"/>
              </a:rPr>
              <a:t> Atom probe tomography. Review of Scientific Instruments, 78(3), 031101</a:t>
            </a:r>
            <a:r>
              <a:rPr lang="en" sz="1100">
                <a:solidFill>
                  <a:schemeClr val="dk1"/>
                </a:solidFill>
                <a:latin typeface="Times New Roman"/>
                <a:ea typeface="Times New Roman"/>
                <a:cs typeface="Times New Roman"/>
                <a:sym typeface="Times New Roman"/>
              </a:rPr>
              <a:t>. doi:10.1063/1.2709758</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Tamura, M., Shukuri, S., Moniwa, M., &amp; Default, M. (1986). </a:t>
            </a:r>
            <a:r>
              <a:rPr i="1" lang="en" sz="1100">
                <a:solidFill>
                  <a:schemeClr val="dk1"/>
                </a:solidFill>
                <a:latin typeface="Times New Roman"/>
                <a:ea typeface="Times New Roman"/>
                <a:cs typeface="Times New Roman"/>
                <a:sym typeface="Times New Roman"/>
              </a:rPr>
              <a:t>Focused ion beam gallium implantation into silicon. Applied Physics A Solids and Surfaces, 39(3), 183–190</a:t>
            </a:r>
            <a:r>
              <a:rPr lang="en" sz="1100">
                <a:solidFill>
                  <a:schemeClr val="dk1"/>
                </a:solidFill>
                <a:latin typeface="Times New Roman"/>
                <a:ea typeface="Times New Roman"/>
                <a:cs typeface="Times New Roman"/>
                <a:sym typeface="Times New Roman"/>
              </a:rPr>
              <a:t>. doi:10.1007/bf00620733</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Dhara, S., Marceau, R. K. W., Wood, K., Dorin, T., Timokhina, I. B., &amp; Hodgson, P. D. (2018).</a:t>
            </a:r>
            <a:r>
              <a:rPr i="1" lang="en" sz="1100">
                <a:solidFill>
                  <a:schemeClr val="dk1"/>
                </a:solidFill>
                <a:latin typeface="Times New Roman"/>
                <a:ea typeface="Times New Roman"/>
                <a:cs typeface="Times New Roman"/>
                <a:sym typeface="Times New Roman"/>
              </a:rPr>
              <a:t> Atom probe tomography data analysis procedure for precipitate and cluster identification in a Ti-Mo steel. Data in Brief, 18, 968–982. </a:t>
            </a:r>
            <a:r>
              <a:rPr lang="en" sz="1100">
                <a:solidFill>
                  <a:schemeClr val="dk1"/>
                </a:solidFill>
                <a:latin typeface="Times New Roman"/>
                <a:ea typeface="Times New Roman"/>
                <a:cs typeface="Times New Roman"/>
                <a:sym typeface="Times New Roman"/>
              </a:rPr>
              <a:t>doi:10.1016/j.dib.2018.03.094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Vincent, G. B., Proudian, A. P., &amp; Zimmerman, J. D. (2020). </a:t>
            </a:r>
            <a:r>
              <a:rPr i="1" lang="en" sz="1100">
                <a:solidFill>
                  <a:schemeClr val="dk1"/>
                </a:solidFill>
                <a:latin typeface="Times New Roman"/>
                <a:ea typeface="Times New Roman"/>
                <a:cs typeface="Times New Roman"/>
                <a:sym typeface="Times New Roman"/>
              </a:rPr>
              <a:t>Three dimensional cluster analysis for atom probe tomography using Ripley’s K-function and machine learning. Ultramicroscopy, 113151</a:t>
            </a:r>
            <a:r>
              <a:rPr lang="en" sz="1100">
                <a:solidFill>
                  <a:schemeClr val="dk1"/>
                </a:solidFill>
                <a:latin typeface="Times New Roman"/>
                <a:ea typeface="Times New Roman"/>
                <a:cs typeface="Times New Roman"/>
                <a:sym typeface="Times New Roman"/>
              </a:rPr>
              <a:t>. doi:10.1016/j.ultramic.2020.113151.</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 Kühbach, M., Breen, A., Herbig, M., &amp; Gault, B. (2019). </a:t>
            </a:r>
            <a:r>
              <a:rPr i="1" lang="en" sz="1100">
                <a:solidFill>
                  <a:schemeClr val="dk1"/>
                </a:solidFill>
                <a:latin typeface="Times New Roman"/>
                <a:ea typeface="Times New Roman"/>
                <a:cs typeface="Times New Roman"/>
                <a:sym typeface="Times New Roman"/>
              </a:rPr>
              <a:t>Building a Library of Simulated Atom Probe Data for Different Crystal Structures and Tip Orientations Using TAPSim. Microscopy and Microanalysis, 1–11</a:t>
            </a:r>
            <a:r>
              <a:rPr lang="en" sz="1100">
                <a:solidFill>
                  <a:schemeClr val="dk1"/>
                </a:solidFill>
                <a:latin typeface="Times New Roman"/>
                <a:ea typeface="Times New Roman"/>
                <a:cs typeface="Times New Roman"/>
                <a:sym typeface="Times New Roman"/>
              </a:rPr>
              <a:t>. doi:10.1017/s1431927618016252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Knipling, K. E., Narayana, P. U., &amp; Nguyen, L. T. (2017). </a:t>
            </a:r>
            <a:r>
              <a:rPr i="1" lang="en" sz="1100">
                <a:solidFill>
                  <a:schemeClr val="dk1"/>
                </a:solidFill>
                <a:latin typeface="Times New Roman"/>
                <a:ea typeface="Times New Roman"/>
                <a:cs typeface="Times New Roman"/>
                <a:sym typeface="Times New Roman"/>
              </a:rPr>
              <a:t>Microstructures and Properties of As-Cast AlCrFeMnV, AlCrFeTiV, and AlCrMnTiV High Entropy Alloys. Microscopy and Microanalysis, 23(S1), 702–703</a:t>
            </a:r>
            <a:r>
              <a:rPr lang="en" sz="1100">
                <a:solidFill>
                  <a:schemeClr val="dk1"/>
                </a:solidFill>
                <a:latin typeface="Times New Roman"/>
                <a:ea typeface="Times New Roman"/>
                <a:cs typeface="Times New Roman"/>
                <a:sym typeface="Times New Roman"/>
              </a:rPr>
              <a:t>. doi:10.1017/s1431927617004172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Perea, D. E., Liu, J., Bartrand, J., Dicken, Q., Thevuthasan, S. T., Browning, N. D., &amp; Evans, J. E. (2016). </a:t>
            </a:r>
            <a:r>
              <a:rPr i="1" lang="en" sz="1100">
                <a:solidFill>
                  <a:schemeClr val="dk1"/>
                </a:solidFill>
                <a:latin typeface="Times New Roman"/>
                <a:ea typeface="Times New Roman"/>
                <a:cs typeface="Times New Roman"/>
                <a:sym typeface="Times New Roman"/>
              </a:rPr>
              <a:t>Atom Probe Tomographic Mapping Directly Reveals the Atomic Distribution of Phosphorus in Resin Embedded Ferritin. Scientific Reports, 6(1).</a:t>
            </a:r>
            <a:r>
              <a:rPr lang="en" sz="1100">
                <a:solidFill>
                  <a:schemeClr val="dk1"/>
                </a:solidFill>
                <a:latin typeface="Times New Roman"/>
                <a:ea typeface="Times New Roman"/>
                <a:cs typeface="Times New Roman"/>
                <a:sym typeface="Times New Roman"/>
              </a:rPr>
              <a:t> doi:10.1038/srep22321</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Hellman, O. C., &amp; Seidman, D. N. (2002). </a:t>
            </a:r>
            <a:r>
              <a:rPr i="1" lang="en" sz="1100">
                <a:solidFill>
                  <a:schemeClr val="dk1"/>
                </a:solidFill>
                <a:latin typeface="Times New Roman"/>
                <a:ea typeface="Times New Roman"/>
                <a:cs typeface="Times New Roman"/>
                <a:sym typeface="Times New Roman"/>
              </a:rPr>
              <a:t>Measurement of the Gibbsian interfacial excess of solute at an interface of arbitrary geometry using three-dimensional atom probe microscopy. Materials Science and Engineering: A,</a:t>
            </a:r>
            <a:r>
              <a:rPr lang="en" sz="1100">
                <a:solidFill>
                  <a:schemeClr val="dk1"/>
                </a:solidFill>
                <a:latin typeface="Times New Roman"/>
                <a:ea typeface="Times New Roman"/>
                <a:cs typeface="Times New Roman"/>
                <a:sym typeface="Times New Roman"/>
              </a:rPr>
              <a:t> 327(1), 24–28. doi:10.1016/s0921-5093(01)01885-8  </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AutoNum type="arabicParenBoth"/>
            </a:pPr>
            <a:r>
              <a:rPr lang="en" sz="1100">
                <a:solidFill>
                  <a:schemeClr val="dk1"/>
                </a:solidFill>
                <a:latin typeface="Times New Roman"/>
                <a:ea typeface="Times New Roman"/>
                <a:cs typeface="Times New Roman"/>
                <a:sym typeface="Times New Roman"/>
              </a:rPr>
              <a:t>Krakauer, B. W., &amp; Seidman, D. N. (1993). </a:t>
            </a:r>
            <a:r>
              <a:rPr i="1" lang="en" sz="1100">
                <a:solidFill>
                  <a:schemeClr val="dk1"/>
                </a:solidFill>
                <a:latin typeface="Times New Roman"/>
                <a:ea typeface="Times New Roman"/>
                <a:cs typeface="Times New Roman"/>
                <a:sym typeface="Times New Roman"/>
              </a:rPr>
              <a:t>Absolute atomic-scale measurements of the Gibbsian interfacial excess of solute at internal interfaces. Physical Review B,</a:t>
            </a:r>
            <a:r>
              <a:rPr lang="en" sz="1100">
                <a:solidFill>
                  <a:schemeClr val="dk1"/>
                </a:solidFill>
                <a:latin typeface="Times New Roman"/>
                <a:ea typeface="Times New Roman"/>
                <a:cs typeface="Times New Roman"/>
                <a:sym typeface="Times New Roman"/>
              </a:rPr>
              <a:t> 48(9), 6724–6727. doi:10.1103/physrevb.48.6724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523"/>
              <a:buNone/>
            </a:pPr>
            <a:r>
              <a:t/>
            </a:r>
            <a:endParaRPr sz="1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Atom Probe Tomography</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017725"/>
            <a:ext cx="3443700" cy="3927600"/>
          </a:xfrm>
          <a:prstGeom prst="rect">
            <a:avLst/>
          </a:prstGeom>
        </p:spPr>
        <p:txBody>
          <a:bodyPr anchorCtr="0" anchor="t" bIns="91425" lIns="91425" spcFirstLastPara="1" rIns="91425" wrap="square" tIns="91425">
            <a:noAutofit/>
          </a:bodyPr>
          <a:lstStyle/>
          <a:p>
            <a:pPr indent="-323850" lvl="0" marL="457200" rtl="0" algn="l">
              <a:lnSpc>
                <a:spcPct val="11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Atom-by-atom dissection of a material volume</a:t>
            </a:r>
            <a:endParaRPr sz="1500">
              <a:latin typeface="Times New Roman"/>
              <a:ea typeface="Times New Roman"/>
              <a:cs typeface="Times New Roman"/>
              <a:sym typeface="Times New Roman"/>
            </a:endParaRPr>
          </a:p>
          <a:p>
            <a:pPr indent="-323850" lvl="0" marL="457200" rtl="0" algn="l">
              <a:lnSpc>
                <a:spcPct val="11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Sub-nanometer resolution, and chemical sensitivities approaching 10 atomic ppm</a:t>
            </a:r>
            <a:endParaRPr sz="1500">
              <a:latin typeface="Times New Roman"/>
              <a:ea typeface="Times New Roman"/>
              <a:cs typeface="Times New Roman"/>
              <a:sym typeface="Times New Roman"/>
            </a:endParaRPr>
          </a:p>
          <a:p>
            <a:pPr indent="-323850" lvl="0" marL="457200" rtl="0" algn="l">
              <a:lnSpc>
                <a:spcPct val="11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Breakdown by field evaporation</a:t>
            </a:r>
            <a:endParaRPr sz="1500">
              <a:latin typeface="Times New Roman"/>
              <a:ea typeface="Times New Roman"/>
              <a:cs typeface="Times New Roman"/>
              <a:sym typeface="Times New Roman"/>
            </a:endParaRPr>
          </a:p>
          <a:p>
            <a:pPr indent="-323850" lvl="0" marL="457200" rtl="0" algn="l">
              <a:lnSpc>
                <a:spcPct val="11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Time-of-flight mass spectrometry and impact recordings create reconstruction</a:t>
            </a:r>
            <a:endParaRPr sz="1500">
              <a:latin typeface="Times New Roman"/>
              <a:ea typeface="Times New Roman"/>
              <a:cs typeface="Times New Roman"/>
              <a:sym typeface="Times New Roman"/>
            </a:endParaRPr>
          </a:p>
          <a:p>
            <a:pPr indent="-323850" lvl="0" marL="457200" rtl="0" algn="l">
              <a:lnSpc>
                <a:spcPct val="11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Mass-to-charge ratio and (x, y, z) recorded in POS file</a:t>
            </a:r>
            <a:endParaRPr sz="1500">
              <a:latin typeface="Times New Roman"/>
              <a:ea typeface="Times New Roman"/>
              <a:cs typeface="Times New Roman"/>
              <a:sym typeface="Times New Roman"/>
            </a:endParaRPr>
          </a:p>
          <a:p>
            <a:pPr indent="-323850" lvl="0" marL="457200" rtl="0" algn="l">
              <a:lnSpc>
                <a:spcPct val="11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Proximity histogram (proxigram) details at% composition of thin ~.1 nm shells of sample about predetermined surface</a:t>
            </a:r>
            <a:endParaRPr sz="1500">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4208700" y="415900"/>
            <a:ext cx="4476750" cy="1695450"/>
          </a:xfrm>
          <a:prstGeom prst="rect">
            <a:avLst/>
          </a:prstGeom>
          <a:noFill/>
          <a:ln>
            <a:noFill/>
          </a:ln>
        </p:spPr>
      </p:pic>
      <p:sp>
        <p:nvSpPr>
          <p:cNvPr id="65" name="Google Shape;65;p14"/>
          <p:cNvSpPr txBox="1"/>
          <p:nvPr/>
        </p:nvSpPr>
        <p:spPr>
          <a:xfrm>
            <a:off x="4275925" y="4046350"/>
            <a:ext cx="4077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Times New Roman"/>
                <a:ea typeface="Times New Roman"/>
                <a:cs typeface="Times New Roman"/>
                <a:sym typeface="Times New Roman"/>
              </a:rPr>
              <a:t>Figure 1</a:t>
            </a:r>
            <a:r>
              <a:rPr lang="en" sz="1100">
                <a:latin typeface="Times New Roman"/>
                <a:ea typeface="Times New Roman"/>
                <a:cs typeface="Times New Roman"/>
                <a:sym typeface="Times New Roman"/>
              </a:rPr>
              <a:t>. The schematics above represent the process of atom probe tomography, and demonstrate how reconstructions can be developed from a position-sensitive detector. Image sourced from Reddy, S. M., Saxey, D. W., Rickard, W. D. A., Fougerouse, D., Montalvo, S. D., Verberne, R., &amp; van Riessen, A. (2020). </a:t>
            </a:r>
            <a:endParaRPr sz="1100">
              <a:latin typeface="Times New Roman"/>
              <a:ea typeface="Times New Roman"/>
              <a:cs typeface="Times New Roman"/>
              <a:sym typeface="Times New Roman"/>
            </a:endParaRPr>
          </a:p>
        </p:txBody>
      </p:sp>
      <p:pic>
        <p:nvPicPr>
          <p:cNvPr id="66" name="Google Shape;66;p14"/>
          <p:cNvPicPr preferRelativeResize="0"/>
          <p:nvPr/>
        </p:nvPicPr>
        <p:blipFill>
          <a:blip r:embed="rId4">
            <a:alphaModFix/>
          </a:blip>
          <a:stretch>
            <a:fillRect/>
          </a:stretch>
        </p:blipFill>
        <p:spPr>
          <a:xfrm>
            <a:off x="4275925" y="2261075"/>
            <a:ext cx="4628084" cy="169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7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 - The Challenges of Atom Probe Tomography</a:t>
            </a:r>
            <a:endParaRPr>
              <a:latin typeface="Times New Roman"/>
              <a:ea typeface="Times New Roman"/>
              <a:cs typeface="Times New Roman"/>
              <a:sym typeface="Times New Roman"/>
            </a:endParaRPr>
          </a:p>
        </p:txBody>
      </p:sp>
      <p:sp>
        <p:nvSpPr>
          <p:cNvPr id="72" name="Google Shape;72;p15"/>
          <p:cNvSpPr txBox="1"/>
          <p:nvPr>
            <p:ph idx="1" type="body"/>
          </p:nvPr>
        </p:nvSpPr>
        <p:spPr>
          <a:xfrm>
            <a:off x="126150" y="783575"/>
            <a:ext cx="7384500" cy="3819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Leaves molecular artifacts in sample through FIB milling and other processing (Tamura, M., Shukuri, S., Moniwa, M., &amp; Default, M. (1986))</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Isotopic overlaps left inherent to time-of-flight mass spectrometry</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Mass spectrum ranging and peak identification is difficult</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Maximum separation algorithm heavily dependent on user-input parameters, could use optimization (Vincent, G. B., Proudian, A. P., &amp; Zimmerman, J. D. (2020))</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Lack of algorithms to calculate error statistics and relevant thermodynamic quantities such as Gibbs interfacial excess of solute for which APT is easily applicable (Hellman, O. C., &amp; Seidman, D. N. (2002), Krakauer, B. W., &amp; Seidman, D. N. (1993))</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Large amounts of data make processing generally tedious - optimization and automation of the process is a viable direction for development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Project Direction</a:t>
            </a:r>
            <a:endParaRPr>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This project seeks to holistically address APT data analysis using Python, liberating APT data analysis from proprietary software while also improving existing data analysis techniques by implementing various algorithms employing optimization and machine learning. This project is trying to test the extent to which established techniques are user-friendly, accessible, and optimized.</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Gibbsian Interfacial Excess of Solute</a:t>
            </a:r>
            <a:endParaRPr>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4869000" cy="313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i="1" lang="en" sz="1600">
                <a:latin typeface="Times New Roman"/>
                <a:ea typeface="Times New Roman"/>
                <a:cs typeface="Times New Roman"/>
                <a:sym typeface="Times New Roman"/>
              </a:rPr>
              <a:t>Γs</a:t>
            </a:r>
            <a:r>
              <a:rPr lang="en" sz="1600">
                <a:latin typeface="Times New Roman"/>
                <a:ea typeface="Times New Roman"/>
                <a:cs typeface="Times New Roman"/>
                <a:sym typeface="Times New Roman"/>
              </a:rPr>
              <a:t>, concentration of solute within an infinitesimally small interface, a “Gibbs dividing surface,” between two bulk phases of a material</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Atom probe proxigram data is very well suited for this calculation, already binned shells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Prior formulations require knowledge of area of shell thickness, possible to bypass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Circumvented </a:t>
            </a:r>
            <a:r>
              <a:rPr i="1" lang="en" sz="1600">
                <a:latin typeface="Times New Roman"/>
                <a:ea typeface="Times New Roman"/>
                <a:cs typeface="Times New Roman"/>
                <a:sym typeface="Times New Roman"/>
              </a:rPr>
              <a:t>a priori </a:t>
            </a:r>
            <a:r>
              <a:rPr lang="en" sz="1600">
                <a:latin typeface="Times New Roman"/>
                <a:ea typeface="Times New Roman"/>
                <a:cs typeface="Times New Roman"/>
                <a:sym typeface="Times New Roman"/>
              </a:rPr>
              <a:t>requisites for </a:t>
            </a:r>
            <a:r>
              <a:rPr i="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using lattice parameter of molecular species and assumption of Bravais crystal lattice structure </a:t>
            </a:r>
            <a:endParaRPr/>
          </a:p>
        </p:txBody>
      </p:sp>
      <p:pic>
        <p:nvPicPr>
          <p:cNvPr id="85" name="Google Shape;85;p17"/>
          <p:cNvPicPr preferRelativeResize="0"/>
          <p:nvPr/>
        </p:nvPicPr>
        <p:blipFill>
          <a:blip r:embed="rId3">
            <a:alphaModFix/>
          </a:blip>
          <a:stretch>
            <a:fillRect/>
          </a:stretch>
        </p:blipFill>
        <p:spPr>
          <a:xfrm>
            <a:off x="5754525" y="445025"/>
            <a:ext cx="2846925" cy="749925"/>
          </a:xfrm>
          <a:prstGeom prst="rect">
            <a:avLst/>
          </a:prstGeom>
          <a:noFill/>
          <a:ln>
            <a:noFill/>
          </a:ln>
        </p:spPr>
      </p:pic>
      <p:sp>
        <p:nvSpPr>
          <p:cNvPr id="86" name="Google Shape;86;p17"/>
          <p:cNvSpPr txBox="1"/>
          <p:nvPr/>
        </p:nvSpPr>
        <p:spPr>
          <a:xfrm>
            <a:off x="5857800" y="1980675"/>
            <a:ext cx="2974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Figure 2.</a:t>
            </a:r>
            <a:r>
              <a:rPr lang="en">
                <a:latin typeface="Times New Roman"/>
                <a:ea typeface="Times New Roman"/>
                <a:cs typeface="Times New Roman"/>
                <a:sym typeface="Times New Roman"/>
              </a:rPr>
              <a:t> Hellman &amp; Seidman (2002) determined the above formulations that eliminated the need for </a:t>
            </a:r>
            <a:r>
              <a:rPr i="1" lang="en">
                <a:latin typeface="Times New Roman"/>
                <a:ea typeface="Times New Roman"/>
                <a:cs typeface="Times New Roman"/>
                <a:sym typeface="Times New Roman"/>
              </a:rPr>
              <a:t>a priori </a:t>
            </a:r>
            <a:r>
              <a:rPr lang="en">
                <a:latin typeface="Times New Roman"/>
                <a:ea typeface="Times New Roman"/>
                <a:cs typeface="Times New Roman"/>
                <a:sym typeface="Times New Roman"/>
              </a:rPr>
              <a:t>knowledge of slice area, and through dimensional analysis substituted a formula</a:t>
            </a:r>
            <a:endParaRPr>
              <a:latin typeface="Times New Roman"/>
              <a:ea typeface="Times New Roman"/>
              <a:cs typeface="Times New Roman"/>
              <a:sym typeface="Times New Roman"/>
            </a:endParaRPr>
          </a:p>
        </p:txBody>
      </p:sp>
      <p:pic>
        <p:nvPicPr>
          <p:cNvPr id="87" name="Google Shape;87;p17"/>
          <p:cNvPicPr preferRelativeResize="0"/>
          <p:nvPr/>
        </p:nvPicPr>
        <p:blipFill rotWithShape="1">
          <a:blip r:embed="rId4">
            <a:alphaModFix/>
          </a:blip>
          <a:srcRect b="8157" l="8122" r="0" t="27607"/>
          <a:stretch/>
        </p:blipFill>
        <p:spPr>
          <a:xfrm>
            <a:off x="6171875" y="1230763"/>
            <a:ext cx="2012225" cy="74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latin typeface="Times New Roman"/>
                <a:ea typeface="Times New Roman"/>
                <a:cs typeface="Times New Roman"/>
                <a:sym typeface="Times New Roman"/>
              </a:rPr>
              <a:t>Manipulation of Proxigram .csv and Raw Data .pos and .epos Files</a:t>
            </a:r>
            <a:endParaRPr sz="2420">
              <a:latin typeface="Times New Roman"/>
              <a:ea typeface="Times New Roman"/>
              <a:cs typeface="Times New Roman"/>
              <a:sym typeface="Times New Roman"/>
            </a:endParaRPr>
          </a:p>
        </p:txBody>
      </p:sp>
      <p:sp>
        <p:nvSpPr>
          <p:cNvPr id="93" name="Google Shape;93;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600">
                <a:latin typeface="Times New Roman"/>
                <a:ea typeface="Times New Roman"/>
                <a:cs typeface="Times New Roman"/>
                <a:sym typeface="Times New Roman"/>
              </a:rPr>
              <a:t>.pos files are binary files including x, y, z position data and mass-to-charge ratio</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.epos files are extended .pos files with 11 attributes instead of 4</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Proxigrams are .csv files which note atom counts of individual species in ~.1 nm shells shells at specific proximities from an interface</a:t>
            </a:r>
            <a:endParaRPr sz="1600">
              <a:latin typeface="Times New Roman"/>
              <a:ea typeface="Times New Roman"/>
              <a:cs typeface="Times New Roman"/>
              <a:sym typeface="Times New Roman"/>
            </a:endParaRPr>
          </a:p>
        </p:txBody>
      </p:sp>
      <p:pic>
        <p:nvPicPr>
          <p:cNvPr id="94" name="Google Shape;94;p18"/>
          <p:cNvPicPr preferRelativeResize="0"/>
          <p:nvPr/>
        </p:nvPicPr>
        <p:blipFill>
          <a:blip r:embed="rId3">
            <a:alphaModFix/>
          </a:blip>
          <a:stretch>
            <a:fillRect/>
          </a:stretch>
        </p:blipFill>
        <p:spPr>
          <a:xfrm>
            <a:off x="4660143" y="1282293"/>
            <a:ext cx="3861700" cy="829100"/>
          </a:xfrm>
          <a:prstGeom prst="rect">
            <a:avLst/>
          </a:prstGeom>
          <a:noFill/>
          <a:ln>
            <a:noFill/>
          </a:ln>
        </p:spPr>
      </p:pic>
      <p:sp>
        <p:nvSpPr>
          <p:cNvPr id="95" name="Google Shape;95;p18"/>
          <p:cNvSpPr txBox="1"/>
          <p:nvPr/>
        </p:nvSpPr>
        <p:spPr>
          <a:xfrm flipH="1">
            <a:off x="4697450" y="2330075"/>
            <a:ext cx="365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Figure 3</a:t>
            </a:r>
            <a:r>
              <a:rPr lang="en">
                <a:latin typeface="Times New Roman"/>
                <a:ea typeface="Times New Roman"/>
                <a:cs typeface="Times New Roman"/>
                <a:sym typeface="Times New Roman"/>
              </a:rPr>
              <a:t>. Modified proxigram at% .csv file including spatial error calculations for plotting proxigram profile.</a:t>
            </a:r>
            <a:endParaRPr>
              <a:latin typeface="Times New Roman"/>
              <a:ea typeface="Times New Roman"/>
              <a:cs typeface="Times New Roman"/>
              <a:sym typeface="Times New Roman"/>
            </a:endParaRPr>
          </a:p>
        </p:txBody>
      </p:sp>
      <p:pic>
        <p:nvPicPr>
          <p:cNvPr id="96" name="Google Shape;96;p18"/>
          <p:cNvPicPr preferRelativeResize="0"/>
          <p:nvPr/>
        </p:nvPicPr>
        <p:blipFill rotWithShape="1">
          <a:blip r:embed="rId4">
            <a:alphaModFix/>
          </a:blip>
          <a:srcRect b="57924" l="0" r="0" t="0"/>
          <a:stretch/>
        </p:blipFill>
        <p:spPr>
          <a:xfrm>
            <a:off x="347038" y="3555925"/>
            <a:ext cx="8449924" cy="474050"/>
          </a:xfrm>
          <a:prstGeom prst="rect">
            <a:avLst/>
          </a:prstGeom>
          <a:noFill/>
          <a:ln>
            <a:noFill/>
          </a:ln>
        </p:spPr>
      </p:pic>
      <p:sp>
        <p:nvSpPr>
          <p:cNvPr id="97" name="Google Shape;97;p18"/>
          <p:cNvSpPr txBox="1"/>
          <p:nvPr/>
        </p:nvSpPr>
        <p:spPr>
          <a:xfrm flipH="1">
            <a:off x="734975" y="4082675"/>
            <a:ext cx="713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Figure 4</a:t>
            </a:r>
            <a:r>
              <a:rPr lang="en">
                <a:latin typeface="Times New Roman"/>
                <a:ea typeface="Times New Roman"/>
                <a:cs typeface="Times New Roman"/>
                <a:sym typeface="Times New Roman"/>
              </a:rPr>
              <a:t>. Unmodified proxigram of atom counts. Note Rn % (27Da), raw data for the 27 Dalton which could be 27Al</a:t>
            </a:r>
            <a:r>
              <a:rPr baseline="30000" lang="en">
                <a:latin typeface="Times New Roman"/>
                <a:ea typeface="Times New Roman"/>
                <a:cs typeface="Times New Roman"/>
                <a:sym typeface="Times New Roman"/>
              </a:rPr>
              <a:t>1+</a:t>
            </a:r>
            <a:r>
              <a:rPr lang="en">
                <a:latin typeface="Times New Roman"/>
                <a:ea typeface="Times New Roman"/>
                <a:cs typeface="Times New Roman"/>
                <a:sym typeface="Times New Roman"/>
              </a:rPr>
              <a:t>, 54Fe</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or 54Cr</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This ambiguity of isotopic overlap requires further resolution, one of the tasks executed by the toolkit.</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0015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Programs and Dependencies</a:t>
            </a:r>
            <a:endParaRPr>
              <a:latin typeface="Times New Roman"/>
              <a:ea typeface="Times New Roman"/>
              <a:cs typeface="Times New Roman"/>
              <a:sym typeface="Times New Roman"/>
            </a:endParaRPr>
          </a:p>
        </p:txBody>
      </p:sp>
      <p:sp>
        <p:nvSpPr>
          <p:cNvPr id="103" name="Google Shape;103;p19"/>
          <p:cNvSpPr txBox="1"/>
          <p:nvPr>
            <p:ph idx="1" type="body"/>
          </p:nvPr>
        </p:nvSpPr>
        <p:spPr>
          <a:xfrm>
            <a:off x="311700" y="574625"/>
            <a:ext cx="47202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425">
                <a:latin typeface="Times New Roman"/>
                <a:ea typeface="Times New Roman"/>
                <a:cs typeface="Times New Roman"/>
                <a:sym typeface="Times New Roman"/>
              </a:rPr>
              <a:t>Python code was written in order to:</a:t>
            </a:r>
            <a:endParaRPr b="1" sz="1425">
              <a:latin typeface="Times New Roman"/>
              <a:ea typeface="Times New Roman"/>
              <a:cs typeface="Times New Roman"/>
              <a:sym typeface="Times New Roman"/>
            </a:endParaRPr>
          </a:p>
          <a:p>
            <a:pPr indent="-319087" lvl="0" marL="457200" rtl="0" algn="l">
              <a:lnSpc>
                <a:spcPct val="95000"/>
              </a:lnSpc>
              <a:spcBef>
                <a:spcPts val="1200"/>
              </a:spcBef>
              <a:spcAft>
                <a:spcPts val="0"/>
              </a:spcAft>
              <a:buSzPts val="1425"/>
              <a:buFont typeface="Times New Roman"/>
              <a:buChar char="●"/>
            </a:pPr>
            <a:r>
              <a:rPr lang="en" sz="1425">
                <a:latin typeface="Times New Roman"/>
                <a:ea typeface="Times New Roman"/>
                <a:cs typeface="Times New Roman"/>
                <a:sym typeface="Times New Roman"/>
              </a:rPr>
              <a:t>Generate initial CSV files from proxigram XLSX.</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Take user-input for manual peak decomposition in proxigrams.</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Convert proxigram atom counts to at% values.</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Generate profiles of proxigram data after discarding irrelevant isotopes.</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Create core statistics file from user identification of matrix and precipitate of profile.</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Turn large POS files into workable CSVs.</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Calculate and display spatial error statistics for proxigram and CSV.</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Take inputs for calculating average radius, vol fraction, and number density, do the calculation, and report the uncertainty.</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Generate a mass spectrum graph and analysis from POS CSV.</a:t>
            </a:r>
            <a:endParaRPr sz="1425">
              <a:latin typeface="Times New Roman"/>
              <a:ea typeface="Times New Roman"/>
              <a:cs typeface="Times New Roman"/>
              <a:sym typeface="Times New Roman"/>
            </a:endParaRPr>
          </a:p>
          <a:p>
            <a:pPr indent="-319087" lvl="0" marL="457200" rtl="0" algn="l">
              <a:lnSpc>
                <a:spcPct val="95000"/>
              </a:lnSpc>
              <a:spcBef>
                <a:spcPts val="0"/>
              </a:spcBef>
              <a:spcAft>
                <a:spcPts val="0"/>
              </a:spcAft>
              <a:buSzPts val="1425"/>
              <a:buFont typeface="Times New Roman"/>
              <a:buChar char="●"/>
            </a:pPr>
            <a:r>
              <a:rPr lang="en" sz="1425">
                <a:latin typeface="Times New Roman"/>
                <a:ea typeface="Times New Roman"/>
                <a:cs typeface="Times New Roman"/>
                <a:sym typeface="Times New Roman"/>
              </a:rPr>
              <a:t>Consolidate programs into GUI using Py2App and tkinter for better user experience.</a:t>
            </a:r>
            <a:endParaRPr sz="1425">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t/>
            </a:r>
            <a:endParaRPr sz="1425">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5239370" y="181825"/>
            <a:ext cx="3431655" cy="3809200"/>
          </a:xfrm>
          <a:prstGeom prst="rect">
            <a:avLst/>
          </a:prstGeom>
          <a:noFill/>
          <a:ln>
            <a:noFill/>
          </a:ln>
        </p:spPr>
      </p:pic>
      <p:sp>
        <p:nvSpPr>
          <p:cNvPr id="105" name="Google Shape;105;p19"/>
          <p:cNvSpPr txBox="1"/>
          <p:nvPr/>
        </p:nvSpPr>
        <p:spPr>
          <a:xfrm>
            <a:off x="5279825" y="4151975"/>
            <a:ext cx="343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Times New Roman"/>
                <a:ea typeface="Times New Roman"/>
                <a:cs typeface="Times New Roman"/>
                <a:sym typeface="Times New Roman"/>
              </a:rPr>
              <a:t>Figure 5.</a:t>
            </a:r>
            <a:r>
              <a:rPr lang="en" sz="1200">
                <a:latin typeface="Times New Roman"/>
                <a:ea typeface="Times New Roman"/>
                <a:cs typeface="Times New Roman"/>
                <a:sym typeface="Times New Roman"/>
              </a:rPr>
              <a:t> Image of user interface application with integrated programs. Packages used in this project and thus system requirements are </a:t>
            </a:r>
            <a:r>
              <a:rPr i="1" lang="en" sz="1200">
                <a:latin typeface="Times New Roman"/>
                <a:ea typeface="Times New Roman"/>
                <a:cs typeface="Times New Roman"/>
                <a:sym typeface="Times New Roman"/>
              </a:rPr>
              <a:t>struct</a:t>
            </a:r>
            <a:r>
              <a:rPr lang="en" sz="1200">
                <a:latin typeface="Times New Roman"/>
                <a:ea typeface="Times New Roman"/>
                <a:cs typeface="Times New Roman"/>
                <a:sym typeface="Times New Roman"/>
              </a:rPr>
              <a:t>, </a:t>
            </a:r>
            <a:r>
              <a:rPr i="1" lang="en" sz="1200">
                <a:latin typeface="Times New Roman"/>
                <a:ea typeface="Times New Roman"/>
                <a:cs typeface="Times New Roman"/>
                <a:sym typeface="Times New Roman"/>
              </a:rPr>
              <a:t>pandas</a:t>
            </a:r>
            <a:r>
              <a:rPr lang="en" sz="1200">
                <a:latin typeface="Times New Roman"/>
                <a:ea typeface="Times New Roman"/>
                <a:cs typeface="Times New Roman"/>
                <a:sym typeface="Times New Roman"/>
              </a:rPr>
              <a:t>, </a:t>
            </a:r>
            <a:r>
              <a:rPr i="1" lang="en" sz="1200">
                <a:latin typeface="Times New Roman"/>
                <a:ea typeface="Times New Roman"/>
                <a:cs typeface="Times New Roman"/>
                <a:sym typeface="Times New Roman"/>
              </a:rPr>
              <a:t>tkinter</a:t>
            </a:r>
            <a:r>
              <a:rPr lang="en" sz="1200">
                <a:latin typeface="Times New Roman"/>
                <a:ea typeface="Times New Roman"/>
                <a:cs typeface="Times New Roman"/>
                <a:sym typeface="Times New Roman"/>
              </a:rPr>
              <a:t>, </a:t>
            </a:r>
            <a:r>
              <a:rPr i="1" lang="en" sz="1200">
                <a:latin typeface="Times New Roman"/>
                <a:ea typeface="Times New Roman"/>
                <a:cs typeface="Times New Roman"/>
                <a:sym typeface="Times New Roman"/>
              </a:rPr>
              <a:t>numpy</a:t>
            </a:r>
            <a:r>
              <a:rPr lang="en" sz="1200">
                <a:latin typeface="Times New Roman"/>
                <a:ea typeface="Times New Roman"/>
                <a:cs typeface="Times New Roman"/>
                <a:sym typeface="Times New Roman"/>
              </a:rPr>
              <a:t>, and </a:t>
            </a:r>
            <a:r>
              <a:rPr i="1" lang="en" sz="1200">
                <a:latin typeface="Times New Roman"/>
                <a:ea typeface="Times New Roman"/>
                <a:cs typeface="Times New Roman"/>
                <a:sym typeface="Times New Roman"/>
              </a:rPr>
              <a:t>matplotlib</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p:nvPr/>
        </p:nvSpPr>
        <p:spPr>
          <a:xfrm>
            <a:off x="2218375" y="458575"/>
            <a:ext cx="2082300" cy="8343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Manual Peak Decomposition</a:t>
            </a:r>
            <a:endParaRPr i="1">
              <a:latin typeface="Times New Roman"/>
              <a:ea typeface="Times New Roman"/>
              <a:cs typeface="Times New Roman"/>
              <a:sym typeface="Times New Roman"/>
            </a:endParaRPr>
          </a:p>
        </p:txBody>
      </p:sp>
      <p:sp>
        <p:nvSpPr>
          <p:cNvPr id="111" name="Google Shape;111;p20"/>
          <p:cNvSpPr/>
          <p:nvPr/>
        </p:nvSpPr>
        <p:spPr>
          <a:xfrm>
            <a:off x="123925" y="458575"/>
            <a:ext cx="1214700" cy="834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Initial Proxigram Count CSV</a:t>
            </a:r>
            <a:endParaRPr i="1">
              <a:latin typeface="Times New Roman"/>
              <a:ea typeface="Times New Roman"/>
              <a:cs typeface="Times New Roman"/>
              <a:sym typeface="Times New Roman"/>
            </a:endParaRPr>
          </a:p>
        </p:txBody>
      </p:sp>
      <p:sp>
        <p:nvSpPr>
          <p:cNvPr id="112" name="Google Shape;112;p20"/>
          <p:cNvSpPr/>
          <p:nvPr/>
        </p:nvSpPr>
        <p:spPr>
          <a:xfrm>
            <a:off x="509300" y="1453025"/>
            <a:ext cx="1541100" cy="834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latin typeface="Times New Roman"/>
                <a:ea typeface="Times New Roman"/>
                <a:cs typeface="Times New Roman"/>
                <a:sym typeface="Times New Roman"/>
              </a:rPr>
              <a:t>Modified Proxigram Count CSV</a:t>
            </a:r>
            <a:endParaRPr i="1">
              <a:latin typeface="Times New Roman"/>
              <a:ea typeface="Times New Roman"/>
              <a:cs typeface="Times New Roman"/>
              <a:sym typeface="Times New Roman"/>
            </a:endParaRPr>
          </a:p>
        </p:txBody>
      </p:sp>
      <p:sp>
        <p:nvSpPr>
          <p:cNvPr id="113" name="Google Shape;113;p20"/>
          <p:cNvSpPr/>
          <p:nvPr/>
        </p:nvSpPr>
        <p:spPr>
          <a:xfrm>
            <a:off x="2845000" y="1663725"/>
            <a:ext cx="1541100" cy="834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latin typeface="Times New Roman"/>
                <a:ea typeface="Times New Roman"/>
                <a:cs typeface="Times New Roman"/>
                <a:sym typeface="Times New Roman"/>
              </a:rPr>
              <a:t>Proxigram Percentage CSV</a:t>
            </a:r>
            <a:endParaRPr i="1">
              <a:latin typeface="Times New Roman"/>
              <a:ea typeface="Times New Roman"/>
              <a:cs typeface="Times New Roman"/>
              <a:sym typeface="Times New Roman"/>
            </a:endParaRPr>
          </a:p>
        </p:txBody>
      </p:sp>
      <p:cxnSp>
        <p:nvCxnSpPr>
          <p:cNvPr id="114" name="Google Shape;114;p20"/>
          <p:cNvCxnSpPr/>
          <p:nvPr/>
        </p:nvCxnSpPr>
        <p:spPr>
          <a:xfrm flipH="1" rot="10800000">
            <a:off x="1412950" y="993350"/>
            <a:ext cx="731100" cy="63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20"/>
          <p:cNvCxnSpPr/>
          <p:nvPr/>
        </p:nvCxnSpPr>
        <p:spPr>
          <a:xfrm>
            <a:off x="3321475" y="1354100"/>
            <a:ext cx="198300" cy="2484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20"/>
          <p:cNvCxnSpPr/>
          <p:nvPr/>
        </p:nvCxnSpPr>
        <p:spPr>
          <a:xfrm flipH="1">
            <a:off x="2206100" y="1382600"/>
            <a:ext cx="498900" cy="1047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0"/>
          <p:cNvSpPr/>
          <p:nvPr/>
        </p:nvSpPr>
        <p:spPr>
          <a:xfrm>
            <a:off x="4812400" y="458575"/>
            <a:ext cx="2082300" cy="8343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latin typeface="Times New Roman"/>
                <a:ea typeface="Times New Roman"/>
                <a:cs typeface="Times New Roman"/>
                <a:sym typeface="Times New Roman"/>
              </a:rPr>
              <a:t>Proxigram Error</a:t>
            </a:r>
            <a:endParaRPr i="1">
              <a:latin typeface="Times New Roman"/>
              <a:ea typeface="Times New Roman"/>
              <a:cs typeface="Times New Roman"/>
              <a:sym typeface="Times New Roman"/>
            </a:endParaRPr>
          </a:p>
        </p:txBody>
      </p:sp>
      <p:cxnSp>
        <p:nvCxnSpPr>
          <p:cNvPr id="118" name="Google Shape;118;p20"/>
          <p:cNvCxnSpPr/>
          <p:nvPr/>
        </p:nvCxnSpPr>
        <p:spPr>
          <a:xfrm flipH="1" rot="10800000">
            <a:off x="4508575" y="1382600"/>
            <a:ext cx="869100" cy="6060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20"/>
          <p:cNvSpPr/>
          <p:nvPr/>
        </p:nvSpPr>
        <p:spPr>
          <a:xfrm>
            <a:off x="5180700" y="1663725"/>
            <a:ext cx="1995300" cy="5211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latin typeface="Times New Roman"/>
                <a:ea typeface="Times New Roman"/>
                <a:cs typeface="Times New Roman"/>
                <a:sym typeface="Times New Roman"/>
              </a:rPr>
              <a:t>Proxigram Spatial Error CSV</a:t>
            </a:r>
            <a:endParaRPr i="1">
              <a:latin typeface="Times New Roman"/>
              <a:ea typeface="Times New Roman"/>
              <a:cs typeface="Times New Roman"/>
              <a:sym typeface="Times New Roman"/>
            </a:endParaRPr>
          </a:p>
        </p:txBody>
      </p:sp>
      <p:cxnSp>
        <p:nvCxnSpPr>
          <p:cNvPr id="120" name="Google Shape;120;p20"/>
          <p:cNvCxnSpPr/>
          <p:nvPr/>
        </p:nvCxnSpPr>
        <p:spPr>
          <a:xfrm>
            <a:off x="6172200" y="1348100"/>
            <a:ext cx="12300" cy="2604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0"/>
          <p:cNvCxnSpPr/>
          <p:nvPr/>
        </p:nvCxnSpPr>
        <p:spPr>
          <a:xfrm>
            <a:off x="7235175" y="1694600"/>
            <a:ext cx="164100" cy="159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20"/>
          <p:cNvCxnSpPr/>
          <p:nvPr/>
        </p:nvCxnSpPr>
        <p:spPr>
          <a:xfrm flipH="1" rot="10800000">
            <a:off x="4471600" y="2355000"/>
            <a:ext cx="2803800" cy="309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20"/>
          <p:cNvSpPr/>
          <p:nvPr/>
        </p:nvSpPr>
        <p:spPr>
          <a:xfrm>
            <a:off x="7543700" y="1382600"/>
            <a:ext cx="1342800" cy="1003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latin typeface="Times New Roman"/>
                <a:ea typeface="Times New Roman"/>
                <a:cs typeface="Times New Roman"/>
                <a:sym typeface="Times New Roman"/>
              </a:rPr>
              <a:t>Proxigram Profile Plotter</a:t>
            </a:r>
            <a:endParaRPr i="1">
              <a:latin typeface="Times New Roman"/>
              <a:ea typeface="Times New Roman"/>
              <a:cs typeface="Times New Roman"/>
              <a:sym typeface="Times New Roman"/>
            </a:endParaRPr>
          </a:p>
        </p:txBody>
      </p:sp>
      <p:cxnSp>
        <p:nvCxnSpPr>
          <p:cNvPr id="124" name="Google Shape;124;p20"/>
          <p:cNvCxnSpPr/>
          <p:nvPr/>
        </p:nvCxnSpPr>
        <p:spPr>
          <a:xfrm>
            <a:off x="8514650" y="2565550"/>
            <a:ext cx="0" cy="309900"/>
          </a:xfrm>
          <a:prstGeom prst="straightConnector1">
            <a:avLst/>
          </a:prstGeom>
          <a:noFill/>
          <a:ln cap="flat" cmpd="sng" w="9525">
            <a:solidFill>
              <a:schemeClr val="dk2"/>
            </a:solidFill>
            <a:prstDash val="solid"/>
            <a:round/>
            <a:headEnd len="med" w="med" type="none"/>
            <a:tailEnd len="med" w="med" type="triangle"/>
          </a:ln>
        </p:spPr>
      </p:cxnSp>
      <p:pic>
        <p:nvPicPr>
          <p:cNvPr id="125" name="Google Shape;125;p20"/>
          <p:cNvPicPr preferRelativeResize="0"/>
          <p:nvPr/>
        </p:nvPicPr>
        <p:blipFill rotWithShape="1">
          <a:blip r:embed="rId3">
            <a:alphaModFix/>
          </a:blip>
          <a:srcRect b="0" l="0" r="0" t="5855"/>
          <a:stretch/>
        </p:blipFill>
        <p:spPr>
          <a:xfrm>
            <a:off x="6534825" y="2937375"/>
            <a:ext cx="2609175" cy="1892600"/>
          </a:xfrm>
          <a:prstGeom prst="rect">
            <a:avLst/>
          </a:prstGeom>
          <a:noFill/>
          <a:ln>
            <a:noFill/>
          </a:ln>
        </p:spPr>
      </p:pic>
      <p:cxnSp>
        <p:nvCxnSpPr>
          <p:cNvPr id="126" name="Google Shape;126;p20"/>
          <p:cNvCxnSpPr/>
          <p:nvPr/>
        </p:nvCxnSpPr>
        <p:spPr>
          <a:xfrm flipH="1">
            <a:off x="2144050" y="1375725"/>
            <a:ext cx="818100" cy="10536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20"/>
          <p:cNvSpPr/>
          <p:nvPr/>
        </p:nvSpPr>
        <p:spPr>
          <a:xfrm>
            <a:off x="878850" y="2512175"/>
            <a:ext cx="1541100" cy="834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latin typeface="Times New Roman"/>
                <a:ea typeface="Times New Roman"/>
                <a:cs typeface="Times New Roman"/>
                <a:sym typeface="Times New Roman"/>
              </a:rPr>
              <a:t>Atom Probe Sample Core Analysis</a:t>
            </a:r>
            <a:endParaRPr i="1">
              <a:latin typeface="Times New Roman"/>
              <a:ea typeface="Times New Roman"/>
              <a:cs typeface="Times New Roman"/>
              <a:sym typeface="Times New Roman"/>
            </a:endParaRPr>
          </a:p>
        </p:txBody>
      </p:sp>
      <p:pic>
        <p:nvPicPr>
          <p:cNvPr id="128" name="Google Shape;128;p20"/>
          <p:cNvPicPr preferRelativeResize="0"/>
          <p:nvPr/>
        </p:nvPicPr>
        <p:blipFill>
          <a:blip r:embed="rId4">
            <a:alphaModFix/>
          </a:blip>
          <a:stretch>
            <a:fillRect/>
          </a:stretch>
        </p:blipFill>
        <p:spPr>
          <a:xfrm>
            <a:off x="2652300" y="3433524"/>
            <a:ext cx="3657601" cy="1349620"/>
          </a:xfrm>
          <a:prstGeom prst="rect">
            <a:avLst/>
          </a:prstGeom>
          <a:noFill/>
          <a:ln>
            <a:noFill/>
          </a:ln>
        </p:spPr>
      </p:pic>
      <p:cxnSp>
        <p:nvCxnSpPr>
          <p:cNvPr id="129" name="Google Shape;129;p20"/>
          <p:cNvCxnSpPr/>
          <p:nvPr/>
        </p:nvCxnSpPr>
        <p:spPr>
          <a:xfrm>
            <a:off x="2159200" y="2061113"/>
            <a:ext cx="864900" cy="7275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20"/>
          <p:cNvSpPr/>
          <p:nvPr/>
        </p:nvSpPr>
        <p:spPr>
          <a:xfrm>
            <a:off x="3148075" y="2653325"/>
            <a:ext cx="2229600" cy="624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latin typeface="Times New Roman"/>
                <a:ea typeface="Times New Roman"/>
                <a:cs typeface="Times New Roman"/>
                <a:sym typeface="Times New Roman"/>
              </a:rPr>
              <a:t>Gibbs Interfacial Excess of Solute Calculator</a:t>
            </a:r>
            <a:endParaRPr i="1">
              <a:latin typeface="Times New Roman"/>
              <a:ea typeface="Times New Roman"/>
              <a:cs typeface="Times New Roman"/>
              <a:sym typeface="Times New Roman"/>
            </a:endParaRPr>
          </a:p>
        </p:txBody>
      </p:sp>
      <p:cxnSp>
        <p:nvCxnSpPr>
          <p:cNvPr id="131" name="Google Shape;131;p20"/>
          <p:cNvCxnSpPr/>
          <p:nvPr/>
        </p:nvCxnSpPr>
        <p:spPr>
          <a:xfrm>
            <a:off x="2330875" y="3411500"/>
            <a:ext cx="198300" cy="2484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20"/>
          <p:cNvSpPr txBox="1"/>
          <p:nvPr/>
        </p:nvSpPr>
        <p:spPr>
          <a:xfrm>
            <a:off x="258675" y="4781875"/>
            <a:ext cx="55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Figure 6</a:t>
            </a:r>
            <a:r>
              <a:rPr lang="en">
                <a:latin typeface="Times New Roman"/>
                <a:ea typeface="Times New Roman"/>
                <a:cs typeface="Times New Roman"/>
                <a:sym typeface="Times New Roman"/>
              </a:rPr>
              <a:t>. Programs written to interact with proxigram data</a:t>
            </a:r>
            <a:endParaRPr>
              <a:latin typeface="Times New Roman"/>
              <a:ea typeface="Times New Roman"/>
              <a:cs typeface="Times New Roman"/>
              <a:sym typeface="Times New Roman"/>
            </a:endParaRPr>
          </a:p>
        </p:txBody>
      </p:sp>
      <p:sp>
        <p:nvSpPr>
          <p:cNvPr id="133" name="Google Shape;133;p20"/>
          <p:cNvSpPr/>
          <p:nvPr/>
        </p:nvSpPr>
        <p:spPr>
          <a:xfrm>
            <a:off x="258675" y="3659900"/>
            <a:ext cx="250500" cy="309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i="1">
              <a:latin typeface="Times New Roman"/>
              <a:ea typeface="Times New Roman"/>
              <a:cs typeface="Times New Roman"/>
              <a:sym typeface="Times New Roman"/>
            </a:endParaRPr>
          </a:p>
        </p:txBody>
      </p:sp>
      <p:sp>
        <p:nvSpPr>
          <p:cNvPr id="134" name="Google Shape;134;p20"/>
          <p:cNvSpPr/>
          <p:nvPr/>
        </p:nvSpPr>
        <p:spPr>
          <a:xfrm>
            <a:off x="258675" y="4117100"/>
            <a:ext cx="250500" cy="3099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i="1">
              <a:latin typeface="Times New Roman"/>
              <a:ea typeface="Times New Roman"/>
              <a:cs typeface="Times New Roman"/>
              <a:sym typeface="Times New Roman"/>
            </a:endParaRPr>
          </a:p>
        </p:txBody>
      </p:sp>
      <p:sp>
        <p:nvSpPr>
          <p:cNvPr id="135" name="Google Shape;135;p20"/>
          <p:cNvSpPr txBox="1"/>
          <p:nvPr/>
        </p:nvSpPr>
        <p:spPr>
          <a:xfrm>
            <a:off x="667100" y="3508200"/>
            <a:ext cx="161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Programs included in interface</a:t>
            </a:r>
            <a:endParaRPr sz="1200">
              <a:latin typeface="Times New Roman"/>
              <a:ea typeface="Times New Roman"/>
              <a:cs typeface="Times New Roman"/>
              <a:sym typeface="Times New Roman"/>
            </a:endParaRPr>
          </a:p>
        </p:txBody>
      </p:sp>
      <p:sp>
        <p:nvSpPr>
          <p:cNvPr id="136" name="Google Shape;136;p20"/>
          <p:cNvSpPr txBox="1"/>
          <p:nvPr/>
        </p:nvSpPr>
        <p:spPr>
          <a:xfrm>
            <a:off x="667100" y="3995000"/>
            <a:ext cx="161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Files generated for interaction</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p:nvPr/>
        </p:nvSpPr>
        <p:spPr>
          <a:xfrm>
            <a:off x="2675575" y="382375"/>
            <a:ext cx="2082300" cy="8343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Binary to plaintext .csv processor</a:t>
            </a:r>
            <a:endParaRPr i="1">
              <a:latin typeface="Times New Roman"/>
              <a:ea typeface="Times New Roman"/>
              <a:cs typeface="Times New Roman"/>
              <a:sym typeface="Times New Roman"/>
            </a:endParaRPr>
          </a:p>
        </p:txBody>
      </p:sp>
      <p:sp>
        <p:nvSpPr>
          <p:cNvPr id="142" name="Google Shape;142;p21"/>
          <p:cNvSpPr/>
          <p:nvPr/>
        </p:nvSpPr>
        <p:spPr>
          <a:xfrm>
            <a:off x="581125" y="382375"/>
            <a:ext cx="1214700" cy="834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Initial .pos file</a:t>
            </a:r>
            <a:endParaRPr i="1">
              <a:latin typeface="Times New Roman"/>
              <a:ea typeface="Times New Roman"/>
              <a:cs typeface="Times New Roman"/>
              <a:sym typeface="Times New Roman"/>
            </a:endParaRPr>
          </a:p>
        </p:txBody>
      </p:sp>
      <p:cxnSp>
        <p:nvCxnSpPr>
          <p:cNvPr id="143" name="Google Shape;143;p21"/>
          <p:cNvCxnSpPr/>
          <p:nvPr/>
        </p:nvCxnSpPr>
        <p:spPr>
          <a:xfrm flipH="1" rot="10800000">
            <a:off x="1870150" y="840950"/>
            <a:ext cx="731100" cy="63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1"/>
          <p:cNvSpPr txBox="1"/>
          <p:nvPr/>
        </p:nvSpPr>
        <p:spPr>
          <a:xfrm>
            <a:off x="111550" y="4035950"/>
            <a:ext cx="8277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Figure 7</a:t>
            </a:r>
            <a:r>
              <a:rPr lang="en">
                <a:latin typeface="Times New Roman"/>
                <a:ea typeface="Times New Roman"/>
                <a:cs typeface="Times New Roman"/>
                <a:sym typeface="Times New Roman"/>
              </a:rPr>
              <a:t>. Programs written to interact with initial raw .pos and .epos data. A major bottleneck with interaction with .pos files is the large amounts of data, often totalling hundreds of millions of atoms to parse. Therefore, optimization and implementation of SQL along with more algorithms are a high priority to moving forward in work on .pos files. The graph is a sample of 10,000 and 100,000 atoms in a sample APT run. </a:t>
            </a:r>
            <a:endParaRPr>
              <a:latin typeface="Times New Roman"/>
              <a:ea typeface="Times New Roman"/>
              <a:cs typeface="Times New Roman"/>
              <a:sym typeface="Times New Roman"/>
            </a:endParaRPr>
          </a:p>
        </p:txBody>
      </p:sp>
      <p:sp>
        <p:nvSpPr>
          <p:cNvPr id="145" name="Google Shape;145;p21"/>
          <p:cNvSpPr/>
          <p:nvPr/>
        </p:nvSpPr>
        <p:spPr>
          <a:xfrm>
            <a:off x="334875" y="1602500"/>
            <a:ext cx="250500" cy="309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i="1">
              <a:latin typeface="Times New Roman"/>
              <a:ea typeface="Times New Roman"/>
              <a:cs typeface="Times New Roman"/>
              <a:sym typeface="Times New Roman"/>
            </a:endParaRPr>
          </a:p>
        </p:txBody>
      </p:sp>
      <p:sp>
        <p:nvSpPr>
          <p:cNvPr id="146" name="Google Shape;146;p21"/>
          <p:cNvSpPr/>
          <p:nvPr/>
        </p:nvSpPr>
        <p:spPr>
          <a:xfrm>
            <a:off x="334875" y="2059700"/>
            <a:ext cx="250500" cy="3099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i="1">
              <a:latin typeface="Times New Roman"/>
              <a:ea typeface="Times New Roman"/>
              <a:cs typeface="Times New Roman"/>
              <a:sym typeface="Times New Roman"/>
            </a:endParaRPr>
          </a:p>
        </p:txBody>
      </p:sp>
      <p:sp>
        <p:nvSpPr>
          <p:cNvPr id="147" name="Google Shape;147;p21"/>
          <p:cNvSpPr txBox="1"/>
          <p:nvPr/>
        </p:nvSpPr>
        <p:spPr>
          <a:xfrm>
            <a:off x="743300" y="1450800"/>
            <a:ext cx="161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Programs included in interface</a:t>
            </a:r>
            <a:endParaRPr sz="1200">
              <a:latin typeface="Times New Roman"/>
              <a:ea typeface="Times New Roman"/>
              <a:cs typeface="Times New Roman"/>
              <a:sym typeface="Times New Roman"/>
            </a:endParaRPr>
          </a:p>
        </p:txBody>
      </p:sp>
      <p:sp>
        <p:nvSpPr>
          <p:cNvPr id="148" name="Google Shape;148;p21"/>
          <p:cNvSpPr txBox="1"/>
          <p:nvPr/>
        </p:nvSpPr>
        <p:spPr>
          <a:xfrm>
            <a:off x="743300" y="1937600"/>
            <a:ext cx="161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Files generated for interaction</a:t>
            </a:r>
            <a:endParaRPr sz="1200">
              <a:latin typeface="Times New Roman"/>
              <a:ea typeface="Times New Roman"/>
              <a:cs typeface="Times New Roman"/>
              <a:sym typeface="Times New Roman"/>
            </a:endParaRPr>
          </a:p>
        </p:txBody>
      </p:sp>
      <p:sp>
        <p:nvSpPr>
          <p:cNvPr id="149" name="Google Shape;149;p21"/>
          <p:cNvSpPr/>
          <p:nvPr/>
        </p:nvSpPr>
        <p:spPr>
          <a:xfrm>
            <a:off x="5762725" y="382375"/>
            <a:ext cx="1461600" cy="834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.csv generated from initial .pos</a:t>
            </a:r>
            <a:endParaRPr i="1">
              <a:latin typeface="Times New Roman"/>
              <a:ea typeface="Times New Roman"/>
              <a:cs typeface="Times New Roman"/>
              <a:sym typeface="Times New Roman"/>
            </a:endParaRPr>
          </a:p>
        </p:txBody>
      </p:sp>
      <p:cxnSp>
        <p:nvCxnSpPr>
          <p:cNvPr id="150" name="Google Shape;150;p21"/>
          <p:cNvCxnSpPr/>
          <p:nvPr/>
        </p:nvCxnSpPr>
        <p:spPr>
          <a:xfrm flipH="1" rot="10800000">
            <a:off x="4918150" y="840950"/>
            <a:ext cx="731100" cy="63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1"/>
          <p:cNvCxnSpPr/>
          <p:nvPr/>
        </p:nvCxnSpPr>
        <p:spPr>
          <a:xfrm>
            <a:off x="7015000" y="1335188"/>
            <a:ext cx="471000" cy="1488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1"/>
          <p:cNvCxnSpPr/>
          <p:nvPr/>
        </p:nvCxnSpPr>
        <p:spPr>
          <a:xfrm flipH="1">
            <a:off x="4784100" y="1313750"/>
            <a:ext cx="954300" cy="7437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1"/>
          <p:cNvSpPr/>
          <p:nvPr/>
        </p:nvSpPr>
        <p:spPr>
          <a:xfrm>
            <a:off x="2599375" y="1677775"/>
            <a:ext cx="2082300" cy="83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Cluster detection algorithm</a:t>
            </a:r>
            <a:endParaRPr i="1">
              <a:latin typeface="Times New Roman"/>
              <a:ea typeface="Times New Roman"/>
              <a:cs typeface="Times New Roman"/>
              <a:sym typeface="Times New Roman"/>
            </a:endParaRPr>
          </a:p>
        </p:txBody>
      </p:sp>
      <p:sp>
        <p:nvSpPr>
          <p:cNvPr id="154" name="Google Shape;154;p21"/>
          <p:cNvSpPr/>
          <p:nvPr/>
        </p:nvSpPr>
        <p:spPr>
          <a:xfrm>
            <a:off x="334875" y="2486600"/>
            <a:ext cx="250500" cy="3099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i="1">
              <a:latin typeface="Times New Roman"/>
              <a:ea typeface="Times New Roman"/>
              <a:cs typeface="Times New Roman"/>
              <a:sym typeface="Times New Roman"/>
            </a:endParaRPr>
          </a:p>
        </p:txBody>
      </p:sp>
      <p:sp>
        <p:nvSpPr>
          <p:cNvPr id="155" name="Google Shape;155;p21"/>
          <p:cNvSpPr txBox="1"/>
          <p:nvPr/>
        </p:nvSpPr>
        <p:spPr>
          <a:xfrm>
            <a:off x="743300" y="2364500"/>
            <a:ext cx="161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Programs in development</a:t>
            </a:r>
            <a:endParaRPr sz="1200">
              <a:latin typeface="Times New Roman"/>
              <a:ea typeface="Times New Roman"/>
              <a:cs typeface="Times New Roman"/>
              <a:sym typeface="Times New Roman"/>
            </a:endParaRPr>
          </a:p>
        </p:txBody>
      </p:sp>
      <p:cxnSp>
        <p:nvCxnSpPr>
          <p:cNvPr id="156" name="Google Shape;156;p21"/>
          <p:cNvCxnSpPr/>
          <p:nvPr/>
        </p:nvCxnSpPr>
        <p:spPr>
          <a:xfrm>
            <a:off x="3640525" y="2588275"/>
            <a:ext cx="3300" cy="3387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1"/>
          <p:cNvSpPr/>
          <p:nvPr/>
        </p:nvSpPr>
        <p:spPr>
          <a:xfrm>
            <a:off x="3552925" y="2973175"/>
            <a:ext cx="1214700" cy="834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Cluster information file</a:t>
            </a:r>
            <a:endParaRPr i="1">
              <a:latin typeface="Times New Roman"/>
              <a:ea typeface="Times New Roman"/>
              <a:cs typeface="Times New Roman"/>
              <a:sym typeface="Times New Roman"/>
            </a:endParaRPr>
          </a:p>
        </p:txBody>
      </p:sp>
      <p:cxnSp>
        <p:nvCxnSpPr>
          <p:cNvPr id="158" name="Google Shape;158;p21"/>
          <p:cNvCxnSpPr/>
          <p:nvPr/>
        </p:nvCxnSpPr>
        <p:spPr>
          <a:xfrm rot="10800000">
            <a:off x="2788525" y="3383425"/>
            <a:ext cx="688200" cy="69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1"/>
          <p:cNvSpPr/>
          <p:nvPr/>
        </p:nvSpPr>
        <p:spPr>
          <a:xfrm>
            <a:off x="979125" y="3049375"/>
            <a:ext cx="1721400" cy="83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Average particle statistics calculator</a:t>
            </a:r>
            <a:endParaRPr i="1">
              <a:latin typeface="Times New Roman"/>
              <a:ea typeface="Times New Roman"/>
              <a:cs typeface="Times New Roman"/>
              <a:sym typeface="Times New Roman"/>
            </a:endParaRPr>
          </a:p>
        </p:txBody>
      </p:sp>
      <p:sp>
        <p:nvSpPr>
          <p:cNvPr id="160" name="Google Shape;160;p21"/>
          <p:cNvSpPr/>
          <p:nvPr/>
        </p:nvSpPr>
        <p:spPr>
          <a:xfrm>
            <a:off x="6915850" y="1602500"/>
            <a:ext cx="2082300" cy="6324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a:latin typeface="Times New Roman"/>
                <a:ea typeface="Times New Roman"/>
                <a:cs typeface="Times New Roman"/>
                <a:sym typeface="Times New Roman"/>
              </a:rPr>
              <a:t>Graphing program</a:t>
            </a:r>
            <a:endParaRPr i="1">
              <a:latin typeface="Times New Roman"/>
              <a:ea typeface="Times New Roman"/>
              <a:cs typeface="Times New Roman"/>
              <a:sym typeface="Times New Roman"/>
            </a:endParaRPr>
          </a:p>
        </p:txBody>
      </p:sp>
      <p:pic>
        <p:nvPicPr>
          <p:cNvPr id="161" name="Google Shape;161;p21"/>
          <p:cNvPicPr preferRelativeResize="0"/>
          <p:nvPr/>
        </p:nvPicPr>
        <p:blipFill rotWithShape="1">
          <a:blip r:embed="rId3">
            <a:alphaModFix/>
          </a:blip>
          <a:srcRect b="5838" l="20618" r="7815" t="17445"/>
          <a:stretch/>
        </p:blipFill>
        <p:spPr>
          <a:xfrm>
            <a:off x="5070475" y="2354728"/>
            <a:ext cx="1721400" cy="1383948"/>
          </a:xfrm>
          <a:prstGeom prst="rect">
            <a:avLst/>
          </a:prstGeom>
          <a:noFill/>
          <a:ln>
            <a:noFill/>
          </a:ln>
        </p:spPr>
      </p:pic>
      <p:cxnSp>
        <p:nvCxnSpPr>
          <p:cNvPr id="162" name="Google Shape;162;p21"/>
          <p:cNvCxnSpPr/>
          <p:nvPr/>
        </p:nvCxnSpPr>
        <p:spPr>
          <a:xfrm flipH="1">
            <a:off x="6667000" y="2354725"/>
            <a:ext cx="348000" cy="1137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1"/>
          <p:cNvCxnSpPr/>
          <p:nvPr/>
        </p:nvCxnSpPr>
        <p:spPr>
          <a:xfrm>
            <a:off x="7399200" y="2353400"/>
            <a:ext cx="297600" cy="137700"/>
          </a:xfrm>
          <a:prstGeom prst="straightConnector1">
            <a:avLst/>
          </a:prstGeom>
          <a:noFill/>
          <a:ln cap="flat" cmpd="sng" w="9525">
            <a:solidFill>
              <a:schemeClr val="dk2"/>
            </a:solidFill>
            <a:prstDash val="solid"/>
            <a:round/>
            <a:headEnd len="med" w="med" type="none"/>
            <a:tailEnd len="med" w="med" type="triangle"/>
          </a:ln>
        </p:spPr>
      </p:cxnSp>
      <p:pic>
        <p:nvPicPr>
          <p:cNvPr id="164" name="Google Shape;164;p21"/>
          <p:cNvPicPr preferRelativeResize="0"/>
          <p:nvPr/>
        </p:nvPicPr>
        <p:blipFill rotWithShape="1">
          <a:blip r:embed="rId4">
            <a:alphaModFix/>
          </a:blip>
          <a:srcRect b="0" l="0" r="5320" t="0"/>
          <a:stretch/>
        </p:blipFill>
        <p:spPr>
          <a:xfrm>
            <a:off x="7399200" y="2609599"/>
            <a:ext cx="1613400" cy="150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