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67" r:id="rId3"/>
    <p:sldId id="259" r:id="rId4"/>
    <p:sldId id="269" r:id="rId5"/>
    <p:sldId id="257" r:id="rId6"/>
    <p:sldId id="260" r:id="rId7"/>
    <p:sldId id="258" r:id="rId8"/>
    <p:sldId id="268" r:id="rId9"/>
    <p:sldId id="262" r:id="rId10"/>
    <p:sldId id="264" r:id="rId11"/>
    <p:sldId id="265" r:id="rId12"/>
    <p:sldId id="263" r:id="rId13"/>
    <p:sldId id="261" r:id="rId14"/>
    <p:sldId id="270" r:id="rId15"/>
    <p:sldId id="271" r:id="rId16"/>
    <p:sldId id="272" r:id="rId17"/>
    <p:sldId id="273" r:id="rId18"/>
  </p:sldIdLst>
  <p:sldSz cx="12192000" cy="6858000"/>
  <p:notesSz cx="6858000" cy="9947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2" autoAdjust="0"/>
    <p:restoredTop sz="94660" autoAdjust="0"/>
  </p:normalViewPr>
  <p:slideViewPr>
    <p:cSldViewPr snapToGrid="0">
      <p:cViewPr varScale="1">
        <p:scale>
          <a:sx n="74" d="100"/>
          <a:sy n="74" d="100"/>
        </p:scale>
        <p:origin x="-762" y="-90"/>
      </p:cViewPr>
      <p:guideLst>
        <p:guide orient="horz" pos="2160"/>
        <p:guide pos="3840"/>
      </p:guideLst>
    </p:cSldViewPr>
  </p:slideViewPr>
  <p:outlineViewPr>
    <p:cViewPr>
      <p:scale>
        <a:sx n="33" d="100"/>
        <a:sy n="33" d="100"/>
      </p:scale>
      <p:origin x="0" y="556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4" csCatId="accent1" phldr="1"/>
      <dgm:spPr/>
      <dgm:t>
        <a:bodyPr/>
        <a:lstStyle/>
        <a:p>
          <a:endParaRPr lang="en-US"/>
        </a:p>
      </dgm:t>
    </dgm:pt>
    <dgm:pt modelId="{477D14C5-CED9-4CFC-B338-DFB0C8090B9F}">
      <dgm:prSet phldrT="[Text]" custT="1"/>
      <dgm:spPr>
        <a:xfrm>
          <a:off x="0" y="59773"/>
          <a:ext cx="4953000" cy="479700"/>
        </a:xfrm>
        <a:prstGeom prst="roundRect">
          <a:avLst/>
        </a:prstGeom>
        <a:solidFill>
          <a:srgbClr val="57BCE5">
            <a:shade val="5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sz="2400" b="1" dirty="0" smtClean="0">
              <a:solidFill>
                <a:sysClr val="window" lastClr="FFFFFF"/>
              </a:solidFill>
              <a:latin typeface="Corbel"/>
              <a:ea typeface="+mn-ea"/>
              <a:cs typeface="+mn-cs"/>
            </a:rPr>
            <a:t>Step Counting</a:t>
          </a:r>
          <a:endParaRPr lang="en-US" sz="2400" b="1" dirty="0">
            <a:solidFill>
              <a:sysClr val="window" lastClr="FFFFFF"/>
            </a:solidFill>
            <a:latin typeface="Corbel"/>
            <a:ea typeface="+mn-ea"/>
            <a:cs typeface="+mn-cs"/>
          </a:endParaRPr>
        </a:p>
      </dgm:t>
    </dgm:pt>
    <dgm:pt modelId="{92DFCBC7-BC14-4697-8ECD-BF0D5B1EDA3B}" type="parTrans" cxnId="{7D461F02-AB37-447A-AC6B-D31C4D2EC6A9}">
      <dgm:prSet/>
      <dgm:spPr/>
      <dgm:t>
        <a:bodyPr/>
        <a:lstStyle/>
        <a:p>
          <a:endParaRPr lang="en-US"/>
        </a:p>
      </dgm:t>
    </dgm:pt>
    <dgm:pt modelId="{87E3C0DB-7BEE-424E-8E11-B838D238D595}" type="sibTrans" cxnId="{7D461F02-AB37-447A-AC6B-D31C4D2EC6A9}">
      <dgm:prSet/>
      <dgm:spPr/>
      <dgm:t>
        <a:bodyPr/>
        <a:lstStyle/>
        <a:p>
          <a:endParaRPr lang="en-US"/>
        </a:p>
      </dgm:t>
    </dgm:pt>
    <dgm:pt modelId="{C111C18A-FD96-4E63-821A-54D70D8DC65F}">
      <dgm:prSet phldrT="[Text]" custT="1"/>
      <dgm:spPr>
        <a:xfrm>
          <a:off x="0" y="501385"/>
          <a:ext cx="4953000" cy="828000"/>
        </a:xfrm>
        <a:prstGeom prst="rect">
          <a:avLst/>
        </a:prstGeom>
        <a:noFill/>
        <a:ln>
          <a:noFill/>
        </a:ln>
        <a:effectLst/>
      </dgm:spPr>
      <dgm:t>
        <a:bodyPr/>
        <a:lstStyle/>
        <a:p>
          <a:r>
            <a:rPr lang="en-US" sz="2000" b="1" dirty="0" smtClean="0">
              <a:solidFill>
                <a:schemeClr val="tx2">
                  <a:lumMod val="50000"/>
                </a:schemeClr>
              </a:solidFill>
              <a:latin typeface="Corbel"/>
              <a:ea typeface="+mn-ea"/>
              <a:cs typeface="+mn-cs"/>
            </a:rPr>
            <a:t>Daily Steps Counting</a:t>
          </a:r>
          <a:endParaRPr lang="en-US" sz="2000" b="1" dirty="0">
            <a:solidFill>
              <a:schemeClr val="tx2">
                <a:lumMod val="50000"/>
              </a:schemeClr>
            </a:solidFill>
            <a:latin typeface="Corbel"/>
            <a:ea typeface="+mn-ea"/>
            <a:cs typeface="+mn-cs"/>
          </a:endParaRPr>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33EAD35F-38F2-4CB7-9A6D-B04FFD8A51FD}">
      <dgm:prSet phldrT="[Text]" custT="1"/>
      <dgm:spPr>
        <a:xfrm>
          <a:off x="0" y="501385"/>
          <a:ext cx="4953000" cy="828000"/>
        </a:xfrm>
        <a:prstGeom prst="rect">
          <a:avLst/>
        </a:prstGeom>
        <a:noFill/>
        <a:ln>
          <a:noFill/>
        </a:ln>
        <a:effectLst/>
      </dgm:spPr>
      <dgm:t>
        <a:bodyPr/>
        <a:lstStyle/>
        <a:p>
          <a:r>
            <a:rPr lang="en-US" sz="2000" b="1" dirty="0" smtClean="0">
              <a:solidFill>
                <a:schemeClr val="tx2">
                  <a:lumMod val="50000"/>
                </a:schemeClr>
              </a:solidFill>
              <a:latin typeface="Corbel"/>
              <a:ea typeface="+mn-ea"/>
              <a:cs typeface="+mn-cs"/>
            </a:rPr>
            <a:t>Total Steps</a:t>
          </a:r>
          <a:endParaRPr lang="en-US" sz="2000" b="1" dirty="0">
            <a:solidFill>
              <a:schemeClr val="tx2">
                <a:lumMod val="50000"/>
              </a:schemeClr>
            </a:solidFill>
            <a:latin typeface="Corbel"/>
            <a:ea typeface="+mn-ea"/>
            <a:cs typeface="+mn-cs"/>
          </a:endParaRPr>
        </a:p>
      </dgm:t>
    </dgm:pt>
    <dgm:pt modelId="{81FE7DB1-4BFC-4407-80A9-E5514E94C61D}" type="parTrans" cxnId="{FAC3D40F-8E66-452D-9CA4-C2871F2D10EF}">
      <dgm:prSet/>
      <dgm:spPr/>
      <dgm:t>
        <a:bodyPr/>
        <a:lstStyle/>
        <a:p>
          <a:endParaRPr lang="en-US"/>
        </a:p>
      </dgm:t>
    </dgm:pt>
    <dgm:pt modelId="{4B66B839-1910-459B-92B2-14846EBA7A70}" type="sibTrans" cxnId="{FAC3D40F-8E66-452D-9CA4-C2871F2D10EF}">
      <dgm:prSet/>
      <dgm:spPr/>
      <dgm:t>
        <a:bodyPr/>
        <a:lstStyle/>
        <a:p>
          <a:endParaRPr lang="en-US"/>
        </a:p>
      </dgm:t>
    </dgm:pt>
    <dgm:pt modelId="{3C67E77D-62FA-499D-B5E6-E79A091C5267}">
      <dgm:prSet phldrT="[Text]" custT="1"/>
      <dgm:spPr>
        <a:xfrm>
          <a:off x="0" y="1287993"/>
          <a:ext cx="4953000" cy="479700"/>
        </a:xfrm>
        <a:prstGeom prst="roundRect">
          <a:avLst/>
        </a:prstGeom>
        <a:solidFill>
          <a:srgbClr val="57BCE5">
            <a:shade val="50000"/>
            <a:hueOff val="116565"/>
            <a:satOff val="7793"/>
            <a:lumOff val="15638"/>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sz="2400" b="1" dirty="0" smtClean="0">
              <a:solidFill>
                <a:sysClr val="window" lastClr="FFFFFF"/>
              </a:solidFill>
              <a:latin typeface="Corbel"/>
              <a:ea typeface="+mn-ea"/>
              <a:cs typeface="+mn-cs"/>
            </a:rPr>
            <a:t>Distance Walked</a:t>
          </a:r>
          <a:endParaRPr lang="en-US" sz="2400" b="1" dirty="0">
            <a:solidFill>
              <a:sysClr val="window" lastClr="FFFFFF"/>
            </a:solidFill>
            <a:latin typeface="Corbel"/>
            <a:ea typeface="+mn-ea"/>
            <a:cs typeface="+mn-cs"/>
          </a:endParaRPr>
        </a:p>
      </dgm:t>
    </dgm:pt>
    <dgm:pt modelId="{5337D229-E330-4525-B0FA-14EC5A80604A}" type="parTrans" cxnId="{32AA6160-4426-4C4D-93AE-E2F474E37AD9}">
      <dgm:prSet/>
      <dgm:spPr/>
      <dgm:t>
        <a:bodyPr/>
        <a:lstStyle/>
        <a:p>
          <a:endParaRPr lang="en-US"/>
        </a:p>
      </dgm:t>
    </dgm:pt>
    <dgm:pt modelId="{C056AC5D-B04E-4376-A1CB-3EAB7BE5AF5B}" type="sibTrans" cxnId="{32AA6160-4426-4C4D-93AE-E2F474E37AD9}">
      <dgm:prSet/>
      <dgm:spPr/>
      <dgm:t>
        <a:bodyPr/>
        <a:lstStyle/>
        <a:p>
          <a:endParaRPr lang="en-US"/>
        </a:p>
      </dgm:t>
    </dgm:pt>
    <dgm:pt modelId="{D6510970-8F9C-4B45-A0F3-6ACB9AA76D40}">
      <dgm:prSet phldrT="[Text]" custT="1"/>
      <dgm:spPr>
        <a:xfrm>
          <a:off x="0" y="1809085"/>
          <a:ext cx="4953000" cy="558900"/>
        </a:xfrm>
        <a:prstGeom prst="rect">
          <a:avLst/>
        </a:prstGeom>
        <a:noFill/>
        <a:ln>
          <a:noFill/>
        </a:ln>
        <a:effectLst/>
      </dgm:spPr>
      <dgm:t>
        <a:bodyPr/>
        <a:lstStyle/>
        <a:p>
          <a:r>
            <a:rPr lang="en-US" sz="2000" b="1" dirty="0" smtClean="0">
              <a:solidFill>
                <a:schemeClr val="tx2">
                  <a:lumMod val="50000"/>
                </a:schemeClr>
              </a:solidFill>
              <a:latin typeface="Corbel"/>
              <a:ea typeface="+mn-ea"/>
              <a:cs typeface="+mn-cs"/>
            </a:rPr>
            <a:t>Daily walking distance</a:t>
          </a:r>
          <a:endParaRPr lang="en-US" sz="2000" b="1" dirty="0">
            <a:solidFill>
              <a:schemeClr val="tx2">
                <a:lumMod val="50000"/>
              </a:schemeClr>
            </a:solidFill>
            <a:latin typeface="Corbel"/>
            <a:ea typeface="+mn-ea"/>
            <a:cs typeface="+mn-cs"/>
          </a:endParaRPr>
        </a:p>
      </dgm:t>
    </dgm:pt>
    <dgm:pt modelId="{7A9FC291-2B6A-4475-8B09-917F9F09E3AB}" type="parTrans" cxnId="{C6E7222A-5F84-456A-9806-D51868FAF8A9}">
      <dgm:prSet/>
      <dgm:spPr/>
      <dgm:t>
        <a:bodyPr/>
        <a:lstStyle/>
        <a:p>
          <a:endParaRPr lang="en-US"/>
        </a:p>
      </dgm:t>
    </dgm:pt>
    <dgm:pt modelId="{4B87F32C-3630-48F2-9114-4262C0BEEA9E}" type="sibTrans" cxnId="{C6E7222A-5F84-456A-9806-D51868FAF8A9}">
      <dgm:prSet/>
      <dgm:spPr/>
      <dgm:t>
        <a:bodyPr/>
        <a:lstStyle/>
        <a:p>
          <a:endParaRPr lang="en-US"/>
        </a:p>
      </dgm:t>
    </dgm:pt>
    <dgm:pt modelId="{709ED9DC-E391-4C6C-B788-93F1C2EFB6FD}">
      <dgm:prSet phldrT="[Text]" custT="1"/>
      <dgm:spPr>
        <a:xfrm>
          <a:off x="0" y="1809085"/>
          <a:ext cx="4953000" cy="558900"/>
        </a:xfrm>
        <a:prstGeom prst="rect">
          <a:avLst/>
        </a:prstGeom>
        <a:noFill/>
        <a:ln>
          <a:noFill/>
        </a:ln>
        <a:effectLst/>
      </dgm:spPr>
      <dgm:t>
        <a:bodyPr/>
        <a:lstStyle/>
        <a:p>
          <a:r>
            <a:rPr lang="en-US" sz="2000" b="1" dirty="0" smtClean="0">
              <a:solidFill>
                <a:schemeClr val="tx2">
                  <a:lumMod val="50000"/>
                </a:schemeClr>
              </a:solidFill>
              <a:latin typeface="Corbel"/>
              <a:ea typeface="+mn-ea"/>
              <a:cs typeface="+mn-cs"/>
            </a:rPr>
            <a:t>Step length * steps walked</a:t>
          </a:r>
          <a:endParaRPr lang="en-US" sz="2000" b="1" dirty="0">
            <a:solidFill>
              <a:schemeClr val="tx2">
                <a:lumMod val="50000"/>
              </a:schemeClr>
            </a:solidFill>
            <a:latin typeface="Corbel"/>
            <a:ea typeface="+mn-ea"/>
            <a:cs typeface="+mn-cs"/>
          </a:endParaRPr>
        </a:p>
      </dgm:t>
    </dgm:pt>
    <dgm:pt modelId="{B5FA6CF0-E0A0-46A0-93C9-B722B31A8A9C}" type="parTrans" cxnId="{78E3C3B3-FD19-41A6-A9CC-BB3375A6FF81}">
      <dgm:prSet/>
      <dgm:spPr/>
      <dgm:t>
        <a:bodyPr/>
        <a:lstStyle/>
        <a:p>
          <a:endParaRPr lang="en-US"/>
        </a:p>
      </dgm:t>
    </dgm:pt>
    <dgm:pt modelId="{F3C03C29-D7FF-4D61-8D75-8B75B2F589EC}" type="sibTrans" cxnId="{78E3C3B3-FD19-41A6-A9CC-BB3375A6FF81}">
      <dgm:prSet/>
      <dgm:spPr/>
      <dgm:t>
        <a:bodyPr/>
        <a:lstStyle/>
        <a:p>
          <a:endParaRPr lang="en-US"/>
        </a:p>
      </dgm:t>
    </dgm:pt>
    <dgm:pt modelId="{FE0A3CAE-D039-42F2-AF12-1E6F6793A633}">
      <dgm:prSet phldrT="[Text]" custT="1"/>
      <dgm:spPr>
        <a:xfrm>
          <a:off x="0" y="2847685"/>
          <a:ext cx="4953000" cy="331200"/>
        </a:xfrm>
        <a:prstGeom prst="rect">
          <a:avLst/>
        </a:prstGeom>
        <a:noFill/>
        <a:ln>
          <a:noFill/>
        </a:ln>
        <a:effectLst/>
      </dgm:spPr>
      <dgm:t>
        <a:bodyPr/>
        <a:lstStyle/>
        <a:p>
          <a:r>
            <a:rPr lang="en-US" sz="2000" b="1" dirty="0" smtClean="0">
              <a:solidFill>
                <a:schemeClr val="tx2">
                  <a:lumMod val="50000"/>
                </a:schemeClr>
              </a:solidFill>
              <a:latin typeface="Corbel"/>
              <a:ea typeface="+mn-ea"/>
              <a:cs typeface="+mn-cs"/>
            </a:rPr>
            <a:t>Distance*weight*exerciser level factor</a:t>
          </a:r>
          <a:endParaRPr lang="en-US" sz="2000" b="1" dirty="0">
            <a:solidFill>
              <a:schemeClr val="tx2">
                <a:lumMod val="50000"/>
              </a:schemeClr>
            </a:solidFill>
            <a:latin typeface="Corbel"/>
            <a:ea typeface="+mn-ea"/>
            <a:cs typeface="+mn-cs"/>
          </a:endParaRPr>
        </a:p>
      </dgm:t>
    </dgm:pt>
    <dgm:pt modelId="{7E2ED2D1-AFF4-4DED-BB53-30A310825CE2}" type="parTrans" cxnId="{A6FB3C49-AB75-4315-BB6B-886AA454F16F}">
      <dgm:prSet/>
      <dgm:spPr/>
      <dgm:t>
        <a:bodyPr/>
        <a:lstStyle/>
        <a:p>
          <a:endParaRPr lang="en-US"/>
        </a:p>
      </dgm:t>
    </dgm:pt>
    <dgm:pt modelId="{417BDEF2-191B-4000-BDE8-D3D22A51FCF3}" type="sibTrans" cxnId="{A6FB3C49-AB75-4315-BB6B-886AA454F16F}">
      <dgm:prSet/>
      <dgm:spPr/>
      <dgm:t>
        <a:bodyPr/>
        <a:lstStyle/>
        <a:p>
          <a:endParaRPr lang="en-US"/>
        </a:p>
      </dgm:t>
    </dgm:pt>
    <dgm:pt modelId="{CC6B7442-0B72-4EF2-9F13-1325B51AFF9F}">
      <dgm:prSet phldrT="[Text]" custT="1"/>
      <dgm:spPr>
        <a:xfrm>
          <a:off x="0" y="2315758"/>
          <a:ext cx="4953000" cy="479700"/>
        </a:xfrm>
        <a:prstGeom prst="roundRect">
          <a:avLst/>
        </a:prstGeom>
        <a:solidFill>
          <a:srgbClr val="57BCE5">
            <a:shade val="50000"/>
            <a:hueOff val="233129"/>
            <a:satOff val="15586"/>
            <a:lumOff val="31276"/>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ltLang="zh-CN" sz="2400" b="1" dirty="0" smtClean="0">
              <a:solidFill>
                <a:sysClr val="window" lastClr="FFFFFF"/>
              </a:solidFill>
              <a:latin typeface="Corbel"/>
              <a:ea typeface="宋体" panose="02010600030101010101" pitchFamily="2" charset="-122"/>
              <a:cs typeface="+mn-cs"/>
            </a:rPr>
            <a:t>Calorie</a:t>
          </a:r>
          <a:r>
            <a:rPr lang="zh-CN" altLang="en-US" sz="2400" b="1" dirty="0" smtClean="0">
              <a:solidFill>
                <a:sysClr val="window" lastClr="FFFFFF"/>
              </a:solidFill>
              <a:latin typeface="Corbel"/>
              <a:ea typeface="宋体" panose="02010600030101010101" pitchFamily="2" charset="-122"/>
              <a:cs typeface="+mn-cs"/>
            </a:rPr>
            <a:t> </a:t>
          </a:r>
          <a:r>
            <a:rPr lang="en-US" altLang="zh-CN" sz="2400" b="1" dirty="0" smtClean="0">
              <a:solidFill>
                <a:sysClr val="window" lastClr="FFFFFF"/>
              </a:solidFill>
              <a:latin typeface="Corbel"/>
              <a:ea typeface="宋体" panose="02010600030101010101" pitchFamily="2" charset="-122"/>
              <a:cs typeface="+mn-cs"/>
            </a:rPr>
            <a:t>Burnt</a:t>
          </a:r>
          <a:endParaRPr lang="en-US" sz="2400" b="1" dirty="0">
            <a:solidFill>
              <a:sysClr val="window" lastClr="FFFFFF"/>
            </a:solidFill>
            <a:latin typeface="Corbel"/>
            <a:ea typeface="+mn-ea"/>
            <a:cs typeface="+mn-cs"/>
          </a:endParaRPr>
        </a:p>
      </dgm:t>
    </dgm:pt>
    <dgm:pt modelId="{FF80E1BA-0D6F-4EE8-9640-892A5897DBCD}" type="sibTrans" cxnId="{102D6D4D-90C9-40F4-A001-35DCC329B127}">
      <dgm:prSet/>
      <dgm:spPr/>
      <dgm:t>
        <a:bodyPr/>
        <a:lstStyle/>
        <a:p>
          <a:endParaRPr lang="en-US"/>
        </a:p>
      </dgm:t>
    </dgm:pt>
    <dgm:pt modelId="{E3D139E0-5DC2-4F8E-9F8F-B3F0EBCD4689}" type="parTrans" cxnId="{102D6D4D-90C9-40F4-A001-35DCC329B127}">
      <dgm:prSet/>
      <dgm:spPr/>
      <dgm:t>
        <a:bodyPr/>
        <a:lstStyle/>
        <a:p>
          <a:endParaRPr lang="en-US"/>
        </a:p>
      </dgm:t>
    </dgm:pt>
    <dgm:pt modelId="{D63A0353-F7B3-412D-8792-949AA5746E1D}">
      <dgm:prSet phldrT="[Text]" custT="1"/>
      <dgm:spPr>
        <a:xfrm>
          <a:off x="0" y="3159490"/>
          <a:ext cx="4953000" cy="479700"/>
        </a:xfrm>
        <a:prstGeom prst="roundRect">
          <a:avLst/>
        </a:prstGeom>
        <a:solidFill>
          <a:srgbClr val="57BCE5">
            <a:shade val="50000"/>
            <a:hueOff val="233129"/>
            <a:satOff val="15586"/>
            <a:lumOff val="31276"/>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sz="2400" b="1" dirty="0" smtClean="0">
              <a:solidFill>
                <a:sysClr val="window" lastClr="FFFFFF"/>
              </a:solidFill>
              <a:latin typeface="Corbel"/>
              <a:ea typeface="+mn-ea"/>
              <a:cs typeface="+mn-cs"/>
            </a:rPr>
            <a:t>Save/Delete/Update  Data</a:t>
          </a:r>
          <a:endParaRPr lang="en-US" sz="2400" b="1" dirty="0">
            <a:solidFill>
              <a:sysClr val="window" lastClr="FFFFFF"/>
            </a:solidFill>
            <a:latin typeface="Corbel"/>
            <a:ea typeface="+mn-ea"/>
            <a:cs typeface="+mn-cs"/>
          </a:endParaRPr>
        </a:p>
      </dgm:t>
    </dgm:pt>
    <dgm:pt modelId="{8D2ED5AA-44BF-46BA-81E7-A2A9EE607D31}" type="parTrans" cxnId="{1EED543D-84B4-44E0-A699-C8DFFDC937EF}">
      <dgm:prSet/>
      <dgm:spPr/>
      <dgm:t>
        <a:bodyPr/>
        <a:lstStyle/>
        <a:p>
          <a:endParaRPr lang="en-US"/>
        </a:p>
      </dgm:t>
    </dgm:pt>
    <dgm:pt modelId="{3CB660D3-A858-4FBC-8433-48BAC71FD6D1}" type="sibTrans" cxnId="{1EED543D-84B4-44E0-A699-C8DFFDC937EF}">
      <dgm:prSet/>
      <dgm:spPr/>
      <dgm:t>
        <a:bodyPr/>
        <a:lstStyle/>
        <a:p>
          <a:endParaRPr lang="en-US"/>
        </a:p>
      </dgm:t>
    </dgm:pt>
    <dgm:pt modelId="{E3A0B91D-C76E-48C5-9048-203306280E47}">
      <dgm:prSet phldrT="[Text]" custT="1"/>
      <dgm:spPr>
        <a:xfrm>
          <a:off x="0" y="3658585"/>
          <a:ext cx="4953000" cy="331200"/>
        </a:xfrm>
        <a:prstGeom prst="rect">
          <a:avLst/>
        </a:prstGeom>
        <a:noFill/>
        <a:ln>
          <a:noFill/>
        </a:ln>
        <a:effectLst/>
      </dgm:spPr>
      <dgm:t>
        <a:bodyPr/>
        <a:lstStyle/>
        <a:p>
          <a:r>
            <a:rPr lang="en-US" sz="2000" b="1" dirty="0" smtClean="0">
              <a:solidFill>
                <a:schemeClr val="tx2">
                  <a:lumMod val="50000"/>
                </a:schemeClr>
              </a:solidFill>
              <a:latin typeface="Corbel"/>
              <a:ea typeface="+mn-ea"/>
              <a:cs typeface="+mn-cs"/>
            </a:rPr>
            <a:t>SQLite Database</a:t>
          </a:r>
          <a:endParaRPr lang="en-US" sz="2000" b="1" dirty="0">
            <a:solidFill>
              <a:schemeClr val="tx2">
                <a:lumMod val="50000"/>
              </a:schemeClr>
            </a:solidFill>
            <a:latin typeface="Corbel"/>
            <a:ea typeface="+mn-ea"/>
            <a:cs typeface="+mn-cs"/>
          </a:endParaRPr>
        </a:p>
      </dgm:t>
    </dgm:pt>
    <dgm:pt modelId="{9D972E40-6A50-475D-88EF-1D39995C6071}" type="parTrans" cxnId="{60AD73A3-06D9-470F-A339-60A76996ABA4}">
      <dgm:prSet/>
      <dgm:spPr/>
      <dgm:t>
        <a:bodyPr/>
        <a:lstStyle/>
        <a:p>
          <a:endParaRPr lang="en-US"/>
        </a:p>
      </dgm:t>
    </dgm:pt>
    <dgm:pt modelId="{618F55DF-C9DE-46CB-ADB1-A9CA9EC9FCE9}" type="sibTrans" cxnId="{60AD73A3-06D9-470F-A339-60A76996ABA4}">
      <dgm:prSet/>
      <dgm:spPr/>
      <dgm:t>
        <a:bodyPr/>
        <a:lstStyle/>
        <a:p>
          <a:endParaRPr lang="en-US"/>
        </a:p>
      </dgm:t>
    </dgm:pt>
    <dgm:pt modelId="{3F67B9A7-28CA-4A6B-A569-135C89E41CFD}">
      <dgm:prSet phldrT="[Text]" custT="1"/>
      <dgm:spPr>
        <a:xfrm>
          <a:off x="0" y="3989785"/>
          <a:ext cx="4953000" cy="479700"/>
        </a:xfrm>
        <a:prstGeom prst="roundRect">
          <a:avLst/>
        </a:prstGeom>
        <a:solidFill>
          <a:srgbClr val="57BCE5">
            <a:shade val="50000"/>
            <a:hueOff val="116565"/>
            <a:satOff val="7793"/>
            <a:lumOff val="15638"/>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sz="2400" b="1" dirty="0" smtClean="0">
              <a:solidFill>
                <a:sysClr val="window" lastClr="FFFFFF"/>
              </a:solidFill>
              <a:latin typeface="Corbel"/>
              <a:ea typeface="+mn-ea"/>
              <a:cs typeface="+mn-cs"/>
            </a:rPr>
            <a:t>User Preference</a:t>
          </a:r>
          <a:endParaRPr lang="en-US" sz="2400" b="1" dirty="0">
            <a:solidFill>
              <a:sysClr val="window" lastClr="FFFFFF"/>
            </a:solidFill>
            <a:latin typeface="Corbel"/>
            <a:ea typeface="+mn-ea"/>
            <a:cs typeface="+mn-cs"/>
          </a:endParaRPr>
        </a:p>
      </dgm:t>
    </dgm:pt>
    <dgm:pt modelId="{9CCE785B-756D-46AD-A7B3-044BA453BA2B}" type="parTrans" cxnId="{24BE9810-1163-4124-99BD-F21D77A84984}">
      <dgm:prSet/>
      <dgm:spPr/>
      <dgm:t>
        <a:bodyPr/>
        <a:lstStyle/>
        <a:p>
          <a:endParaRPr lang="en-US"/>
        </a:p>
      </dgm:t>
    </dgm:pt>
    <dgm:pt modelId="{4DFE35FD-0755-489C-BC2A-CEE85AEEE8F2}" type="sibTrans" cxnId="{24BE9810-1163-4124-99BD-F21D77A84984}">
      <dgm:prSet/>
      <dgm:spPr/>
      <dgm:t>
        <a:bodyPr/>
        <a:lstStyle/>
        <a:p>
          <a:endParaRPr lang="en-US"/>
        </a:p>
      </dgm:t>
    </dgm:pt>
    <dgm:pt modelId="{292CC5FB-2D99-4372-BF57-5E6A92418B5D}">
      <dgm:prSet phldrT="[Text]" custT="1"/>
      <dgm:spPr>
        <a:xfrm>
          <a:off x="0" y="4469485"/>
          <a:ext cx="4953000" cy="331200"/>
        </a:xfrm>
        <a:prstGeom prst="rect">
          <a:avLst/>
        </a:prstGeom>
        <a:noFill/>
        <a:ln>
          <a:noFill/>
        </a:ln>
        <a:effectLst/>
      </dgm:spPr>
      <dgm:t>
        <a:bodyPr/>
        <a:lstStyle/>
        <a:p>
          <a:r>
            <a:rPr lang="en-US" sz="2000" b="1" dirty="0" smtClean="0">
              <a:solidFill>
                <a:schemeClr val="tx2">
                  <a:lumMod val="50000"/>
                </a:schemeClr>
              </a:solidFill>
              <a:latin typeface="Corbel"/>
              <a:ea typeface="+mn-ea"/>
              <a:cs typeface="+mn-cs"/>
            </a:rPr>
            <a:t>Shared Preference</a:t>
          </a:r>
          <a:endParaRPr lang="en-US" sz="2000" b="1" dirty="0">
            <a:solidFill>
              <a:schemeClr val="tx2">
                <a:lumMod val="50000"/>
              </a:schemeClr>
            </a:solidFill>
            <a:latin typeface="Corbel"/>
            <a:ea typeface="+mn-ea"/>
            <a:cs typeface="+mn-cs"/>
          </a:endParaRPr>
        </a:p>
      </dgm:t>
    </dgm:pt>
    <dgm:pt modelId="{CF442DE4-72FD-40E9-B0F4-7105397BBC56}" type="parTrans" cxnId="{470A505B-CBFB-4BF6-B0A0-F7FCAA30B211}">
      <dgm:prSet/>
      <dgm:spPr/>
      <dgm:t>
        <a:bodyPr/>
        <a:lstStyle/>
        <a:p>
          <a:endParaRPr lang="en-US"/>
        </a:p>
      </dgm:t>
    </dgm:pt>
    <dgm:pt modelId="{6FAA6947-E8E9-41E3-8C34-D7E1258FC4EB}" type="sibTrans" cxnId="{470A505B-CBFB-4BF6-B0A0-F7FCAA30B211}">
      <dgm:prSet/>
      <dgm:spPr/>
      <dgm:t>
        <a:bodyPr/>
        <a:lstStyle/>
        <a:p>
          <a:endParaRPr lang="en-US"/>
        </a:p>
      </dgm:t>
    </dgm:pt>
    <dgm:pt modelId="{712A6BF1-1E53-404C-BB74-2084E8EE65A6}">
      <dgm:prSet phldrT="[Text]" custT="1"/>
      <dgm:spPr>
        <a:xfrm>
          <a:off x="0" y="501385"/>
          <a:ext cx="4953000" cy="828000"/>
        </a:xfrm>
        <a:prstGeom prst="rect">
          <a:avLst/>
        </a:prstGeom>
        <a:noFill/>
        <a:ln>
          <a:noFill/>
        </a:ln>
        <a:effectLst/>
      </dgm:spPr>
      <dgm:t>
        <a:bodyPr/>
        <a:lstStyle/>
        <a:p>
          <a:r>
            <a:rPr lang="en-US" sz="2000" b="1" dirty="0" smtClean="0">
              <a:solidFill>
                <a:schemeClr val="tx2">
                  <a:lumMod val="50000"/>
                </a:schemeClr>
              </a:solidFill>
              <a:latin typeface="Corbel"/>
              <a:ea typeface="+mn-ea"/>
              <a:cs typeface="+mn-cs"/>
            </a:rPr>
            <a:t>Scheduled by Alarm Manager</a:t>
          </a:r>
          <a:endParaRPr lang="en-US" sz="2000" b="1" dirty="0">
            <a:solidFill>
              <a:schemeClr val="tx2">
                <a:lumMod val="50000"/>
              </a:schemeClr>
            </a:solidFill>
            <a:latin typeface="Corbel"/>
            <a:ea typeface="+mn-ea"/>
            <a:cs typeface="+mn-cs"/>
          </a:endParaRPr>
        </a:p>
      </dgm:t>
    </dgm:pt>
    <dgm:pt modelId="{CBFACC53-3DFE-49ED-98A3-33F1A32AC64A}" type="parTrans" cxnId="{28DDBC45-968F-4EE3-8C65-AF99B726F088}">
      <dgm:prSet/>
      <dgm:spPr/>
      <dgm:t>
        <a:bodyPr/>
        <a:lstStyle/>
        <a:p>
          <a:endParaRPr lang="en-US"/>
        </a:p>
      </dgm:t>
    </dgm:pt>
    <dgm:pt modelId="{FEDF4C29-F7AA-4848-B19E-984E5DCB07D0}" type="sibTrans" cxnId="{28DDBC45-968F-4EE3-8C65-AF99B726F088}">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9DD881E-A532-414B-870C-8ADE2076F78C}" type="pres">
      <dgm:prSet presAssocID="{477D14C5-CED9-4CFC-B338-DFB0C8090B9F}" presName="parentText" presStyleLbl="node1" presStyleIdx="0" presStyleCnt="5" custLinFactNeighborY="8347">
        <dgm:presLayoutVars>
          <dgm:chMax val="0"/>
          <dgm:bulletEnabled val="1"/>
        </dgm:presLayoutVars>
      </dgm:prSet>
      <dgm:spPr/>
      <dgm:t>
        <a:bodyPr/>
        <a:lstStyle/>
        <a:p>
          <a:endParaRPr lang="en-US"/>
        </a:p>
      </dgm:t>
    </dgm:pt>
    <dgm:pt modelId="{CD5F6E02-AD43-4E7A-935B-DDF5D6C74800}" type="pres">
      <dgm:prSet presAssocID="{477D14C5-CED9-4CFC-B338-DFB0C8090B9F}" presName="childText" presStyleLbl="revTx" presStyleIdx="0" presStyleCnt="5" custLinFactNeighborX="-1037" custLinFactNeighborY="20757">
        <dgm:presLayoutVars>
          <dgm:bulletEnabled val="1"/>
        </dgm:presLayoutVars>
      </dgm:prSet>
      <dgm:spPr/>
      <dgm:t>
        <a:bodyPr/>
        <a:lstStyle/>
        <a:p>
          <a:endParaRPr lang="en-US"/>
        </a:p>
      </dgm:t>
    </dgm:pt>
    <dgm:pt modelId="{81203336-F3DE-4B3A-BCF4-0F68C23AC2BB}" type="pres">
      <dgm:prSet presAssocID="{3C67E77D-62FA-499D-B5E6-E79A091C5267}" presName="parentText" presStyleLbl="node1" presStyleIdx="1" presStyleCnt="5" custLinFactNeighborX="-395" custLinFactNeighborY="5246">
        <dgm:presLayoutVars>
          <dgm:chMax val="0"/>
          <dgm:bulletEnabled val="1"/>
        </dgm:presLayoutVars>
      </dgm:prSet>
      <dgm:spPr/>
      <dgm:t>
        <a:bodyPr/>
        <a:lstStyle/>
        <a:p>
          <a:endParaRPr lang="en-US"/>
        </a:p>
      </dgm:t>
    </dgm:pt>
    <dgm:pt modelId="{782956A5-ADC8-4959-B856-589B9D9B9635}" type="pres">
      <dgm:prSet presAssocID="{3C67E77D-62FA-499D-B5E6-E79A091C5267}" presName="childText" presStyleLbl="revTx" presStyleIdx="1" presStyleCnt="5" custLinFactNeighborX="321" custLinFactNeighborY="16354">
        <dgm:presLayoutVars>
          <dgm:bulletEnabled val="1"/>
        </dgm:presLayoutVars>
      </dgm:prSet>
      <dgm:spPr/>
      <dgm:t>
        <a:bodyPr/>
        <a:lstStyle/>
        <a:p>
          <a:endParaRPr lang="en-US"/>
        </a:p>
      </dgm:t>
    </dgm:pt>
    <dgm:pt modelId="{D64CB5D5-837D-47FC-9E42-A26D800BC695}" type="pres">
      <dgm:prSet presAssocID="{CC6B7442-0B72-4EF2-9F13-1325B51AFF9F}" presName="parentText" presStyleLbl="node1" presStyleIdx="2" presStyleCnt="5" custLinFactNeighborX="-3852" custLinFactNeighborY="22544">
        <dgm:presLayoutVars>
          <dgm:chMax val="0"/>
          <dgm:bulletEnabled val="1"/>
        </dgm:presLayoutVars>
      </dgm:prSet>
      <dgm:spPr/>
      <dgm:t>
        <a:bodyPr/>
        <a:lstStyle/>
        <a:p>
          <a:endParaRPr lang="en-US"/>
        </a:p>
      </dgm:t>
    </dgm:pt>
    <dgm:pt modelId="{08B7B17B-8600-44B0-B235-389E5D71D804}" type="pres">
      <dgm:prSet presAssocID="{CC6B7442-0B72-4EF2-9F13-1325B51AFF9F}" presName="childText" presStyleLbl="revTx" presStyleIdx="2" presStyleCnt="5" custLinFactNeighborY="15006">
        <dgm:presLayoutVars>
          <dgm:bulletEnabled val="1"/>
        </dgm:presLayoutVars>
      </dgm:prSet>
      <dgm:spPr/>
      <dgm:t>
        <a:bodyPr/>
        <a:lstStyle/>
        <a:p>
          <a:endParaRPr lang="en-US"/>
        </a:p>
      </dgm:t>
    </dgm:pt>
    <dgm:pt modelId="{78B3EC22-8425-4D01-AD8F-1619D74E1569}" type="pres">
      <dgm:prSet presAssocID="{D63A0353-F7B3-412D-8792-949AA5746E1D}" presName="parentText" presStyleLbl="node1" presStyleIdx="3" presStyleCnt="5" custLinFactNeighborY="7765">
        <dgm:presLayoutVars>
          <dgm:chMax val="0"/>
          <dgm:bulletEnabled val="1"/>
        </dgm:presLayoutVars>
      </dgm:prSet>
      <dgm:spPr/>
      <dgm:t>
        <a:bodyPr/>
        <a:lstStyle/>
        <a:p>
          <a:endParaRPr lang="en-US"/>
        </a:p>
      </dgm:t>
    </dgm:pt>
    <dgm:pt modelId="{67FC9C27-ED6A-4D4E-AB95-339FF233C794}" type="pres">
      <dgm:prSet presAssocID="{D63A0353-F7B3-412D-8792-949AA5746E1D}" presName="childText" presStyleLbl="revTx" presStyleIdx="3" presStyleCnt="5">
        <dgm:presLayoutVars>
          <dgm:bulletEnabled val="1"/>
        </dgm:presLayoutVars>
      </dgm:prSet>
      <dgm:spPr/>
      <dgm:t>
        <a:bodyPr/>
        <a:lstStyle/>
        <a:p>
          <a:endParaRPr lang="en-US"/>
        </a:p>
      </dgm:t>
    </dgm:pt>
    <dgm:pt modelId="{985C6427-C8E1-4BE2-88F2-33A32D74D867}" type="pres">
      <dgm:prSet presAssocID="{3F67B9A7-28CA-4A6B-A569-135C89E41CFD}" presName="parentText" presStyleLbl="node1" presStyleIdx="4" presStyleCnt="5" custLinFactNeighborX="-1686" custLinFactNeighborY="0">
        <dgm:presLayoutVars>
          <dgm:chMax val="0"/>
          <dgm:bulletEnabled val="1"/>
        </dgm:presLayoutVars>
      </dgm:prSet>
      <dgm:spPr/>
      <dgm:t>
        <a:bodyPr/>
        <a:lstStyle/>
        <a:p>
          <a:endParaRPr lang="en-US"/>
        </a:p>
      </dgm:t>
    </dgm:pt>
    <dgm:pt modelId="{6BA5A2A7-843C-4501-98B4-D12265128619}" type="pres">
      <dgm:prSet presAssocID="{3F67B9A7-28CA-4A6B-A569-135C89E41CFD}" presName="childText" presStyleLbl="revTx" presStyleIdx="4" presStyleCnt="5">
        <dgm:presLayoutVars>
          <dgm:bulletEnabled val="1"/>
        </dgm:presLayoutVars>
      </dgm:prSet>
      <dgm:spPr/>
      <dgm:t>
        <a:bodyPr/>
        <a:lstStyle/>
        <a:p>
          <a:endParaRPr lang="en-US"/>
        </a:p>
      </dgm:t>
    </dgm:pt>
  </dgm:ptLst>
  <dgm:cxnLst>
    <dgm:cxn modelId="{0B4D386B-385C-4A24-A0AB-12CBEB615F87}" type="presOf" srcId="{E3A0B91D-C76E-48C5-9048-203306280E47}" destId="{67FC9C27-ED6A-4D4E-AB95-339FF233C794}" srcOrd="0" destOrd="0" presId="urn:microsoft.com/office/officeart/2005/8/layout/vList2"/>
    <dgm:cxn modelId="{C6E7222A-5F84-456A-9806-D51868FAF8A9}" srcId="{3C67E77D-62FA-499D-B5E6-E79A091C5267}" destId="{D6510970-8F9C-4B45-A0F3-6ACB9AA76D40}" srcOrd="0" destOrd="0" parTransId="{7A9FC291-2B6A-4475-8B09-917F9F09E3AB}" sibTransId="{4B87F32C-3630-48F2-9114-4262C0BEEA9E}"/>
    <dgm:cxn modelId="{02A090E3-9C06-4921-BF77-2F822D98985A}" type="presOf" srcId="{292CC5FB-2D99-4372-BF57-5E6A92418B5D}" destId="{6BA5A2A7-843C-4501-98B4-D12265128619}" srcOrd="0" destOrd="0" presId="urn:microsoft.com/office/officeart/2005/8/layout/vList2"/>
    <dgm:cxn modelId="{FAC3D40F-8E66-452D-9CA4-C2871F2D10EF}" srcId="{477D14C5-CED9-4CFC-B338-DFB0C8090B9F}" destId="{33EAD35F-38F2-4CB7-9A6D-B04FFD8A51FD}" srcOrd="1" destOrd="0" parTransId="{81FE7DB1-4BFC-4407-80A9-E5514E94C61D}" sibTransId="{4B66B839-1910-459B-92B2-14846EBA7A70}"/>
    <dgm:cxn modelId="{470A505B-CBFB-4BF6-B0A0-F7FCAA30B211}" srcId="{3F67B9A7-28CA-4A6B-A569-135C89E41CFD}" destId="{292CC5FB-2D99-4372-BF57-5E6A92418B5D}" srcOrd="0" destOrd="0" parTransId="{CF442DE4-72FD-40E9-B0F4-7105397BBC56}" sibTransId="{6FAA6947-E8E9-41E3-8C34-D7E1258FC4EB}"/>
    <dgm:cxn modelId="{77635833-49E0-471B-BFD7-7216BD052269}" type="presOf" srcId="{C111C18A-FD96-4E63-821A-54D70D8DC65F}" destId="{CD5F6E02-AD43-4E7A-935B-DDF5D6C74800}" srcOrd="0" destOrd="0" presId="urn:microsoft.com/office/officeart/2005/8/layout/vList2"/>
    <dgm:cxn modelId="{987E4E3C-6E13-4959-B3B1-57706F7071CF}" type="presOf" srcId="{3C67E77D-62FA-499D-B5E6-E79A091C5267}" destId="{81203336-F3DE-4B3A-BCF4-0F68C23AC2BB}" srcOrd="0" destOrd="0" presId="urn:microsoft.com/office/officeart/2005/8/layout/vList2"/>
    <dgm:cxn modelId="{C8A7BFA3-0F1F-46F0-A4B1-41C4E70E56F6}" type="presOf" srcId="{CC6B7442-0B72-4EF2-9F13-1325B51AFF9F}" destId="{D64CB5D5-837D-47FC-9E42-A26D800BC695}" srcOrd="0" destOrd="0" presId="urn:microsoft.com/office/officeart/2005/8/layout/vList2"/>
    <dgm:cxn modelId="{32AA6160-4426-4C4D-93AE-E2F474E37AD9}" srcId="{90119837-5B71-4D44-BB01-DB0B084933C8}" destId="{3C67E77D-62FA-499D-B5E6-E79A091C5267}" srcOrd="1" destOrd="0" parTransId="{5337D229-E330-4525-B0FA-14EC5A80604A}" sibTransId="{C056AC5D-B04E-4376-A1CB-3EAB7BE5AF5B}"/>
    <dgm:cxn modelId="{13E6D915-3327-4640-855F-54484B871223}" type="presOf" srcId="{90119837-5B71-4D44-BB01-DB0B084933C8}" destId="{ED5DCCC5-BCA8-4491-AA37-BAF153ECA184}" srcOrd="0" destOrd="0" presId="urn:microsoft.com/office/officeart/2005/8/layout/vList2"/>
    <dgm:cxn modelId="{E78DD3AA-80F2-4AFB-9B2D-7DE79E298F08}" type="presOf" srcId="{FE0A3CAE-D039-42F2-AF12-1E6F6793A633}" destId="{08B7B17B-8600-44B0-B235-389E5D71D804}" srcOrd="0" destOrd="0" presId="urn:microsoft.com/office/officeart/2005/8/layout/vList2"/>
    <dgm:cxn modelId="{24BE9810-1163-4124-99BD-F21D77A84984}" srcId="{90119837-5B71-4D44-BB01-DB0B084933C8}" destId="{3F67B9A7-28CA-4A6B-A569-135C89E41CFD}" srcOrd="4" destOrd="0" parTransId="{9CCE785B-756D-46AD-A7B3-044BA453BA2B}" sibTransId="{4DFE35FD-0755-489C-BC2A-CEE85AEEE8F2}"/>
    <dgm:cxn modelId="{A6FB3C49-AB75-4315-BB6B-886AA454F16F}" srcId="{CC6B7442-0B72-4EF2-9F13-1325B51AFF9F}" destId="{FE0A3CAE-D039-42F2-AF12-1E6F6793A633}" srcOrd="0" destOrd="0" parTransId="{7E2ED2D1-AFF4-4DED-BB53-30A310825CE2}" sibTransId="{417BDEF2-191B-4000-BDE8-D3D22A51FCF3}"/>
    <dgm:cxn modelId="{F6478955-9F6D-4FDE-A6C5-A4AEE971E120}" type="presOf" srcId="{D6510970-8F9C-4B45-A0F3-6ACB9AA76D40}" destId="{782956A5-ADC8-4959-B856-589B9D9B9635}" srcOrd="0" destOrd="0" presId="urn:microsoft.com/office/officeart/2005/8/layout/vList2"/>
    <dgm:cxn modelId="{60AD73A3-06D9-470F-A339-60A76996ABA4}" srcId="{D63A0353-F7B3-412D-8792-949AA5746E1D}" destId="{E3A0B91D-C76E-48C5-9048-203306280E47}" srcOrd="0" destOrd="0" parTransId="{9D972E40-6A50-475D-88EF-1D39995C6071}" sibTransId="{618F55DF-C9DE-46CB-ADB1-A9CA9EC9FCE9}"/>
    <dgm:cxn modelId="{28E7DF59-1788-468E-BFCE-E09D931DFB3A}" type="presOf" srcId="{477D14C5-CED9-4CFC-B338-DFB0C8090B9F}" destId="{A9DD881E-A532-414B-870C-8ADE2076F78C}" srcOrd="0" destOrd="0" presId="urn:microsoft.com/office/officeart/2005/8/layout/vList2"/>
    <dgm:cxn modelId="{FA6E93A8-948A-45AD-8730-8D575757F676}" type="presOf" srcId="{712A6BF1-1E53-404C-BB74-2084E8EE65A6}" destId="{CD5F6E02-AD43-4E7A-935B-DDF5D6C74800}" srcOrd="0" destOrd="1" presId="urn:microsoft.com/office/officeart/2005/8/layout/vList2"/>
    <dgm:cxn modelId="{41E52666-FD0A-42B2-B34F-A7ADD08AFBF1}" type="presOf" srcId="{709ED9DC-E391-4C6C-B788-93F1C2EFB6FD}" destId="{782956A5-ADC8-4959-B856-589B9D9B9635}" srcOrd="0" destOrd="1" presId="urn:microsoft.com/office/officeart/2005/8/layout/vList2"/>
    <dgm:cxn modelId="{7D461F02-AB37-447A-AC6B-D31C4D2EC6A9}" srcId="{90119837-5B71-4D44-BB01-DB0B084933C8}" destId="{477D14C5-CED9-4CFC-B338-DFB0C8090B9F}" srcOrd="0" destOrd="0" parTransId="{92DFCBC7-BC14-4697-8ECD-BF0D5B1EDA3B}" sibTransId="{87E3C0DB-7BEE-424E-8E11-B838D238D595}"/>
    <dgm:cxn modelId="{78E3C3B3-FD19-41A6-A9CC-BB3375A6FF81}" srcId="{3C67E77D-62FA-499D-B5E6-E79A091C5267}" destId="{709ED9DC-E391-4C6C-B788-93F1C2EFB6FD}" srcOrd="1" destOrd="0" parTransId="{B5FA6CF0-E0A0-46A0-93C9-B722B31A8A9C}" sibTransId="{F3C03C29-D7FF-4D61-8D75-8B75B2F589EC}"/>
    <dgm:cxn modelId="{6C5B3556-8E52-4324-B123-E33ACE3F364D}" type="presOf" srcId="{33EAD35F-38F2-4CB7-9A6D-B04FFD8A51FD}" destId="{CD5F6E02-AD43-4E7A-935B-DDF5D6C74800}" srcOrd="0" destOrd="2" presId="urn:microsoft.com/office/officeart/2005/8/layout/vList2"/>
    <dgm:cxn modelId="{FFD8B471-C98F-4DB5-8DE3-2AB7E896ADD5}" srcId="{477D14C5-CED9-4CFC-B338-DFB0C8090B9F}" destId="{C111C18A-FD96-4E63-821A-54D70D8DC65F}" srcOrd="0" destOrd="0" parTransId="{83BE74EF-FAB4-45A2-BBED-7CD5259AB210}" sibTransId="{B4F34DE2-2DAE-4F88-8C78-BD8892EBF4FF}"/>
    <dgm:cxn modelId="{1419DB41-BDA3-458A-B1AE-0F08614EF379}" type="presOf" srcId="{D63A0353-F7B3-412D-8792-949AA5746E1D}" destId="{78B3EC22-8425-4D01-AD8F-1619D74E1569}" srcOrd="0" destOrd="0" presId="urn:microsoft.com/office/officeart/2005/8/layout/vList2"/>
    <dgm:cxn modelId="{102D6D4D-90C9-40F4-A001-35DCC329B127}" srcId="{90119837-5B71-4D44-BB01-DB0B084933C8}" destId="{CC6B7442-0B72-4EF2-9F13-1325B51AFF9F}" srcOrd="2" destOrd="0" parTransId="{E3D139E0-5DC2-4F8E-9F8F-B3F0EBCD4689}" sibTransId="{FF80E1BA-0D6F-4EE8-9640-892A5897DBCD}"/>
    <dgm:cxn modelId="{143BABB3-D680-45F3-8504-633A48DB06C1}" type="presOf" srcId="{3F67B9A7-28CA-4A6B-A569-135C89E41CFD}" destId="{985C6427-C8E1-4BE2-88F2-33A32D74D867}" srcOrd="0" destOrd="0" presId="urn:microsoft.com/office/officeart/2005/8/layout/vList2"/>
    <dgm:cxn modelId="{28DDBC45-968F-4EE3-8C65-AF99B726F088}" srcId="{C111C18A-FD96-4E63-821A-54D70D8DC65F}" destId="{712A6BF1-1E53-404C-BB74-2084E8EE65A6}" srcOrd="0" destOrd="0" parTransId="{CBFACC53-3DFE-49ED-98A3-33F1A32AC64A}" sibTransId="{FEDF4C29-F7AA-4848-B19E-984E5DCB07D0}"/>
    <dgm:cxn modelId="{1EED543D-84B4-44E0-A699-C8DFFDC937EF}" srcId="{90119837-5B71-4D44-BB01-DB0B084933C8}" destId="{D63A0353-F7B3-412D-8792-949AA5746E1D}" srcOrd="3" destOrd="0" parTransId="{8D2ED5AA-44BF-46BA-81E7-A2A9EE607D31}" sibTransId="{3CB660D3-A858-4FBC-8433-48BAC71FD6D1}"/>
    <dgm:cxn modelId="{113EC4B3-C996-438D-A47E-218A8417A7C3}" type="presParOf" srcId="{ED5DCCC5-BCA8-4491-AA37-BAF153ECA184}" destId="{A9DD881E-A532-414B-870C-8ADE2076F78C}" srcOrd="0" destOrd="0" presId="urn:microsoft.com/office/officeart/2005/8/layout/vList2"/>
    <dgm:cxn modelId="{AC9AC046-6DDE-4CE8-BA12-60B469D1AC89}" type="presParOf" srcId="{ED5DCCC5-BCA8-4491-AA37-BAF153ECA184}" destId="{CD5F6E02-AD43-4E7A-935B-DDF5D6C74800}" srcOrd="1" destOrd="0" presId="urn:microsoft.com/office/officeart/2005/8/layout/vList2"/>
    <dgm:cxn modelId="{F8C815B8-B088-47AC-B034-ABF810D60E8D}" type="presParOf" srcId="{ED5DCCC5-BCA8-4491-AA37-BAF153ECA184}" destId="{81203336-F3DE-4B3A-BCF4-0F68C23AC2BB}" srcOrd="2" destOrd="0" presId="urn:microsoft.com/office/officeart/2005/8/layout/vList2"/>
    <dgm:cxn modelId="{2C9CEFB2-FBAB-4E48-82C1-4CE2E423B15D}" type="presParOf" srcId="{ED5DCCC5-BCA8-4491-AA37-BAF153ECA184}" destId="{782956A5-ADC8-4959-B856-589B9D9B9635}" srcOrd="3" destOrd="0" presId="urn:microsoft.com/office/officeart/2005/8/layout/vList2"/>
    <dgm:cxn modelId="{54496A7C-2670-4DBE-A7B3-62365FBE5DE3}" type="presParOf" srcId="{ED5DCCC5-BCA8-4491-AA37-BAF153ECA184}" destId="{D64CB5D5-837D-47FC-9E42-A26D800BC695}" srcOrd="4" destOrd="0" presId="urn:microsoft.com/office/officeart/2005/8/layout/vList2"/>
    <dgm:cxn modelId="{30B00273-BAE2-4874-A45D-5A2E6A6A804B}" type="presParOf" srcId="{ED5DCCC5-BCA8-4491-AA37-BAF153ECA184}" destId="{08B7B17B-8600-44B0-B235-389E5D71D804}" srcOrd="5" destOrd="0" presId="urn:microsoft.com/office/officeart/2005/8/layout/vList2"/>
    <dgm:cxn modelId="{97DB2E34-AD41-4473-A955-8B6FBE37A2D3}" type="presParOf" srcId="{ED5DCCC5-BCA8-4491-AA37-BAF153ECA184}" destId="{78B3EC22-8425-4D01-AD8F-1619D74E1569}" srcOrd="6" destOrd="0" presId="urn:microsoft.com/office/officeart/2005/8/layout/vList2"/>
    <dgm:cxn modelId="{059A2BE1-3C41-4B32-9870-0C3A23FF3238}" type="presParOf" srcId="{ED5DCCC5-BCA8-4491-AA37-BAF153ECA184}" destId="{67FC9C27-ED6A-4D4E-AB95-339FF233C794}" srcOrd="7" destOrd="0" presId="urn:microsoft.com/office/officeart/2005/8/layout/vList2"/>
    <dgm:cxn modelId="{A1F1B87F-EF1F-443E-901A-AB82A95C53F2}" type="presParOf" srcId="{ED5DCCC5-BCA8-4491-AA37-BAF153ECA184}" destId="{985C6427-C8E1-4BE2-88F2-33A32D74D867}" srcOrd="8" destOrd="0" presId="urn:microsoft.com/office/officeart/2005/8/layout/vList2"/>
    <dgm:cxn modelId="{30E404A3-9FEC-4488-93BB-A6B64CDD3752}" type="presParOf" srcId="{ED5DCCC5-BCA8-4491-AA37-BAF153ECA184}" destId="{6BA5A2A7-843C-4501-98B4-D12265128619}"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D881E-A532-414B-870C-8ADE2076F78C}">
      <dsp:nvSpPr>
        <dsp:cNvPr id="0" name=""/>
        <dsp:cNvSpPr/>
      </dsp:nvSpPr>
      <dsp:spPr>
        <a:xfrm>
          <a:off x="0" y="106150"/>
          <a:ext cx="6781799" cy="580320"/>
        </a:xfrm>
        <a:prstGeom prst="roundRect">
          <a:avLst/>
        </a:prstGeom>
        <a:solidFill>
          <a:srgbClr val="57BCE5">
            <a:shade val="5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solidFill>
                <a:sysClr val="window" lastClr="FFFFFF"/>
              </a:solidFill>
              <a:latin typeface="Corbel"/>
              <a:ea typeface="+mn-ea"/>
              <a:cs typeface="+mn-cs"/>
            </a:rPr>
            <a:t>Step Counting</a:t>
          </a:r>
          <a:endParaRPr lang="en-US" sz="2400" b="1" kern="1200" dirty="0">
            <a:solidFill>
              <a:sysClr val="window" lastClr="FFFFFF"/>
            </a:solidFill>
            <a:latin typeface="Corbel"/>
            <a:ea typeface="+mn-ea"/>
            <a:cs typeface="+mn-cs"/>
          </a:endParaRPr>
        </a:p>
      </dsp:txBody>
      <dsp:txXfrm>
        <a:off x="28329" y="134479"/>
        <a:ext cx="6725141" cy="523662"/>
      </dsp:txXfrm>
    </dsp:sp>
    <dsp:sp modelId="{CD5F6E02-AD43-4E7A-935B-DDF5D6C74800}">
      <dsp:nvSpPr>
        <dsp:cNvPr id="0" name=""/>
        <dsp:cNvSpPr/>
      </dsp:nvSpPr>
      <dsp:spPr>
        <a:xfrm>
          <a:off x="0" y="721227"/>
          <a:ext cx="6781799" cy="1026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32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smtClean="0">
              <a:solidFill>
                <a:schemeClr val="tx2">
                  <a:lumMod val="50000"/>
                </a:schemeClr>
              </a:solidFill>
              <a:latin typeface="Corbel"/>
              <a:ea typeface="+mn-ea"/>
              <a:cs typeface="+mn-cs"/>
            </a:rPr>
            <a:t>Daily Steps Counting</a:t>
          </a:r>
          <a:endParaRPr lang="en-US" sz="2000" b="1" kern="1200" dirty="0">
            <a:solidFill>
              <a:schemeClr val="tx2">
                <a:lumMod val="50000"/>
              </a:schemeClr>
            </a:solidFill>
            <a:latin typeface="Corbel"/>
            <a:ea typeface="+mn-ea"/>
            <a:cs typeface="+mn-cs"/>
          </a:endParaRPr>
        </a:p>
        <a:p>
          <a:pPr marL="457200" lvl="2" indent="-228600" algn="l" defTabSz="889000">
            <a:lnSpc>
              <a:spcPct val="90000"/>
            </a:lnSpc>
            <a:spcBef>
              <a:spcPct val="0"/>
            </a:spcBef>
            <a:spcAft>
              <a:spcPct val="20000"/>
            </a:spcAft>
            <a:buChar char="••"/>
          </a:pPr>
          <a:r>
            <a:rPr lang="en-US" sz="2000" b="1" kern="1200" dirty="0" smtClean="0">
              <a:solidFill>
                <a:schemeClr val="tx2">
                  <a:lumMod val="50000"/>
                </a:schemeClr>
              </a:solidFill>
              <a:latin typeface="Corbel"/>
              <a:ea typeface="+mn-ea"/>
              <a:cs typeface="+mn-cs"/>
            </a:rPr>
            <a:t>Scheduled by Alarm Manager</a:t>
          </a:r>
          <a:endParaRPr lang="en-US" sz="2000" b="1" kern="1200" dirty="0">
            <a:solidFill>
              <a:schemeClr val="tx2">
                <a:lumMod val="50000"/>
              </a:schemeClr>
            </a:solidFill>
            <a:latin typeface="Corbel"/>
            <a:ea typeface="+mn-ea"/>
            <a:cs typeface="+mn-cs"/>
          </a:endParaRPr>
        </a:p>
        <a:p>
          <a:pPr marL="228600" lvl="1" indent="-228600" algn="l" defTabSz="889000">
            <a:lnSpc>
              <a:spcPct val="90000"/>
            </a:lnSpc>
            <a:spcBef>
              <a:spcPct val="0"/>
            </a:spcBef>
            <a:spcAft>
              <a:spcPct val="20000"/>
            </a:spcAft>
            <a:buChar char="••"/>
          </a:pPr>
          <a:r>
            <a:rPr lang="en-US" sz="2000" b="1" kern="1200" dirty="0" smtClean="0">
              <a:solidFill>
                <a:schemeClr val="tx2">
                  <a:lumMod val="50000"/>
                </a:schemeClr>
              </a:solidFill>
              <a:latin typeface="Corbel"/>
              <a:ea typeface="+mn-ea"/>
              <a:cs typeface="+mn-cs"/>
            </a:rPr>
            <a:t>Total Steps</a:t>
          </a:r>
          <a:endParaRPr lang="en-US" sz="2000" b="1" kern="1200" dirty="0">
            <a:solidFill>
              <a:schemeClr val="tx2">
                <a:lumMod val="50000"/>
              </a:schemeClr>
            </a:solidFill>
            <a:latin typeface="Corbel"/>
            <a:ea typeface="+mn-ea"/>
            <a:cs typeface="+mn-cs"/>
          </a:endParaRPr>
        </a:p>
      </dsp:txBody>
      <dsp:txXfrm>
        <a:off x="0" y="721227"/>
        <a:ext cx="6781799" cy="1026720"/>
      </dsp:txXfrm>
    </dsp:sp>
    <dsp:sp modelId="{81203336-F3DE-4B3A-BCF4-0F68C23AC2BB}">
      <dsp:nvSpPr>
        <dsp:cNvPr id="0" name=""/>
        <dsp:cNvSpPr/>
      </dsp:nvSpPr>
      <dsp:spPr>
        <a:xfrm>
          <a:off x="0" y="1662836"/>
          <a:ext cx="6781799" cy="580320"/>
        </a:xfrm>
        <a:prstGeom prst="roundRect">
          <a:avLst/>
        </a:prstGeom>
        <a:solidFill>
          <a:srgbClr val="57BCE5">
            <a:shade val="50000"/>
            <a:hueOff val="116565"/>
            <a:satOff val="7793"/>
            <a:lumOff val="1563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solidFill>
                <a:sysClr val="window" lastClr="FFFFFF"/>
              </a:solidFill>
              <a:latin typeface="Corbel"/>
              <a:ea typeface="+mn-ea"/>
              <a:cs typeface="+mn-cs"/>
            </a:rPr>
            <a:t>Distance Walked</a:t>
          </a:r>
          <a:endParaRPr lang="en-US" sz="2400" b="1" kern="1200" dirty="0">
            <a:solidFill>
              <a:sysClr val="window" lastClr="FFFFFF"/>
            </a:solidFill>
            <a:latin typeface="Corbel"/>
            <a:ea typeface="+mn-ea"/>
            <a:cs typeface="+mn-cs"/>
          </a:endParaRPr>
        </a:p>
      </dsp:txBody>
      <dsp:txXfrm>
        <a:off x="28329" y="1691165"/>
        <a:ext cx="6725141" cy="523662"/>
      </dsp:txXfrm>
    </dsp:sp>
    <dsp:sp modelId="{782956A5-ADC8-4959-B856-589B9D9B9635}">
      <dsp:nvSpPr>
        <dsp:cNvPr id="0" name=""/>
        <dsp:cNvSpPr/>
      </dsp:nvSpPr>
      <dsp:spPr>
        <a:xfrm>
          <a:off x="0" y="2302715"/>
          <a:ext cx="6781799" cy="673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32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smtClean="0">
              <a:solidFill>
                <a:schemeClr val="tx2">
                  <a:lumMod val="50000"/>
                </a:schemeClr>
              </a:solidFill>
              <a:latin typeface="Corbel"/>
              <a:ea typeface="+mn-ea"/>
              <a:cs typeface="+mn-cs"/>
            </a:rPr>
            <a:t>Daily walking distance</a:t>
          </a:r>
          <a:endParaRPr lang="en-US" sz="2000" b="1" kern="1200" dirty="0">
            <a:solidFill>
              <a:schemeClr val="tx2">
                <a:lumMod val="50000"/>
              </a:schemeClr>
            </a:solidFill>
            <a:latin typeface="Corbel"/>
            <a:ea typeface="+mn-ea"/>
            <a:cs typeface="+mn-cs"/>
          </a:endParaRPr>
        </a:p>
        <a:p>
          <a:pPr marL="228600" lvl="1" indent="-228600" algn="l" defTabSz="889000">
            <a:lnSpc>
              <a:spcPct val="90000"/>
            </a:lnSpc>
            <a:spcBef>
              <a:spcPct val="0"/>
            </a:spcBef>
            <a:spcAft>
              <a:spcPct val="20000"/>
            </a:spcAft>
            <a:buChar char="••"/>
          </a:pPr>
          <a:r>
            <a:rPr lang="en-US" sz="2000" b="1" kern="1200" dirty="0" smtClean="0">
              <a:solidFill>
                <a:schemeClr val="tx2">
                  <a:lumMod val="50000"/>
                </a:schemeClr>
              </a:solidFill>
              <a:latin typeface="Corbel"/>
              <a:ea typeface="+mn-ea"/>
              <a:cs typeface="+mn-cs"/>
            </a:rPr>
            <a:t>Step length * steps walked</a:t>
          </a:r>
          <a:endParaRPr lang="en-US" sz="2000" b="1" kern="1200" dirty="0">
            <a:solidFill>
              <a:schemeClr val="tx2">
                <a:lumMod val="50000"/>
              </a:schemeClr>
            </a:solidFill>
            <a:latin typeface="Corbel"/>
            <a:ea typeface="+mn-ea"/>
            <a:cs typeface="+mn-cs"/>
          </a:endParaRPr>
        </a:p>
      </dsp:txBody>
      <dsp:txXfrm>
        <a:off x="0" y="2302715"/>
        <a:ext cx="6781799" cy="673785"/>
      </dsp:txXfrm>
    </dsp:sp>
    <dsp:sp modelId="{D64CB5D5-837D-47FC-9E42-A26D800BC695}">
      <dsp:nvSpPr>
        <dsp:cNvPr id="0" name=""/>
        <dsp:cNvSpPr/>
      </dsp:nvSpPr>
      <dsp:spPr>
        <a:xfrm>
          <a:off x="0" y="2997326"/>
          <a:ext cx="6781799" cy="580320"/>
        </a:xfrm>
        <a:prstGeom prst="roundRect">
          <a:avLst/>
        </a:prstGeom>
        <a:solidFill>
          <a:srgbClr val="57BCE5">
            <a:shade val="50000"/>
            <a:hueOff val="233129"/>
            <a:satOff val="15586"/>
            <a:lumOff val="31276"/>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altLang="zh-CN" sz="2400" b="1" kern="1200" dirty="0" smtClean="0">
              <a:solidFill>
                <a:sysClr val="window" lastClr="FFFFFF"/>
              </a:solidFill>
              <a:latin typeface="Corbel"/>
              <a:ea typeface="宋体" panose="02010600030101010101" pitchFamily="2" charset="-122"/>
              <a:cs typeface="+mn-cs"/>
            </a:rPr>
            <a:t>Calorie</a:t>
          </a:r>
          <a:r>
            <a:rPr lang="zh-CN" altLang="en-US" sz="2400" b="1" kern="1200" dirty="0" smtClean="0">
              <a:solidFill>
                <a:sysClr val="window" lastClr="FFFFFF"/>
              </a:solidFill>
              <a:latin typeface="Corbel"/>
              <a:ea typeface="宋体" panose="02010600030101010101" pitchFamily="2" charset="-122"/>
              <a:cs typeface="+mn-cs"/>
            </a:rPr>
            <a:t> </a:t>
          </a:r>
          <a:r>
            <a:rPr lang="en-US" altLang="zh-CN" sz="2400" b="1" kern="1200" dirty="0" smtClean="0">
              <a:solidFill>
                <a:sysClr val="window" lastClr="FFFFFF"/>
              </a:solidFill>
              <a:latin typeface="Corbel"/>
              <a:ea typeface="宋体" panose="02010600030101010101" pitchFamily="2" charset="-122"/>
              <a:cs typeface="+mn-cs"/>
            </a:rPr>
            <a:t>Burnt</a:t>
          </a:r>
          <a:endParaRPr lang="en-US" sz="2400" b="1" kern="1200" dirty="0">
            <a:solidFill>
              <a:sysClr val="window" lastClr="FFFFFF"/>
            </a:solidFill>
            <a:latin typeface="Corbel"/>
            <a:ea typeface="+mn-ea"/>
            <a:cs typeface="+mn-cs"/>
          </a:endParaRPr>
        </a:p>
      </dsp:txBody>
      <dsp:txXfrm>
        <a:off x="28329" y="3025655"/>
        <a:ext cx="6725141" cy="523662"/>
      </dsp:txXfrm>
    </dsp:sp>
    <dsp:sp modelId="{08B7B17B-8600-44B0-B235-389E5D71D804}">
      <dsp:nvSpPr>
        <dsp:cNvPr id="0" name=""/>
        <dsp:cNvSpPr/>
      </dsp:nvSpPr>
      <dsp:spPr>
        <a:xfrm>
          <a:off x="0" y="3548997"/>
          <a:ext cx="6781799"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32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smtClean="0">
              <a:solidFill>
                <a:schemeClr val="tx2">
                  <a:lumMod val="50000"/>
                </a:schemeClr>
              </a:solidFill>
              <a:latin typeface="Corbel"/>
              <a:ea typeface="+mn-ea"/>
              <a:cs typeface="+mn-cs"/>
            </a:rPr>
            <a:t>Distance*weight*exerciser level factor</a:t>
          </a:r>
          <a:endParaRPr lang="en-US" sz="2000" b="1" kern="1200" dirty="0">
            <a:solidFill>
              <a:schemeClr val="tx2">
                <a:lumMod val="50000"/>
              </a:schemeClr>
            </a:solidFill>
            <a:latin typeface="Corbel"/>
            <a:ea typeface="+mn-ea"/>
            <a:cs typeface="+mn-cs"/>
          </a:endParaRPr>
        </a:p>
      </dsp:txBody>
      <dsp:txXfrm>
        <a:off x="0" y="3548997"/>
        <a:ext cx="6781799" cy="513360"/>
      </dsp:txXfrm>
    </dsp:sp>
    <dsp:sp modelId="{78B3EC22-8425-4D01-AD8F-1619D74E1569}">
      <dsp:nvSpPr>
        <dsp:cNvPr id="0" name=""/>
        <dsp:cNvSpPr/>
      </dsp:nvSpPr>
      <dsp:spPr>
        <a:xfrm>
          <a:off x="0" y="4015137"/>
          <a:ext cx="6781799" cy="580320"/>
        </a:xfrm>
        <a:prstGeom prst="roundRect">
          <a:avLst/>
        </a:prstGeom>
        <a:solidFill>
          <a:srgbClr val="57BCE5">
            <a:shade val="50000"/>
            <a:hueOff val="233129"/>
            <a:satOff val="15586"/>
            <a:lumOff val="31276"/>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solidFill>
                <a:sysClr val="window" lastClr="FFFFFF"/>
              </a:solidFill>
              <a:latin typeface="Corbel"/>
              <a:ea typeface="+mn-ea"/>
              <a:cs typeface="+mn-cs"/>
            </a:rPr>
            <a:t>Save/Delete/Update  Data</a:t>
          </a:r>
          <a:endParaRPr lang="en-US" sz="2400" b="1" kern="1200" dirty="0">
            <a:solidFill>
              <a:sysClr val="window" lastClr="FFFFFF"/>
            </a:solidFill>
            <a:latin typeface="Corbel"/>
            <a:ea typeface="+mn-ea"/>
            <a:cs typeface="+mn-cs"/>
          </a:endParaRPr>
        </a:p>
      </dsp:txBody>
      <dsp:txXfrm>
        <a:off x="28329" y="4043466"/>
        <a:ext cx="6725141" cy="523662"/>
      </dsp:txXfrm>
    </dsp:sp>
    <dsp:sp modelId="{67FC9C27-ED6A-4D4E-AB95-339FF233C794}">
      <dsp:nvSpPr>
        <dsp:cNvPr id="0" name=""/>
        <dsp:cNvSpPr/>
      </dsp:nvSpPr>
      <dsp:spPr>
        <a:xfrm>
          <a:off x="0" y="4555595"/>
          <a:ext cx="6781799"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32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smtClean="0">
              <a:solidFill>
                <a:schemeClr val="tx2">
                  <a:lumMod val="50000"/>
                </a:schemeClr>
              </a:solidFill>
              <a:latin typeface="Corbel"/>
              <a:ea typeface="+mn-ea"/>
              <a:cs typeface="+mn-cs"/>
            </a:rPr>
            <a:t>SQLite Database</a:t>
          </a:r>
          <a:endParaRPr lang="en-US" sz="2000" b="1" kern="1200" dirty="0">
            <a:solidFill>
              <a:schemeClr val="tx2">
                <a:lumMod val="50000"/>
              </a:schemeClr>
            </a:solidFill>
            <a:latin typeface="Corbel"/>
            <a:ea typeface="+mn-ea"/>
            <a:cs typeface="+mn-cs"/>
          </a:endParaRPr>
        </a:p>
      </dsp:txBody>
      <dsp:txXfrm>
        <a:off x="0" y="4555595"/>
        <a:ext cx="6781799" cy="513360"/>
      </dsp:txXfrm>
    </dsp:sp>
    <dsp:sp modelId="{985C6427-C8E1-4BE2-88F2-33A32D74D867}">
      <dsp:nvSpPr>
        <dsp:cNvPr id="0" name=""/>
        <dsp:cNvSpPr/>
      </dsp:nvSpPr>
      <dsp:spPr>
        <a:xfrm>
          <a:off x="0" y="5068955"/>
          <a:ext cx="6781799" cy="580320"/>
        </a:xfrm>
        <a:prstGeom prst="roundRect">
          <a:avLst/>
        </a:prstGeom>
        <a:solidFill>
          <a:srgbClr val="57BCE5">
            <a:shade val="50000"/>
            <a:hueOff val="116565"/>
            <a:satOff val="7793"/>
            <a:lumOff val="1563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solidFill>
                <a:sysClr val="window" lastClr="FFFFFF"/>
              </a:solidFill>
              <a:latin typeface="Corbel"/>
              <a:ea typeface="+mn-ea"/>
              <a:cs typeface="+mn-cs"/>
            </a:rPr>
            <a:t>User Preference</a:t>
          </a:r>
          <a:endParaRPr lang="en-US" sz="2400" b="1" kern="1200" dirty="0">
            <a:solidFill>
              <a:sysClr val="window" lastClr="FFFFFF"/>
            </a:solidFill>
            <a:latin typeface="Corbel"/>
            <a:ea typeface="+mn-ea"/>
            <a:cs typeface="+mn-cs"/>
          </a:endParaRPr>
        </a:p>
      </dsp:txBody>
      <dsp:txXfrm>
        <a:off x="28329" y="5097284"/>
        <a:ext cx="6725141" cy="523662"/>
      </dsp:txXfrm>
    </dsp:sp>
    <dsp:sp modelId="{6BA5A2A7-843C-4501-98B4-D12265128619}">
      <dsp:nvSpPr>
        <dsp:cNvPr id="0" name=""/>
        <dsp:cNvSpPr/>
      </dsp:nvSpPr>
      <dsp:spPr>
        <a:xfrm>
          <a:off x="0" y="5649275"/>
          <a:ext cx="6781799"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32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smtClean="0">
              <a:solidFill>
                <a:schemeClr val="tx2">
                  <a:lumMod val="50000"/>
                </a:schemeClr>
              </a:solidFill>
              <a:latin typeface="Corbel"/>
              <a:ea typeface="+mn-ea"/>
              <a:cs typeface="+mn-cs"/>
            </a:rPr>
            <a:t>Shared Preference</a:t>
          </a:r>
          <a:endParaRPr lang="en-US" sz="2000" b="1" kern="1200" dirty="0">
            <a:solidFill>
              <a:schemeClr val="tx2">
                <a:lumMod val="50000"/>
              </a:schemeClr>
            </a:solidFill>
            <a:latin typeface="Corbel"/>
            <a:ea typeface="+mn-ea"/>
            <a:cs typeface="+mn-cs"/>
          </a:endParaRPr>
        </a:p>
      </dsp:txBody>
      <dsp:txXfrm>
        <a:off x="0" y="5649275"/>
        <a:ext cx="6781799" cy="5133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4/6/2015</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4/6/2015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4/6/2015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4/6/2015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4/6/2015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4/6/2015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4/6/2015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4/6/2015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4/6/2015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4/6/2015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4/6/2015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4/6/2015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4/6/2015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4/6/2015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4/6/2015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4/6/2015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4/6/2015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4/6/2015</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19133"/>
          <a:stretch/>
        </p:blipFill>
        <p:spPr>
          <a:xfrm>
            <a:off x="0" y="-5898"/>
            <a:ext cx="12192000" cy="3777343"/>
          </a:xfrm>
          <a:prstGeom prst="rect">
            <a:avLst/>
          </a:prstGeom>
        </p:spPr>
      </p:pic>
      <p:sp>
        <p:nvSpPr>
          <p:cNvPr id="4" name="Rectangle 3"/>
          <p:cNvSpPr/>
          <p:nvPr/>
        </p:nvSpPr>
        <p:spPr>
          <a:xfrm>
            <a:off x="805545" y="1141638"/>
            <a:ext cx="13803086" cy="1631216"/>
          </a:xfrm>
          <a:prstGeom prst="rect">
            <a:avLst/>
          </a:prstGeom>
          <a:noFill/>
        </p:spPr>
        <p:txBody>
          <a:bodyPr wrap="square" lIns="91440" tIns="45720" rIns="91440" bIns="45720">
            <a:spAutoFit/>
          </a:bodyPr>
          <a:lstStyle/>
          <a:p>
            <a:pPr algn="ctr"/>
            <a:r>
              <a:rPr lang="en-US" sz="10000" b="1"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SUDDEN FALL</a:t>
            </a:r>
            <a:endParaRPr lang="en-US" sz="10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Rectangle 5"/>
          <p:cNvSpPr/>
          <p:nvPr/>
        </p:nvSpPr>
        <p:spPr>
          <a:xfrm>
            <a:off x="254000" y="4013200"/>
            <a:ext cx="11709400" cy="2554545"/>
          </a:xfrm>
          <a:prstGeom prst="rect">
            <a:avLst/>
          </a:prstGeom>
        </p:spPr>
        <p:txBody>
          <a:bodyPr wrap="square">
            <a:spAutoFit/>
          </a:bodyPr>
          <a:lstStyle/>
          <a:p>
            <a:r>
              <a:rPr lang="en-US" sz="2000" dirty="0"/>
              <a:t>The aim for this project is to create a wearable device that is able to detect a sudden fall. When a sudden fall has been detected the device will send out a distress message using our fall detection android application. The distress message will be sent to a recipient that is responsible for the user. It will include a text message to alert the recipient and a link of the exact location using google maps. There are two major components to our fall detection device. The first component is the headset which includes sensors that calculates real time data of the user’s acceleration and orientation in free space. It will stream data to the second component which is the android application. </a:t>
            </a:r>
          </a:p>
        </p:txBody>
      </p:sp>
      <p:sp>
        <p:nvSpPr>
          <p:cNvPr id="2" name="Rectangle 1"/>
          <p:cNvSpPr/>
          <p:nvPr/>
        </p:nvSpPr>
        <p:spPr>
          <a:xfrm>
            <a:off x="-130629" y="2126523"/>
            <a:ext cx="4462349" cy="646331"/>
          </a:xfrm>
          <a:prstGeom prst="rect">
            <a:avLst/>
          </a:prstGeom>
          <a:noFill/>
        </p:spPr>
        <p:txBody>
          <a:bodyPr wrap="square" lIns="91440" tIns="45720" rIns="91440" bIns="45720">
            <a:spAutoFit/>
          </a:bodyPr>
          <a:lstStyle/>
          <a:p>
            <a:pPr algn="ctr"/>
            <a:r>
              <a:rPr lang="en-US" sz="3600" b="1"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Team JCCS</a:t>
            </a:r>
            <a:endParaRPr lang="en-US" sz="36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911" y="595625"/>
            <a:ext cx="1929027" cy="1784350"/>
          </a:xfrm>
          <a:prstGeom prst="rect">
            <a:avLst/>
          </a:prstGeom>
        </p:spPr>
      </p:pic>
    </p:spTree>
    <p:extLst>
      <p:ext uri="{BB962C8B-B14F-4D97-AF65-F5344CB8AC3E}">
        <p14:creationId xmlns:p14="http://schemas.microsoft.com/office/powerpoint/2010/main" val="2844381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3" y="740228"/>
            <a:ext cx="9034076" cy="1277861"/>
          </a:xfrm>
        </p:spPr>
        <p:txBody>
          <a:bodyPr/>
          <a:lstStyle/>
          <a:p>
            <a:pPr algn="ctr"/>
            <a:r>
              <a:rPr lang="en-US" sz="8000" b="1" dirty="0" smtClean="0"/>
              <a:t>Fall Types</a:t>
            </a:r>
            <a:endParaRPr lang="en-US" sz="8000" b="1" dirty="0"/>
          </a:p>
        </p:txBody>
      </p:sp>
      <p:sp>
        <p:nvSpPr>
          <p:cNvPr id="6" name="Content Placeholder 5"/>
          <p:cNvSpPr>
            <a:spLocks noGrp="1"/>
          </p:cNvSpPr>
          <p:nvPr>
            <p:ph sz="half" idx="1"/>
          </p:nvPr>
        </p:nvSpPr>
        <p:spPr>
          <a:xfrm>
            <a:off x="6302723" y="2250017"/>
            <a:ext cx="4825158" cy="3416301"/>
          </a:xfrm>
        </p:spPr>
        <p:txBody>
          <a:bodyPr/>
          <a:lstStyle/>
          <a:p>
            <a:r>
              <a:rPr lang="en-US" b="1" dirty="0" smtClean="0"/>
              <a:t>Back Fall</a:t>
            </a:r>
          </a:p>
          <a:p>
            <a:pPr marL="0" indent="0">
              <a:buNone/>
            </a:pPr>
            <a:endParaRPr lang="en-US" dirty="0"/>
          </a:p>
        </p:txBody>
      </p:sp>
      <p:sp>
        <p:nvSpPr>
          <p:cNvPr id="10" name="Content Placeholder 5"/>
          <p:cNvSpPr txBox="1">
            <a:spLocks/>
          </p:cNvSpPr>
          <p:nvPr/>
        </p:nvSpPr>
        <p:spPr>
          <a:xfrm>
            <a:off x="396164" y="2213856"/>
            <a:ext cx="4825158" cy="34163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Clr>
                <a:srgbClr val="ACD433"/>
              </a:buClr>
            </a:pPr>
            <a:r>
              <a:rPr lang="en-US" b="1" dirty="0" smtClean="0">
                <a:solidFill>
                  <a:prstClr val="black">
                    <a:lumMod val="75000"/>
                    <a:lumOff val="25000"/>
                  </a:prstClr>
                </a:solidFill>
              </a:rPr>
              <a:t>Face down Fall</a:t>
            </a:r>
          </a:p>
          <a:p>
            <a:pPr marL="0" indent="0">
              <a:buClr>
                <a:srgbClr val="ACD433"/>
              </a:buClr>
              <a:buFont typeface="Wingdings 3" charset="2"/>
              <a:buNone/>
            </a:pPr>
            <a:endParaRPr lang="en-US" b="1" dirty="0">
              <a:solidFill>
                <a:prstClr val="black">
                  <a:lumMod val="75000"/>
                  <a:lumOff val="25000"/>
                </a:prstClr>
              </a:solidFill>
            </a:endParaRP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t="6734" r="6601" b="9113"/>
          <a:stretch/>
        </p:blipFill>
        <p:spPr>
          <a:xfrm>
            <a:off x="6302722" y="2718756"/>
            <a:ext cx="5512343" cy="2793769"/>
          </a:xfrm>
          <a:prstGeom prst="rect">
            <a:avLst/>
          </a:prstGeom>
        </p:spPr>
      </p:pic>
      <p:grpSp>
        <p:nvGrpSpPr>
          <p:cNvPr id="22" name="Group 21"/>
          <p:cNvGrpSpPr/>
          <p:nvPr/>
        </p:nvGrpSpPr>
        <p:grpSpPr>
          <a:xfrm>
            <a:off x="396164" y="5512525"/>
            <a:ext cx="5730316" cy="1026720"/>
            <a:chOff x="0" y="721227"/>
            <a:chExt cx="6781799" cy="1026720"/>
          </a:xfrm>
        </p:grpSpPr>
        <p:sp>
          <p:nvSpPr>
            <p:cNvPr id="23" name="Rectangle 22"/>
            <p:cNvSpPr/>
            <p:nvPr/>
          </p:nvSpPr>
          <p:spPr>
            <a:xfrm>
              <a:off x="0" y="721227"/>
              <a:ext cx="6781799" cy="1026720"/>
            </a:xfrm>
            <a:prstGeom prst="rect">
              <a:avLst/>
            </a:pr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sp>
        <p:sp>
          <p:nvSpPr>
            <p:cNvPr id="24" name="Rectangle 23"/>
            <p:cNvSpPr/>
            <p:nvPr/>
          </p:nvSpPr>
          <p:spPr>
            <a:xfrm>
              <a:off x="0" y="721227"/>
              <a:ext cx="6781799" cy="10267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1532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dirty="0" smtClean="0">
                  <a:solidFill>
                    <a:schemeClr val="tx2">
                      <a:lumMod val="50000"/>
                    </a:schemeClr>
                  </a:solidFill>
                  <a:latin typeface="Corbel"/>
                </a:rPr>
                <a:t>In this case the headset makes contact first and then the phone </a:t>
              </a:r>
            </a:p>
            <a:p>
              <a:pPr marL="228600" lvl="1" indent="-228600" algn="l" defTabSz="889000">
                <a:lnSpc>
                  <a:spcPct val="90000"/>
                </a:lnSpc>
                <a:spcBef>
                  <a:spcPct val="0"/>
                </a:spcBef>
                <a:spcAft>
                  <a:spcPct val="20000"/>
                </a:spcAft>
                <a:buChar char="••"/>
              </a:pPr>
              <a:r>
                <a:rPr lang="en-US" sz="2000" b="1" dirty="0" smtClean="0">
                  <a:solidFill>
                    <a:schemeClr val="tx2">
                      <a:lumMod val="50000"/>
                    </a:schemeClr>
                  </a:solidFill>
                  <a:latin typeface="Corbel"/>
                </a:rPr>
                <a:t>The headset and phone acceleration reach 3.6G and 3.4G respectively</a:t>
              </a:r>
              <a:endParaRPr lang="en-US" sz="2000" b="1" kern="1200" dirty="0">
                <a:solidFill>
                  <a:schemeClr val="tx2">
                    <a:lumMod val="50000"/>
                  </a:schemeClr>
                </a:solidFill>
                <a:latin typeface="Corbel"/>
                <a:ea typeface="+mn-ea"/>
                <a:cs typeface="+mn-cs"/>
              </a:endParaRPr>
            </a:p>
          </p:txBody>
        </p:sp>
      </p:grpSp>
      <p:grpSp>
        <p:nvGrpSpPr>
          <p:cNvPr id="25" name="Group 24"/>
          <p:cNvGrpSpPr/>
          <p:nvPr/>
        </p:nvGrpSpPr>
        <p:grpSpPr>
          <a:xfrm>
            <a:off x="6302722" y="5512525"/>
            <a:ext cx="5730316" cy="1026720"/>
            <a:chOff x="0" y="721227"/>
            <a:chExt cx="6781799" cy="1026720"/>
          </a:xfrm>
        </p:grpSpPr>
        <p:sp>
          <p:nvSpPr>
            <p:cNvPr id="26" name="Rectangle 25"/>
            <p:cNvSpPr/>
            <p:nvPr/>
          </p:nvSpPr>
          <p:spPr>
            <a:xfrm>
              <a:off x="0" y="721227"/>
              <a:ext cx="6781799" cy="1026720"/>
            </a:xfrm>
            <a:prstGeom prst="rect">
              <a:avLst/>
            </a:pr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sp>
        <p:sp>
          <p:nvSpPr>
            <p:cNvPr id="27" name="Rectangle 26"/>
            <p:cNvSpPr/>
            <p:nvPr/>
          </p:nvSpPr>
          <p:spPr>
            <a:xfrm>
              <a:off x="0" y="721227"/>
              <a:ext cx="6781799" cy="10267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1532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dirty="0" smtClean="0">
                  <a:solidFill>
                    <a:schemeClr val="tx2">
                      <a:lumMod val="50000"/>
                    </a:schemeClr>
                  </a:solidFill>
                  <a:latin typeface="Corbel"/>
                </a:rPr>
                <a:t>Contact was made first from the waist then to the head</a:t>
              </a:r>
              <a:endParaRPr lang="en-US" sz="2000" b="1" dirty="0">
                <a:solidFill>
                  <a:schemeClr val="tx2">
                    <a:lumMod val="50000"/>
                  </a:schemeClr>
                </a:solidFill>
                <a:latin typeface="Corbel"/>
              </a:endParaRPr>
            </a:p>
            <a:p>
              <a:pPr marL="228600" lvl="1" indent="-228600" algn="l" defTabSz="889000">
                <a:lnSpc>
                  <a:spcPct val="90000"/>
                </a:lnSpc>
                <a:spcBef>
                  <a:spcPct val="0"/>
                </a:spcBef>
                <a:spcAft>
                  <a:spcPct val="20000"/>
                </a:spcAft>
                <a:buChar char="••"/>
              </a:pPr>
              <a:r>
                <a:rPr lang="en-US" sz="2000" b="1" kern="1200" dirty="0" smtClean="0">
                  <a:solidFill>
                    <a:schemeClr val="tx2">
                      <a:lumMod val="50000"/>
                    </a:schemeClr>
                  </a:solidFill>
                  <a:latin typeface="Corbel"/>
                  <a:ea typeface="+mn-ea"/>
                  <a:cs typeface="+mn-cs"/>
                </a:rPr>
                <a:t>Both accel</a:t>
              </a:r>
              <a:r>
                <a:rPr lang="en-US" sz="2000" b="1" dirty="0" smtClean="0">
                  <a:solidFill>
                    <a:schemeClr val="tx2">
                      <a:lumMod val="50000"/>
                    </a:schemeClr>
                  </a:solidFill>
                  <a:latin typeface="Corbel"/>
                </a:rPr>
                <a:t>erations reach 2.9G</a:t>
              </a:r>
              <a:endParaRPr lang="en-US" sz="2000" b="1" kern="1200" dirty="0">
                <a:solidFill>
                  <a:schemeClr val="tx2">
                    <a:lumMod val="50000"/>
                  </a:schemeClr>
                </a:solidFill>
                <a:latin typeface="Corbel"/>
                <a:ea typeface="+mn-ea"/>
                <a:cs typeface="+mn-cs"/>
              </a:endParaRPr>
            </a:p>
          </p:txBody>
        </p:sp>
      </p:grpSp>
      <p:pic>
        <p:nvPicPr>
          <p:cNvPr id="1026" name="Picture 2" descr="C:\Users\Sebastien\Dropbox\4OI6\Simulations\New\fall down.png"/>
          <p:cNvPicPr>
            <a:picLocks noChangeAspect="1" noChangeArrowheads="1"/>
          </p:cNvPicPr>
          <p:nvPr/>
        </p:nvPicPr>
        <p:blipFill rotWithShape="1">
          <a:blip r:embed="rId3">
            <a:extLst>
              <a:ext uri="{28A0092B-C50C-407E-A947-70E740481C1C}">
                <a14:useLocalDpi xmlns:a14="http://schemas.microsoft.com/office/drawing/2010/main" val="0"/>
              </a:ext>
            </a:extLst>
          </a:blip>
          <a:srcRect t="7483" r="7960" b="8942"/>
          <a:stretch/>
        </p:blipFill>
        <p:spPr bwMode="auto">
          <a:xfrm>
            <a:off x="313395" y="2718756"/>
            <a:ext cx="5460274" cy="278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071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txBox="1">
            <a:spLocks/>
          </p:cNvSpPr>
          <p:nvPr/>
        </p:nvSpPr>
        <p:spPr>
          <a:xfrm>
            <a:off x="344301" y="816974"/>
            <a:ext cx="4825158" cy="37991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Clr>
                <a:srgbClr val="ACD433"/>
              </a:buClr>
            </a:pPr>
            <a:r>
              <a:rPr lang="en-US" b="1" dirty="0" smtClean="0">
                <a:solidFill>
                  <a:prstClr val="black">
                    <a:lumMod val="75000"/>
                    <a:lumOff val="25000"/>
                  </a:prstClr>
                </a:solidFill>
              </a:rPr>
              <a:t>Missed a Chair Fall</a:t>
            </a:r>
          </a:p>
          <a:p>
            <a:pPr marL="0" indent="0">
              <a:buClr>
                <a:srgbClr val="ACD433"/>
              </a:buClr>
              <a:buFont typeface="Wingdings 3" charset="2"/>
              <a:buNone/>
            </a:pPr>
            <a:endParaRPr lang="en-US" b="1" dirty="0">
              <a:solidFill>
                <a:prstClr val="black">
                  <a:lumMod val="75000"/>
                  <a:lumOff val="25000"/>
                </a:prstClr>
              </a:solidFill>
            </a:endParaRPr>
          </a:p>
        </p:txBody>
      </p:sp>
      <p:sp>
        <p:nvSpPr>
          <p:cNvPr id="6" name="Content Placeholder 5"/>
          <p:cNvSpPr txBox="1">
            <a:spLocks/>
          </p:cNvSpPr>
          <p:nvPr/>
        </p:nvSpPr>
        <p:spPr>
          <a:xfrm>
            <a:off x="6483845" y="805388"/>
            <a:ext cx="4825158" cy="34163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Clr>
                <a:srgbClr val="ACD433"/>
              </a:buClr>
            </a:pPr>
            <a:r>
              <a:rPr lang="en-US" b="1" dirty="0" smtClean="0">
                <a:solidFill>
                  <a:prstClr val="black">
                    <a:lumMod val="75000"/>
                    <a:lumOff val="25000"/>
                  </a:prstClr>
                </a:solidFill>
              </a:rPr>
              <a:t>Side Fall</a:t>
            </a:r>
          </a:p>
          <a:p>
            <a:pPr marL="0" indent="0">
              <a:buClr>
                <a:srgbClr val="ACD433"/>
              </a:buClr>
              <a:buFont typeface="Wingdings 3" charset="2"/>
              <a:buNone/>
            </a:pPr>
            <a:endParaRPr lang="en-US" b="1" dirty="0">
              <a:solidFill>
                <a:prstClr val="black">
                  <a:lumMod val="75000"/>
                  <a:lumOff val="25000"/>
                </a:prstClr>
              </a:solidFill>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7119" r="6927" b="8757"/>
          <a:stretch/>
        </p:blipFill>
        <p:spPr>
          <a:xfrm>
            <a:off x="344301" y="1266009"/>
            <a:ext cx="5706140" cy="2901042"/>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326" t="6836" r="6386" b="7414"/>
          <a:stretch/>
        </p:blipFill>
        <p:spPr>
          <a:xfrm>
            <a:off x="6483845" y="1248256"/>
            <a:ext cx="5194908" cy="2901042"/>
          </a:xfrm>
          <a:prstGeom prst="rect">
            <a:avLst/>
          </a:prstGeom>
        </p:spPr>
      </p:pic>
      <p:grpSp>
        <p:nvGrpSpPr>
          <p:cNvPr id="8" name="Group 7"/>
          <p:cNvGrpSpPr/>
          <p:nvPr/>
        </p:nvGrpSpPr>
        <p:grpSpPr>
          <a:xfrm>
            <a:off x="320125" y="4485805"/>
            <a:ext cx="5730316" cy="1026720"/>
            <a:chOff x="0" y="721227"/>
            <a:chExt cx="6781799" cy="1026720"/>
          </a:xfrm>
        </p:grpSpPr>
        <p:sp>
          <p:nvSpPr>
            <p:cNvPr id="10" name="Rectangle 9"/>
            <p:cNvSpPr/>
            <p:nvPr/>
          </p:nvSpPr>
          <p:spPr>
            <a:xfrm>
              <a:off x="0" y="721227"/>
              <a:ext cx="6781799" cy="1026720"/>
            </a:xfrm>
            <a:prstGeom prst="rect">
              <a:avLst/>
            </a:pr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sp>
        <p:sp>
          <p:nvSpPr>
            <p:cNvPr id="11" name="Rectangle 10"/>
            <p:cNvSpPr/>
            <p:nvPr/>
          </p:nvSpPr>
          <p:spPr>
            <a:xfrm>
              <a:off x="0" y="721227"/>
              <a:ext cx="6781799" cy="10267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1532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dirty="0" smtClean="0">
                  <a:solidFill>
                    <a:schemeClr val="tx2">
                      <a:lumMod val="50000"/>
                    </a:schemeClr>
                  </a:solidFill>
                  <a:latin typeface="Corbel"/>
                </a:rPr>
                <a:t>Since in this event the user missed the chair, the first point of contact was made with the waist, then 0.6 seconds later the headset met its acceleration</a:t>
              </a:r>
            </a:p>
            <a:p>
              <a:pPr marL="228600" lvl="1" indent="-228600" algn="l" defTabSz="889000">
                <a:lnSpc>
                  <a:spcPct val="90000"/>
                </a:lnSpc>
                <a:spcBef>
                  <a:spcPct val="0"/>
                </a:spcBef>
                <a:spcAft>
                  <a:spcPct val="20000"/>
                </a:spcAft>
                <a:buChar char="••"/>
              </a:pPr>
              <a:r>
                <a:rPr lang="en-US" sz="2000" b="1" dirty="0" smtClean="0">
                  <a:solidFill>
                    <a:schemeClr val="tx2">
                      <a:lumMod val="50000"/>
                    </a:schemeClr>
                  </a:solidFill>
                  <a:latin typeface="Corbel"/>
                </a:rPr>
                <a:t>The waist had an acceleration of 2.6G and the headset with 3.1G</a:t>
              </a:r>
              <a:endParaRPr lang="en-US" sz="2000" b="1" kern="1200" dirty="0">
                <a:solidFill>
                  <a:schemeClr val="tx2">
                    <a:lumMod val="50000"/>
                  </a:schemeClr>
                </a:solidFill>
                <a:latin typeface="Corbel"/>
                <a:ea typeface="+mn-ea"/>
                <a:cs typeface="+mn-cs"/>
              </a:endParaRPr>
            </a:p>
          </p:txBody>
        </p:sp>
      </p:grpSp>
      <p:grpSp>
        <p:nvGrpSpPr>
          <p:cNvPr id="12" name="Group 11"/>
          <p:cNvGrpSpPr/>
          <p:nvPr/>
        </p:nvGrpSpPr>
        <p:grpSpPr>
          <a:xfrm>
            <a:off x="6216141" y="4485805"/>
            <a:ext cx="5730316" cy="1026720"/>
            <a:chOff x="0" y="721227"/>
            <a:chExt cx="6781799" cy="1026720"/>
          </a:xfrm>
        </p:grpSpPr>
        <p:sp>
          <p:nvSpPr>
            <p:cNvPr id="13" name="Rectangle 12"/>
            <p:cNvSpPr/>
            <p:nvPr/>
          </p:nvSpPr>
          <p:spPr>
            <a:xfrm>
              <a:off x="0" y="721227"/>
              <a:ext cx="6781799" cy="1026720"/>
            </a:xfrm>
            <a:prstGeom prst="rect">
              <a:avLst/>
            </a:pr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sp>
        <p:sp>
          <p:nvSpPr>
            <p:cNvPr id="14" name="Rectangle 13"/>
            <p:cNvSpPr/>
            <p:nvPr/>
          </p:nvSpPr>
          <p:spPr>
            <a:xfrm>
              <a:off x="0" y="721227"/>
              <a:ext cx="6781799" cy="10267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1532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dirty="0" smtClean="0">
                  <a:solidFill>
                    <a:schemeClr val="tx2">
                      <a:lumMod val="50000"/>
                    </a:schemeClr>
                  </a:solidFill>
                  <a:latin typeface="Corbel"/>
                </a:rPr>
                <a:t>In this event we can see that the pitch was not affected, but the roll angle changed since this was a side fall</a:t>
              </a:r>
              <a:endParaRPr lang="en-US" sz="2000" b="1" dirty="0">
                <a:solidFill>
                  <a:schemeClr val="tx2">
                    <a:lumMod val="50000"/>
                  </a:schemeClr>
                </a:solidFill>
                <a:latin typeface="Corbel"/>
              </a:endParaRPr>
            </a:p>
            <a:p>
              <a:pPr marL="228600" lvl="1" indent="-228600" algn="l" defTabSz="889000">
                <a:lnSpc>
                  <a:spcPct val="90000"/>
                </a:lnSpc>
                <a:spcBef>
                  <a:spcPct val="0"/>
                </a:spcBef>
                <a:spcAft>
                  <a:spcPct val="20000"/>
                </a:spcAft>
                <a:buChar char="••"/>
              </a:pPr>
              <a:r>
                <a:rPr lang="en-US" sz="2000" b="1" dirty="0" smtClean="0">
                  <a:solidFill>
                    <a:schemeClr val="tx2">
                      <a:lumMod val="50000"/>
                    </a:schemeClr>
                  </a:solidFill>
                  <a:latin typeface="Corbel"/>
                </a:rPr>
                <a:t>The headset reach a magnitude of 4G and the waist of 2.1G</a:t>
              </a:r>
              <a:endParaRPr lang="en-US" sz="2000" b="1" kern="1200" dirty="0">
                <a:solidFill>
                  <a:schemeClr val="tx2">
                    <a:lumMod val="50000"/>
                  </a:schemeClr>
                </a:solidFill>
                <a:latin typeface="Corbel"/>
                <a:ea typeface="+mn-ea"/>
                <a:cs typeface="+mn-cs"/>
              </a:endParaRPr>
            </a:p>
          </p:txBody>
        </p:sp>
      </p:grpSp>
    </p:spTree>
    <p:extLst>
      <p:ext uri="{BB962C8B-B14F-4D97-AF65-F5344CB8AC3E}">
        <p14:creationId xmlns:p14="http://schemas.microsoft.com/office/powerpoint/2010/main" val="1264319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553" y="864811"/>
            <a:ext cx="8761413" cy="706964"/>
          </a:xfrm>
        </p:spPr>
        <p:txBody>
          <a:bodyPr/>
          <a:lstStyle/>
          <a:p>
            <a:pPr algn="ctr"/>
            <a:r>
              <a:rPr lang="en-US" sz="8000" b="1" dirty="0" smtClean="0"/>
              <a:t>Regular Activities</a:t>
            </a:r>
            <a:endParaRPr lang="en-US" sz="8000" b="1" dirty="0"/>
          </a:p>
        </p:txBody>
      </p:sp>
      <p:sp>
        <p:nvSpPr>
          <p:cNvPr id="3" name="Content Placeholder 2"/>
          <p:cNvSpPr>
            <a:spLocks noGrp="1"/>
          </p:cNvSpPr>
          <p:nvPr>
            <p:ph sz="half" idx="1"/>
          </p:nvPr>
        </p:nvSpPr>
        <p:spPr>
          <a:xfrm>
            <a:off x="3957126" y="4520279"/>
            <a:ext cx="3838802" cy="1989365"/>
          </a:xfrm>
        </p:spPr>
        <p:txBody>
          <a:bodyPr/>
          <a:lstStyle/>
          <a:p>
            <a:r>
              <a:rPr lang="en-US" b="1" dirty="0" smtClean="0"/>
              <a:t>Sitting</a:t>
            </a:r>
            <a:endParaRPr lang="en-US" b="1" dirty="0"/>
          </a:p>
        </p:txBody>
      </p:sp>
      <p:sp>
        <p:nvSpPr>
          <p:cNvPr id="4" name="Content Placeholder 3"/>
          <p:cNvSpPr>
            <a:spLocks noGrp="1"/>
          </p:cNvSpPr>
          <p:nvPr>
            <p:ph sz="half" idx="2"/>
          </p:nvPr>
        </p:nvSpPr>
        <p:spPr>
          <a:xfrm>
            <a:off x="7788267" y="2196185"/>
            <a:ext cx="3838803" cy="2046514"/>
          </a:xfrm>
        </p:spPr>
        <p:txBody>
          <a:bodyPr/>
          <a:lstStyle/>
          <a:p>
            <a:r>
              <a:rPr lang="en-US" b="1" dirty="0" smtClean="0"/>
              <a:t>Spinning</a:t>
            </a:r>
            <a:endParaRPr lang="en-US" b="1" dirty="0"/>
          </a:p>
        </p:txBody>
      </p:sp>
      <p:sp>
        <p:nvSpPr>
          <p:cNvPr id="8" name="Content Placeholder 2"/>
          <p:cNvSpPr txBox="1">
            <a:spLocks/>
          </p:cNvSpPr>
          <p:nvPr/>
        </p:nvSpPr>
        <p:spPr>
          <a:xfrm>
            <a:off x="337795" y="4520280"/>
            <a:ext cx="3838802" cy="198936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Clr>
                <a:srgbClr val="ACD433"/>
              </a:buClr>
            </a:pPr>
            <a:r>
              <a:rPr lang="en-US" b="1" dirty="0" smtClean="0">
                <a:solidFill>
                  <a:prstClr val="black">
                    <a:lumMod val="75000"/>
                    <a:lumOff val="25000"/>
                  </a:prstClr>
                </a:solidFill>
              </a:rPr>
              <a:t>Jogging</a:t>
            </a:r>
            <a:endParaRPr lang="en-US" b="1" dirty="0">
              <a:solidFill>
                <a:prstClr val="black">
                  <a:lumMod val="75000"/>
                  <a:lumOff val="25000"/>
                </a:prstClr>
              </a:solidFill>
            </a:endParaRPr>
          </a:p>
        </p:txBody>
      </p:sp>
      <p:sp>
        <p:nvSpPr>
          <p:cNvPr id="9" name="Content Placeholder 3"/>
          <p:cNvSpPr txBox="1">
            <a:spLocks/>
          </p:cNvSpPr>
          <p:nvPr/>
        </p:nvSpPr>
        <p:spPr>
          <a:xfrm>
            <a:off x="247375" y="2166319"/>
            <a:ext cx="3838803" cy="20465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Clr>
                <a:srgbClr val="ACD433"/>
              </a:buClr>
            </a:pPr>
            <a:r>
              <a:rPr lang="en-US" b="1" dirty="0" smtClean="0">
                <a:solidFill>
                  <a:prstClr val="black">
                    <a:lumMod val="75000"/>
                    <a:lumOff val="25000"/>
                  </a:prstClr>
                </a:solidFill>
              </a:rPr>
              <a:t>Bend Down</a:t>
            </a:r>
          </a:p>
          <a:p>
            <a:pPr>
              <a:buClr>
                <a:srgbClr val="ACD433"/>
              </a:buClr>
            </a:pPr>
            <a:endParaRPr lang="en-US" dirty="0" smtClean="0">
              <a:solidFill>
                <a:prstClr val="black">
                  <a:lumMod val="75000"/>
                  <a:lumOff val="25000"/>
                </a:prstClr>
              </a:solidFill>
            </a:endParaRPr>
          </a:p>
          <a:p>
            <a:pPr>
              <a:buClr>
                <a:srgbClr val="ACD433"/>
              </a:buClr>
            </a:pPr>
            <a:endParaRPr lang="en-US" dirty="0">
              <a:solidFill>
                <a:prstClr val="black">
                  <a:lumMod val="75000"/>
                  <a:lumOff val="25000"/>
                </a:prstClr>
              </a:solidFill>
            </a:endParaRPr>
          </a:p>
        </p:txBody>
      </p:sp>
      <p:sp>
        <p:nvSpPr>
          <p:cNvPr id="10" name="Content Placeholder 3"/>
          <p:cNvSpPr>
            <a:spLocks noGrp="1"/>
          </p:cNvSpPr>
          <p:nvPr/>
        </p:nvSpPr>
        <p:spPr>
          <a:xfrm>
            <a:off x="3913213" y="2166319"/>
            <a:ext cx="3838803" cy="20465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Clr>
                <a:srgbClr val="ACD433"/>
              </a:buClr>
            </a:pPr>
            <a:r>
              <a:rPr lang="en-US" b="1" dirty="0" smtClean="0">
                <a:solidFill>
                  <a:prstClr val="black">
                    <a:lumMod val="75000"/>
                    <a:lumOff val="25000"/>
                  </a:prstClr>
                </a:solidFill>
              </a:rPr>
              <a:t>Hop</a:t>
            </a:r>
            <a:endParaRPr lang="en-US" b="1" dirty="0">
              <a:solidFill>
                <a:prstClr val="black">
                  <a:lumMod val="75000"/>
                  <a:lumOff val="25000"/>
                </a:prstClr>
              </a:solidFill>
            </a:endParaRPr>
          </a:p>
        </p:txBody>
      </p:sp>
      <p:sp>
        <p:nvSpPr>
          <p:cNvPr id="11" name="Content Placeholder 3"/>
          <p:cNvSpPr>
            <a:spLocks noGrp="1"/>
          </p:cNvSpPr>
          <p:nvPr/>
        </p:nvSpPr>
        <p:spPr>
          <a:xfrm>
            <a:off x="7748562" y="4498495"/>
            <a:ext cx="3838803" cy="20465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Clr>
                <a:srgbClr val="ACD433"/>
              </a:buClr>
            </a:pPr>
            <a:r>
              <a:rPr lang="en-US" b="1" dirty="0" smtClean="0">
                <a:solidFill>
                  <a:prstClr val="black">
                    <a:lumMod val="75000"/>
                    <a:lumOff val="25000"/>
                  </a:prstClr>
                </a:solidFill>
              </a:rPr>
              <a:t>Walking</a:t>
            </a:r>
            <a:endParaRPr lang="en-US" b="1" dirty="0">
              <a:solidFill>
                <a:prstClr val="black">
                  <a:lumMod val="75000"/>
                  <a:lumOff val="25000"/>
                </a:prstClr>
              </a:solidFill>
            </a:endParaRPr>
          </a:p>
        </p:txBody>
      </p:sp>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t="7311" r="6819"/>
          <a:stretch/>
        </p:blipFill>
        <p:spPr>
          <a:xfrm>
            <a:off x="331748" y="2563574"/>
            <a:ext cx="3497091" cy="1956706"/>
          </a:xfrm>
          <a:prstGeom prst="rect">
            <a:avLst/>
          </a:prstGeom>
        </p:spPr>
      </p:pic>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t="7311" r="6493"/>
          <a:stretch/>
        </p:blipFill>
        <p:spPr>
          <a:xfrm>
            <a:off x="331747" y="4903993"/>
            <a:ext cx="3497091" cy="1949912"/>
          </a:xfrm>
          <a:prstGeom prst="rect">
            <a:avLst/>
          </a:prstGeom>
        </p:spPr>
      </p:pic>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t="7503" r="6601"/>
          <a:stretch/>
        </p:blipFill>
        <p:spPr>
          <a:xfrm>
            <a:off x="4053212" y="2563575"/>
            <a:ext cx="3523245" cy="1962688"/>
          </a:xfrm>
          <a:prstGeom prst="rect">
            <a:avLst/>
          </a:prstGeom>
        </p:spPr>
      </p:pic>
      <p:pic>
        <p:nvPicPr>
          <p:cNvPr id="16" name="Picture 15"/>
          <p:cNvPicPr>
            <a:picLocks noChangeAspect="1"/>
          </p:cNvPicPr>
          <p:nvPr/>
        </p:nvPicPr>
        <p:blipFill rotWithShape="1">
          <a:blip r:embed="rId5">
            <a:extLst>
              <a:ext uri="{28A0092B-C50C-407E-A947-70E740481C1C}">
                <a14:useLocalDpi xmlns:a14="http://schemas.microsoft.com/office/drawing/2010/main" val="0"/>
              </a:ext>
            </a:extLst>
          </a:blip>
          <a:srcRect t="7118" r="6385"/>
          <a:stretch/>
        </p:blipFill>
        <p:spPr>
          <a:xfrm>
            <a:off x="4004397" y="4903993"/>
            <a:ext cx="3519792" cy="1964369"/>
          </a:xfrm>
          <a:prstGeom prst="rect">
            <a:avLst/>
          </a:prstGeom>
        </p:spPr>
      </p:pic>
      <p:pic>
        <p:nvPicPr>
          <p:cNvPr id="17" name="Picture 16"/>
          <p:cNvPicPr>
            <a:picLocks noChangeAspect="1"/>
          </p:cNvPicPr>
          <p:nvPr/>
        </p:nvPicPr>
        <p:blipFill rotWithShape="1">
          <a:blip r:embed="rId6">
            <a:extLst>
              <a:ext uri="{28A0092B-C50C-407E-A947-70E740481C1C}">
                <a14:useLocalDpi xmlns:a14="http://schemas.microsoft.com/office/drawing/2010/main" val="0"/>
              </a:ext>
            </a:extLst>
          </a:blip>
          <a:srcRect t="7696" r="7034"/>
          <a:stretch/>
        </p:blipFill>
        <p:spPr>
          <a:xfrm>
            <a:off x="7795928" y="4903993"/>
            <a:ext cx="3591185" cy="2005670"/>
          </a:xfrm>
          <a:prstGeom prst="rect">
            <a:avLst/>
          </a:prstGeom>
        </p:spPr>
      </p:pic>
      <p:pic>
        <p:nvPicPr>
          <p:cNvPr id="18" name="Picture 17"/>
          <p:cNvPicPr>
            <a:picLocks noChangeAspect="1"/>
          </p:cNvPicPr>
          <p:nvPr/>
        </p:nvPicPr>
        <p:blipFill rotWithShape="1">
          <a:blip r:embed="rId7">
            <a:extLst>
              <a:ext uri="{28A0092B-C50C-407E-A947-70E740481C1C}">
                <a14:useLocalDpi xmlns:a14="http://schemas.microsoft.com/office/drawing/2010/main" val="0"/>
              </a:ext>
            </a:extLst>
          </a:blip>
          <a:srcRect t="6927" r="6601"/>
          <a:stretch/>
        </p:blipFill>
        <p:spPr>
          <a:xfrm>
            <a:off x="7804284" y="2512184"/>
            <a:ext cx="3626992" cy="2033091"/>
          </a:xfrm>
          <a:prstGeom prst="rect">
            <a:avLst/>
          </a:prstGeom>
        </p:spPr>
      </p:pic>
    </p:spTree>
    <p:extLst>
      <p:ext uri="{BB962C8B-B14F-4D97-AF65-F5344CB8AC3E}">
        <p14:creationId xmlns:p14="http://schemas.microsoft.com/office/powerpoint/2010/main" val="3591641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327" y="652902"/>
            <a:ext cx="4351023" cy="2283824"/>
          </a:xfrm>
        </p:spPr>
        <p:txBody>
          <a:bodyPr/>
          <a:lstStyle/>
          <a:p>
            <a:r>
              <a:rPr lang="en-CA" sz="7200" b="1" dirty="0"/>
              <a:t>Future Direction</a:t>
            </a:r>
            <a:endParaRPr lang="en-US" sz="7200" b="1" dirty="0"/>
          </a:p>
        </p:txBody>
      </p:sp>
      <p:sp>
        <p:nvSpPr>
          <p:cNvPr id="7" name="Content Placeholder 4"/>
          <p:cNvSpPr>
            <a:spLocks noGrp="1"/>
          </p:cNvSpPr>
          <p:nvPr/>
        </p:nvSpPr>
        <p:spPr>
          <a:xfrm>
            <a:off x="6548969" y="1099456"/>
            <a:ext cx="5120518" cy="5617029"/>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0">
              <a:buClr>
                <a:srgbClr val="ACD433"/>
              </a:buClr>
            </a:pPr>
            <a:r>
              <a:rPr lang="en-CA" sz="2400" dirty="0">
                <a:solidFill>
                  <a:prstClr val="black">
                    <a:lumMod val="75000"/>
                    <a:lumOff val="25000"/>
                  </a:prstClr>
                </a:solidFill>
              </a:rPr>
              <a:t>Commercializing this product will include making the device smaller and more efficient in terms of battery life.</a:t>
            </a:r>
            <a:endParaRPr lang="en-US" sz="2400" dirty="0">
              <a:solidFill>
                <a:prstClr val="black">
                  <a:lumMod val="75000"/>
                  <a:lumOff val="25000"/>
                </a:prstClr>
              </a:solidFill>
            </a:endParaRPr>
          </a:p>
          <a:p>
            <a:pPr lvl="0">
              <a:buClr>
                <a:srgbClr val="ACD433"/>
              </a:buClr>
            </a:pPr>
            <a:r>
              <a:rPr lang="en-CA" sz="2400" dirty="0">
                <a:solidFill>
                  <a:prstClr val="black">
                    <a:lumMod val="75000"/>
                    <a:lumOff val="25000"/>
                  </a:prstClr>
                </a:solidFill>
              </a:rPr>
              <a:t>A modular device that can be place into various wearable items to meet user’s needs (ex. necklace, bracelet, around the ear, etc.)</a:t>
            </a:r>
            <a:endParaRPr lang="en-US" sz="2400" dirty="0">
              <a:solidFill>
                <a:prstClr val="black">
                  <a:lumMod val="75000"/>
                  <a:lumOff val="25000"/>
                </a:prstClr>
              </a:solidFill>
            </a:endParaRPr>
          </a:p>
          <a:p>
            <a:pPr lvl="0">
              <a:buClr>
                <a:srgbClr val="ACD433"/>
              </a:buClr>
            </a:pPr>
            <a:r>
              <a:rPr lang="en-CA" sz="2400" dirty="0">
                <a:solidFill>
                  <a:prstClr val="black">
                    <a:lumMod val="75000"/>
                    <a:lumOff val="25000"/>
                  </a:prstClr>
                </a:solidFill>
              </a:rPr>
              <a:t>More data analysis on different body types such as weight and height to provide more accurate fall detection.</a:t>
            </a:r>
            <a:endParaRPr lang="en-US" sz="2400" dirty="0">
              <a:solidFill>
                <a:prstClr val="black">
                  <a:lumMod val="75000"/>
                  <a:lumOff val="25000"/>
                </a:prstClr>
              </a:solidFill>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362" y="3070076"/>
            <a:ext cx="3608538" cy="3143554"/>
          </a:xfrm>
          <a:prstGeom prst="rect">
            <a:avLst/>
          </a:prstGeom>
        </p:spPr>
      </p:pic>
    </p:spTree>
    <p:extLst>
      <p:ext uri="{BB962C8B-B14F-4D97-AF65-F5344CB8AC3E}">
        <p14:creationId xmlns:p14="http://schemas.microsoft.com/office/powerpoint/2010/main" val="3571628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Text Placeholder 2"/>
          <p:cNvSpPr>
            <a:spLocks noGrp="1"/>
          </p:cNvSpPr>
          <p:nvPr>
            <p:ph type="body" idx="1"/>
          </p:nvPr>
        </p:nvSpPr>
        <p:spPr/>
        <p:txBody>
          <a:bodyPr/>
          <a:lstStyle/>
          <a:p>
            <a:endParaRPr lang="en-CA"/>
          </a:p>
        </p:txBody>
      </p:sp>
      <p:pic>
        <p:nvPicPr>
          <p:cNvPr id="4" name="Picture 3"/>
          <p:cNvPicPr>
            <a:picLocks noChangeAspect="1"/>
          </p:cNvPicPr>
          <p:nvPr/>
        </p:nvPicPr>
        <p:blipFill>
          <a:blip r:embed="rId2"/>
          <a:stretch>
            <a:fillRect/>
          </a:stretch>
        </p:blipFill>
        <p:spPr>
          <a:xfrm>
            <a:off x="177617" y="171039"/>
            <a:ext cx="11762210" cy="6552103"/>
          </a:xfrm>
          <a:prstGeom prst="rect">
            <a:avLst/>
          </a:prstGeom>
        </p:spPr>
      </p:pic>
    </p:spTree>
    <p:extLst>
      <p:ext uri="{BB962C8B-B14F-4D97-AF65-F5344CB8AC3E}">
        <p14:creationId xmlns:p14="http://schemas.microsoft.com/office/powerpoint/2010/main" val="3236294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CA"/>
          </a:p>
        </p:txBody>
      </p:sp>
      <p:sp>
        <p:nvSpPr>
          <p:cNvPr id="5" name="Content Placeholder 4"/>
          <p:cNvSpPr>
            <a:spLocks noGrp="1"/>
          </p:cNvSpPr>
          <p:nvPr>
            <p:ph idx="1"/>
          </p:nvPr>
        </p:nvSpPr>
        <p:spPr/>
        <p:txBody>
          <a:bodyPr/>
          <a:lstStyle/>
          <a:p>
            <a:endParaRPr lang="en-CA"/>
          </a:p>
        </p:txBody>
      </p:sp>
      <p:pic>
        <p:nvPicPr>
          <p:cNvPr id="6" name="Picture 5"/>
          <p:cNvPicPr>
            <a:picLocks noChangeAspect="1"/>
          </p:cNvPicPr>
          <p:nvPr/>
        </p:nvPicPr>
        <p:blipFill>
          <a:blip r:embed="rId2"/>
          <a:stretch>
            <a:fillRect/>
          </a:stretch>
        </p:blipFill>
        <p:spPr>
          <a:xfrm>
            <a:off x="335499" y="237899"/>
            <a:ext cx="11485917" cy="6300679"/>
          </a:xfrm>
          <a:prstGeom prst="rect">
            <a:avLst/>
          </a:prstGeom>
        </p:spPr>
      </p:pic>
    </p:spTree>
    <p:extLst>
      <p:ext uri="{BB962C8B-B14F-4D97-AF65-F5344CB8AC3E}">
        <p14:creationId xmlns:p14="http://schemas.microsoft.com/office/powerpoint/2010/main" val="2291052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074" y="613059"/>
            <a:ext cx="8761413" cy="706964"/>
          </a:xfrm>
        </p:spPr>
        <p:txBody>
          <a:bodyPr/>
          <a:lstStyle/>
          <a:p>
            <a:pPr algn="ctr"/>
            <a:r>
              <a:rPr lang="en-CA" sz="5400" b="1" dirty="0"/>
              <a:t>Headset Flow Chart</a:t>
            </a:r>
            <a:endParaRPr lang="en-CA" sz="5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45" y="1378040"/>
            <a:ext cx="10785954" cy="5479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7341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016" y="522908"/>
            <a:ext cx="9272422" cy="706964"/>
          </a:xfrm>
        </p:spPr>
        <p:txBody>
          <a:bodyPr/>
          <a:lstStyle/>
          <a:p>
            <a:pPr algn="ctr"/>
            <a:r>
              <a:rPr lang="en-CA" sz="4400" b="1" dirty="0"/>
              <a:t>Android Application Flow Chart</a:t>
            </a:r>
            <a:endParaRPr lang="en-CA" sz="44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096" y="1231005"/>
            <a:ext cx="10738019" cy="5314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2994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19133"/>
          <a:stretch/>
        </p:blipFill>
        <p:spPr>
          <a:xfrm>
            <a:off x="0" y="0"/>
            <a:ext cx="12192000" cy="3777343"/>
          </a:xfrm>
          <a:prstGeom prst="rect">
            <a:avLst/>
          </a:prstGeom>
        </p:spPr>
      </p:pic>
      <p:sp>
        <p:nvSpPr>
          <p:cNvPr id="3" name="Rectangle 2"/>
          <p:cNvSpPr/>
          <p:nvPr/>
        </p:nvSpPr>
        <p:spPr>
          <a:xfrm>
            <a:off x="232856" y="1073063"/>
            <a:ext cx="11726287" cy="1631216"/>
          </a:xfrm>
          <a:prstGeom prst="rect">
            <a:avLst/>
          </a:prstGeom>
          <a:noFill/>
        </p:spPr>
        <p:txBody>
          <a:bodyPr wrap="none" lIns="91440" tIns="45720" rIns="91440" bIns="45720">
            <a:spAutoFit/>
          </a:bodyPr>
          <a:lstStyle/>
          <a:p>
            <a:pPr algn="ctr"/>
            <a:r>
              <a:rPr lang="en-US" sz="10000" b="1"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DETECTION SYSTEM</a:t>
            </a:r>
            <a:endParaRPr lang="en-US" sz="10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Rectangle 3"/>
          <p:cNvSpPr/>
          <p:nvPr/>
        </p:nvSpPr>
        <p:spPr>
          <a:xfrm>
            <a:off x="194384" y="3777342"/>
            <a:ext cx="11904830" cy="2849622"/>
          </a:xfrm>
          <a:prstGeom prst="rect">
            <a:avLst/>
          </a:prstGeom>
        </p:spPr>
        <p:txBody>
          <a:bodyPr wrap="square">
            <a:spAutoFit/>
          </a:bodyPr>
          <a:lstStyle/>
          <a:p>
            <a:r>
              <a:rPr lang="en-US" sz="2000" dirty="0"/>
              <a:t>The phone application adds a second layer of accuracy to the fall detection device by using the onboard sensors which will be used in conjunction with the data from the headset to make accurate decisions for whether or not a fall has occurred. The device therefore has two modes, one mode is called the standalone mode which is the headset making the decisions and the second mode called the Master-Slave mode is when both the headset and phone application are paired. The phone application has many features such as a pedometer to track the number of steps taken, a graph to see real time data, data logger, distance traveled, and a calorie counter. This concept of a fall detection device will serve to be an important line of defense to mitigate the death and injury rate that comes from sudden falls.</a:t>
            </a:r>
          </a:p>
        </p:txBody>
      </p:sp>
    </p:spTree>
    <p:extLst>
      <p:ext uri="{BB962C8B-B14F-4D97-AF65-F5344CB8AC3E}">
        <p14:creationId xmlns:p14="http://schemas.microsoft.com/office/powerpoint/2010/main" val="1326955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87610" y="625325"/>
            <a:ext cx="9284447" cy="1247018"/>
          </a:xfrm>
        </p:spPr>
        <p:txBody>
          <a:bodyPr/>
          <a:lstStyle/>
          <a:p>
            <a:pPr algn="ctr"/>
            <a:r>
              <a:rPr lang="en-US" sz="6600" b="1" dirty="0" smtClean="0"/>
              <a:t>FACTS &amp; MOTIVATION</a:t>
            </a:r>
            <a:endParaRPr lang="en-US" sz="6600" b="1" dirty="0"/>
          </a:p>
        </p:txBody>
      </p:sp>
      <p:sp>
        <p:nvSpPr>
          <p:cNvPr id="6" name="Content Placeholder 5"/>
          <p:cNvSpPr>
            <a:spLocks noGrp="1"/>
          </p:cNvSpPr>
          <p:nvPr>
            <p:ph sz="half" idx="1"/>
          </p:nvPr>
        </p:nvSpPr>
        <p:spPr>
          <a:xfrm>
            <a:off x="610668" y="2220686"/>
            <a:ext cx="5169646" cy="4637314"/>
          </a:xfrm>
        </p:spPr>
        <p:txBody>
          <a:bodyPr>
            <a:normAutofit fontScale="92500" lnSpcReduction="20000"/>
          </a:bodyPr>
          <a:lstStyle/>
          <a:p>
            <a:pPr marL="0" marR="0">
              <a:lnSpc>
                <a:spcPct val="115000"/>
              </a:lnSpc>
              <a:spcBef>
                <a:spcPts val="0"/>
              </a:spcBef>
            </a:pPr>
            <a:r>
              <a:rPr lang="en-CA" sz="2800" dirty="0">
                <a:latin typeface="+mj-lt"/>
                <a:ea typeface="Calibri" panose="020F0502020204030204" pitchFamily="34" charset="0"/>
                <a:cs typeface="Times New Roman" panose="02020603050405020304" pitchFamily="18" charset="0"/>
              </a:rPr>
              <a:t>Facts:</a:t>
            </a:r>
            <a:endParaRPr lang="en-US" sz="2800" dirty="0">
              <a:latin typeface="+mj-lt"/>
              <a:ea typeface="Calibri" panose="020F0502020204030204" pitchFamily="34" charset="0"/>
              <a:cs typeface="Times New Roman" panose="02020603050405020304" pitchFamily="18" charset="0"/>
            </a:endParaRPr>
          </a:p>
          <a:p>
            <a:pPr lvl="0">
              <a:lnSpc>
                <a:spcPct val="115000"/>
              </a:lnSpc>
              <a:spcBef>
                <a:spcPts val="0"/>
              </a:spcBef>
              <a:buFont typeface="Symbol" panose="05050102010706020507" pitchFamily="18" charset="2"/>
              <a:buChar char=""/>
            </a:pPr>
            <a:r>
              <a:rPr lang="en-CA" sz="2800" dirty="0">
                <a:latin typeface="+mj-lt"/>
                <a:ea typeface="Calibri" panose="020F0502020204030204" pitchFamily="34" charset="0"/>
                <a:cs typeface="Times New Roman" panose="02020603050405020304" pitchFamily="18" charset="0"/>
              </a:rPr>
              <a:t>1 in 3 people over the age of 65 will encounter a sudden fall at least once a </a:t>
            </a:r>
            <a:r>
              <a:rPr lang="en-CA" sz="2800" dirty="0" smtClean="0">
                <a:latin typeface="+mj-lt"/>
                <a:ea typeface="Calibri" panose="020F0502020204030204" pitchFamily="34" charset="0"/>
                <a:cs typeface="Times New Roman" panose="02020603050405020304" pitchFamily="18" charset="0"/>
              </a:rPr>
              <a:t>year</a:t>
            </a:r>
            <a:endParaRPr lang="en-US" sz="2800" dirty="0">
              <a:latin typeface="+mj-lt"/>
              <a:ea typeface="Calibri" panose="020F0502020204030204" pitchFamily="34" charset="0"/>
              <a:cs typeface="Times New Roman" panose="02020603050405020304" pitchFamily="18" charset="0"/>
            </a:endParaRPr>
          </a:p>
          <a:p>
            <a:pPr lvl="0">
              <a:lnSpc>
                <a:spcPct val="115000"/>
              </a:lnSpc>
              <a:spcBef>
                <a:spcPts val="0"/>
              </a:spcBef>
              <a:buFont typeface="Symbol" panose="05050102010706020507" pitchFamily="18" charset="2"/>
              <a:buChar char=""/>
            </a:pPr>
            <a:r>
              <a:rPr lang="en-CA" sz="2800" dirty="0">
                <a:latin typeface="+mj-lt"/>
                <a:ea typeface="Calibri" panose="020F0502020204030204" pitchFamily="34" charset="0"/>
                <a:cs typeface="Times New Roman" panose="02020603050405020304" pitchFamily="18" charset="0"/>
              </a:rPr>
              <a:t>Falls are the leading causes to fatal and non-fatal injuries among the elderly population </a:t>
            </a:r>
            <a:endParaRPr lang="en-US" sz="2800" dirty="0">
              <a:latin typeface="+mj-lt"/>
              <a:ea typeface="Calibri" panose="020F0502020204030204" pitchFamily="34" charset="0"/>
              <a:cs typeface="Times New Roman" panose="02020603050405020304" pitchFamily="18" charset="0"/>
            </a:endParaRPr>
          </a:p>
          <a:p>
            <a:pPr lvl="0">
              <a:lnSpc>
                <a:spcPct val="115000"/>
              </a:lnSpc>
              <a:spcBef>
                <a:spcPts val="0"/>
              </a:spcBef>
              <a:buFont typeface="Symbol" panose="05050102010706020507" pitchFamily="18" charset="2"/>
              <a:buChar char=""/>
            </a:pPr>
            <a:r>
              <a:rPr lang="en-CA" sz="2800" dirty="0">
                <a:latin typeface="+mj-lt"/>
                <a:ea typeface="Calibri" panose="020F0502020204030204" pitchFamily="34" charset="0"/>
                <a:cs typeface="Times New Roman" panose="02020603050405020304" pitchFamily="18" charset="0"/>
              </a:rPr>
              <a:t>In 2013, 25500 people died from an unintentional fall</a:t>
            </a:r>
            <a:endParaRPr lang="en-US" sz="2800" dirty="0">
              <a:latin typeface="+mj-lt"/>
              <a:ea typeface="Calibri" panose="020F0502020204030204" pitchFamily="34" charset="0"/>
              <a:cs typeface="Times New Roman" panose="02020603050405020304" pitchFamily="18" charset="0"/>
            </a:endParaRPr>
          </a:p>
          <a:p>
            <a:endParaRPr lang="en-US" dirty="0"/>
          </a:p>
        </p:txBody>
      </p:sp>
      <p:pic>
        <p:nvPicPr>
          <p:cNvPr id="1026" name="Picture 2" descr="C:\Users\Sebastien\Dropbox\4OI6\falling_pic\ふぁっｌ２.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8591" y="1788677"/>
            <a:ext cx="8967129" cy="56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743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6237514" y="1306286"/>
            <a:ext cx="5257800" cy="4637314"/>
          </a:xfrm>
          <a:prstGeom prst="rect">
            <a:avLst/>
          </a:prstGeom>
        </p:spPr>
        <p:txBody>
          <a:bodyPr numCol="1">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a:lnSpc>
                <a:spcPct val="115000"/>
              </a:lnSpc>
              <a:spcBef>
                <a:spcPts val="0"/>
              </a:spcBef>
              <a:spcAft>
                <a:spcPts val="1000"/>
              </a:spcAft>
            </a:pPr>
            <a:r>
              <a:rPr lang="en-CA" sz="2800" dirty="0" smtClean="0">
                <a:latin typeface="+mj-lt"/>
                <a:ea typeface="Calibri" panose="020F0502020204030204" pitchFamily="34" charset="0"/>
                <a:cs typeface="Times New Roman" panose="02020603050405020304" pitchFamily="18" charset="0"/>
              </a:rPr>
              <a:t>Motivation:</a:t>
            </a:r>
            <a:endParaRPr lang="en-US" sz="2800" dirty="0" smtClean="0">
              <a:latin typeface="+mj-lt"/>
              <a:ea typeface="Calibri" panose="020F0502020204030204" pitchFamily="34" charset="0"/>
              <a:cs typeface="Times New Roman" panose="02020603050405020304" pitchFamily="18" charset="0"/>
            </a:endParaRPr>
          </a:p>
          <a:p>
            <a:pPr>
              <a:lnSpc>
                <a:spcPct val="115000"/>
              </a:lnSpc>
              <a:spcBef>
                <a:spcPts val="0"/>
              </a:spcBef>
              <a:buFont typeface="Symbol" panose="05050102010706020507" pitchFamily="18" charset="2"/>
              <a:buChar char=""/>
            </a:pPr>
            <a:r>
              <a:rPr lang="en-CA" sz="2800" dirty="0" smtClean="0">
                <a:latin typeface="+mj-lt"/>
                <a:ea typeface="Calibri" panose="020F0502020204030204" pitchFamily="34" charset="0"/>
                <a:cs typeface="Times New Roman" panose="02020603050405020304" pitchFamily="18" charset="0"/>
              </a:rPr>
              <a:t>We were inspired by the Fitbit, and realized that wearable technology is a growing industry</a:t>
            </a:r>
            <a:endParaRPr lang="en-US" sz="2800" dirty="0" smtClean="0">
              <a:latin typeface="+mj-lt"/>
              <a:ea typeface="Calibri" panose="020F0502020204030204" pitchFamily="34" charset="0"/>
              <a:cs typeface="Times New Roman" panose="02020603050405020304" pitchFamily="18" charset="0"/>
            </a:endParaRPr>
          </a:p>
          <a:p>
            <a:pPr>
              <a:lnSpc>
                <a:spcPct val="115000"/>
              </a:lnSpc>
              <a:spcBef>
                <a:spcPts val="0"/>
              </a:spcBef>
              <a:buFont typeface="Symbol" panose="05050102010706020507" pitchFamily="18" charset="2"/>
              <a:buChar char=""/>
            </a:pPr>
            <a:r>
              <a:rPr lang="en-CA" sz="2800" dirty="0" smtClean="0">
                <a:latin typeface="+mj-lt"/>
                <a:ea typeface="Calibri" panose="020F0502020204030204" pitchFamily="34" charset="0"/>
                <a:cs typeface="Times New Roman" panose="02020603050405020304" pitchFamily="18" charset="0"/>
              </a:rPr>
              <a:t>To prevent the loss of life from unattended sudden falls</a:t>
            </a:r>
            <a:endParaRPr lang="en-US" sz="2800" dirty="0" smtClean="0">
              <a:latin typeface="+mj-lt"/>
              <a:ea typeface="Calibri" panose="020F0502020204030204" pitchFamily="34" charset="0"/>
              <a:cs typeface="Times New Roman" panose="02020603050405020304" pitchFamily="18" charset="0"/>
            </a:endParaRPr>
          </a:p>
          <a:p>
            <a:pPr>
              <a:lnSpc>
                <a:spcPct val="115000"/>
              </a:lnSpc>
              <a:spcBef>
                <a:spcPts val="0"/>
              </a:spcBef>
              <a:spcAft>
                <a:spcPts val="1000"/>
              </a:spcAft>
              <a:buFont typeface="Symbol" panose="05050102010706020507" pitchFamily="18" charset="2"/>
              <a:buChar char=""/>
            </a:pPr>
            <a:r>
              <a:rPr lang="en-US" sz="2800" dirty="0" smtClean="0">
                <a:latin typeface="+mj-lt"/>
                <a:ea typeface="Calibri" panose="020F0502020204030204" pitchFamily="34" charset="0"/>
                <a:cs typeface="Times New Roman" panose="02020603050405020304" pitchFamily="18" charset="0"/>
              </a:rPr>
              <a:t>Our project aims to provide a path towards more independent living for the elderly.</a:t>
            </a:r>
          </a:p>
          <a:p>
            <a:endParaRPr lang="en-US" dirty="0"/>
          </a:p>
        </p:txBody>
      </p:sp>
      <p:pic>
        <p:nvPicPr>
          <p:cNvPr id="2050" name="Picture 2" descr="C:\Users\Sebastien\Dropbox\4OI6\falling_pic\fall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647" y="244699"/>
            <a:ext cx="9556061" cy="5972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548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Vertical Title 8"/>
          <p:cNvSpPr>
            <a:spLocks noGrp="1"/>
          </p:cNvSpPr>
          <p:nvPr>
            <p:ph type="title" orient="vert"/>
          </p:nvPr>
        </p:nvSpPr>
        <p:spPr>
          <a:xfrm rot="16200000">
            <a:off x="8291318" y="1521680"/>
            <a:ext cx="3586622" cy="3206744"/>
          </a:xfrm>
        </p:spPr>
        <p:txBody>
          <a:bodyPr/>
          <a:lstStyle/>
          <a:p>
            <a:r>
              <a:rPr lang="en-US" sz="4000" b="1" dirty="0" smtClean="0"/>
              <a:t>Conceptual Design Overview</a:t>
            </a:r>
            <a:endParaRPr lang="en-CA" sz="4000" b="1" dirty="0"/>
          </a:p>
        </p:txBody>
      </p:sp>
      <p:sp>
        <p:nvSpPr>
          <p:cNvPr id="10" name="Vertical Text Placeholder 9"/>
          <p:cNvSpPr>
            <a:spLocks noGrp="1"/>
          </p:cNvSpPr>
          <p:nvPr>
            <p:ph type="body" orient="vert" idx="1"/>
          </p:nvPr>
        </p:nvSpPr>
        <p:spPr/>
        <p:txBody>
          <a:bodyPr/>
          <a:lstStyle/>
          <a:p>
            <a:endParaRPr lang="en-CA"/>
          </a:p>
        </p:txBody>
      </p:sp>
      <p:pic>
        <p:nvPicPr>
          <p:cNvPr id="2" name="Picture 1"/>
          <p:cNvPicPr>
            <a:picLocks noChangeAspect="1"/>
          </p:cNvPicPr>
          <p:nvPr/>
        </p:nvPicPr>
        <p:blipFill>
          <a:blip r:embed="rId2"/>
          <a:stretch>
            <a:fillRect/>
          </a:stretch>
        </p:blipFill>
        <p:spPr>
          <a:xfrm>
            <a:off x="475745" y="355233"/>
            <a:ext cx="7852531" cy="6077438"/>
          </a:xfrm>
          <a:prstGeom prst="rect">
            <a:avLst/>
          </a:prstGeom>
        </p:spPr>
      </p:pic>
    </p:spTree>
    <p:extLst>
      <p:ext uri="{BB962C8B-B14F-4D97-AF65-F5344CB8AC3E}">
        <p14:creationId xmlns:p14="http://schemas.microsoft.com/office/powerpoint/2010/main" val="1033349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8189" y="571887"/>
            <a:ext cx="8761413" cy="706964"/>
          </a:xfrm>
        </p:spPr>
        <p:txBody>
          <a:bodyPr/>
          <a:lstStyle/>
          <a:p>
            <a:pPr algn="ctr"/>
            <a:r>
              <a:rPr lang="en-US" sz="6600" b="1" dirty="0" smtClean="0"/>
              <a:t>Algorithm</a:t>
            </a:r>
            <a:endParaRPr lang="en-CA" sz="5400" b="1" dirty="0"/>
          </a:p>
        </p:txBody>
      </p:sp>
      <mc:AlternateContent xmlns:mc="http://schemas.openxmlformats.org/markup-compatibility/2006" xmlns:a14="http://schemas.microsoft.com/office/drawing/2010/main">
        <mc:Choice Requires="a14">
          <p:sp>
            <p:nvSpPr>
              <p:cNvPr id="14" name="Content Placeholder 13"/>
              <p:cNvSpPr>
                <a:spLocks noGrp="1"/>
              </p:cNvSpPr>
              <p:nvPr>
                <p:ph sz="half" idx="1"/>
              </p:nvPr>
            </p:nvSpPr>
            <p:spPr>
              <a:xfrm>
                <a:off x="228600" y="1433945"/>
                <a:ext cx="5820785" cy="5278582"/>
              </a:xfrm>
            </p:spPr>
            <p:style>
              <a:lnRef idx="2">
                <a:schemeClr val="dk1"/>
              </a:lnRef>
              <a:fillRef idx="1">
                <a:schemeClr val="lt1"/>
              </a:fillRef>
              <a:effectRef idx="0">
                <a:schemeClr val="dk1"/>
              </a:effectRef>
              <a:fontRef idx="minor">
                <a:schemeClr val="dk1"/>
              </a:fontRef>
            </p:style>
            <p:txBody>
              <a:bodyPr>
                <a:normAutofit fontScale="32500" lnSpcReduction="20000"/>
              </a:bodyPr>
              <a:lstStyle/>
              <a:p>
                <a:endParaRPr lang="en-US" sz="6200" b="1" dirty="0" smtClean="0"/>
              </a:p>
              <a:p>
                <a:r>
                  <a:rPr lang="en-US" sz="6200" b="1" dirty="0" smtClean="0"/>
                  <a:t>From Accelerometer: </a:t>
                </a:r>
                <a14:m>
                  <m:oMath xmlns:m="http://schemas.openxmlformats.org/officeDocument/2006/math">
                    <m:r>
                      <a:rPr lang="en-US" sz="6200" b="1" i="1" smtClean="0">
                        <a:latin typeface="Cambria Math" panose="02040503050406030204" pitchFamily="18" charset="0"/>
                      </a:rPr>
                      <m:t>𝒂</m:t>
                    </m:r>
                    <m:r>
                      <a:rPr lang="en-US" sz="6200" b="1" i="1" smtClean="0">
                        <a:latin typeface="Cambria Math" panose="02040503050406030204" pitchFamily="18" charset="0"/>
                      </a:rPr>
                      <m:t>=</m:t>
                    </m:r>
                    <m:rad>
                      <m:radPr>
                        <m:degHide m:val="on"/>
                        <m:ctrlPr>
                          <a:rPr lang="en-US" sz="6200" b="1" i="1" smtClean="0">
                            <a:latin typeface="Cambria Math"/>
                          </a:rPr>
                        </m:ctrlPr>
                      </m:radPr>
                      <m:deg/>
                      <m:e>
                        <m:sSubSup>
                          <m:sSubSupPr>
                            <m:ctrlPr>
                              <a:rPr lang="en-US" sz="6200" b="1" i="1" smtClean="0">
                                <a:latin typeface="Cambria Math"/>
                              </a:rPr>
                            </m:ctrlPr>
                          </m:sSubSupPr>
                          <m:e>
                            <m:r>
                              <a:rPr lang="en-US" sz="6200" b="1" i="1" smtClean="0">
                                <a:latin typeface="Cambria Math" panose="02040503050406030204" pitchFamily="18" charset="0"/>
                              </a:rPr>
                              <m:t>𝒂</m:t>
                            </m:r>
                          </m:e>
                          <m:sub>
                            <m:r>
                              <a:rPr lang="en-US" sz="6200" b="1" i="1" smtClean="0">
                                <a:latin typeface="Cambria Math" panose="02040503050406030204" pitchFamily="18" charset="0"/>
                              </a:rPr>
                              <m:t>𝒙</m:t>
                            </m:r>
                          </m:sub>
                          <m:sup>
                            <m:r>
                              <a:rPr lang="en-US" sz="6200" b="1" i="1" smtClean="0">
                                <a:latin typeface="Cambria Math" panose="02040503050406030204" pitchFamily="18" charset="0"/>
                              </a:rPr>
                              <m:t>𝟐</m:t>
                            </m:r>
                          </m:sup>
                        </m:sSubSup>
                        <m:sSubSup>
                          <m:sSubSupPr>
                            <m:ctrlPr>
                              <a:rPr lang="en-US" sz="6200" b="1" i="1" smtClean="0">
                                <a:latin typeface="Cambria Math"/>
                              </a:rPr>
                            </m:ctrlPr>
                          </m:sSubSupPr>
                          <m:e>
                            <m:r>
                              <a:rPr lang="en-US" sz="6200" b="1" i="1" smtClean="0">
                                <a:latin typeface="Cambria Math" panose="02040503050406030204" pitchFamily="18" charset="0"/>
                              </a:rPr>
                              <m:t>+</m:t>
                            </m:r>
                            <m:r>
                              <a:rPr lang="en-US" sz="6200" b="1" i="1" smtClean="0">
                                <a:latin typeface="Cambria Math" panose="02040503050406030204" pitchFamily="18" charset="0"/>
                              </a:rPr>
                              <m:t>𝒂</m:t>
                            </m:r>
                          </m:e>
                          <m:sub>
                            <m:r>
                              <a:rPr lang="en-US" sz="6200" b="1" i="1" smtClean="0">
                                <a:latin typeface="Cambria Math" panose="02040503050406030204" pitchFamily="18" charset="0"/>
                              </a:rPr>
                              <m:t>𝒚</m:t>
                            </m:r>
                          </m:sub>
                          <m:sup>
                            <m:r>
                              <a:rPr lang="en-US" sz="6200" b="1" i="1" smtClean="0">
                                <a:latin typeface="Cambria Math" panose="02040503050406030204" pitchFamily="18" charset="0"/>
                              </a:rPr>
                              <m:t>𝟐</m:t>
                            </m:r>
                          </m:sup>
                        </m:sSubSup>
                        <m:r>
                          <a:rPr lang="en-US" sz="6200" b="1" i="1" smtClean="0">
                            <a:latin typeface="Cambria Math" panose="02040503050406030204" pitchFamily="18" charset="0"/>
                          </a:rPr>
                          <m:t>+</m:t>
                        </m:r>
                        <m:sSubSup>
                          <m:sSubSupPr>
                            <m:ctrlPr>
                              <a:rPr lang="en-US" sz="6200" b="1" i="1" smtClean="0">
                                <a:latin typeface="Cambria Math"/>
                              </a:rPr>
                            </m:ctrlPr>
                          </m:sSubSupPr>
                          <m:e>
                            <m:r>
                              <a:rPr lang="en-US" sz="6200" b="1" i="1" smtClean="0">
                                <a:latin typeface="Cambria Math" panose="02040503050406030204" pitchFamily="18" charset="0"/>
                              </a:rPr>
                              <m:t>𝒂</m:t>
                            </m:r>
                          </m:e>
                          <m:sub>
                            <m:r>
                              <a:rPr lang="en-US" sz="6200" b="1" i="1" smtClean="0">
                                <a:latin typeface="Cambria Math" panose="02040503050406030204" pitchFamily="18" charset="0"/>
                              </a:rPr>
                              <m:t>𝒛</m:t>
                            </m:r>
                          </m:sub>
                          <m:sup>
                            <m:r>
                              <a:rPr lang="en-US" sz="6200" b="1" i="1" smtClean="0">
                                <a:latin typeface="Cambria Math" panose="02040503050406030204" pitchFamily="18" charset="0"/>
                              </a:rPr>
                              <m:t>𝟐</m:t>
                            </m:r>
                          </m:sup>
                        </m:sSubSup>
                      </m:e>
                    </m:rad>
                  </m:oMath>
                </a14:m>
                <a:endParaRPr lang="en-CA" sz="6200" b="1" dirty="0" smtClean="0"/>
              </a:p>
              <a:p>
                <a:r>
                  <a:rPr lang="en-CA" sz="6200" b="1" dirty="0" smtClean="0"/>
                  <a:t>From </a:t>
                </a:r>
                <a:r>
                  <a:rPr lang="en-CA" sz="6200" b="1" dirty="0"/>
                  <a:t>DMP: Quaternion q = (q</a:t>
                </a:r>
                <a:r>
                  <a:rPr lang="en-CA" sz="6200" b="1" baseline="-25000" dirty="0"/>
                  <a:t>0</a:t>
                </a:r>
                <a:r>
                  <a:rPr lang="en-CA" sz="6200" b="1" dirty="0"/>
                  <a:t>, q</a:t>
                </a:r>
                <a:r>
                  <a:rPr lang="en-CA" sz="6200" b="1" baseline="-25000" dirty="0"/>
                  <a:t>1</a:t>
                </a:r>
                <a:r>
                  <a:rPr lang="en-CA" sz="6200" b="1" dirty="0"/>
                  <a:t>, q</a:t>
                </a:r>
                <a:r>
                  <a:rPr lang="en-CA" sz="6200" b="1" baseline="-25000" dirty="0"/>
                  <a:t>2</a:t>
                </a:r>
                <a:r>
                  <a:rPr lang="en-CA" sz="6200" b="1" dirty="0"/>
                  <a:t>, q</a:t>
                </a:r>
                <a:r>
                  <a:rPr lang="en-CA" sz="6200" b="1" baseline="-25000" dirty="0"/>
                  <a:t>3</a:t>
                </a:r>
                <a:r>
                  <a:rPr lang="en-CA" sz="6200" b="1" dirty="0" smtClean="0"/>
                  <a:t>)</a:t>
                </a:r>
              </a:p>
              <a:p>
                <a:r>
                  <a:rPr lang="en-CA" sz="6200" b="1" dirty="0"/>
                  <a:t>3-Axis Gravity can be calculated as: </a:t>
                </a:r>
              </a:p>
              <a:p>
                <a:pPr marL="0" indent="0">
                  <a:buNone/>
                </a:pPr>
                <a14:m>
                  <m:oMathPara xmlns:m="http://schemas.openxmlformats.org/officeDocument/2006/math">
                    <m:oMathParaPr>
                      <m:jc m:val="centerGroup"/>
                    </m:oMathParaPr>
                    <m:oMath xmlns:m="http://schemas.openxmlformats.org/officeDocument/2006/math">
                      <m:sSub>
                        <m:sSubPr>
                          <m:ctrlPr>
                            <a:rPr lang="en-CA" sz="6200" b="1" i="1">
                              <a:latin typeface="Cambria Math"/>
                            </a:rPr>
                          </m:ctrlPr>
                        </m:sSubPr>
                        <m:e>
                          <m:r>
                            <a:rPr lang="en-CA" sz="6200" b="1" i="1">
                              <a:latin typeface="Cambria Math" panose="02040503050406030204" pitchFamily="18" charset="0"/>
                            </a:rPr>
                            <m:t>𝒈</m:t>
                          </m:r>
                        </m:e>
                        <m:sub>
                          <m:r>
                            <a:rPr lang="en-CA" sz="6200" b="1" i="1">
                              <a:latin typeface="Cambria Math" panose="02040503050406030204" pitchFamily="18" charset="0"/>
                            </a:rPr>
                            <m:t>𝒙</m:t>
                          </m:r>
                        </m:sub>
                      </m:sSub>
                      <m:r>
                        <a:rPr lang="en-CA" sz="6200" b="1" i="1">
                          <a:latin typeface="Cambria Math" panose="02040503050406030204" pitchFamily="18" charset="0"/>
                        </a:rPr>
                        <m:t>=</m:t>
                      </m:r>
                      <m:r>
                        <a:rPr lang="en-CA" sz="6200" b="1" i="1">
                          <a:latin typeface="Cambria Math" panose="02040503050406030204" pitchFamily="18" charset="0"/>
                        </a:rPr>
                        <m:t>𝟐</m:t>
                      </m:r>
                      <m:r>
                        <a:rPr lang="en-CA" sz="6200" b="1" i="1">
                          <a:latin typeface="Cambria Math" panose="02040503050406030204" pitchFamily="18" charset="0"/>
                        </a:rPr>
                        <m:t>(</m:t>
                      </m:r>
                      <m:sSub>
                        <m:sSubPr>
                          <m:ctrlPr>
                            <a:rPr lang="en-CA" sz="6200" b="1" i="1">
                              <a:latin typeface="Cambria Math"/>
                            </a:rPr>
                          </m:ctrlPr>
                        </m:sSubPr>
                        <m:e>
                          <m:r>
                            <a:rPr lang="en-CA" sz="6200" b="1" i="1">
                              <a:latin typeface="Cambria Math" panose="02040503050406030204" pitchFamily="18" charset="0"/>
                            </a:rPr>
                            <m:t>𝒒</m:t>
                          </m:r>
                        </m:e>
                        <m:sub>
                          <m:r>
                            <a:rPr lang="en-CA" sz="6200" b="1" i="1">
                              <a:latin typeface="Cambria Math" panose="02040503050406030204" pitchFamily="18" charset="0"/>
                            </a:rPr>
                            <m:t>𝟏</m:t>
                          </m:r>
                        </m:sub>
                      </m:sSub>
                      <m:sSub>
                        <m:sSubPr>
                          <m:ctrlPr>
                            <a:rPr lang="en-CA" sz="6200" b="1" i="1">
                              <a:latin typeface="Cambria Math"/>
                            </a:rPr>
                          </m:ctrlPr>
                        </m:sSubPr>
                        <m:e>
                          <m:r>
                            <a:rPr lang="en-CA" sz="6200" b="1" i="1">
                              <a:latin typeface="Cambria Math" panose="02040503050406030204" pitchFamily="18" charset="0"/>
                            </a:rPr>
                            <m:t>𝒒</m:t>
                          </m:r>
                        </m:e>
                        <m:sub>
                          <m:r>
                            <a:rPr lang="en-CA" sz="6200" b="1" i="1">
                              <a:latin typeface="Cambria Math" panose="02040503050406030204" pitchFamily="18" charset="0"/>
                            </a:rPr>
                            <m:t>𝟑</m:t>
                          </m:r>
                        </m:sub>
                      </m:sSub>
                      <m:r>
                        <a:rPr lang="en-CA" sz="6200" b="1" i="1">
                          <a:latin typeface="Cambria Math" panose="02040503050406030204" pitchFamily="18" charset="0"/>
                        </a:rPr>
                        <m:t>−</m:t>
                      </m:r>
                      <m:sSub>
                        <m:sSubPr>
                          <m:ctrlPr>
                            <a:rPr lang="en-CA" sz="6200" b="1" i="1">
                              <a:latin typeface="Cambria Math"/>
                            </a:rPr>
                          </m:ctrlPr>
                        </m:sSubPr>
                        <m:e>
                          <m:r>
                            <a:rPr lang="en-CA" sz="6200" b="1" i="1">
                              <a:latin typeface="Cambria Math" panose="02040503050406030204" pitchFamily="18" charset="0"/>
                            </a:rPr>
                            <m:t>𝒒</m:t>
                          </m:r>
                        </m:e>
                        <m:sub>
                          <m:r>
                            <a:rPr lang="en-CA" sz="6200" b="1" i="1">
                              <a:latin typeface="Cambria Math" panose="02040503050406030204" pitchFamily="18" charset="0"/>
                            </a:rPr>
                            <m:t>𝟎</m:t>
                          </m:r>
                        </m:sub>
                      </m:sSub>
                      <m:sSub>
                        <m:sSubPr>
                          <m:ctrlPr>
                            <a:rPr lang="en-CA" sz="6200" b="1" i="1">
                              <a:latin typeface="Cambria Math"/>
                            </a:rPr>
                          </m:ctrlPr>
                        </m:sSubPr>
                        <m:e>
                          <m:r>
                            <a:rPr lang="en-CA" sz="6200" b="1" i="1">
                              <a:latin typeface="Cambria Math" panose="02040503050406030204" pitchFamily="18" charset="0"/>
                            </a:rPr>
                            <m:t>𝒒</m:t>
                          </m:r>
                        </m:e>
                        <m:sub>
                          <m:r>
                            <a:rPr lang="en-CA" sz="6200" b="1" i="1">
                              <a:latin typeface="Cambria Math" panose="02040503050406030204" pitchFamily="18" charset="0"/>
                            </a:rPr>
                            <m:t>𝟐</m:t>
                          </m:r>
                        </m:sub>
                      </m:sSub>
                      <m:r>
                        <a:rPr lang="en-CA" sz="6200" b="1" i="1">
                          <a:latin typeface="Cambria Math" panose="02040503050406030204" pitchFamily="18" charset="0"/>
                        </a:rPr>
                        <m:t>)</m:t>
                      </m:r>
                    </m:oMath>
                  </m:oMathPara>
                </a14:m>
                <a:endParaRPr lang="en-CA" sz="6200" b="1" dirty="0"/>
              </a:p>
              <a:p>
                <a:pPr marL="0" indent="0">
                  <a:buNone/>
                </a:pPr>
                <a14:m>
                  <m:oMathPara xmlns:m="http://schemas.openxmlformats.org/officeDocument/2006/math">
                    <m:oMathParaPr>
                      <m:jc m:val="centerGroup"/>
                    </m:oMathParaPr>
                    <m:oMath xmlns:m="http://schemas.openxmlformats.org/officeDocument/2006/math">
                      <m:sSub>
                        <m:sSubPr>
                          <m:ctrlPr>
                            <a:rPr lang="en-CA" sz="6200" b="1" i="1">
                              <a:latin typeface="Cambria Math"/>
                            </a:rPr>
                          </m:ctrlPr>
                        </m:sSubPr>
                        <m:e>
                          <m:r>
                            <a:rPr lang="en-CA" sz="6200" b="1" i="1">
                              <a:latin typeface="Cambria Math" panose="02040503050406030204" pitchFamily="18" charset="0"/>
                            </a:rPr>
                            <m:t>𝒈</m:t>
                          </m:r>
                        </m:e>
                        <m:sub>
                          <m:r>
                            <a:rPr lang="en-CA" sz="6200" b="1" i="1">
                              <a:latin typeface="Cambria Math" panose="02040503050406030204" pitchFamily="18" charset="0"/>
                            </a:rPr>
                            <m:t>𝒚</m:t>
                          </m:r>
                        </m:sub>
                      </m:sSub>
                      <m:r>
                        <a:rPr lang="en-CA" sz="6200" b="1" i="1">
                          <a:latin typeface="Cambria Math" panose="02040503050406030204" pitchFamily="18" charset="0"/>
                        </a:rPr>
                        <m:t>=</m:t>
                      </m:r>
                      <m:r>
                        <a:rPr lang="en-CA" sz="6200" b="1" i="1">
                          <a:latin typeface="Cambria Math" panose="02040503050406030204" pitchFamily="18" charset="0"/>
                        </a:rPr>
                        <m:t>𝟐</m:t>
                      </m:r>
                      <m:r>
                        <a:rPr lang="en-CA" sz="6200" b="1" i="1">
                          <a:latin typeface="Cambria Math" panose="02040503050406030204" pitchFamily="18" charset="0"/>
                        </a:rPr>
                        <m:t>(</m:t>
                      </m:r>
                      <m:sSub>
                        <m:sSubPr>
                          <m:ctrlPr>
                            <a:rPr lang="en-CA" sz="6200" b="1" i="1">
                              <a:latin typeface="Cambria Math"/>
                            </a:rPr>
                          </m:ctrlPr>
                        </m:sSubPr>
                        <m:e>
                          <m:r>
                            <a:rPr lang="en-CA" sz="6200" b="1" i="1">
                              <a:latin typeface="Cambria Math" panose="02040503050406030204" pitchFamily="18" charset="0"/>
                            </a:rPr>
                            <m:t>𝒒</m:t>
                          </m:r>
                        </m:e>
                        <m:sub>
                          <m:r>
                            <a:rPr lang="en-CA" sz="6200" b="1" i="1">
                              <a:latin typeface="Cambria Math" panose="02040503050406030204" pitchFamily="18" charset="0"/>
                            </a:rPr>
                            <m:t>𝟎</m:t>
                          </m:r>
                        </m:sub>
                      </m:sSub>
                      <m:sSub>
                        <m:sSubPr>
                          <m:ctrlPr>
                            <a:rPr lang="en-CA" sz="6200" b="1" i="1">
                              <a:latin typeface="Cambria Math"/>
                            </a:rPr>
                          </m:ctrlPr>
                        </m:sSubPr>
                        <m:e>
                          <m:r>
                            <a:rPr lang="en-CA" sz="6200" b="1" i="1">
                              <a:latin typeface="Cambria Math" panose="02040503050406030204" pitchFamily="18" charset="0"/>
                            </a:rPr>
                            <m:t>𝒒</m:t>
                          </m:r>
                        </m:e>
                        <m:sub>
                          <m:r>
                            <a:rPr lang="en-CA" sz="6200" b="1" i="1">
                              <a:latin typeface="Cambria Math" panose="02040503050406030204" pitchFamily="18" charset="0"/>
                            </a:rPr>
                            <m:t>𝟏</m:t>
                          </m:r>
                        </m:sub>
                      </m:sSub>
                      <m:r>
                        <a:rPr lang="en-CA" sz="6200" b="1" i="1">
                          <a:latin typeface="Cambria Math" panose="02040503050406030204" pitchFamily="18" charset="0"/>
                        </a:rPr>
                        <m:t>+</m:t>
                      </m:r>
                      <m:sSub>
                        <m:sSubPr>
                          <m:ctrlPr>
                            <a:rPr lang="en-CA" sz="6200" b="1" i="1">
                              <a:latin typeface="Cambria Math"/>
                            </a:rPr>
                          </m:ctrlPr>
                        </m:sSubPr>
                        <m:e>
                          <m:r>
                            <a:rPr lang="en-CA" sz="6200" b="1" i="1">
                              <a:latin typeface="Cambria Math" panose="02040503050406030204" pitchFamily="18" charset="0"/>
                            </a:rPr>
                            <m:t>𝒒</m:t>
                          </m:r>
                        </m:e>
                        <m:sub>
                          <m:r>
                            <a:rPr lang="en-CA" sz="6200" b="1" i="1">
                              <a:latin typeface="Cambria Math" panose="02040503050406030204" pitchFamily="18" charset="0"/>
                            </a:rPr>
                            <m:t>𝟐</m:t>
                          </m:r>
                        </m:sub>
                      </m:sSub>
                      <m:sSub>
                        <m:sSubPr>
                          <m:ctrlPr>
                            <a:rPr lang="en-CA" sz="6200" b="1" i="1">
                              <a:latin typeface="Cambria Math"/>
                            </a:rPr>
                          </m:ctrlPr>
                        </m:sSubPr>
                        <m:e>
                          <m:r>
                            <a:rPr lang="en-CA" sz="6200" b="1" i="1">
                              <a:latin typeface="Cambria Math" panose="02040503050406030204" pitchFamily="18" charset="0"/>
                            </a:rPr>
                            <m:t>𝒒</m:t>
                          </m:r>
                        </m:e>
                        <m:sub>
                          <m:r>
                            <a:rPr lang="en-CA" sz="6200" b="1" i="1">
                              <a:latin typeface="Cambria Math" panose="02040503050406030204" pitchFamily="18" charset="0"/>
                            </a:rPr>
                            <m:t>𝟑</m:t>
                          </m:r>
                        </m:sub>
                      </m:sSub>
                      <m:r>
                        <a:rPr lang="en-CA" sz="6200" b="1" i="1">
                          <a:latin typeface="Cambria Math" panose="02040503050406030204" pitchFamily="18" charset="0"/>
                        </a:rPr>
                        <m:t>)</m:t>
                      </m:r>
                    </m:oMath>
                  </m:oMathPara>
                </a14:m>
                <a:endParaRPr lang="en-CA" sz="6200" b="1" dirty="0"/>
              </a:p>
              <a:p>
                <a:pPr marL="0" indent="0">
                  <a:buNone/>
                </a:pPr>
                <a14:m>
                  <m:oMathPara xmlns:m="http://schemas.openxmlformats.org/officeDocument/2006/math">
                    <m:oMathParaPr>
                      <m:jc m:val="centerGroup"/>
                    </m:oMathParaPr>
                    <m:oMath xmlns:m="http://schemas.openxmlformats.org/officeDocument/2006/math">
                      <m:sSub>
                        <m:sSubPr>
                          <m:ctrlPr>
                            <a:rPr lang="en-CA" sz="6200" b="1" i="1">
                              <a:latin typeface="Cambria Math"/>
                            </a:rPr>
                          </m:ctrlPr>
                        </m:sSubPr>
                        <m:e>
                          <m:r>
                            <a:rPr lang="en-CA" sz="6200" b="1" i="1">
                              <a:latin typeface="Cambria Math" panose="02040503050406030204" pitchFamily="18" charset="0"/>
                            </a:rPr>
                            <m:t>𝒈</m:t>
                          </m:r>
                        </m:e>
                        <m:sub>
                          <m:r>
                            <a:rPr lang="en-CA" sz="6200" b="1" i="1">
                              <a:latin typeface="Cambria Math" panose="02040503050406030204" pitchFamily="18" charset="0"/>
                            </a:rPr>
                            <m:t>𝒛</m:t>
                          </m:r>
                        </m:sub>
                      </m:sSub>
                      <m:r>
                        <a:rPr lang="en-CA" sz="6200" b="1" i="1">
                          <a:latin typeface="Cambria Math" panose="02040503050406030204" pitchFamily="18" charset="0"/>
                        </a:rPr>
                        <m:t>=</m:t>
                      </m:r>
                      <m:sSup>
                        <m:sSupPr>
                          <m:ctrlPr>
                            <a:rPr lang="en-CA" sz="6200" b="1" i="1">
                              <a:latin typeface="Cambria Math"/>
                            </a:rPr>
                          </m:ctrlPr>
                        </m:sSupPr>
                        <m:e>
                          <m:sSub>
                            <m:sSubPr>
                              <m:ctrlPr>
                                <a:rPr lang="en-CA" sz="6200" b="1" i="1">
                                  <a:latin typeface="Cambria Math"/>
                                </a:rPr>
                              </m:ctrlPr>
                            </m:sSubPr>
                            <m:e>
                              <m:r>
                                <a:rPr lang="en-CA" sz="6200" b="1" i="1">
                                  <a:latin typeface="Cambria Math" panose="02040503050406030204" pitchFamily="18" charset="0"/>
                                </a:rPr>
                                <m:t>𝒒</m:t>
                              </m:r>
                            </m:e>
                            <m:sub>
                              <m:r>
                                <a:rPr lang="en-CA" sz="6200" b="1" i="1">
                                  <a:latin typeface="Cambria Math" panose="02040503050406030204" pitchFamily="18" charset="0"/>
                                </a:rPr>
                                <m:t>𝟎</m:t>
                              </m:r>
                            </m:sub>
                          </m:sSub>
                        </m:e>
                        <m:sup>
                          <m:r>
                            <a:rPr lang="en-CA" sz="6200" b="1" i="1">
                              <a:latin typeface="Cambria Math" panose="02040503050406030204" pitchFamily="18" charset="0"/>
                            </a:rPr>
                            <m:t>𝟐</m:t>
                          </m:r>
                        </m:sup>
                      </m:sSup>
                      <m:r>
                        <a:rPr lang="en-CA" sz="6200" b="1" i="1">
                          <a:latin typeface="Cambria Math" panose="02040503050406030204" pitchFamily="18" charset="0"/>
                        </a:rPr>
                        <m:t>−</m:t>
                      </m:r>
                      <m:sSup>
                        <m:sSupPr>
                          <m:ctrlPr>
                            <a:rPr lang="en-CA" sz="6200" b="1" i="1">
                              <a:latin typeface="Cambria Math"/>
                            </a:rPr>
                          </m:ctrlPr>
                        </m:sSupPr>
                        <m:e>
                          <m:sSub>
                            <m:sSubPr>
                              <m:ctrlPr>
                                <a:rPr lang="en-CA" sz="6200" b="1" i="1">
                                  <a:latin typeface="Cambria Math"/>
                                </a:rPr>
                              </m:ctrlPr>
                            </m:sSubPr>
                            <m:e>
                              <m:r>
                                <a:rPr lang="en-CA" sz="6200" b="1" i="1">
                                  <a:latin typeface="Cambria Math" panose="02040503050406030204" pitchFamily="18" charset="0"/>
                                </a:rPr>
                                <m:t>𝒒</m:t>
                              </m:r>
                            </m:e>
                            <m:sub>
                              <m:r>
                                <a:rPr lang="en-CA" sz="6200" b="1" i="1">
                                  <a:latin typeface="Cambria Math" panose="02040503050406030204" pitchFamily="18" charset="0"/>
                                </a:rPr>
                                <m:t>𝟏</m:t>
                              </m:r>
                            </m:sub>
                          </m:sSub>
                        </m:e>
                        <m:sup>
                          <m:r>
                            <a:rPr lang="en-CA" sz="6200" b="1" i="1">
                              <a:latin typeface="Cambria Math" panose="02040503050406030204" pitchFamily="18" charset="0"/>
                            </a:rPr>
                            <m:t>𝟐</m:t>
                          </m:r>
                        </m:sup>
                      </m:sSup>
                      <m:r>
                        <a:rPr lang="en-CA" sz="6200" b="1" i="1">
                          <a:latin typeface="Cambria Math" panose="02040503050406030204" pitchFamily="18" charset="0"/>
                        </a:rPr>
                        <m:t>−</m:t>
                      </m:r>
                      <m:sSup>
                        <m:sSupPr>
                          <m:ctrlPr>
                            <a:rPr lang="en-CA" sz="6200" b="1" i="1">
                              <a:latin typeface="Cambria Math"/>
                            </a:rPr>
                          </m:ctrlPr>
                        </m:sSupPr>
                        <m:e>
                          <m:sSub>
                            <m:sSubPr>
                              <m:ctrlPr>
                                <a:rPr lang="en-CA" sz="6200" b="1" i="1">
                                  <a:latin typeface="Cambria Math"/>
                                </a:rPr>
                              </m:ctrlPr>
                            </m:sSubPr>
                            <m:e>
                              <m:r>
                                <a:rPr lang="en-CA" sz="6200" b="1" i="1">
                                  <a:latin typeface="Cambria Math" panose="02040503050406030204" pitchFamily="18" charset="0"/>
                                </a:rPr>
                                <m:t>𝒒</m:t>
                              </m:r>
                            </m:e>
                            <m:sub>
                              <m:r>
                                <a:rPr lang="en-CA" sz="6200" b="1" i="1">
                                  <a:latin typeface="Cambria Math" panose="02040503050406030204" pitchFamily="18" charset="0"/>
                                </a:rPr>
                                <m:t>𝟐</m:t>
                              </m:r>
                            </m:sub>
                          </m:sSub>
                        </m:e>
                        <m:sup>
                          <m:r>
                            <a:rPr lang="en-CA" sz="6200" b="1" i="1">
                              <a:latin typeface="Cambria Math" panose="02040503050406030204" pitchFamily="18" charset="0"/>
                            </a:rPr>
                            <m:t>𝟐</m:t>
                          </m:r>
                        </m:sup>
                      </m:sSup>
                      <m:r>
                        <a:rPr lang="en-CA" sz="6200" b="1" i="1">
                          <a:latin typeface="Cambria Math" panose="02040503050406030204" pitchFamily="18" charset="0"/>
                        </a:rPr>
                        <m:t>+</m:t>
                      </m:r>
                      <m:sSup>
                        <m:sSupPr>
                          <m:ctrlPr>
                            <a:rPr lang="en-CA" sz="6200" b="1" i="1">
                              <a:latin typeface="Cambria Math"/>
                            </a:rPr>
                          </m:ctrlPr>
                        </m:sSupPr>
                        <m:e>
                          <m:sSub>
                            <m:sSubPr>
                              <m:ctrlPr>
                                <a:rPr lang="en-CA" sz="6200" b="1" i="1">
                                  <a:latin typeface="Cambria Math"/>
                                </a:rPr>
                              </m:ctrlPr>
                            </m:sSubPr>
                            <m:e>
                              <m:r>
                                <a:rPr lang="en-CA" sz="6200" b="1" i="1">
                                  <a:latin typeface="Cambria Math" panose="02040503050406030204" pitchFamily="18" charset="0"/>
                                </a:rPr>
                                <m:t>𝒒</m:t>
                              </m:r>
                            </m:e>
                            <m:sub>
                              <m:r>
                                <a:rPr lang="en-CA" sz="6200" b="1" i="1">
                                  <a:latin typeface="Cambria Math" panose="02040503050406030204" pitchFamily="18" charset="0"/>
                                </a:rPr>
                                <m:t>𝟑</m:t>
                              </m:r>
                            </m:sub>
                          </m:sSub>
                        </m:e>
                        <m:sup>
                          <m:r>
                            <a:rPr lang="en-CA" sz="6200" b="1" i="1">
                              <a:latin typeface="Cambria Math" panose="02040503050406030204" pitchFamily="18" charset="0"/>
                            </a:rPr>
                            <m:t>𝟐</m:t>
                          </m:r>
                        </m:sup>
                      </m:sSup>
                    </m:oMath>
                  </m:oMathPara>
                </a14:m>
                <a:endParaRPr lang="en-CA" sz="6200" b="1" dirty="0" smtClean="0"/>
              </a:p>
              <a:p>
                <a:pPr marL="0" indent="0">
                  <a:buNone/>
                </a:pPr>
                <a:endParaRPr lang="en-CA" sz="6200" b="1" dirty="0" smtClean="0"/>
              </a:p>
              <a:p>
                <a:r>
                  <a:rPr lang="en-CA" sz="6200" b="1" dirty="0"/>
                  <a:t>Pitch and </a:t>
                </a:r>
                <a:r>
                  <a:rPr lang="en-CA" sz="6200" b="1" dirty="0" smtClean="0"/>
                  <a:t>Roll </a:t>
                </a:r>
                <a:r>
                  <a:rPr lang="en-CA" sz="6200" b="1" dirty="0"/>
                  <a:t>angle (radians) thus equal to: </a:t>
                </a:r>
              </a:p>
              <a:p>
                <a:pPr marL="0" indent="0">
                  <a:buNone/>
                </a:pPr>
                <a14:m>
                  <m:oMathPara xmlns:m="http://schemas.openxmlformats.org/officeDocument/2006/math">
                    <m:oMathParaPr>
                      <m:jc m:val="centerGroup"/>
                    </m:oMathParaPr>
                    <m:oMath xmlns:m="http://schemas.openxmlformats.org/officeDocument/2006/math">
                      <m:r>
                        <a:rPr lang="en-CA" sz="6200" b="1" i="1">
                          <a:latin typeface="Cambria Math" panose="02040503050406030204" pitchFamily="18" charset="0"/>
                        </a:rPr>
                        <m:t>𝒑𝒊𝒕𝒄𝒉</m:t>
                      </m:r>
                      <m:r>
                        <a:rPr lang="en-CA" sz="6200" b="1" i="1">
                          <a:latin typeface="Cambria Math" panose="02040503050406030204" pitchFamily="18" charset="0"/>
                        </a:rPr>
                        <m:t>=</m:t>
                      </m:r>
                      <m:f>
                        <m:fPr>
                          <m:ctrlPr>
                            <a:rPr lang="en-CA" sz="6200" b="1" i="1">
                              <a:latin typeface="Cambria Math"/>
                            </a:rPr>
                          </m:ctrlPr>
                        </m:fPr>
                        <m:num>
                          <m:sSub>
                            <m:sSubPr>
                              <m:ctrlPr>
                                <a:rPr lang="en-CA" sz="6200" b="1" i="1">
                                  <a:latin typeface="Cambria Math"/>
                                </a:rPr>
                              </m:ctrlPr>
                            </m:sSubPr>
                            <m:e>
                              <m:r>
                                <a:rPr lang="en-CA" sz="6200" b="1" i="1">
                                  <a:latin typeface="Cambria Math" panose="02040503050406030204" pitchFamily="18" charset="0"/>
                                </a:rPr>
                                <m:t>𝒈</m:t>
                              </m:r>
                            </m:e>
                            <m:sub>
                              <m:r>
                                <a:rPr lang="en-CA" sz="6200" b="1" i="1">
                                  <a:latin typeface="Cambria Math" panose="02040503050406030204" pitchFamily="18" charset="0"/>
                                </a:rPr>
                                <m:t>𝒙</m:t>
                              </m:r>
                            </m:sub>
                          </m:sSub>
                        </m:num>
                        <m:den>
                          <m:rad>
                            <m:radPr>
                              <m:degHide m:val="on"/>
                              <m:ctrlPr>
                                <a:rPr lang="en-CA" sz="6200" b="1" i="1">
                                  <a:latin typeface="Cambria Math"/>
                                </a:rPr>
                              </m:ctrlPr>
                            </m:radPr>
                            <m:deg/>
                            <m:e>
                              <m:sSup>
                                <m:sSupPr>
                                  <m:ctrlPr>
                                    <a:rPr lang="en-CA" sz="6200" b="1" i="1">
                                      <a:latin typeface="Cambria Math"/>
                                    </a:rPr>
                                  </m:ctrlPr>
                                </m:sSupPr>
                                <m:e>
                                  <m:sSub>
                                    <m:sSubPr>
                                      <m:ctrlPr>
                                        <a:rPr lang="en-CA" sz="6200" b="1" i="1">
                                          <a:latin typeface="Cambria Math"/>
                                        </a:rPr>
                                      </m:ctrlPr>
                                    </m:sSubPr>
                                    <m:e>
                                      <m:r>
                                        <a:rPr lang="en-CA" sz="6200" b="1" i="1">
                                          <a:latin typeface="Cambria Math" panose="02040503050406030204" pitchFamily="18" charset="0"/>
                                        </a:rPr>
                                        <m:t>𝒈</m:t>
                                      </m:r>
                                    </m:e>
                                    <m:sub>
                                      <m:r>
                                        <a:rPr lang="en-CA" sz="6200" b="1" i="1">
                                          <a:latin typeface="Cambria Math" panose="02040503050406030204" pitchFamily="18" charset="0"/>
                                        </a:rPr>
                                        <m:t>𝒚</m:t>
                                      </m:r>
                                    </m:sub>
                                  </m:sSub>
                                </m:e>
                                <m:sup>
                                  <m:r>
                                    <a:rPr lang="en-CA" sz="6200" b="1" i="1">
                                      <a:latin typeface="Cambria Math" panose="02040503050406030204" pitchFamily="18" charset="0"/>
                                    </a:rPr>
                                    <m:t>𝟐</m:t>
                                  </m:r>
                                </m:sup>
                              </m:sSup>
                              <m:r>
                                <a:rPr lang="en-CA" sz="6200" b="1" i="1">
                                  <a:latin typeface="Cambria Math" panose="02040503050406030204" pitchFamily="18" charset="0"/>
                                </a:rPr>
                                <m:t>+</m:t>
                              </m:r>
                              <m:sSup>
                                <m:sSupPr>
                                  <m:ctrlPr>
                                    <a:rPr lang="en-CA" sz="6200" b="1" i="1">
                                      <a:latin typeface="Cambria Math"/>
                                    </a:rPr>
                                  </m:ctrlPr>
                                </m:sSupPr>
                                <m:e>
                                  <m:sSub>
                                    <m:sSubPr>
                                      <m:ctrlPr>
                                        <a:rPr lang="en-CA" sz="6200" b="1" i="1">
                                          <a:latin typeface="Cambria Math"/>
                                        </a:rPr>
                                      </m:ctrlPr>
                                    </m:sSubPr>
                                    <m:e>
                                      <m:r>
                                        <a:rPr lang="en-CA" sz="6200" b="1" i="1">
                                          <a:latin typeface="Cambria Math" panose="02040503050406030204" pitchFamily="18" charset="0"/>
                                        </a:rPr>
                                        <m:t>𝒈</m:t>
                                      </m:r>
                                    </m:e>
                                    <m:sub>
                                      <m:r>
                                        <a:rPr lang="en-CA" sz="6200" b="1" i="1">
                                          <a:latin typeface="Cambria Math" panose="02040503050406030204" pitchFamily="18" charset="0"/>
                                        </a:rPr>
                                        <m:t>𝒛</m:t>
                                      </m:r>
                                    </m:sub>
                                  </m:sSub>
                                </m:e>
                                <m:sup>
                                  <m:r>
                                    <a:rPr lang="en-CA" sz="6200" b="1" i="1">
                                      <a:latin typeface="Cambria Math" panose="02040503050406030204" pitchFamily="18" charset="0"/>
                                    </a:rPr>
                                    <m:t>𝟐</m:t>
                                  </m:r>
                                </m:sup>
                              </m:sSup>
                            </m:e>
                          </m:rad>
                        </m:den>
                      </m:f>
                    </m:oMath>
                  </m:oMathPara>
                </a14:m>
                <a:endParaRPr lang="en-CA" sz="6200" b="1" dirty="0"/>
              </a:p>
              <a:p>
                <a:pPr marL="0" indent="0">
                  <a:buNone/>
                </a:pPr>
                <a14:m>
                  <m:oMathPara xmlns:m="http://schemas.openxmlformats.org/officeDocument/2006/math">
                    <m:oMathParaPr>
                      <m:jc m:val="centerGroup"/>
                    </m:oMathParaPr>
                    <m:oMath xmlns:m="http://schemas.openxmlformats.org/officeDocument/2006/math">
                      <m:r>
                        <a:rPr lang="en-CA" sz="6200" b="1" i="1">
                          <a:latin typeface="Cambria Math" panose="02040503050406030204" pitchFamily="18" charset="0"/>
                        </a:rPr>
                        <m:t>𝒓𝒐𝒍𝒍</m:t>
                      </m:r>
                      <m:r>
                        <a:rPr lang="en-CA" sz="6200" b="1" i="1">
                          <a:latin typeface="Cambria Math" panose="02040503050406030204" pitchFamily="18" charset="0"/>
                        </a:rPr>
                        <m:t>=</m:t>
                      </m:r>
                      <m:f>
                        <m:fPr>
                          <m:ctrlPr>
                            <a:rPr lang="en-CA" sz="6200" b="1" i="1">
                              <a:latin typeface="Cambria Math"/>
                            </a:rPr>
                          </m:ctrlPr>
                        </m:fPr>
                        <m:num>
                          <m:sSub>
                            <m:sSubPr>
                              <m:ctrlPr>
                                <a:rPr lang="en-CA" sz="6200" b="1" i="1">
                                  <a:latin typeface="Cambria Math"/>
                                </a:rPr>
                              </m:ctrlPr>
                            </m:sSubPr>
                            <m:e>
                              <m:r>
                                <a:rPr lang="en-CA" sz="6200" b="1" i="1">
                                  <a:latin typeface="Cambria Math" panose="02040503050406030204" pitchFamily="18" charset="0"/>
                                </a:rPr>
                                <m:t>𝒈</m:t>
                              </m:r>
                            </m:e>
                            <m:sub>
                              <m:r>
                                <a:rPr lang="en-CA" sz="6200" b="1" i="1">
                                  <a:latin typeface="Cambria Math" panose="02040503050406030204" pitchFamily="18" charset="0"/>
                                </a:rPr>
                                <m:t>𝒚</m:t>
                              </m:r>
                            </m:sub>
                          </m:sSub>
                        </m:num>
                        <m:den>
                          <m:rad>
                            <m:radPr>
                              <m:degHide m:val="on"/>
                              <m:ctrlPr>
                                <a:rPr lang="en-CA" sz="6200" b="1" i="1">
                                  <a:latin typeface="Cambria Math"/>
                                </a:rPr>
                              </m:ctrlPr>
                            </m:radPr>
                            <m:deg/>
                            <m:e>
                              <m:sSup>
                                <m:sSupPr>
                                  <m:ctrlPr>
                                    <a:rPr lang="en-CA" sz="6200" b="1" i="1">
                                      <a:latin typeface="Cambria Math"/>
                                    </a:rPr>
                                  </m:ctrlPr>
                                </m:sSupPr>
                                <m:e>
                                  <m:sSub>
                                    <m:sSubPr>
                                      <m:ctrlPr>
                                        <a:rPr lang="en-CA" sz="6200" b="1" i="1">
                                          <a:latin typeface="Cambria Math"/>
                                        </a:rPr>
                                      </m:ctrlPr>
                                    </m:sSubPr>
                                    <m:e>
                                      <m:r>
                                        <a:rPr lang="en-CA" sz="6200" b="1" i="1">
                                          <a:latin typeface="Cambria Math" panose="02040503050406030204" pitchFamily="18" charset="0"/>
                                        </a:rPr>
                                        <m:t>𝒈</m:t>
                                      </m:r>
                                    </m:e>
                                    <m:sub>
                                      <m:r>
                                        <a:rPr lang="en-CA" sz="6200" b="1" i="1">
                                          <a:latin typeface="Cambria Math" panose="02040503050406030204" pitchFamily="18" charset="0"/>
                                        </a:rPr>
                                        <m:t>𝒙</m:t>
                                      </m:r>
                                    </m:sub>
                                  </m:sSub>
                                </m:e>
                                <m:sup>
                                  <m:r>
                                    <a:rPr lang="en-CA" sz="6200" b="1" i="1">
                                      <a:latin typeface="Cambria Math" panose="02040503050406030204" pitchFamily="18" charset="0"/>
                                    </a:rPr>
                                    <m:t>𝟐</m:t>
                                  </m:r>
                                </m:sup>
                              </m:sSup>
                              <m:r>
                                <a:rPr lang="en-CA" sz="6200" b="1" i="1">
                                  <a:latin typeface="Cambria Math" panose="02040503050406030204" pitchFamily="18" charset="0"/>
                                </a:rPr>
                                <m:t>+</m:t>
                              </m:r>
                              <m:sSup>
                                <m:sSupPr>
                                  <m:ctrlPr>
                                    <a:rPr lang="en-CA" sz="6200" b="1" i="1">
                                      <a:latin typeface="Cambria Math"/>
                                    </a:rPr>
                                  </m:ctrlPr>
                                </m:sSupPr>
                                <m:e>
                                  <m:sSub>
                                    <m:sSubPr>
                                      <m:ctrlPr>
                                        <a:rPr lang="en-CA" sz="6200" b="1" i="1">
                                          <a:latin typeface="Cambria Math"/>
                                        </a:rPr>
                                      </m:ctrlPr>
                                    </m:sSubPr>
                                    <m:e>
                                      <m:r>
                                        <a:rPr lang="en-CA" sz="6200" b="1" i="1">
                                          <a:latin typeface="Cambria Math" panose="02040503050406030204" pitchFamily="18" charset="0"/>
                                        </a:rPr>
                                        <m:t>𝒈</m:t>
                                      </m:r>
                                    </m:e>
                                    <m:sub>
                                      <m:r>
                                        <a:rPr lang="en-CA" sz="6200" b="1" i="1">
                                          <a:latin typeface="Cambria Math" panose="02040503050406030204" pitchFamily="18" charset="0"/>
                                        </a:rPr>
                                        <m:t>𝒛</m:t>
                                      </m:r>
                                    </m:sub>
                                  </m:sSub>
                                </m:e>
                                <m:sup>
                                  <m:r>
                                    <a:rPr lang="en-CA" sz="6200" b="1" i="1">
                                      <a:latin typeface="Cambria Math" panose="02040503050406030204" pitchFamily="18" charset="0"/>
                                    </a:rPr>
                                    <m:t>𝟐</m:t>
                                  </m:r>
                                </m:sup>
                              </m:sSup>
                            </m:e>
                          </m:rad>
                        </m:den>
                      </m:f>
                    </m:oMath>
                  </m:oMathPara>
                </a14:m>
                <a:endParaRPr lang="en-CA" sz="3600" b="1" dirty="0"/>
              </a:p>
              <a:p>
                <a:pPr marL="0" indent="0">
                  <a:buNone/>
                </a:pPr>
                <a:endParaRPr lang="en-US" dirty="0"/>
              </a:p>
              <a:p>
                <a:pPr marL="0" indent="0">
                  <a:buNone/>
                </a:pPr>
                <a:endParaRPr lang="en-CA" dirty="0"/>
              </a:p>
              <a:p>
                <a:endParaRPr lang="en-CA" dirty="0"/>
              </a:p>
              <a:p>
                <a:endParaRPr lang="en-CA" dirty="0"/>
              </a:p>
            </p:txBody>
          </p:sp>
        </mc:Choice>
        <mc:Fallback xmlns="">
          <p:sp>
            <p:nvSpPr>
              <p:cNvPr id="14" name="Content Placeholder 13"/>
              <p:cNvSpPr>
                <a:spLocks noGrp="1" noRot="1" noChangeAspect="1" noMove="1" noResize="1" noEditPoints="1" noAdjustHandles="1" noChangeArrowheads="1" noChangeShapeType="1" noTextEdit="1"/>
              </p:cNvSpPr>
              <p:nvPr>
                <p:ph sz="half" idx="1"/>
              </p:nvPr>
            </p:nvSpPr>
            <p:spPr>
              <a:xfrm>
                <a:off x="228600" y="1433945"/>
                <a:ext cx="5820785" cy="5278582"/>
              </a:xfrm>
              <a:blipFill rotWithShape="0">
                <a:blip r:embed="rId2"/>
                <a:stretch>
                  <a:fillRect l="-418"/>
                </a:stretch>
              </a:blipFill>
            </p:spPr>
            <p:txBody>
              <a:bodyPr/>
              <a:lstStyle/>
              <a:p>
                <a:r>
                  <a:rPr lang="en-CA">
                    <a:noFill/>
                  </a:rPr>
                  <a:t> </a:t>
                </a:r>
              </a:p>
            </p:txBody>
          </p:sp>
        </mc:Fallback>
      </mc:AlternateContent>
      <p:sp>
        <p:nvSpPr>
          <p:cNvPr id="15" name="Content Placeholder 14"/>
          <p:cNvSpPr>
            <a:spLocks noGrp="1"/>
          </p:cNvSpPr>
          <p:nvPr>
            <p:ph sz="half" idx="2"/>
          </p:nvPr>
        </p:nvSpPr>
        <p:spPr>
          <a:xfrm>
            <a:off x="6049385" y="1433945"/>
            <a:ext cx="5865524" cy="5278581"/>
          </a:xfrm>
        </p:spPr>
        <p:style>
          <a:lnRef idx="2">
            <a:schemeClr val="dk1"/>
          </a:lnRef>
          <a:fillRef idx="1">
            <a:schemeClr val="lt1"/>
          </a:fillRef>
          <a:effectRef idx="0">
            <a:schemeClr val="dk1"/>
          </a:effectRef>
          <a:fontRef idx="minor">
            <a:schemeClr val="dk1"/>
          </a:fontRef>
        </p:style>
        <p:txBody>
          <a:bodyPr>
            <a:normAutofit fontScale="32500" lnSpcReduction="20000"/>
          </a:bodyPr>
          <a:lstStyle/>
          <a:p>
            <a:r>
              <a:rPr lang="en-US" sz="5000" b="1" dirty="0" smtClean="0"/>
              <a:t>Standalone Mode:</a:t>
            </a:r>
          </a:p>
          <a:p>
            <a:pPr marL="0" indent="0" algn="ctr">
              <a:buNone/>
            </a:pPr>
            <a:r>
              <a:rPr lang="en-US" sz="4000" b="1" dirty="0" smtClean="0"/>
              <a:t>Sensor Acceleration Magnitude </a:t>
            </a:r>
            <a:r>
              <a:rPr lang="en-US" sz="4000" b="1" dirty="0" smtClean="0">
                <a:solidFill>
                  <a:srgbClr val="FF0000"/>
                </a:solidFill>
              </a:rPr>
              <a:t>&gt;</a:t>
            </a:r>
            <a:r>
              <a:rPr lang="en-US" sz="4000" b="1" dirty="0" smtClean="0"/>
              <a:t> Headset Threshold Magnitude </a:t>
            </a:r>
          </a:p>
          <a:p>
            <a:pPr marL="0" indent="0" algn="ctr">
              <a:buNone/>
            </a:pPr>
            <a:r>
              <a:rPr lang="en-US" sz="4000" b="1" dirty="0" smtClean="0">
                <a:solidFill>
                  <a:srgbClr val="FF0000"/>
                </a:solidFill>
              </a:rPr>
              <a:t>and </a:t>
            </a:r>
          </a:p>
          <a:p>
            <a:pPr marL="0" indent="0" algn="ctr">
              <a:buNone/>
            </a:pPr>
            <a:r>
              <a:rPr lang="en-US" sz="4000" b="1" dirty="0" smtClean="0"/>
              <a:t>Sensor Pitch or Roll Angle </a:t>
            </a:r>
            <a:r>
              <a:rPr lang="en-US" sz="4000" b="1" dirty="0" smtClean="0">
                <a:solidFill>
                  <a:srgbClr val="FF0000"/>
                </a:solidFill>
              </a:rPr>
              <a:t>&gt;</a:t>
            </a:r>
            <a:r>
              <a:rPr lang="en-US" sz="4000" b="1" dirty="0" smtClean="0"/>
              <a:t> </a:t>
            </a:r>
            <a:r>
              <a:rPr lang="en-US" sz="4000" b="1" dirty="0"/>
              <a:t>Headset </a:t>
            </a:r>
            <a:r>
              <a:rPr lang="en-US" sz="4000" b="1" dirty="0" smtClean="0"/>
              <a:t>Threshold Angle</a:t>
            </a:r>
          </a:p>
          <a:p>
            <a:pPr marL="0" indent="0" algn="ctr">
              <a:buNone/>
            </a:pPr>
            <a:endParaRPr lang="en-US" sz="3500" b="1" dirty="0" smtClean="0"/>
          </a:p>
          <a:p>
            <a:r>
              <a:rPr lang="en-US" sz="5000" b="1" dirty="0" smtClean="0"/>
              <a:t>Master-Slave Mode:</a:t>
            </a:r>
          </a:p>
          <a:p>
            <a:pPr marL="0" indent="0" algn="ctr">
              <a:buNone/>
            </a:pPr>
            <a:r>
              <a:rPr lang="en-US" sz="4000" b="1" dirty="0" smtClean="0"/>
              <a:t>Phone Acceleration </a:t>
            </a:r>
            <a:r>
              <a:rPr lang="en-US" sz="4000" b="1" dirty="0"/>
              <a:t>Magnitude </a:t>
            </a:r>
            <a:r>
              <a:rPr lang="en-US" sz="4000" b="1" dirty="0">
                <a:solidFill>
                  <a:srgbClr val="FF0000"/>
                </a:solidFill>
              </a:rPr>
              <a:t>&gt;</a:t>
            </a:r>
            <a:r>
              <a:rPr lang="en-US" sz="4000" b="1" dirty="0"/>
              <a:t> </a:t>
            </a:r>
            <a:r>
              <a:rPr lang="en-US" sz="4000" b="1" dirty="0" smtClean="0"/>
              <a:t>Phone Threshold Magnitude</a:t>
            </a:r>
          </a:p>
          <a:p>
            <a:pPr marL="0" indent="0" algn="ctr">
              <a:buNone/>
            </a:pPr>
            <a:r>
              <a:rPr lang="en-US" sz="4000" b="1" dirty="0" smtClean="0"/>
              <a:t>Trigger a timeframe and wait for</a:t>
            </a:r>
          </a:p>
          <a:p>
            <a:pPr marL="0" indent="0" algn="ctr">
              <a:buNone/>
            </a:pPr>
            <a:r>
              <a:rPr lang="en-US" sz="4000" b="1" dirty="0"/>
              <a:t>Sensor Acceleration Magnitude </a:t>
            </a:r>
            <a:r>
              <a:rPr lang="en-US" sz="4000" b="1" dirty="0" smtClean="0">
                <a:solidFill>
                  <a:srgbClr val="FF0000"/>
                </a:solidFill>
              </a:rPr>
              <a:t>&gt;</a:t>
            </a:r>
            <a:r>
              <a:rPr lang="en-US" sz="4000" b="1" dirty="0"/>
              <a:t> Headset</a:t>
            </a:r>
            <a:r>
              <a:rPr lang="en-US" sz="4000" b="1" dirty="0" smtClean="0"/>
              <a:t> </a:t>
            </a:r>
            <a:r>
              <a:rPr lang="en-US" sz="4000" b="1" dirty="0"/>
              <a:t>Threshold Magnitude </a:t>
            </a:r>
          </a:p>
          <a:p>
            <a:pPr marL="0" indent="0" algn="ctr">
              <a:buNone/>
            </a:pPr>
            <a:r>
              <a:rPr lang="en-US" sz="4000" b="1" dirty="0">
                <a:solidFill>
                  <a:srgbClr val="FF0000"/>
                </a:solidFill>
              </a:rPr>
              <a:t>and</a:t>
            </a:r>
            <a:r>
              <a:rPr lang="en-US" sz="4000" b="1" dirty="0"/>
              <a:t> </a:t>
            </a:r>
          </a:p>
          <a:p>
            <a:pPr marL="0" indent="0" algn="ctr">
              <a:buNone/>
            </a:pPr>
            <a:r>
              <a:rPr lang="en-US" sz="4000" b="1" dirty="0"/>
              <a:t>Sensor Pitch or Roll Angle </a:t>
            </a:r>
            <a:r>
              <a:rPr lang="en-US" sz="4000" b="1" dirty="0" smtClean="0">
                <a:solidFill>
                  <a:srgbClr val="FF0000"/>
                </a:solidFill>
              </a:rPr>
              <a:t>&gt;</a:t>
            </a:r>
            <a:r>
              <a:rPr lang="en-US" sz="4000" b="1" dirty="0"/>
              <a:t> Headset</a:t>
            </a:r>
            <a:r>
              <a:rPr lang="en-US" sz="4000" b="1" dirty="0" smtClean="0"/>
              <a:t> </a:t>
            </a:r>
            <a:r>
              <a:rPr lang="en-US" sz="4000" b="1" dirty="0"/>
              <a:t>Threshold </a:t>
            </a:r>
            <a:r>
              <a:rPr lang="en-US" sz="4000" b="1" dirty="0" smtClean="0"/>
              <a:t>Angle</a:t>
            </a:r>
          </a:p>
          <a:p>
            <a:pPr marL="0" indent="0" algn="ctr">
              <a:buNone/>
            </a:pPr>
            <a:r>
              <a:rPr lang="en-US" sz="4000" b="1" dirty="0" smtClean="0">
                <a:solidFill>
                  <a:srgbClr val="FF0000"/>
                </a:solidFill>
              </a:rPr>
              <a:t>OR</a:t>
            </a:r>
          </a:p>
          <a:p>
            <a:pPr marL="0" indent="0" algn="ctr">
              <a:buNone/>
            </a:pPr>
            <a:r>
              <a:rPr lang="en-US" sz="4000" b="1" dirty="0" smtClean="0"/>
              <a:t>Sensor </a:t>
            </a:r>
            <a:r>
              <a:rPr lang="en-US" sz="4000" b="1" dirty="0"/>
              <a:t>Acceleration Magnitude </a:t>
            </a:r>
            <a:r>
              <a:rPr lang="en-US" sz="4000" b="1" dirty="0">
                <a:solidFill>
                  <a:srgbClr val="FF0000"/>
                </a:solidFill>
              </a:rPr>
              <a:t>&gt;</a:t>
            </a:r>
            <a:r>
              <a:rPr lang="en-US" sz="4000" b="1" dirty="0"/>
              <a:t> Headset Threshold Magnitude </a:t>
            </a:r>
          </a:p>
          <a:p>
            <a:pPr marL="0" indent="0" algn="ctr">
              <a:buNone/>
            </a:pPr>
            <a:r>
              <a:rPr lang="en-US" sz="4000" b="1" dirty="0">
                <a:solidFill>
                  <a:srgbClr val="FF0000"/>
                </a:solidFill>
              </a:rPr>
              <a:t>and</a:t>
            </a:r>
            <a:r>
              <a:rPr lang="en-US" sz="4000" b="1" dirty="0"/>
              <a:t> </a:t>
            </a:r>
          </a:p>
          <a:p>
            <a:pPr marL="0" indent="0" algn="ctr">
              <a:buNone/>
            </a:pPr>
            <a:r>
              <a:rPr lang="en-US" sz="4000" b="1" dirty="0"/>
              <a:t>Sensor Pitch or Roll Angle </a:t>
            </a:r>
            <a:r>
              <a:rPr lang="en-US" sz="4000" b="1" dirty="0">
                <a:solidFill>
                  <a:srgbClr val="FF0000"/>
                </a:solidFill>
              </a:rPr>
              <a:t>&gt;</a:t>
            </a:r>
            <a:r>
              <a:rPr lang="en-US" sz="4000" b="1" dirty="0"/>
              <a:t> Headset Threshold </a:t>
            </a:r>
            <a:r>
              <a:rPr lang="en-US" sz="4000" b="1" dirty="0" smtClean="0"/>
              <a:t>Angle</a:t>
            </a:r>
          </a:p>
          <a:p>
            <a:pPr marL="0" indent="0" algn="ctr">
              <a:buNone/>
            </a:pPr>
            <a:r>
              <a:rPr lang="en-US" sz="4000" b="1" dirty="0" smtClean="0"/>
              <a:t>Trigger a timeframe and wait for</a:t>
            </a:r>
          </a:p>
          <a:p>
            <a:pPr marL="0" indent="0" algn="ctr">
              <a:buNone/>
            </a:pPr>
            <a:r>
              <a:rPr lang="en-US" sz="4000" b="1" dirty="0" smtClean="0"/>
              <a:t>Phone </a:t>
            </a:r>
            <a:r>
              <a:rPr lang="en-US" sz="4000" b="1" dirty="0"/>
              <a:t>Acceleration Magnitude </a:t>
            </a:r>
            <a:r>
              <a:rPr lang="en-US" sz="4000" b="1" dirty="0">
                <a:solidFill>
                  <a:srgbClr val="FF0000"/>
                </a:solidFill>
              </a:rPr>
              <a:t>&gt;</a:t>
            </a:r>
            <a:r>
              <a:rPr lang="en-US" sz="4000" b="1" dirty="0"/>
              <a:t> Phone Threshold Magnitude</a:t>
            </a:r>
          </a:p>
          <a:p>
            <a:endParaRPr lang="en-CA" dirty="0"/>
          </a:p>
        </p:txBody>
      </p:sp>
    </p:spTree>
    <p:extLst>
      <p:ext uri="{BB962C8B-B14F-4D97-AF65-F5344CB8AC3E}">
        <p14:creationId xmlns:p14="http://schemas.microsoft.com/office/powerpoint/2010/main" val="155780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965" y="873578"/>
            <a:ext cx="3799138" cy="1148443"/>
          </a:xfrm>
        </p:spPr>
        <p:txBody>
          <a:bodyPr>
            <a:normAutofit fontScale="90000"/>
          </a:bodyPr>
          <a:lstStyle/>
          <a:p>
            <a:r>
              <a:rPr lang="en-US" sz="3600" b="1" dirty="0"/>
              <a:t>Pedometer Feature</a:t>
            </a:r>
            <a:r>
              <a:rPr lang="en-US" sz="2800" b="1" dirty="0"/>
              <a:t/>
            </a:r>
            <a:br>
              <a:rPr lang="en-US" sz="2800" b="1" dirty="0"/>
            </a:br>
            <a:r>
              <a:rPr lang="en-US" sz="2000" b="1" dirty="0"/>
              <a:t>Based on add-on sensor in KIKAT 4.4 (API 19)</a:t>
            </a:r>
          </a:p>
        </p:txBody>
      </p:sp>
      <p:sp>
        <p:nvSpPr>
          <p:cNvPr id="6" name="Text Placeholder 5"/>
          <p:cNvSpPr>
            <a:spLocks noGrp="1"/>
          </p:cNvSpPr>
          <p:nvPr>
            <p:ph idx="1"/>
          </p:nvPr>
        </p:nvSpPr>
        <p:spPr/>
        <p:txBody>
          <a:bodyPr/>
          <a:lstStyle/>
          <a:p>
            <a:endParaRPr lang="en-US" dirty="0"/>
          </a:p>
        </p:txBody>
      </p:sp>
      <p:sp>
        <p:nvSpPr>
          <p:cNvPr id="13" name="Text Placeholder 12"/>
          <p:cNvSpPr>
            <a:spLocks noGrp="1"/>
          </p:cNvSpPr>
          <p:nvPr>
            <p:ph type="body" sz="half" idx="2"/>
          </p:nvPr>
        </p:nvSpPr>
        <p:spPr>
          <a:xfrm>
            <a:off x="1154955" y="2895599"/>
            <a:ext cx="2793158" cy="3472544"/>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8" name="Content Placeholder 5"/>
          <p:cNvPicPr>
            <a:picLocks noChangeAspect="1"/>
          </p:cNvPicPr>
          <p:nvPr/>
        </p:nvPicPr>
        <p:blipFill rotWithShape="1">
          <a:blip r:embed="rId2" cstate="print">
            <a:extLst>
              <a:ext uri="{28A0092B-C50C-407E-A947-70E740481C1C}">
                <a14:useLocalDpi xmlns:a14="http://schemas.microsoft.com/office/drawing/2010/main" val="0"/>
              </a:ext>
            </a:extLst>
          </a:blip>
          <a:srcRect t="3638" b="7272"/>
          <a:stretch/>
        </p:blipFill>
        <p:spPr>
          <a:xfrm>
            <a:off x="1198215" y="2022021"/>
            <a:ext cx="2706637" cy="4210325"/>
          </a:xfrm>
          <a:prstGeom prst="rect">
            <a:avLst/>
          </a:prstGeom>
        </p:spPr>
      </p:pic>
      <p:graphicFrame>
        <p:nvGraphicFramePr>
          <p:cNvPr id="10" name="Content Placeholder 3" descr="Vertical Bullet List" title="SmartArt"/>
          <p:cNvGraphicFramePr>
            <a:graphicFrameLocks/>
          </p:cNvGraphicFramePr>
          <p:nvPr>
            <p:extLst>
              <p:ext uri="{D42A27DB-BD31-4B8C-83A1-F6EECF244321}">
                <p14:modId xmlns:p14="http://schemas.microsoft.com/office/powerpoint/2010/main" val="4293447054"/>
              </p:ext>
            </p:extLst>
          </p:nvPr>
        </p:nvGraphicFramePr>
        <p:xfrm>
          <a:off x="5094515" y="533400"/>
          <a:ext cx="6781799" cy="61830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4906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605368"/>
            <a:ext cx="8761413" cy="706964"/>
          </a:xfrm>
        </p:spPr>
        <p:txBody>
          <a:bodyPr/>
          <a:lstStyle/>
          <a:p>
            <a:r>
              <a:rPr lang="en-CA" b="1" dirty="0" smtClean="0"/>
              <a:t>Existing Technology</a:t>
            </a:r>
            <a:endParaRPr lang="en-CA"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9802762"/>
              </p:ext>
            </p:extLst>
          </p:nvPr>
        </p:nvGraphicFramePr>
        <p:xfrm>
          <a:off x="469897" y="1257300"/>
          <a:ext cx="11277602" cy="5398008"/>
        </p:xfrm>
        <a:graphic>
          <a:graphicData uri="http://schemas.openxmlformats.org/drawingml/2006/table">
            <a:tbl>
              <a:tblPr firstRow="1" firstCol="1" bandRow="1">
                <a:tableStyleId>{5C22544A-7EE6-4342-B048-85BDC9FD1C3A}</a:tableStyleId>
              </a:tblPr>
              <a:tblGrid>
                <a:gridCol w="1041572"/>
                <a:gridCol w="3977456"/>
                <a:gridCol w="2193444"/>
                <a:gridCol w="2031531"/>
                <a:gridCol w="2033599"/>
              </a:tblGrid>
              <a:tr h="453193">
                <a:tc>
                  <a:txBody>
                    <a:bodyPr/>
                    <a:lstStyle/>
                    <a:p>
                      <a:pPr>
                        <a:lnSpc>
                          <a:spcPct val="115000"/>
                        </a:lnSpc>
                        <a:spcAft>
                          <a:spcPts val="0"/>
                        </a:spcAft>
                      </a:pPr>
                      <a:r>
                        <a:rPr lang="en-CA" sz="800" dirty="0">
                          <a:effectLst/>
                        </a:rPr>
                        <a:t> </a:t>
                      </a:r>
                      <a:endParaRPr lang="en-CA" sz="800" dirty="0">
                        <a:effectLst/>
                        <a:latin typeface="Calibri"/>
                        <a:ea typeface="Calibri"/>
                        <a:cs typeface="Times New Roman"/>
                      </a:endParaRPr>
                    </a:p>
                  </a:txBody>
                  <a:tcPr marL="50637" marR="50637" marT="0" marB="0"/>
                </a:tc>
                <a:tc>
                  <a:txBody>
                    <a:bodyPr/>
                    <a:lstStyle/>
                    <a:p>
                      <a:pPr>
                        <a:lnSpc>
                          <a:spcPct val="115000"/>
                        </a:lnSpc>
                        <a:spcAft>
                          <a:spcPts val="0"/>
                        </a:spcAft>
                      </a:pPr>
                      <a:r>
                        <a:rPr lang="en-CA" sz="1400" dirty="0">
                          <a:effectLst/>
                        </a:rPr>
                        <a:t>JCCS FD GEN 1</a:t>
                      </a:r>
                      <a:endParaRPr lang="en-CA" sz="1400" dirty="0">
                        <a:effectLst/>
                        <a:latin typeface="Calibri"/>
                        <a:ea typeface="Calibri"/>
                        <a:cs typeface="Times New Roman"/>
                      </a:endParaRPr>
                    </a:p>
                  </a:txBody>
                  <a:tcPr marL="50637" marR="50637" marT="0" marB="0"/>
                </a:tc>
                <a:tc>
                  <a:txBody>
                    <a:bodyPr/>
                    <a:lstStyle/>
                    <a:p>
                      <a:pPr>
                        <a:lnSpc>
                          <a:spcPct val="115000"/>
                        </a:lnSpc>
                        <a:spcAft>
                          <a:spcPts val="0"/>
                        </a:spcAft>
                      </a:pPr>
                      <a:r>
                        <a:rPr lang="en-CA" sz="1400" dirty="0">
                          <a:effectLst/>
                        </a:rPr>
                        <a:t>Philips Lifeline</a:t>
                      </a:r>
                      <a:endParaRPr lang="en-CA" sz="1400" dirty="0">
                        <a:effectLst/>
                        <a:latin typeface="Calibri"/>
                        <a:ea typeface="Calibri"/>
                        <a:cs typeface="Times New Roman"/>
                      </a:endParaRPr>
                    </a:p>
                  </a:txBody>
                  <a:tcPr marL="50637" marR="50637" marT="0" marB="0"/>
                </a:tc>
                <a:tc>
                  <a:txBody>
                    <a:bodyPr/>
                    <a:lstStyle/>
                    <a:p>
                      <a:pPr>
                        <a:lnSpc>
                          <a:spcPct val="115000"/>
                        </a:lnSpc>
                        <a:spcAft>
                          <a:spcPts val="0"/>
                        </a:spcAft>
                      </a:pPr>
                      <a:r>
                        <a:rPr lang="en-CA" sz="1400">
                          <a:effectLst/>
                        </a:rPr>
                        <a:t>Mobile Help</a:t>
                      </a:r>
                      <a:endParaRPr lang="en-CA" sz="1400">
                        <a:effectLst/>
                        <a:latin typeface="Calibri"/>
                        <a:ea typeface="Calibri"/>
                        <a:cs typeface="Times New Roman"/>
                      </a:endParaRPr>
                    </a:p>
                  </a:txBody>
                  <a:tcPr marL="50637" marR="50637" marT="0" marB="0"/>
                </a:tc>
                <a:tc>
                  <a:txBody>
                    <a:bodyPr/>
                    <a:lstStyle/>
                    <a:p>
                      <a:pPr>
                        <a:lnSpc>
                          <a:spcPct val="115000"/>
                        </a:lnSpc>
                        <a:spcAft>
                          <a:spcPts val="0"/>
                        </a:spcAft>
                      </a:pPr>
                      <a:r>
                        <a:rPr lang="en-CA" sz="1400" dirty="0">
                          <a:effectLst/>
                        </a:rPr>
                        <a:t>Fall Detector (Android App)</a:t>
                      </a:r>
                      <a:endParaRPr lang="en-CA" sz="1400" dirty="0">
                        <a:effectLst/>
                        <a:latin typeface="Calibri"/>
                        <a:ea typeface="Calibri"/>
                        <a:cs typeface="Times New Roman"/>
                      </a:endParaRPr>
                    </a:p>
                  </a:txBody>
                  <a:tcPr marL="50637" marR="50637" marT="0" marB="0"/>
                </a:tc>
              </a:tr>
              <a:tr h="2796285">
                <a:tc>
                  <a:txBody>
                    <a:bodyPr/>
                    <a:lstStyle/>
                    <a:p>
                      <a:pPr>
                        <a:lnSpc>
                          <a:spcPct val="115000"/>
                        </a:lnSpc>
                        <a:spcAft>
                          <a:spcPts val="0"/>
                        </a:spcAft>
                      </a:pPr>
                      <a:r>
                        <a:rPr lang="en-CA" sz="1800" dirty="0">
                          <a:effectLst/>
                        </a:rPr>
                        <a:t>Pros</a:t>
                      </a:r>
                      <a:endParaRPr lang="en-CA" sz="1800" dirty="0">
                        <a:effectLst/>
                        <a:latin typeface="Calibri"/>
                        <a:ea typeface="Calibri"/>
                        <a:cs typeface="Times New Roman"/>
                      </a:endParaRPr>
                    </a:p>
                  </a:txBody>
                  <a:tcPr marL="50637" marR="50637" marT="0" marB="0"/>
                </a:tc>
                <a:tc>
                  <a:txBody>
                    <a:bodyPr/>
                    <a:lstStyle/>
                    <a:p>
                      <a:pPr marL="342900" lvl="0" indent="-342900">
                        <a:lnSpc>
                          <a:spcPct val="115000"/>
                        </a:lnSpc>
                        <a:spcAft>
                          <a:spcPts val="0"/>
                        </a:spcAft>
                        <a:buFont typeface="Symbol"/>
                        <a:buChar char=""/>
                      </a:pPr>
                      <a:r>
                        <a:rPr lang="en-CA" sz="1400" dirty="0">
                          <a:effectLst/>
                        </a:rPr>
                        <a:t>Automatic detection of a fall</a:t>
                      </a:r>
                    </a:p>
                    <a:p>
                      <a:pPr marL="342900" lvl="0" indent="-342900">
                        <a:lnSpc>
                          <a:spcPct val="115000"/>
                        </a:lnSpc>
                        <a:spcAft>
                          <a:spcPts val="0"/>
                        </a:spcAft>
                        <a:buFont typeface="Symbol"/>
                        <a:buChar char=""/>
                      </a:pPr>
                      <a:r>
                        <a:rPr lang="en-CA" sz="1400" dirty="0">
                          <a:effectLst/>
                        </a:rPr>
                        <a:t>Phone application helps aid in accuracy and user experience</a:t>
                      </a:r>
                    </a:p>
                    <a:p>
                      <a:pPr marL="342900" lvl="0" indent="-342900">
                        <a:lnSpc>
                          <a:spcPct val="115000"/>
                        </a:lnSpc>
                        <a:spcAft>
                          <a:spcPts val="0"/>
                        </a:spcAft>
                        <a:buFont typeface="Symbol"/>
                        <a:buChar char=""/>
                      </a:pPr>
                      <a:r>
                        <a:rPr lang="en-CA" sz="1400" dirty="0">
                          <a:effectLst/>
                        </a:rPr>
                        <a:t>Health monitoring</a:t>
                      </a:r>
                    </a:p>
                    <a:p>
                      <a:pPr marL="342900" lvl="0" indent="-342900">
                        <a:lnSpc>
                          <a:spcPct val="115000"/>
                        </a:lnSpc>
                        <a:spcAft>
                          <a:spcPts val="0"/>
                        </a:spcAft>
                        <a:buFont typeface="Symbol"/>
                        <a:buChar char=""/>
                      </a:pPr>
                      <a:r>
                        <a:rPr lang="en-CA" sz="1400" dirty="0">
                          <a:effectLst/>
                        </a:rPr>
                        <a:t>Cheap alterative to other fall detection devices</a:t>
                      </a:r>
                    </a:p>
                    <a:p>
                      <a:pPr marL="342900" lvl="0" indent="-342900">
                        <a:lnSpc>
                          <a:spcPct val="115000"/>
                        </a:lnSpc>
                        <a:spcAft>
                          <a:spcPts val="0"/>
                        </a:spcAft>
                        <a:buFont typeface="Symbol"/>
                        <a:buChar char=""/>
                      </a:pPr>
                      <a:r>
                        <a:rPr lang="en-CA" sz="1400" dirty="0">
                          <a:effectLst/>
                        </a:rPr>
                        <a:t>The device is user configurable</a:t>
                      </a:r>
                    </a:p>
                    <a:p>
                      <a:pPr marL="342900" lvl="0" indent="-342900">
                        <a:lnSpc>
                          <a:spcPct val="115000"/>
                        </a:lnSpc>
                        <a:spcAft>
                          <a:spcPts val="0"/>
                        </a:spcAft>
                        <a:buFont typeface="Symbol"/>
                        <a:buChar char=""/>
                      </a:pPr>
                      <a:r>
                        <a:rPr lang="en-CA" sz="1400" dirty="0">
                          <a:effectLst/>
                        </a:rPr>
                        <a:t>The device gives maximize flexibility to the user since the range of the device is</a:t>
                      </a:r>
                    </a:p>
                    <a:p>
                      <a:pPr marL="342900" lvl="0" indent="-342900">
                        <a:lnSpc>
                          <a:spcPct val="115000"/>
                        </a:lnSpc>
                        <a:spcAft>
                          <a:spcPts val="0"/>
                        </a:spcAft>
                        <a:buFont typeface="Symbol"/>
                        <a:buChar char=""/>
                      </a:pPr>
                      <a:r>
                        <a:rPr lang="en-CA" sz="1400" dirty="0">
                          <a:effectLst/>
                        </a:rPr>
                        <a:t>Distress message will be sent with a GPS coordinate that is linked to google </a:t>
                      </a:r>
                      <a:r>
                        <a:rPr lang="en-CA" sz="1400" dirty="0" smtClean="0">
                          <a:effectLst/>
                        </a:rPr>
                        <a:t>maps.</a:t>
                      </a:r>
                      <a:endParaRPr lang="en-CA" sz="1400" dirty="0">
                        <a:effectLst/>
                        <a:latin typeface="Calibri"/>
                        <a:ea typeface="Calibri"/>
                        <a:cs typeface="Times New Roman"/>
                      </a:endParaRPr>
                    </a:p>
                  </a:txBody>
                  <a:tcPr marL="50637" marR="50637" marT="0" marB="0"/>
                </a:tc>
                <a:tc>
                  <a:txBody>
                    <a:bodyPr/>
                    <a:lstStyle/>
                    <a:p>
                      <a:pPr marL="342900" lvl="0" indent="-342900">
                        <a:lnSpc>
                          <a:spcPct val="115000"/>
                        </a:lnSpc>
                        <a:spcAft>
                          <a:spcPts val="0"/>
                        </a:spcAft>
                        <a:buFont typeface="Symbol"/>
                        <a:buChar char=""/>
                      </a:pPr>
                      <a:r>
                        <a:rPr lang="en-CA" sz="1400" dirty="0">
                          <a:effectLst/>
                        </a:rPr>
                        <a:t>Discrete device that can be wore around the neck</a:t>
                      </a:r>
                    </a:p>
                    <a:p>
                      <a:pPr marL="342900" lvl="0" indent="-342900">
                        <a:lnSpc>
                          <a:spcPct val="115000"/>
                        </a:lnSpc>
                        <a:spcAft>
                          <a:spcPts val="0"/>
                        </a:spcAft>
                        <a:buFont typeface="Symbol"/>
                        <a:buChar char=""/>
                      </a:pPr>
                      <a:r>
                        <a:rPr lang="en-CA" sz="1400" dirty="0">
                          <a:effectLst/>
                        </a:rPr>
                        <a:t>Push button to signal for help</a:t>
                      </a:r>
                      <a:endParaRPr lang="en-CA" sz="1400" dirty="0">
                        <a:effectLst/>
                        <a:latin typeface="Calibri"/>
                        <a:ea typeface="Calibri"/>
                        <a:cs typeface="Times New Roman"/>
                      </a:endParaRPr>
                    </a:p>
                  </a:txBody>
                  <a:tcPr marL="50637" marR="50637" marT="0" marB="0"/>
                </a:tc>
                <a:tc>
                  <a:txBody>
                    <a:bodyPr/>
                    <a:lstStyle/>
                    <a:p>
                      <a:pPr marL="342900" lvl="0" indent="-342900">
                        <a:lnSpc>
                          <a:spcPct val="115000"/>
                        </a:lnSpc>
                        <a:spcAft>
                          <a:spcPts val="0"/>
                        </a:spcAft>
                        <a:buFont typeface="Symbol"/>
                        <a:buChar char=""/>
                      </a:pPr>
                      <a:r>
                        <a:rPr lang="en-CA" sz="1400" dirty="0">
                          <a:effectLst/>
                        </a:rPr>
                        <a:t>Automatic detection of a fall</a:t>
                      </a:r>
                    </a:p>
                    <a:p>
                      <a:pPr marL="342900" lvl="0" indent="-342900">
                        <a:lnSpc>
                          <a:spcPct val="115000"/>
                        </a:lnSpc>
                        <a:spcAft>
                          <a:spcPts val="0"/>
                        </a:spcAft>
                        <a:buFont typeface="Symbol"/>
                        <a:buChar char=""/>
                      </a:pPr>
                      <a:r>
                        <a:rPr lang="en-CA" sz="1400" dirty="0">
                          <a:effectLst/>
                        </a:rPr>
                        <a:t>Provides freedom to the user to go outside of their home since there is no base station needed</a:t>
                      </a:r>
                      <a:endParaRPr lang="en-CA" sz="1400" dirty="0">
                        <a:effectLst/>
                        <a:latin typeface="Calibri"/>
                        <a:ea typeface="Calibri"/>
                        <a:cs typeface="Times New Roman"/>
                      </a:endParaRPr>
                    </a:p>
                  </a:txBody>
                  <a:tcPr marL="50637" marR="50637" marT="0" marB="0"/>
                </a:tc>
                <a:tc>
                  <a:txBody>
                    <a:bodyPr/>
                    <a:lstStyle/>
                    <a:p>
                      <a:pPr marL="342900" lvl="0" indent="-342900">
                        <a:lnSpc>
                          <a:spcPct val="115000"/>
                        </a:lnSpc>
                        <a:spcAft>
                          <a:spcPts val="0"/>
                        </a:spcAft>
                        <a:buFont typeface="Symbol"/>
                        <a:buChar char=""/>
                      </a:pPr>
                      <a:r>
                        <a:rPr lang="en-CA" sz="1400" dirty="0">
                          <a:effectLst/>
                        </a:rPr>
                        <a:t>Automatically detect a sudden fall </a:t>
                      </a:r>
                    </a:p>
                    <a:p>
                      <a:pPr marL="342900" lvl="0" indent="-342900">
                        <a:lnSpc>
                          <a:spcPct val="115000"/>
                        </a:lnSpc>
                        <a:spcAft>
                          <a:spcPts val="0"/>
                        </a:spcAft>
                        <a:buFont typeface="Symbol"/>
                        <a:buChar char=""/>
                      </a:pPr>
                      <a:r>
                        <a:rPr lang="en-CA" sz="1400" dirty="0">
                          <a:effectLst/>
                        </a:rPr>
                        <a:t>Free application</a:t>
                      </a:r>
                      <a:endParaRPr lang="en-CA" sz="1400" dirty="0">
                        <a:effectLst/>
                        <a:latin typeface="Calibri"/>
                        <a:ea typeface="Calibri"/>
                        <a:cs typeface="Times New Roman"/>
                      </a:endParaRPr>
                    </a:p>
                  </a:txBody>
                  <a:tcPr marL="50637" marR="50637" marT="0" marB="0"/>
                </a:tc>
              </a:tr>
              <a:tr h="1859097">
                <a:tc>
                  <a:txBody>
                    <a:bodyPr/>
                    <a:lstStyle/>
                    <a:p>
                      <a:pPr>
                        <a:lnSpc>
                          <a:spcPct val="115000"/>
                        </a:lnSpc>
                        <a:spcAft>
                          <a:spcPts val="0"/>
                        </a:spcAft>
                      </a:pPr>
                      <a:r>
                        <a:rPr lang="en-CA" sz="1800" dirty="0">
                          <a:effectLst/>
                        </a:rPr>
                        <a:t>Cons</a:t>
                      </a:r>
                      <a:endParaRPr lang="en-CA" sz="1800" dirty="0">
                        <a:effectLst/>
                        <a:latin typeface="Calibri"/>
                        <a:ea typeface="Calibri"/>
                        <a:cs typeface="Times New Roman"/>
                      </a:endParaRPr>
                    </a:p>
                  </a:txBody>
                  <a:tcPr marL="50637" marR="50637" marT="0" marB="0"/>
                </a:tc>
                <a:tc>
                  <a:txBody>
                    <a:bodyPr/>
                    <a:lstStyle/>
                    <a:p>
                      <a:pPr marL="342900" lvl="0" indent="-342900">
                        <a:lnSpc>
                          <a:spcPct val="115000"/>
                        </a:lnSpc>
                        <a:spcAft>
                          <a:spcPts val="0"/>
                        </a:spcAft>
                        <a:buFont typeface="Symbol"/>
                        <a:buChar char=""/>
                      </a:pPr>
                      <a:r>
                        <a:rPr lang="en-CA" sz="1400">
                          <a:effectLst/>
                        </a:rPr>
                        <a:t>The user must have a smart phone to utilize most of this product features</a:t>
                      </a:r>
                      <a:endParaRPr lang="en-CA" sz="1400">
                        <a:effectLst/>
                        <a:latin typeface="Calibri"/>
                        <a:ea typeface="Calibri"/>
                        <a:cs typeface="Times New Roman"/>
                      </a:endParaRPr>
                    </a:p>
                  </a:txBody>
                  <a:tcPr marL="50637" marR="50637" marT="0" marB="0"/>
                </a:tc>
                <a:tc>
                  <a:txBody>
                    <a:bodyPr/>
                    <a:lstStyle/>
                    <a:p>
                      <a:pPr marL="342900" lvl="0" indent="-342900">
                        <a:lnSpc>
                          <a:spcPct val="115000"/>
                        </a:lnSpc>
                        <a:spcAft>
                          <a:spcPts val="0"/>
                        </a:spcAft>
                        <a:buFont typeface="Symbol"/>
                        <a:buChar char=""/>
                      </a:pPr>
                      <a:r>
                        <a:rPr lang="en-CA" sz="1400">
                          <a:effectLst/>
                        </a:rPr>
                        <a:t>It does not automatically detect falls</a:t>
                      </a:r>
                    </a:p>
                    <a:p>
                      <a:pPr marL="342900" lvl="0" indent="-342900">
                        <a:lnSpc>
                          <a:spcPct val="115000"/>
                        </a:lnSpc>
                        <a:spcAft>
                          <a:spcPts val="0"/>
                        </a:spcAft>
                        <a:buFont typeface="Symbol"/>
                        <a:buChar char=""/>
                      </a:pPr>
                      <a:r>
                        <a:rPr lang="en-CA" sz="1400">
                          <a:effectLst/>
                        </a:rPr>
                        <a:t>The user must press the button to call for help</a:t>
                      </a:r>
                    </a:p>
                    <a:p>
                      <a:pPr marL="342900" lvl="0" indent="-342900">
                        <a:lnSpc>
                          <a:spcPct val="115000"/>
                        </a:lnSpc>
                        <a:spcAft>
                          <a:spcPts val="0"/>
                        </a:spcAft>
                        <a:buFont typeface="Symbol"/>
                        <a:buChar char=""/>
                      </a:pPr>
                      <a:r>
                        <a:rPr lang="en-CA" sz="1400">
                          <a:effectLst/>
                        </a:rPr>
                        <a:t>Device has a range limitation</a:t>
                      </a:r>
                      <a:endParaRPr lang="en-CA" sz="1400">
                        <a:effectLst/>
                        <a:latin typeface="Calibri"/>
                        <a:ea typeface="Calibri"/>
                        <a:cs typeface="Times New Roman"/>
                      </a:endParaRPr>
                    </a:p>
                  </a:txBody>
                  <a:tcPr marL="50637" marR="50637" marT="0" marB="0"/>
                </a:tc>
                <a:tc>
                  <a:txBody>
                    <a:bodyPr/>
                    <a:lstStyle/>
                    <a:p>
                      <a:pPr marL="342900" lvl="0" indent="-342900">
                        <a:lnSpc>
                          <a:spcPct val="115000"/>
                        </a:lnSpc>
                        <a:spcAft>
                          <a:spcPts val="0"/>
                        </a:spcAft>
                        <a:buFont typeface="Symbol"/>
                        <a:buChar char=""/>
                      </a:pPr>
                      <a:r>
                        <a:rPr lang="en-CA" sz="1400">
                          <a:effectLst/>
                        </a:rPr>
                        <a:t>There is a subscription fee</a:t>
                      </a:r>
                    </a:p>
                    <a:p>
                      <a:pPr marL="457200">
                        <a:lnSpc>
                          <a:spcPct val="115000"/>
                        </a:lnSpc>
                        <a:spcAft>
                          <a:spcPts val="0"/>
                        </a:spcAft>
                      </a:pPr>
                      <a:r>
                        <a:rPr lang="en-CA" sz="1400">
                          <a:effectLst/>
                        </a:rPr>
                        <a:t> </a:t>
                      </a:r>
                      <a:endParaRPr lang="en-CA" sz="1400">
                        <a:effectLst/>
                        <a:latin typeface="Calibri"/>
                        <a:ea typeface="Calibri"/>
                        <a:cs typeface="Times New Roman"/>
                      </a:endParaRPr>
                    </a:p>
                  </a:txBody>
                  <a:tcPr marL="50637" marR="50637" marT="0" marB="0"/>
                </a:tc>
                <a:tc>
                  <a:txBody>
                    <a:bodyPr/>
                    <a:lstStyle/>
                    <a:p>
                      <a:pPr marL="342900" lvl="0" indent="-342900">
                        <a:lnSpc>
                          <a:spcPct val="115000"/>
                        </a:lnSpc>
                        <a:spcAft>
                          <a:spcPts val="0"/>
                        </a:spcAft>
                        <a:buFont typeface="Symbol"/>
                        <a:buChar char=""/>
                      </a:pPr>
                      <a:r>
                        <a:rPr lang="en-CA" sz="1400" dirty="0">
                          <a:effectLst/>
                        </a:rPr>
                        <a:t>Not accurate</a:t>
                      </a:r>
                    </a:p>
                    <a:p>
                      <a:pPr marL="342900" lvl="0" indent="-342900">
                        <a:lnSpc>
                          <a:spcPct val="115000"/>
                        </a:lnSpc>
                        <a:spcAft>
                          <a:spcPts val="0"/>
                        </a:spcAft>
                        <a:buFont typeface="Symbol"/>
                        <a:buChar char=""/>
                      </a:pPr>
                      <a:r>
                        <a:rPr lang="en-CA" sz="1400" dirty="0">
                          <a:effectLst/>
                        </a:rPr>
                        <a:t>Utilizes only one point of measurements (waist)</a:t>
                      </a:r>
                      <a:endParaRPr lang="en-CA" sz="1400" dirty="0">
                        <a:effectLst/>
                        <a:latin typeface="Calibri"/>
                        <a:ea typeface="Calibri"/>
                        <a:cs typeface="Times New Roman"/>
                      </a:endParaRPr>
                    </a:p>
                  </a:txBody>
                  <a:tcPr marL="50637" marR="50637" marT="0" marB="0"/>
                </a:tc>
              </a:tr>
            </a:tbl>
          </a:graphicData>
        </a:graphic>
      </p:graphicFrame>
    </p:spTree>
    <p:extLst>
      <p:ext uri="{BB962C8B-B14F-4D97-AF65-F5344CB8AC3E}">
        <p14:creationId xmlns:p14="http://schemas.microsoft.com/office/powerpoint/2010/main" val="287497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0411" y="592668"/>
            <a:ext cx="9197360" cy="1072846"/>
          </a:xfrm>
        </p:spPr>
        <p:txBody>
          <a:bodyPr/>
          <a:lstStyle/>
          <a:p>
            <a:r>
              <a:rPr lang="en-US" sz="5400" b="1" dirty="0" smtClean="0"/>
              <a:t>Hardware Implementation</a:t>
            </a:r>
            <a:endParaRPr lang="en-US" sz="5400" b="1"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1866"/>
          <a:stretch/>
        </p:blipFill>
        <p:spPr>
          <a:xfrm>
            <a:off x="5073812" y="1480457"/>
            <a:ext cx="6716485" cy="5563868"/>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870" y="2057399"/>
            <a:ext cx="6034641" cy="5257038"/>
          </a:xfrm>
          <a:prstGeom prst="rect">
            <a:avLst/>
          </a:prstGeom>
        </p:spPr>
      </p:pic>
      <p:sp>
        <p:nvSpPr>
          <p:cNvPr id="10" name="Right Arrow 9"/>
          <p:cNvSpPr/>
          <p:nvPr/>
        </p:nvSpPr>
        <p:spPr>
          <a:xfrm>
            <a:off x="4452257" y="4468204"/>
            <a:ext cx="876834" cy="435429"/>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1032474" y="6226629"/>
            <a:ext cx="2601994" cy="369332"/>
          </a:xfrm>
          <a:prstGeom prst="rect">
            <a:avLst/>
          </a:prstGeom>
          <a:noFill/>
        </p:spPr>
        <p:txBody>
          <a:bodyPr wrap="none" rtlCol="0">
            <a:spAutoFit/>
          </a:bodyPr>
          <a:lstStyle/>
          <a:p>
            <a:r>
              <a:rPr lang="en-US" b="1" dirty="0" smtClean="0">
                <a:solidFill>
                  <a:schemeClr val="accent4">
                    <a:lumMod val="50000"/>
                  </a:schemeClr>
                </a:solidFill>
              </a:rPr>
              <a:t>Initial Implementation</a:t>
            </a:r>
            <a:endParaRPr lang="en-US" b="1" dirty="0">
              <a:solidFill>
                <a:schemeClr val="accent4">
                  <a:lumMod val="50000"/>
                </a:schemeClr>
              </a:solidFill>
            </a:endParaRPr>
          </a:p>
        </p:txBody>
      </p:sp>
      <p:sp>
        <p:nvSpPr>
          <p:cNvPr id="12" name="TextBox 11"/>
          <p:cNvSpPr txBox="1"/>
          <p:nvPr/>
        </p:nvSpPr>
        <p:spPr>
          <a:xfrm>
            <a:off x="3824416" y="2501584"/>
            <a:ext cx="1260281" cy="369332"/>
          </a:xfrm>
          <a:prstGeom prst="rect">
            <a:avLst/>
          </a:prstGeom>
          <a:noFill/>
        </p:spPr>
        <p:txBody>
          <a:bodyPr wrap="none" rtlCol="0">
            <a:spAutoFit/>
          </a:bodyPr>
          <a:lstStyle/>
          <a:p>
            <a:r>
              <a:rPr lang="en-US" b="1" dirty="0" smtClean="0">
                <a:solidFill>
                  <a:schemeClr val="accent4">
                    <a:lumMod val="50000"/>
                  </a:schemeClr>
                </a:solidFill>
              </a:rPr>
              <a:t>MPU 6050</a:t>
            </a:r>
            <a:endParaRPr lang="en-US" b="1" dirty="0">
              <a:solidFill>
                <a:schemeClr val="accent4">
                  <a:lumMod val="50000"/>
                </a:schemeClr>
              </a:solidFill>
            </a:endParaRPr>
          </a:p>
        </p:txBody>
      </p:sp>
      <p:sp>
        <p:nvSpPr>
          <p:cNvPr id="14" name="TextBox 13"/>
          <p:cNvSpPr txBox="1"/>
          <p:nvPr/>
        </p:nvSpPr>
        <p:spPr>
          <a:xfrm>
            <a:off x="10946582" y="3190883"/>
            <a:ext cx="1709200" cy="646331"/>
          </a:xfrm>
          <a:prstGeom prst="rect">
            <a:avLst/>
          </a:prstGeom>
          <a:noFill/>
        </p:spPr>
        <p:txBody>
          <a:bodyPr wrap="square" rtlCol="0">
            <a:spAutoFit/>
          </a:bodyPr>
          <a:lstStyle/>
          <a:p>
            <a:r>
              <a:rPr lang="en-US" b="1" dirty="0" smtClean="0">
                <a:solidFill>
                  <a:schemeClr val="accent4">
                    <a:lumMod val="50000"/>
                  </a:schemeClr>
                </a:solidFill>
              </a:rPr>
              <a:t>Bluetooth Shield</a:t>
            </a:r>
            <a:endParaRPr lang="en-US" b="1" dirty="0">
              <a:solidFill>
                <a:schemeClr val="accent4">
                  <a:lumMod val="50000"/>
                </a:schemeClr>
              </a:solidFill>
            </a:endParaRPr>
          </a:p>
        </p:txBody>
      </p:sp>
      <p:sp>
        <p:nvSpPr>
          <p:cNvPr id="15" name="TextBox 14"/>
          <p:cNvSpPr txBox="1"/>
          <p:nvPr/>
        </p:nvSpPr>
        <p:spPr>
          <a:xfrm>
            <a:off x="9062456" y="6226629"/>
            <a:ext cx="2302233" cy="369332"/>
          </a:xfrm>
          <a:prstGeom prst="rect">
            <a:avLst/>
          </a:prstGeom>
          <a:noFill/>
        </p:spPr>
        <p:txBody>
          <a:bodyPr wrap="none" rtlCol="0">
            <a:spAutoFit/>
          </a:bodyPr>
          <a:lstStyle/>
          <a:p>
            <a:r>
              <a:rPr lang="en-US" b="1" dirty="0" smtClean="0">
                <a:solidFill>
                  <a:schemeClr val="accent4">
                    <a:lumMod val="50000"/>
                  </a:schemeClr>
                </a:solidFill>
              </a:rPr>
              <a:t>Arduino Uno Board</a:t>
            </a:r>
            <a:endParaRPr lang="en-US" b="1" dirty="0">
              <a:solidFill>
                <a:schemeClr val="accent4">
                  <a:lumMod val="50000"/>
                </a:schemeClr>
              </a:solidFill>
            </a:endParaRPr>
          </a:p>
        </p:txBody>
      </p:sp>
    </p:spTree>
    <p:extLst>
      <p:ext uri="{BB962C8B-B14F-4D97-AF65-F5344CB8AC3E}">
        <p14:creationId xmlns:p14="http://schemas.microsoft.com/office/powerpoint/2010/main" val="1620955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1373</TotalTime>
  <Words>1067</Words>
  <Application>Microsoft Office PowerPoint</Application>
  <PresentationFormat>Custom</PresentationFormat>
  <Paragraphs>130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 Boardroom</vt:lpstr>
      <vt:lpstr>PowerPoint Presentation</vt:lpstr>
      <vt:lpstr>PowerPoint Presentation</vt:lpstr>
      <vt:lpstr>FACTS &amp; MOTIVATION</vt:lpstr>
      <vt:lpstr>PowerPoint Presentation</vt:lpstr>
      <vt:lpstr>Conceptual Design Overview</vt:lpstr>
      <vt:lpstr>Algorithm</vt:lpstr>
      <vt:lpstr>Pedometer Feature Based on add-on sensor in KIKAT 4.4 (API 19)</vt:lpstr>
      <vt:lpstr>Existing Technology</vt:lpstr>
      <vt:lpstr>Hardware Implementation</vt:lpstr>
      <vt:lpstr>Fall Types</vt:lpstr>
      <vt:lpstr>PowerPoint Presentation</vt:lpstr>
      <vt:lpstr>Regular Activities</vt:lpstr>
      <vt:lpstr>Future Direction</vt:lpstr>
      <vt:lpstr>PowerPoint Presentation</vt:lpstr>
      <vt:lpstr>PowerPoint Presentation</vt:lpstr>
      <vt:lpstr>Headset Flow Chart</vt:lpstr>
      <vt:lpstr>Android Application Flow Chart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Zhou</dc:creator>
  <cp:lastModifiedBy>Sebastien</cp:lastModifiedBy>
  <cp:revision>35</cp:revision>
  <dcterms:created xsi:type="dcterms:W3CDTF">2015-04-04T19:06:31Z</dcterms:created>
  <dcterms:modified xsi:type="dcterms:W3CDTF">2015-04-06T23:04:36Z</dcterms:modified>
</cp:coreProperties>
</file>