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72" r:id="rId10"/>
    <p:sldId id="273" r:id="rId11"/>
    <p:sldId id="274" r:id="rId12"/>
    <p:sldId id="275" r:id="rId13"/>
    <p:sldId id="276" r:id="rId14"/>
    <p:sldId id="279" r:id="rId15"/>
    <p:sldId id="260" r:id="rId16"/>
    <p:sldId id="277" r:id="rId17"/>
    <p:sldId id="278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>
    <p:extLst>
      <p:ext uri="{19B8F6BF-5375-455C-9EA6-DF929625EA0E}">
        <p15:presenceInfo xmlns:p15="http://schemas.microsoft.com/office/powerpoint/2012/main" userId="95ea5cea3591f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37" autoAdjust="0"/>
  </p:normalViewPr>
  <p:slideViewPr>
    <p:cSldViewPr snapToGrid="0" showGuides="1">
      <p:cViewPr varScale="1">
        <p:scale>
          <a:sx n="93" d="100"/>
          <a:sy n="93" d="100"/>
        </p:scale>
        <p:origin x="78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공차</a:t>
          </a: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http://www.gong-cha.co.kr/brand/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자사 브랜드 음료 메뉴 정보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관련 정보 등을 제공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티 음료에 관심을 가지고 있는 젊은 층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프랜차이즈 창업에 관심을 가지고 있는 개인</a:t>
          </a: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– BI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에 대해서는 명시해 두었지만 구체적인 사용 규정에 대해서는 명시되어 있지 않음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(http://www.gong-cha.co.kr/brand/brand/identity.php)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자사 브랜드 사이트를 활성화 시키고자 하나 디자인 및 기능이 단순하여 리뉴얼을 통해 개선하고자 함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일상생활 속에서 매일 즐기기 좋은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버블티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밀크티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브랜드의 이미지를 부각하여 보다 넓은 고객층을 확보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 웹페이지 구성</a:t>
          </a: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화이트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(#FFF),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레드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(#C20F2D),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브라운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(#E1DBC5),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스카이블루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(#97C9E2),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민트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(#6AB29A),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딥브라운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(#392E2C)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세련되고 깔끔하게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음료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차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여성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버블티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커스터마이징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…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48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0"/>
        <a:ext cx="1936840" cy="3480879"/>
      </dsp:txXfrm>
    </dsp:sp>
    <dsp:sp modelId="{B292DB37-5DAC-4239-B187-DFD8D1E45EBC}">
      <dsp:nvSpPr>
        <dsp:cNvPr id="0" name=""/>
        <dsp:cNvSpPr/>
      </dsp:nvSpPr>
      <dsp:spPr>
        <a:xfrm>
          <a:off x="2082103" y="47080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공차</a:t>
          </a:r>
        </a:p>
      </dsp:txBody>
      <dsp:txXfrm>
        <a:off x="2082103" y="47080"/>
        <a:ext cx="7602097" cy="638558"/>
      </dsp:txXfrm>
    </dsp:sp>
    <dsp:sp modelId="{4110832E-0718-476E-A490-037F526FEE32}">
      <dsp:nvSpPr>
        <dsp:cNvPr id="0" name=""/>
        <dsp:cNvSpPr/>
      </dsp:nvSpPr>
      <dsp:spPr>
        <a:xfrm>
          <a:off x="1936840" y="68563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732719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http://www.gong-cha.co.kr/brand/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732719"/>
        <a:ext cx="7602097" cy="638558"/>
      </dsp:txXfrm>
    </dsp:sp>
    <dsp:sp modelId="{AD911FAF-521A-4820-A828-D3E3718C95AE}">
      <dsp:nvSpPr>
        <dsp:cNvPr id="0" name=""/>
        <dsp:cNvSpPr/>
      </dsp:nvSpPr>
      <dsp:spPr>
        <a:xfrm>
          <a:off x="1936840" y="137127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418358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자사 브랜드 음료 메뉴 정보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관련 정보 등을 제공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418358"/>
        <a:ext cx="7602097" cy="638558"/>
      </dsp:txXfrm>
    </dsp:sp>
    <dsp:sp modelId="{CF05C026-DB91-43DB-A06E-46B09EDF745D}">
      <dsp:nvSpPr>
        <dsp:cNvPr id="0" name=""/>
        <dsp:cNvSpPr/>
      </dsp:nvSpPr>
      <dsp:spPr>
        <a:xfrm>
          <a:off x="1936840" y="205691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103997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티 음료에 관심을 가지고 있는 젊은 층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프랜차이즈 창업에 관심을 가지고 있는 개인</a:t>
          </a:r>
        </a:p>
      </dsp:txBody>
      <dsp:txXfrm>
        <a:off x="2082103" y="2103997"/>
        <a:ext cx="7602097" cy="638558"/>
      </dsp:txXfrm>
    </dsp:sp>
    <dsp:sp modelId="{D235D982-58AD-4B15-9D8D-F549E4F32805}">
      <dsp:nvSpPr>
        <dsp:cNvPr id="0" name=""/>
        <dsp:cNvSpPr/>
      </dsp:nvSpPr>
      <dsp:spPr>
        <a:xfrm>
          <a:off x="1936840" y="2742556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789636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– BI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에 대해서는 명시해 두었지만 구체적인 사용 규정에 대해서는 명시되어 있지 않음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(http://www.gong-cha.co.kr/brand/brand/identity.php)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789636"/>
        <a:ext cx="7602097" cy="638558"/>
      </dsp:txXfrm>
    </dsp:sp>
    <dsp:sp modelId="{D0A004F4-AD23-44AD-ADB5-BAD672B8AB1E}">
      <dsp:nvSpPr>
        <dsp:cNvPr id="0" name=""/>
        <dsp:cNvSpPr/>
      </dsp:nvSpPr>
      <dsp:spPr>
        <a:xfrm>
          <a:off x="1936840" y="3428195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91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936840" cy="3910020"/>
      </dsp:txXfrm>
    </dsp:sp>
    <dsp:sp modelId="{B292DB37-5DAC-4239-B187-DFD8D1E45EBC}">
      <dsp:nvSpPr>
        <dsp:cNvPr id="0" name=""/>
        <dsp:cNvSpPr/>
      </dsp:nvSpPr>
      <dsp:spPr>
        <a:xfrm>
          <a:off x="2082103" y="44197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자사 브랜드 사이트를 활성화 시키고자 하나 디자인 및 기능이 단순하여 리뉴얼을 통해 개선하고자 함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4197"/>
        <a:ext cx="7602097" cy="599462"/>
      </dsp:txXfrm>
    </dsp:sp>
    <dsp:sp modelId="{4110832E-0718-476E-A490-037F526FEE32}">
      <dsp:nvSpPr>
        <dsp:cNvPr id="0" name=""/>
        <dsp:cNvSpPr/>
      </dsp:nvSpPr>
      <dsp:spPr>
        <a:xfrm>
          <a:off x="1936840" y="64366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68785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일상생활 속에서 매일 즐기기 좋은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버블티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밀크티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브랜드의 이미지를 부각하여 보다 넓은 고객층을 확보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687858"/>
        <a:ext cx="7602097" cy="599462"/>
      </dsp:txXfrm>
    </dsp:sp>
    <dsp:sp modelId="{AD911FAF-521A-4820-A828-D3E3718C95AE}">
      <dsp:nvSpPr>
        <dsp:cNvPr id="0" name=""/>
        <dsp:cNvSpPr/>
      </dsp:nvSpPr>
      <dsp:spPr>
        <a:xfrm>
          <a:off x="1936840" y="128732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33151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 웹페이지 구성</a:t>
          </a:r>
        </a:p>
      </dsp:txBody>
      <dsp:txXfrm>
        <a:off x="2082103" y="1331518"/>
        <a:ext cx="7602097" cy="599462"/>
      </dsp:txXfrm>
    </dsp:sp>
    <dsp:sp modelId="{CF05C026-DB91-43DB-A06E-46B09EDF745D}">
      <dsp:nvSpPr>
        <dsp:cNvPr id="0" name=""/>
        <dsp:cNvSpPr/>
      </dsp:nvSpPr>
      <dsp:spPr>
        <a:xfrm>
          <a:off x="1936840" y="193098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197517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화이트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(#FFF),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레드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(#C20F2D),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브라운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(#E1DBC5),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스카이블루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(#97C9E2),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민트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(#6AB29A),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딥브라운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(#392E2C)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975179"/>
        <a:ext cx="7602097" cy="599462"/>
      </dsp:txXfrm>
    </dsp:sp>
    <dsp:sp modelId="{D235D982-58AD-4B15-9D8D-F549E4F32805}">
      <dsp:nvSpPr>
        <dsp:cNvPr id="0" name=""/>
        <dsp:cNvSpPr/>
      </dsp:nvSpPr>
      <dsp:spPr>
        <a:xfrm>
          <a:off x="1936840" y="257464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1883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세련되고 깔끔하게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618839"/>
        <a:ext cx="7602097" cy="599462"/>
      </dsp:txXfrm>
    </dsp:sp>
    <dsp:sp modelId="{D0A004F4-AD23-44AD-ADB5-BAD672B8AB1E}">
      <dsp:nvSpPr>
        <dsp:cNvPr id="0" name=""/>
        <dsp:cNvSpPr/>
      </dsp:nvSpPr>
      <dsp:spPr>
        <a:xfrm>
          <a:off x="1936840" y="321830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262500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음료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차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여성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버블티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커스터마이징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…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3262500"/>
        <a:ext cx="7602097" cy="599462"/>
      </dsp:txXfrm>
    </dsp:sp>
    <dsp:sp modelId="{6E096DDC-14C4-46D7-B231-32A1E2CCD90A}">
      <dsp:nvSpPr>
        <dsp:cNvPr id="0" name=""/>
        <dsp:cNvSpPr/>
      </dsp:nvSpPr>
      <dsp:spPr>
        <a:xfrm>
          <a:off x="1936840" y="386196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공차 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en-US" altLang="ko-KR" dirty="0"/>
              <a:t>000</a:t>
            </a:r>
            <a:r>
              <a:rPr lang="ko-KR" altLang="en-US" dirty="0"/>
              <a:t> 웹사이트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공차</a:t>
            </a:r>
            <a:endParaRPr lang="en-US" altLang="ko-KR" sz="18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 http://www.gong-cha.co.kr/brand/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2021</a:t>
            </a:r>
            <a:r>
              <a:rPr lang="ko-KR" altLang="en-US" sz="1800" dirty="0"/>
              <a:t>년 </a:t>
            </a:r>
            <a:r>
              <a:rPr lang="en-US" altLang="ko-KR" sz="1800" dirty="0"/>
              <a:t>9</a:t>
            </a:r>
            <a:r>
              <a:rPr lang="ko-KR" altLang="en-US" sz="1800" dirty="0"/>
              <a:t>월 </a:t>
            </a:r>
            <a:r>
              <a:rPr lang="en-US" altLang="ko-KR" sz="1800" dirty="0"/>
              <a:t>13</a:t>
            </a:r>
            <a:r>
              <a:rPr lang="ko-KR" altLang="en-US" sz="1800" dirty="0"/>
              <a:t>일</a:t>
            </a:r>
            <a:endParaRPr lang="en-US" altLang="ko-KR" sz="18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강슬아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80104"/>
              </p:ext>
            </p:extLst>
          </p:nvPr>
        </p:nvGraphicFramePr>
        <p:xfrm>
          <a:off x="1260094" y="2109109"/>
          <a:ext cx="9491991" cy="3968499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endParaRPr lang="en-US" altLang="ko-KR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6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사이트에서 음료 커스텀에 따른 칼로리를 열람할 수 있는 기능</a:t>
                      </a:r>
                      <a:endParaRPr lang="en-US" altLang="ko-KR" sz="16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6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음료 커스텀에 대한 더욱 디테일한 설명</a:t>
                      </a:r>
                      <a:r>
                        <a:rPr lang="en-US" altLang="ko-KR" sz="16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제공</a:t>
                      </a:r>
                      <a:endParaRPr lang="ko-KR" altLang="en-US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40579"/>
              </p:ext>
            </p:extLst>
          </p:nvPr>
        </p:nvGraphicFramePr>
        <p:xfrm>
          <a:off x="1260095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4497752" y="233372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33E1FF-EFDA-4333-BADE-C9D770776EE5}"/>
              </a:ext>
            </a:extLst>
          </p:cNvPr>
          <p:cNvSpPr txBox="1"/>
          <p:nvPr/>
        </p:nvSpPr>
        <p:spPr>
          <a:xfrm>
            <a:off x="1314435" y="263335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밀크티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D2CBC-2CF3-4B29-AB21-64524D27C13C}"/>
              </a:ext>
            </a:extLst>
          </p:cNvPr>
          <p:cNvSpPr txBox="1"/>
          <p:nvPr/>
        </p:nvSpPr>
        <p:spPr>
          <a:xfrm>
            <a:off x="2018411" y="2614503"/>
            <a:ext cx="10828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타피오카</a:t>
            </a:r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펄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1069E-3B5E-409E-B321-EB098818912C}"/>
              </a:ext>
            </a:extLst>
          </p:cNvPr>
          <p:cNvSpPr txBox="1"/>
          <p:nvPr/>
        </p:nvSpPr>
        <p:spPr>
          <a:xfrm>
            <a:off x="1846044" y="299221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달다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6A701B-BE40-4BFE-BF10-DDBB91E99643}"/>
              </a:ext>
            </a:extLst>
          </p:cNvPr>
          <p:cNvSpPr txBox="1"/>
          <p:nvPr/>
        </p:nvSpPr>
        <p:spPr>
          <a:xfrm>
            <a:off x="2537086" y="297855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잎차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DEC3E2-BEC6-4121-B8A3-51BB1737A132}"/>
              </a:ext>
            </a:extLst>
          </p:cNvPr>
          <p:cNvSpPr txBox="1"/>
          <p:nvPr/>
        </p:nvSpPr>
        <p:spPr>
          <a:xfrm>
            <a:off x="3074289" y="2626314"/>
            <a:ext cx="9068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화이트펄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D4D12F-4262-4A20-88AD-78AE00E97CE0}"/>
              </a:ext>
            </a:extLst>
          </p:cNvPr>
          <p:cNvSpPr txBox="1"/>
          <p:nvPr/>
        </p:nvSpPr>
        <p:spPr>
          <a:xfrm>
            <a:off x="3110289" y="300776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대만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C540EE-2615-4F9A-BC37-65032A11D7B8}"/>
              </a:ext>
            </a:extLst>
          </p:cNvPr>
          <p:cNvSpPr txBox="1"/>
          <p:nvPr/>
        </p:nvSpPr>
        <p:spPr>
          <a:xfrm>
            <a:off x="1363053" y="333250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음료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7C7B5E-3687-4AD5-BC60-C9CBD58A8084}"/>
              </a:ext>
            </a:extLst>
          </p:cNvPr>
          <p:cNvSpPr txBox="1"/>
          <p:nvPr/>
        </p:nvSpPr>
        <p:spPr>
          <a:xfrm>
            <a:off x="1958529" y="338746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젊다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3B415-D8B2-4ABD-B700-254276B50585}"/>
              </a:ext>
            </a:extLst>
          </p:cNvPr>
          <p:cNvSpPr txBox="1"/>
          <p:nvPr/>
        </p:nvSpPr>
        <p:spPr>
          <a:xfrm>
            <a:off x="1272841" y="494493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밀크폼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A4D569-7404-4D57-BF8D-DEE87F962C78}"/>
              </a:ext>
            </a:extLst>
          </p:cNvPr>
          <p:cNvSpPr txBox="1"/>
          <p:nvPr/>
        </p:nvSpPr>
        <p:spPr>
          <a:xfrm>
            <a:off x="1816380" y="496273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에이드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9F8FA3-EF75-4376-8714-A107F9A09418}"/>
              </a:ext>
            </a:extLst>
          </p:cNvPr>
          <p:cNvSpPr txBox="1"/>
          <p:nvPr/>
        </p:nvSpPr>
        <p:spPr>
          <a:xfrm>
            <a:off x="2386885" y="4975643"/>
            <a:ext cx="12183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커스터마이징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08DE2B-C28F-46FE-ACAA-C18BE347E90F}"/>
              </a:ext>
            </a:extLst>
          </p:cNvPr>
          <p:cNvSpPr txBox="1"/>
          <p:nvPr/>
        </p:nvSpPr>
        <p:spPr>
          <a:xfrm>
            <a:off x="2628610" y="3319537"/>
            <a:ext cx="10212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브라운슈가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C401ED-D03E-4AA6-8FC0-21D2DD33B0BC}"/>
              </a:ext>
            </a:extLst>
          </p:cNvPr>
          <p:cNvSpPr txBox="1"/>
          <p:nvPr/>
        </p:nvSpPr>
        <p:spPr>
          <a:xfrm>
            <a:off x="3295411" y="535444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얼음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4F41A2-C584-4F99-ACBE-271AA0C92374}"/>
              </a:ext>
            </a:extLst>
          </p:cNvPr>
          <p:cNvSpPr txBox="1"/>
          <p:nvPr/>
        </p:nvSpPr>
        <p:spPr>
          <a:xfrm>
            <a:off x="2656962" y="537649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초코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036D43-553E-49F9-8D17-0C5F6B239F40}"/>
              </a:ext>
            </a:extLst>
          </p:cNvPr>
          <p:cNvSpPr txBox="1"/>
          <p:nvPr/>
        </p:nvSpPr>
        <p:spPr>
          <a:xfrm>
            <a:off x="2152051" y="549208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딸기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AAF883-BD05-42A0-BE03-50A6E215AC03}"/>
              </a:ext>
            </a:extLst>
          </p:cNvPr>
          <p:cNvSpPr txBox="1"/>
          <p:nvPr/>
        </p:nvSpPr>
        <p:spPr>
          <a:xfrm>
            <a:off x="1573043" y="544733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타로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3C52C3-9169-4EC0-A635-5DE29DA68EEB}"/>
              </a:ext>
            </a:extLst>
          </p:cNvPr>
          <p:cNvSpPr txBox="1"/>
          <p:nvPr/>
        </p:nvSpPr>
        <p:spPr>
          <a:xfrm>
            <a:off x="3400477" y="409779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녹차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E92371-23A9-4FAB-B481-14A505A65ED1}"/>
              </a:ext>
            </a:extLst>
          </p:cNvPr>
          <p:cNvSpPr txBox="1"/>
          <p:nvPr/>
        </p:nvSpPr>
        <p:spPr>
          <a:xfrm>
            <a:off x="3354594" y="370846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과일차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CD545A-5368-4785-9390-792737160B4C}"/>
              </a:ext>
            </a:extLst>
          </p:cNvPr>
          <p:cNvSpPr txBox="1"/>
          <p:nvPr/>
        </p:nvSpPr>
        <p:spPr>
          <a:xfrm>
            <a:off x="2622342" y="373238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우유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562854-0D5B-4DD6-9E6F-8B173EFA77DA}"/>
              </a:ext>
            </a:extLst>
          </p:cNvPr>
          <p:cNvSpPr txBox="1"/>
          <p:nvPr/>
        </p:nvSpPr>
        <p:spPr>
          <a:xfrm>
            <a:off x="1420643" y="4072274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홍콩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B90FD4-A822-4B3D-99D6-4B9E2BBA4B5A}"/>
              </a:ext>
            </a:extLst>
          </p:cNvPr>
          <p:cNvSpPr txBox="1"/>
          <p:nvPr/>
        </p:nvSpPr>
        <p:spPr>
          <a:xfrm>
            <a:off x="2089426" y="409779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버블티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52CD01-5C52-4EAF-B3E2-6608AAACA612}"/>
              </a:ext>
            </a:extLst>
          </p:cNvPr>
          <p:cNvSpPr txBox="1"/>
          <p:nvPr/>
        </p:nvSpPr>
        <p:spPr>
          <a:xfrm>
            <a:off x="2744952" y="415026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치즈폼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5B6365-CB1B-461A-8BE4-0276778B4EE7}"/>
              </a:ext>
            </a:extLst>
          </p:cNvPr>
          <p:cNvSpPr txBox="1"/>
          <p:nvPr/>
        </p:nvSpPr>
        <p:spPr>
          <a:xfrm>
            <a:off x="1569431" y="455561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주스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E2193E-2A04-4D35-878A-A4318D3C1889}"/>
              </a:ext>
            </a:extLst>
          </p:cNvPr>
          <p:cNvSpPr txBox="1"/>
          <p:nvPr/>
        </p:nvSpPr>
        <p:spPr>
          <a:xfrm>
            <a:off x="2106331" y="450154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코코넛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59C9A7-936E-45BE-9C12-81E5AB14A642}"/>
              </a:ext>
            </a:extLst>
          </p:cNvPr>
          <p:cNvSpPr txBox="1"/>
          <p:nvPr/>
        </p:nvSpPr>
        <p:spPr>
          <a:xfrm>
            <a:off x="2692593" y="458360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논커피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F4BA2E-341C-4E55-A2E0-20C8B9E5144F}"/>
              </a:ext>
            </a:extLst>
          </p:cNvPr>
          <p:cNvSpPr txBox="1"/>
          <p:nvPr/>
        </p:nvSpPr>
        <p:spPr>
          <a:xfrm>
            <a:off x="3324332" y="4600784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여성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0506A3-B619-460B-94AC-13C195EF2CFF}"/>
              </a:ext>
            </a:extLst>
          </p:cNvPr>
          <p:cNvSpPr txBox="1"/>
          <p:nvPr/>
        </p:nvSpPr>
        <p:spPr>
          <a:xfrm>
            <a:off x="1272841" y="2952784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스무디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9A99DC-6392-4291-B677-AB1682EE9A67}"/>
              </a:ext>
            </a:extLst>
          </p:cNvPr>
          <p:cNvSpPr txBox="1"/>
          <p:nvPr/>
        </p:nvSpPr>
        <p:spPr>
          <a:xfrm>
            <a:off x="3539004" y="3256695"/>
            <a:ext cx="835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시원하다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7DA0B8-BE38-4835-B6B0-53EA8914944A}"/>
              </a:ext>
            </a:extLst>
          </p:cNvPr>
          <p:cNvSpPr txBox="1"/>
          <p:nvPr/>
        </p:nvSpPr>
        <p:spPr>
          <a:xfrm>
            <a:off x="1288247" y="3744242"/>
            <a:ext cx="8011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얼그레이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1195B6-5B9C-4E48-B86D-B75B5CE80F71}"/>
              </a:ext>
            </a:extLst>
          </p:cNvPr>
          <p:cNvSpPr txBox="1"/>
          <p:nvPr/>
        </p:nvSpPr>
        <p:spPr>
          <a:xfrm>
            <a:off x="2000123" y="371711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우롱티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BABF9E-5650-4A2B-8B53-E1A2A6799D4D}"/>
              </a:ext>
            </a:extLst>
          </p:cNvPr>
          <p:cNvSpPr txBox="1"/>
          <p:nvPr/>
        </p:nvSpPr>
        <p:spPr>
          <a:xfrm>
            <a:off x="3369142" y="5006350"/>
            <a:ext cx="10212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여름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2D0E15-4940-4FDC-A1AB-D9DDE382026B}"/>
              </a:ext>
            </a:extLst>
          </p:cNvPr>
          <p:cNvSpPr txBox="1"/>
          <p:nvPr/>
        </p:nvSpPr>
        <p:spPr>
          <a:xfrm>
            <a:off x="6925803" y="197194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밀크티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6AB531-667C-4770-853E-6E0F81A71A48}"/>
              </a:ext>
            </a:extLst>
          </p:cNvPr>
          <p:cNvSpPr txBox="1"/>
          <p:nvPr/>
        </p:nvSpPr>
        <p:spPr>
          <a:xfrm>
            <a:off x="8143100" y="2767172"/>
            <a:ext cx="10828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타피오카</a:t>
            </a:r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펄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AAFC1E-AA1F-4C33-9B9B-5A1E6137C4EE}"/>
              </a:ext>
            </a:extLst>
          </p:cNvPr>
          <p:cNvSpPr txBox="1"/>
          <p:nvPr/>
        </p:nvSpPr>
        <p:spPr>
          <a:xfrm>
            <a:off x="7457412" y="233079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달다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6B0FF8B-A7CD-4BB5-9474-64C63190E378}"/>
              </a:ext>
            </a:extLst>
          </p:cNvPr>
          <p:cNvSpPr txBox="1"/>
          <p:nvPr/>
        </p:nvSpPr>
        <p:spPr>
          <a:xfrm>
            <a:off x="9350263" y="326095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잎차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9D7B2A-1A5A-4271-9540-F4F94E30BC47}"/>
              </a:ext>
            </a:extLst>
          </p:cNvPr>
          <p:cNvSpPr txBox="1"/>
          <p:nvPr/>
        </p:nvSpPr>
        <p:spPr>
          <a:xfrm>
            <a:off x="8555770" y="2539597"/>
            <a:ext cx="9068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화이트펄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7C5156-5144-4172-BD2B-056D6BFC9423}"/>
              </a:ext>
            </a:extLst>
          </p:cNvPr>
          <p:cNvSpPr txBox="1"/>
          <p:nvPr/>
        </p:nvSpPr>
        <p:spPr>
          <a:xfrm>
            <a:off x="7523643" y="364520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대만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81EB9A-99CF-4639-9AE1-DA8D2EED1438}"/>
              </a:ext>
            </a:extLst>
          </p:cNvPr>
          <p:cNvSpPr txBox="1"/>
          <p:nvPr/>
        </p:nvSpPr>
        <p:spPr>
          <a:xfrm>
            <a:off x="7227053" y="267201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음료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3C3F47-4DAD-4119-BC3A-FF9CD6FC5913}"/>
              </a:ext>
            </a:extLst>
          </p:cNvPr>
          <p:cNvSpPr txBox="1"/>
          <p:nvPr/>
        </p:nvSpPr>
        <p:spPr>
          <a:xfrm>
            <a:off x="5783743" y="363898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젊다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063D14-61D8-4B94-9B8D-3C16C525274E}"/>
              </a:ext>
            </a:extLst>
          </p:cNvPr>
          <p:cNvSpPr txBox="1"/>
          <p:nvPr/>
        </p:nvSpPr>
        <p:spPr>
          <a:xfrm>
            <a:off x="8003143" y="176863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밀크폼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315A3D-05D2-422E-9D21-58E582CF9F58}"/>
              </a:ext>
            </a:extLst>
          </p:cNvPr>
          <p:cNvSpPr txBox="1"/>
          <p:nvPr/>
        </p:nvSpPr>
        <p:spPr>
          <a:xfrm>
            <a:off x="6112520" y="395936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에이드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AA57AE-D01F-4BA6-827F-770AF9A3E863}"/>
              </a:ext>
            </a:extLst>
          </p:cNvPr>
          <p:cNvSpPr txBox="1"/>
          <p:nvPr/>
        </p:nvSpPr>
        <p:spPr>
          <a:xfrm>
            <a:off x="5992470" y="2494859"/>
            <a:ext cx="12183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커스터마이징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8444C4-3B54-4484-9B83-E33996D7BB74}"/>
              </a:ext>
            </a:extLst>
          </p:cNvPr>
          <p:cNvSpPr txBox="1"/>
          <p:nvPr/>
        </p:nvSpPr>
        <p:spPr>
          <a:xfrm>
            <a:off x="8628439" y="4184335"/>
            <a:ext cx="10212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브라운슈가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75E446-F014-4DDD-8A77-AAD0B4ADED8F}"/>
              </a:ext>
            </a:extLst>
          </p:cNvPr>
          <p:cNvSpPr txBox="1"/>
          <p:nvPr/>
        </p:nvSpPr>
        <p:spPr>
          <a:xfrm>
            <a:off x="8918377" y="507744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얼음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7EFB32-92F4-41A4-80F2-12256AA2D490}"/>
              </a:ext>
            </a:extLst>
          </p:cNvPr>
          <p:cNvSpPr txBox="1"/>
          <p:nvPr/>
        </p:nvSpPr>
        <p:spPr>
          <a:xfrm>
            <a:off x="8582117" y="380111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초코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15A062-D55A-4E1F-BA5C-5973737CBDE5}"/>
              </a:ext>
            </a:extLst>
          </p:cNvPr>
          <p:cNvSpPr txBox="1"/>
          <p:nvPr/>
        </p:nvSpPr>
        <p:spPr>
          <a:xfrm>
            <a:off x="8239273" y="229792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딸기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833655-8CA3-40DE-9A2A-A446C5E00ADB}"/>
              </a:ext>
            </a:extLst>
          </p:cNvPr>
          <p:cNvSpPr txBox="1"/>
          <p:nvPr/>
        </p:nvSpPr>
        <p:spPr>
          <a:xfrm>
            <a:off x="9164312" y="373968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타로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44B60A-DB9E-4073-900A-EF47C68FFC24}"/>
              </a:ext>
            </a:extLst>
          </p:cNvPr>
          <p:cNvSpPr txBox="1"/>
          <p:nvPr/>
        </p:nvSpPr>
        <p:spPr>
          <a:xfrm>
            <a:off x="9352205" y="347343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녹차</a:t>
            </a:r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EAADB3-10D3-4AE5-896E-8A48E6B34E32}"/>
              </a:ext>
            </a:extLst>
          </p:cNvPr>
          <p:cNvSpPr txBox="1"/>
          <p:nvPr/>
        </p:nvSpPr>
        <p:spPr>
          <a:xfrm>
            <a:off x="7262889" y="321075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과일차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12F5EF-2BA7-4FEB-8DDB-D86E593C8834}"/>
              </a:ext>
            </a:extLst>
          </p:cNvPr>
          <p:cNvSpPr txBox="1"/>
          <p:nvPr/>
        </p:nvSpPr>
        <p:spPr>
          <a:xfrm>
            <a:off x="7317455" y="182926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우유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85F175-7F49-4396-A507-7724DBA7910A}"/>
              </a:ext>
            </a:extLst>
          </p:cNvPr>
          <p:cNvSpPr txBox="1"/>
          <p:nvPr/>
        </p:nvSpPr>
        <p:spPr>
          <a:xfrm>
            <a:off x="7205032" y="363875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홍콩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5685D3-7925-4360-B440-6452155FF636}"/>
              </a:ext>
            </a:extLst>
          </p:cNvPr>
          <p:cNvSpPr txBox="1"/>
          <p:nvPr/>
        </p:nvSpPr>
        <p:spPr>
          <a:xfrm>
            <a:off x="7387586" y="207502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버블티</a:t>
            </a:r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9E0C981-E6DF-4893-BAC0-F8DA441E0D2F}"/>
              </a:ext>
            </a:extLst>
          </p:cNvPr>
          <p:cNvSpPr txBox="1"/>
          <p:nvPr/>
        </p:nvSpPr>
        <p:spPr>
          <a:xfrm>
            <a:off x="7948577" y="199888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치즈폼</a:t>
            </a:r>
            <a:endParaRPr lang="ko-KR" alt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4388D8-FA6E-46D8-BDA5-E093180212A2}"/>
              </a:ext>
            </a:extLst>
          </p:cNvPr>
          <p:cNvSpPr txBox="1"/>
          <p:nvPr/>
        </p:nvSpPr>
        <p:spPr>
          <a:xfrm>
            <a:off x="6099792" y="326095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주스</a:t>
            </a:r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15EC21-C381-4649-85AB-69FB6318F66F}"/>
              </a:ext>
            </a:extLst>
          </p:cNvPr>
          <p:cNvSpPr txBox="1"/>
          <p:nvPr/>
        </p:nvSpPr>
        <p:spPr>
          <a:xfrm>
            <a:off x="8526436" y="322703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코코넛</a:t>
            </a:r>
            <a:endParaRPr lang="ko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FFF07C3-FAE6-42F1-AF75-F35BC8F0D559}"/>
              </a:ext>
            </a:extLst>
          </p:cNvPr>
          <p:cNvSpPr txBox="1"/>
          <p:nvPr/>
        </p:nvSpPr>
        <p:spPr>
          <a:xfrm>
            <a:off x="7581543" y="290589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논커피</a:t>
            </a:r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1D18DE-7D7F-4770-836B-A5FB5FBB835D}"/>
              </a:ext>
            </a:extLst>
          </p:cNvPr>
          <p:cNvSpPr txBox="1"/>
          <p:nvPr/>
        </p:nvSpPr>
        <p:spPr>
          <a:xfrm>
            <a:off x="7044742" y="250445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여성</a:t>
            </a:r>
            <a:endParaRPr lang="ko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277BBF-C8D2-4699-89EC-3661B1EF2E5A}"/>
              </a:ext>
            </a:extLst>
          </p:cNvPr>
          <p:cNvSpPr txBox="1"/>
          <p:nvPr/>
        </p:nvSpPr>
        <p:spPr>
          <a:xfrm>
            <a:off x="6884209" y="229136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스무디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AE6E4-5C98-4D9A-98B4-2624B7CF68B2}"/>
              </a:ext>
            </a:extLst>
          </p:cNvPr>
          <p:cNvSpPr txBox="1"/>
          <p:nvPr/>
        </p:nvSpPr>
        <p:spPr>
          <a:xfrm>
            <a:off x="6695763" y="3878186"/>
            <a:ext cx="835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시원하다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2F0E5A-F026-4BB0-9A12-14D8570CE645}"/>
              </a:ext>
            </a:extLst>
          </p:cNvPr>
          <p:cNvSpPr txBox="1"/>
          <p:nvPr/>
        </p:nvSpPr>
        <p:spPr>
          <a:xfrm>
            <a:off x="8924961" y="2972464"/>
            <a:ext cx="8011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얼그레이</a:t>
            </a:r>
            <a:endParaRPr lang="ko-KR" alt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920B034-91DD-4C49-B026-B2F9F94D97C6}"/>
              </a:ext>
            </a:extLst>
          </p:cNvPr>
          <p:cNvSpPr txBox="1"/>
          <p:nvPr/>
        </p:nvSpPr>
        <p:spPr>
          <a:xfrm>
            <a:off x="6668132" y="353030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우롱티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5D4E38-E447-4FA7-9D88-81D6CF4ECC6D}"/>
              </a:ext>
            </a:extLst>
          </p:cNvPr>
          <p:cNvSpPr txBox="1"/>
          <p:nvPr/>
        </p:nvSpPr>
        <p:spPr>
          <a:xfrm>
            <a:off x="6032957" y="3681750"/>
            <a:ext cx="10212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여름</a:t>
            </a:r>
            <a:endParaRPr lang="ko-KR" altLang="en-US" sz="12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F4FCC8D-3B97-4D6D-B165-52070DA90FBF}"/>
              </a:ext>
            </a:extLst>
          </p:cNvPr>
          <p:cNvSpPr/>
          <p:nvPr/>
        </p:nvSpPr>
        <p:spPr>
          <a:xfrm>
            <a:off x="6401694" y="1965491"/>
            <a:ext cx="1637941" cy="161061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4C8F2B7-9F09-4581-B05A-7132976AC631}"/>
              </a:ext>
            </a:extLst>
          </p:cNvPr>
          <p:cNvSpPr/>
          <p:nvPr/>
        </p:nvSpPr>
        <p:spPr>
          <a:xfrm>
            <a:off x="1376391" y="2433390"/>
            <a:ext cx="1637941" cy="161061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6DEF505-FE8D-45AD-A9E8-926E2750C267}"/>
              </a:ext>
            </a:extLst>
          </p:cNvPr>
          <p:cNvSpPr/>
          <p:nvPr/>
        </p:nvSpPr>
        <p:spPr>
          <a:xfrm>
            <a:off x="6834221" y="2410681"/>
            <a:ext cx="1637941" cy="161061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46636"/>
              </p:ext>
            </p:extLst>
          </p:nvPr>
        </p:nvGraphicFramePr>
        <p:xfrm>
          <a:off x="6159781" y="2203706"/>
          <a:ext cx="4576536" cy="3968495"/>
        </p:xfrm>
        <a:graphic>
          <a:graphicData uri="http://schemas.openxmlformats.org/drawingml/2006/table">
            <a:tbl>
              <a:tblPr/>
              <a:tblGrid>
                <a:gridCol w="45765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4181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5503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 핵심 키워드 방향은 대부분 부드러운 부분이 많고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정적인 부분과 동적인 부분이 잘 양분되어 있다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브랜드에서는 상큼하고 시원하며 생동감 있는 이미지를 계속 이어가고자 하기 때문에 기존 컬러에서 크게 변동을 주지 않고 기업의 주요 컬러인 레드를 포인트 컬러로 잡아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핵심 제품군인 </a:t>
                      </a:r>
                      <a:r>
                        <a:rPr lang="ko-KR" altLang="en-US" sz="15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밀크티의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밝은 브라운 컬러와 같은 부드러운 컬러를 같이 매칭하여 밝고 부드러운 느낌을 주고자 한다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A2F60639-AB00-4EE0-93EC-895762C2E33B}"/>
              </a:ext>
            </a:extLst>
          </p:cNvPr>
          <p:cNvSpPr/>
          <p:nvPr/>
        </p:nvSpPr>
        <p:spPr>
          <a:xfrm>
            <a:off x="1501067" y="2433390"/>
            <a:ext cx="1637941" cy="161061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3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261640"/>
              </p:ext>
            </p:extLst>
          </p:nvPr>
        </p:nvGraphicFramePr>
        <p:xfrm>
          <a:off x="1561763" y="3091160"/>
          <a:ext cx="9144000" cy="3299509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466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563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주문을 쉽게 할 수 있는 보조 시스템을 통해 고객층의 확산과 다변화를 기도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사이트에서 음료 커스텀에 따른 칼로리를 열람할 수 있는 기능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음료 커스텀에 대한 더욱 디테일한 설명 제공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lvl="0" indent="0" algn="l" defTabSz="914377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 핵심 키워드 방향은 대부분 부드러운 부분이 많고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정적인 부분과 동적인 부분이 잘 양분되어 있다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브랜드에서는 상큼하고 시원하며 생동감 있는 이미지를 계속 이어가고자 하기 때문에 기존 컬러에서 크게 변동을 주지 않고 기업의 주요 컬러인 레드를 포인트 컬러로 잡아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핵심 제품군인 </a:t>
                      </a:r>
                      <a:r>
                        <a:rPr lang="ko-KR" altLang="en-US" sz="15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밀크티의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밝은 브라운 컬러와 같은 부드러운 컬러를 같이 매칭하여 밝고 부드러운 느낌을 주고자 한다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1A1FB8-D088-44CD-A7D9-8462B466DB42}"/>
              </a:ext>
            </a:extLst>
          </p:cNvPr>
          <p:cNvSpPr/>
          <p:nvPr/>
        </p:nvSpPr>
        <p:spPr>
          <a:xfrm>
            <a:off x="5467351" y="3514725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205E70-A36B-4761-B868-E130373AE0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0" r="36550"/>
          <a:stretch/>
        </p:blipFill>
        <p:spPr>
          <a:xfrm>
            <a:off x="1095830" y="2001611"/>
            <a:ext cx="3383280" cy="58426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5506C7-5301-4654-8668-97AAFEF54A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25" r="29500"/>
          <a:stretch/>
        </p:blipFill>
        <p:spPr>
          <a:xfrm>
            <a:off x="6821424" y="2001611"/>
            <a:ext cx="3483864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3DAA84-E265-405F-BFFD-1634B339B7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5" t="34661" r="54325" b="27461"/>
          <a:stretch/>
        </p:blipFill>
        <p:spPr>
          <a:xfrm>
            <a:off x="6766560" y="1374189"/>
            <a:ext cx="4594860" cy="510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강슬아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강슬아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2693819"/>
              </p:ext>
            </p:extLst>
          </p:nvPr>
        </p:nvGraphicFramePr>
        <p:xfrm>
          <a:off x="1095830" y="2538250"/>
          <a:ext cx="9684201" cy="348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9630555"/>
              </p:ext>
            </p:extLst>
          </p:nvPr>
        </p:nvGraphicFramePr>
        <p:xfrm>
          <a:off x="1095830" y="2109109"/>
          <a:ext cx="9684201" cy="391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254623"/>
              </p:ext>
            </p:extLst>
          </p:nvPr>
        </p:nvGraphicFramePr>
        <p:xfrm>
          <a:off x="1427793" y="2109108"/>
          <a:ext cx="9190922" cy="3653189"/>
        </p:xfrm>
        <a:graphic>
          <a:graphicData uri="http://schemas.openxmlformats.org/drawingml/2006/table">
            <a:tbl>
              <a:tblPr firstRow="1" bandRow="1"/>
              <a:tblGrid>
                <a:gridCol w="550780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긍정요인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부정 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내부요인</a:t>
                      </a:r>
                      <a:endParaRPr lang="en-US" altLang="ko-KR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b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토핑과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당도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얼음 커스터마이징을 제공함으로써 손님 개개인의 취향을 맞춰주는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1:1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맞춤 서비스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커피를 부담스러워 하는 손님에게 보다 넓은 선택지를 제시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복잡한 주문 시스템으로 인한 새로운 고객층의 진입 장벽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커피가 별로 없다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  <a:p>
                      <a:pPr marL="171450" marR="0" lvl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아이스 음료 위주이기 때문에 계절적 요인에 큰 영향을 받음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외부요인</a:t>
                      </a:r>
                      <a:endParaRPr lang="en-US" altLang="ko-KR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인지도가 가장 높은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버블티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체인 중 하나로서 안정적인 고객층을 확보하고 있음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버블티의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인기로 인해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버블티를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취급하는 전문점이나 카페가 많아져 희소성이 떨어짐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코로나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확산의 영향으로 건강에 대한 관심이 높아지며 고당도 고칼로리 음료를 덜 선호하게 됨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427792" y="5869795"/>
            <a:ext cx="919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</a:rPr>
              <a:t>주문을 쉽게 할 수 있는 보조 시스템을 통해 고객층의 확산과 다변화를 기도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356035"/>
              </p:ext>
            </p:extLst>
          </p:nvPr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적절하다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음료 중에서도 최근 트렌드가 된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버블티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시장에 특화되어 있으며 업계 선두를 점하고 있어 경쟁력이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적당하다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식음료 시장은 꾸준한 수요가 존재하며 꾸준한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신메뉴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개발과 마케팅을 통해 지속적인 고객 유치가 가능하다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많지는 않지만 꾸준히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코로나로 인한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비대면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서비스가 대두된 시기이므로 배달 시장을 공략한다면 잠재 수요를 더욱 이끌어 낼 수 있을 것으로 보인다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00506"/>
              </p:ext>
            </p:extLst>
          </p:nvPr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굳이 동종업계가 아니더라도 한정된 자원인 금전을 가지고 경쟁하므로 경쟁사가 될 수 있다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강력하다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버블티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업체들도 계속해서 생겨나고 있으며 커피 전문점은 이미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과포화된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상태이다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진입 가능성이 높다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해외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버블티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업체가 국내로 계속 진입하고 있는 상황이다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867566"/>
              </p:ext>
            </p:extLst>
          </p:nvPr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비교적 차에 익숙하지 않은 젊은 세대에게 쉽고 맛있게 즐길 수 있는 차 문화를 보급하고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규모에 맞는 적절한 인프라와 기술을 갖추고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명확하고 필요한 자료만 제공하여 목적과 용도에 맞게 제작한다면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더 나은 사이트로의 재구축으로 인하여 많은 시너지를 얻을 수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000751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음료 커스텀에 따른 칼로리를 열람할 수 있는 기능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김초코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21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한국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대학생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SNS,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홈 트레이닝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인터넷 쇼핑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우쿨렐레</a:t>
                      </a: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서울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70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자기개발에 관심이 많음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트렌디함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김초코는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 인문계 대학생으로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대학 수업과 편의점 아르바이트를 병행하며 생활하고 있습니다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부모님 집에서 거주하기 때문에 생활비가 크게 들지 않아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수입으로는 반을 저축한 뒤 남는 돈으로 소비를 합니다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코로나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영향으로 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비대면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소비가 잦아 인터넷 쇼핑을 주로 하며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최근에는 외출이 줄어든 대신 홈 트레이닝으로 건강 관리를 하고 있습니다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남는 시간에는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하거나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동영상 스트리밍 사이트를 보며 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우쿨렐레를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연습합니다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0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그는 공차의 달고 시원한 버블 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밀크티를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좋아합니다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하지만 최근에는 밖에 나갈 일이 준 데다 홈 트레이닝을 하고 있다 보니 고칼로리 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버블티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음료가 부담스럽습니다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공차는 취향에 맞게 당도나 버블 같은 것을 조절해서 먹을 수 있지만 그럴 경우에 칼로리가 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어떤지는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명확히 알 수 없기 때문에 어떻게 하면 좋을지 고민하고 있습니다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집에서 배달 앱으로 공차를 시키려고 하기에 직원에게 묻기도 곤란하네요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277722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 커스텀에 대한 더욱 디테일한 설명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박치즈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55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한국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직장인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TV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시청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등산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스크린 골프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여행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안양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550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안정을 추구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새로운 것에 적응이 느림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가정적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박치즈는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세의 직장인 남성으로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 관련 중소기업에서 영업직으로 일하고 있습니다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자가와 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자차가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있는 맞벌이 부부이며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녀를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두고 있습니다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퇴근한 후에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TV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보며 가족들과 시간을 보내는 것이 낙이고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주말에는 친구들과 등산을 하거나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스크린 골프를 칩니다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종종 시간을 내어 가족들과 여행을 다니고 맛집을 찾아 다니는 것도 좋아합니다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적당히 대출을 갚고 저축을 하며 그럭저럭 만족스러운 삶을 살고 있습니다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0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그의 회사 건물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층에는 공차가 입점해 있습니다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그렇게 선호하는 맛은 아니나 같은 팀 직원들이 좋아하여 종종 들르게 됩니다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그러나 들를 때마다 직원이 이것저것 묻는 통에 당혹스럽습니다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알아서 해 달라고 대충 넘기고 있지만 입맛에 더 맞게 음료를 만들 수 있다면 좋겠다고 생각합니다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1529</Words>
  <Application>Microsoft Office PowerPoint</Application>
  <PresentationFormat>와이드스크린</PresentationFormat>
  <Paragraphs>298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디자인 사용자 지정</vt:lpstr>
      <vt:lpstr>공차 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(메인 페이지 구성)</vt:lpstr>
      <vt:lpstr>5. 웹페이지 구조 (서브 페이지 구성-3)</vt:lpstr>
      <vt:lpstr>프로젝트 001 000 사이트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aytjoeun</cp:lastModifiedBy>
  <cp:revision>110</cp:revision>
  <dcterms:created xsi:type="dcterms:W3CDTF">2021-04-03T06:27:39Z</dcterms:created>
  <dcterms:modified xsi:type="dcterms:W3CDTF">2021-09-13T02:16:43Z</dcterms:modified>
</cp:coreProperties>
</file>