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9"/>
  </p:notesMasterIdLst>
  <p:sldIdLst>
    <p:sldId id="256" r:id="rId3"/>
    <p:sldId id="260" r:id="rId4"/>
    <p:sldId id="268" r:id="rId5"/>
    <p:sldId id="276" r:id="rId6"/>
    <p:sldId id="277" r:id="rId7"/>
    <p:sldId id="278" r:id="rId8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B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4646" autoAdjust="0"/>
  </p:normalViewPr>
  <p:slideViewPr>
    <p:cSldViewPr snapToGrid="0">
      <p:cViewPr varScale="1">
        <p:scale>
          <a:sx n="96" d="100"/>
          <a:sy n="96" d="100"/>
        </p:scale>
        <p:origin x="70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개요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공차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http://www.gong-cha.co.kr/brand/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자사 브랜드 음료 메뉴 정보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관련 정보 등을 제공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티 음료에 관심을 가지고 있는 젊은 층</a:t>
          </a: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– BI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에 대해서는 명시해 두었지만 구체적인 사용 규정에 대해서는 명시되어 있지 않음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 (http://www.gong-cha.co.kr/brand/brand/identity.php)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 custLinFactNeighborY="-2072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6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6" custScaleY="37125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5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6" custScaleY="39375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5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6" custScaleY="30735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5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6" custScaleY="44565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5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6" custScaleY="114787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5"/>
      <dgm:spPr/>
    </dgm:pt>
    <dgm:pt modelId="{4244B347-B834-4540-896B-C1CDB75776CC}" type="pres">
      <dgm:prSet presAssocID="{D60B39B7-B0FB-4F89-830B-0C40B4020BA1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요구사항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자사 브랜드 사이트를 활성화 시키고자 하나 디자인 및 기능이 단순하여 리뉴얼을 통해 개선하고자 함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일상생활 속에서 매일 즐기기 좋은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버블티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밀크티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브랜드의 이미지를 부각하여 보다 넓은 고객층을 확보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화면의 크기를 가지는 기기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반응형 웹페이지 구성</a:t>
          </a: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화이트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레드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브라운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스카이블루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민트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딥브라운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등</a:t>
          </a: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세련되고 깔끔하게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70057C24-78A9-4E15-805D-4830A7B87457}">
      <dgm:prSet phldrT="[텍스트]" custT="1"/>
      <dgm:spPr/>
      <dgm:t>
        <a:bodyPr anchor="t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음료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차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여성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버블티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커스터마이징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…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9F0FD69-7052-4873-9112-1C3642420A67}" type="par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4DA0A697-7CF5-498B-BCAD-DB467EE332AE}" type="sib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7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7" custScaleY="31548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6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7" custScaleY="3350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6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7" custScaleY="27209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6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7" custScaleY="24523" custLinFactNeighborY="-1850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6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7" custScaleY="26525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6"/>
      <dgm:spPr/>
    </dgm:pt>
    <dgm:pt modelId="{4244B347-B834-4540-896B-C1CDB75776CC}" type="pres">
      <dgm:prSet presAssocID="{D60B39B7-B0FB-4F89-830B-0C40B4020BA1}" presName="vertSpace2b" presStyleCnt="0"/>
      <dgm:spPr/>
    </dgm:pt>
    <dgm:pt modelId="{01C562DF-A3BD-4E42-BA25-5FADA324D432}" type="pres">
      <dgm:prSet presAssocID="{70057C24-78A9-4E15-805D-4830A7B87457}" presName="horz2" presStyleCnt="0"/>
      <dgm:spPr/>
    </dgm:pt>
    <dgm:pt modelId="{FBEF2ED9-7B83-4A61-9381-1A209FE292AE}" type="pres">
      <dgm:prSet presAssocID="{70057C24-78A9-4E15-805D-4830A7B87457}" presName="horzSpace2" presStyleCnt="0"/>
      <dgm:spPr/>
    </dgm:pt>
    <dgm:pt modelId="{F1D1BEF8-9417-4F00-9342-2A92EF88E3E4}" type="pres">
      <dgm:prSet presAssocID="{70057C24-78A9-4E15-805D-4830A7B87457}" presName="tx2" presStyleLbl="revTx" presStyleIdx="6" presStyleCnt="7" custScaleY="47855"/>
      <dgm:spPr/>
    </dgm:pt>
    <dgm:pt modelId="{A3E14711-E84E-4DDD-9E59-08B76228A8F4}" type="pres">
      <dgm:prSet presAssocID="{70057C24-78A9-4E15-805D-4830A7B87457}" presName="vert2" presStyleCnt="0"/>
      <dgm:spPr/>
    </dgm:pt>
    <dgm:pt modelId="{6E096DDC-14C4-46D7-B231-32A1E2CCD90A}" type="pres">
      <dgm:prSet presAssocID="{70057C24-78A9-4E15-805D-4830A7B87457}" presName="thinLine2b" presStyleLbl="callout" presStyleIdx="5" presStyleCnt="6"/>
      <dgm:spPr/>
    </dgm:pt>
    <dgm:pt modelId="{E6C9BE64-0386-42CB-94F8-9EEE525AD67E}" type="pres">
      <dgm:prSet presAssocID="{70057C24-78A9-4E15-805D-4830A7B87457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E6BF2A9B-8D19-407B-BE38-00FAB4AC2510}" type="presOf" srcId="{70057C24-78A9-4E15-805D-4830A7B87457}" destId="{F1D1BEF8-9417-4F00-9342-2A92EF88E3E4}" srcOrd="0" destOrd="0" presId="urn:microsoft.com/office/officeart/2008/layout/LinedList"/>
    <dgm:cxn modelId="{945A36A1-8868-49AC-AD6A-517F149F4A39}" srcId="{D58B520D-A07B-4F94-8DF3-9C1500C899DC}" destId="{70057C24-78A9-4E15-805D-4830A7B87457}" srcOrd="5" destOrd="0" parTransId="{D9F0FD69-7052-4873-9112-1C3642420A67}" sibTransId="{4DA0A697-7CF5-498B-BCAD-DB467EE332AE}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  <dgm:cxn modelId="{D3527B07-817C-41DA-B6DC-34A742948CD9}" type="presParOf" srcId="{CFF04302-6886-4386-9185-5D53F19CEF97}" destId="{01C562DF-A3BD-4E42-BA25-5FADA324D432}" srcOrd="16" destOrd="0" presId="urn:microsoft.com/office/officeart/2008/layout/LinedList"/>
    <dgm:cxn modelId="{9A12888C-8861-4A46-9A17-1DFEFAA8F3B3}" type="presParOf" srcId="{01C562DF-A3BD-4E42-BA25-5FADA324D432}" destId="{FBEF2ED9-7B83-4A61-9381-1A209FE292AE}" srcOrd="0" destOrd="0" presId="urn:microsoft.com/office/officeart/2008/layout/LinedList"/>
    <dgm:cxn modelId="{4939FCE5-1DC1-48C0-BB89-27DFC1491DFE}" type="presParOf" srcId="{01C562DF-A3BD-4E42-BA25-5FADA324D432}" destId="{F1D1BEF8-9417-4F00-9342-2A92EF88E3E4}" srcOrd="1" destOrd="0" presId="urn:microsoft.com/office/officeart/2008/layout/LinedList"/>
    <dgm:cxn modelId="{9EB74280-BED2-4B83-8338-EE0FBEEC43D1}" type="presParOf" srcId="{01C562DF-A3BD-4E42-BA25-5FADA324D432}" destId="{A3E14711-E84E-4DDD-9E59-08B76228A8F4}" srcOrd="2" destOrd="0" presId="urn:microsoft.com/office/officeart/2008/layout/LinedList"/>
    <dgm:cxn modelId="{B0D58556-FD2E-4112-8EE8-8AB3FEA3354B}" type="presParOf" srcId="{CFF04302-6886-4386-9185-5D53F19CEF97}" destId="{6E096DDC-14C4-46D7-B231-32A1E2CCD90A}" srcOrd="17" destOrd="0" presId="urn:microsoft.com/office/officeart/2008/layout/LinedList"/>
    <dgm:cxn modelId="{D691624C-D62C-41B2-AF9B-38D49089AC8A}" type="presParOf" srcId="{CFF04302-6886-4386-9185-5D53F19CEF97}" destId="{E6C9BE64-0386-42CB-94F8-9EEE525AD67E}" srcOrd="18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78684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1380"/>
          <a:ext cx="1573682" cy="2825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개요</a:t>
          </a:r>
        </a:p>
      </dsp:txBody>
      <dsp:txXfrm>
        <a:off x="0" y="1380"/>
        <a:ext cx="1573682" cy="2825452"/>
      </dsp:txXfrm>
    </dsp:sp>
    <dsp:sp modelId="{B292DB37-5DAC-4239-B187-DFD8D1E45EBC}">
      <dsp:nvSpPr>
        <dsp:cNvPr id="0" name=""/>
        <dsp:cNvSpPr/>
      </dsp:nvSpPr>
      <dsp:spPr>
        <a:xfrm>
          <a:off x="1691708" y="48977"/>
          <a:ext cx="6176704" cy="353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공차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48977"/>
        <a:ext cx="6176704" cy="353405"/>
      </dsp:txXfrm>
    </dsp:sp>
    <dsp:sp modelId="{4110832E-0718-476E-A490-037F526FEE32}">
      <dsp:nvSpPr>
        <dsp:cNvPr id="0" name=""/>
        <dsp:cNvSpPr/>
      </dsp:nvSpPr>
      <dsp:spPr>
        <a:xfrm>
          <a:off x="1573682" y="402383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1691708" y="449980"/>
          <a:ext cx="6176704" cy="374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http://www.gong-cha.co.kr/brand/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449980"/>
        <a:ext cx="6176704" cy="374824"/>
      </dsp:txXfrm>
    </dsp:sp>
    <dsp:sp modelId="{AD911FAF-521A-4820-A828-D3E3718C95AE}">
      <dsp:nvSpPr>
        <dsp:cNvPr id="0" name=""/>
        <dsp:cNvSpPr/>
      </dsp:nvSpPr>
      <dsp:spPr>
        <a:xfrm>
          <a:off x="1573682" y="824804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1691708" y="872401"/>
          <a:ext cx="6176704" cy="292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자사 브랜드 음료 메뉴 정보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관련 정보 등을 제공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872401"/>
        <a:ext cx="6176704" cy="292577"/>
      </dsp:txXfrm>
    </dsp:sp>
    <dsp:sp modelId="{CF05C026-DB91-43DB-A06E-46B09EDF745D}">
      <dsp:nvSpPr>
        <dsp:cNvPr id="0" name=""/>
        <dsp:cNvSpPr/>
      </dsp:nvSpPr>
      <dsp:spPr>
        <a:xfrm>
          <a:off x="1573682" y="1164978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1691708" y="1212574"/>
          <a:ext cx="6176704" cy="424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티 음료에 관심을 가지고 있는 젊은 층</a:t>
          </a:r>
        </a:p>
      </dsp:txBody>
      <dsp:txXfrm>
        <a:off x="1691708" y="1212574"/>
        <a:ext cx="6176704" cy="424229"/>
      </dsp:txXfrm>
    </dsp:sp>
    <dsp:sp modelId="{D235D982-58AD-4B15-9D8D-F549E4F32805}">
      <dsp:nvSpPr>
        <dsp:cNvPr id="0" name=""/>
        <dsp:cNvSpPr/>
      </dsp:nvSpPr>
      <dsp:spPr>
        <a:xfrm>
          <a:off x="1573682" y="1636804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1691708" y="1684401"/>
          <a:ext cx="6176704" cy="1092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– BI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에 대해서는 명시해 두었지만 구체적인 사용 규정에 대해서는 명시되어 있지 않음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 (http://www.gong-cha.co.kr/brand/brand/identity.php)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1684401"/>
        <a:ext cx="6176704" cy="1092697"/>
      </dsp:txXfrm>
    </dsp:sp>
    <dsp:sp modelId="{D0A004F4-AD23-44AD-ADB5-BAD672B8AB1E}">
      <dsp:nvSpPr>
        <dsp:cNvPr id="0" name=""/>
        <dsp:cNvSpPr/>
      </dsp:nvSpPr>
      <dsp:spPr>
        <a:xfrm>
          <a:off x="1573682" y="2777098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1719"/>
          <a:ext cx="78684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1719"/>
          <a:ext cx="1573682" cy="3517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요구사항</a:t>
          </a:r>
        </a:p>
      </dsp:txBody>
      <dsp:txXfrm>
        <a:off x="0" y="1719"/>
        <a:ext cx="1573682" cy="3517398"/>
      </dsp:txXfrm>
    </dsp:sp>
    <dsp:sp modelId="{B292DB37-5DAC-4239-B187-DFD8D1E45EBC}">
      <dsp:nvSpPr>
        <dsp:cNvPr id="0" name=""/>
        <dsp:cNvSpPr/>
      </dsp:nvSpPr>
      <dsp:spPr>
        <a:xfrm>
          <a:off x="1691708" y="79435"/>
          <a:ext cx="6176704" cy="490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자사 브랜드 사이트를 활성화 시키고자 하나 디자인 및 기능이 단순하여 리뉴얼을 통해 개선하고자 함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79435"/>
        <a:ext cx="6176704" cy="490356"/>
      </dsp:txXfrm>
    </dsp:sp>
    <dsp:sp modelId="{4110832E-0718-476E-A490-037F526FEE32}">
      <dsp:nvSpPr>
        <dsp:cNvPr id="0" name=""/>
        <dsp:cNvSpPr/>
      </dsp:nvSpPr>
      <dsp:spPr>
        <a:xfrm>
          <a:off x="1573682" y="569791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1691708" y="647507"/>
          <a:ext cx="6176704" cy="520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일상생활 속에서 매일 즐기기 좋은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버블티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밀크티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브랜드의 이미지를 부각하여 보다 넓은 고객층을 확보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647507"/>
        <a:ext cx="6176704" cy="520790"/>
      </dsp:txXfrm>
    </dsp:sp>
    <dsp:sp modelId="{AD911FAF-521A-4820-A828-D3E3718C95AE}">
      <dsp:nvSpPr>
        <dsp:cNvPr id="0" name=""/>
        <dsp:cNvSpPr/>
      </dsp:nvSpPr>
      <dsp:spPr>
        <a:xfrm>
          <a:off x="1573682" y="1168297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1691708" y="1246013"/>
          <a:ext cx="6176704" cy="422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화면의 크기를 가지는 기기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반응형 웹페이지 구성</a:t>
          </a:r>
        </a:p>
      </dsp:txBody>
      <dsp:txXfrm>
        <a:off x="1691708" y="1246013"/>
        <a:ext cx="6176704" cy="422914"/>
      </dsp:txXfrm>
    </dsp:sp>
    <dsp:sp modelId="{CF05C026-DB91-43DB-A06E-46B09EDF745D}">
      <dsp:nvSpPr>
        <dsp:cNvPr id="0" name=""/>
        <dsp:cNvSpPr/>
      </dsp:nvSpPr>
      <dsp:spPr>
        <a:xfrm>
          <a:off x="1573682" y="1668928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1691708" y="1717889"/>
          <a:ext cx="6176704" cy="381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화이트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레드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브라운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스카이블루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민트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딥브라운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등</a:t>
          </a:r>
        </a:p>
      </dsp:txBody>
      <dsp:txXfrm>
        <a:off x="1691708" y="1717889"/>
        <a:ext cx="6176704" cy="381165"/>
      </dsp:txXfrm>
    </dsp:sp>
    <dsp:sp modelId="{D235D982-58AD-4B15-9D8D-F549E4F32805}">
      <dsp:nvSpPr>
        <dsp:cNvPr id="0" name=""/>
        <dsp:cNvSpPr/>
      </dsp:nvSpPr>
      <dsp:spPr>
        <a:xfrm>
          <a:off x="1573682" y="2127810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1691708" y="2205526"/>
          <a:ext cx="6176704" cy="412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세련되고 깔끔하게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2205526"/>
        <a:ext cx="6176704" cy="412283"/>
      </dsp:txXfrm>
    </dsp:sp>
    <dsp:sp modelId="{D0A004F4-AD23-44AD-ADB5-BAD672B8AB1E}">
      <dsp:nvSpPr>
        <dsp:cNvPr id="0" name=""/>
        <dsp:cNvSpPr/>
      </dsp:nvSpPr>
      <dsp:spPr>
        <a:xfrm>
          <a:off x="1573682" y="2617809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1BEF8-9417-4F00-9342-2A92EF88E3E4}">
      <dsp:nvSpPr>
        <dsp:cNvPr id="0" name=""/>
        <dsp:cNvSpPr/>
      </dsp:nvSpPr>
      <dsp:spPr>
        <a:xfrm>
          <a:off x="1691708" y="2695525"/>
          <a:ext cx="6176704" cy="743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음료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차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여성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버블티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커스터마이징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…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2695525"/>
        <a:ext cx="6176704" cy="743819"/>
      </dsp:txXfrm>
    </dsp:sp>
    <dsp:sp modelId="{6E096DDC-14C4-46D7-B231-32A1E2CCD90A}">
      <dsp:nvSpPr>
        <dsp:cNvPr id="0" name=""/>
        <dsp:cNvSpPr/>
      </dsp:nvSpPr>
      <dsp:spPr>
        <a:xfrm>
          <a:off x="1573682" y="3439344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0115-D117-43B1-A50B-8388D87F6800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E039-3F8E-4227-9922-CF48C4A73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3423419-97D2-4254-89CF-49A66273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519C831-5A16-422F-AB5D-8F3FE607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544C6EB3-5A5D-45B5-8C6A-89483E30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047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5B3DC4-B1CE-4A18-8C62-28565DAE554B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C0CCDC21-A355-4B9C-ACDE-EEDC890F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7431F14B-E017-42BE-8D55-91DE007C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75988760-984E-48A5-9721-DA7FD1E8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91045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9648112-F123-49F4-A2B5-E4501B108CF7}"/>
              </a:ext>
            </a:extLst>
          </p:cNvPr>
          <p:cNvGrpSpPr/>
          <p:nvPr userDrawn="1"/>
        </p:nvGrpSpPr>
        <p:grpSpPr>
          <a:xfrm>
            <a:off x="4145863" y="1559633"/>
            <a:ext cx="4736309" cy="4732310"/>
            <a:chOff x="781622" y="1817236"/>
            <a:chExt cx="4736309" cy="473231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BA509ED-3B56-466C-83BE-B9E166BDBFC6}"/>
                </a:ext>
              </a:extLst>
            </p:cNvPr>
            <p:cNvGrpSpPr/>
            <p:nvPr/>
          </p:nvGrpSpPr>
          <p:grpSpPr>
            <a:xfrm>
              <a:off x="894839" y="1964924"/>
              <a:ext cx="4509875" cy="4416458"/>
              <a:chOff x="5795064" y="1155998"/>
              <a:chExt cx="4938249" cy="4938249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89385DBE-5332-41D6-9515-35E4269E6149}"/>
                  </a:ext>
                </a:extLst>
              </p:cNvPr>
              <p:cNvSpPr/>
              <p:nvPr/>
            </p:nvSpPr>
            <p:spPr>
              <a:xfrm>
                <a:off x="5980346" y="1341280"/>
                <a:ext cx="4567684" cy="45676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50318937-7D2A-43C2-AABE-D056E8CF7E6C}"/>
                  </a:ext>
                </a:extLst>
              </p:cNvPr>
              <p:cNvGrpSpPr/>
              <p:nvPr/>
            </p:nvGrpSpPr>
            <p:grpSpPr>
              <a:xfrm>
                <a:off x="5795064" y="1155998"/>
                <a:ext cx="4938249" cy="4938249"/>
                <a:chOff x="5210503" y="1099363"/>
                <a:chExt cx="5525814" cy="5525814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89DFCA45-2B87-4E91-BA52-BE0ADC2D7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9AE611AD-2F29-4DE4-9563-314FB09041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D28B59-7D17-4AE6-87E2-8E51C0DAA467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E1A713-3EA3-460B-B3C1-027876EA0F53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3F15FE-1106-4118-A944-0009AA1FAA62}"/>
                </a:ext>
              </a:extLst>
            </p:cNvPr>
            <p:cNvSpPr txBox="1"/>
            <p:nvPr/>
          </p:nvSpPr>
          <p:spPr>
            <a:xfrm>
              <a:off x="2691661" y="1817236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C72229-385E-4521-9482-73FF40B37CD3}"/>
                </a:ext>
              </a:extLst>
            </p:cNvPr>
            <p:cNvSpPr txBox="1"/>
            <p:nvPr/>
          </p:nvSpPr>
          <p:spPr>
            <a:xfrm>
              <a:off x="2684113" y="6241769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딱딱한</a:t>
              </a:r>
            </a:p>
          </p:txBody>
        </p:sp>
      </p:grp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D57A55AE-566C-4C8E-A54E-78C481FF6EB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951106"/>
              </p:ext>
            </p:extLst>
          </p:nvPr>
        </p:nvGraphicFramePr>
        <p:xfrm>
          <a:off x="628650" y="2356589"/>
          <a:ext cx="3170646" cy="3065817"/>
        </p:xfrm>
        <a:graphic>
          <a:graphicData uri="http://schemas.openxmlformats.org/drawingml/2006/table">
            <a:tbl>
              <a:tblPr/>
              <a:tblGrid>
                <a:gridCol w="317064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2305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핵심 키워드 도출 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74276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D96B936-3714-4162-B89D-549A2487446C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제목 1">
            <a:extLst>
              <a:ext uri="{FF2B5EF4-FFF2-40B4-BE49-F238E27FC236}">
                <a16:creationId xmlns:a16="http://schemas.microsoft.com/office/drawing/2014/main" id="{5A762AA9-0E7E-457F-BE21-4FE645A2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6" name="부제목 2">
            <a:extLst>
              <a:ext uri="{FF2B5EF4-FFF2-40B4-BE49-F238E27FC236}">
                <a16:creationId xmlns:a16="http://schemas.microsoft.com/office/drawing/2014/main" id="{C187E3E8-971E-4DA1-A61D-FD4BB91CF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37" name="텍스트 개체 틀 3">
            <a:extLst>
              <a:ext uri="{FF2B5EF4-FFF2-40B4-BE49-F238E27FC236}">
                <a16:creationId xmlns:a16="http://schemas.microsoft.com/office/drawing/2014/main" id="{4F3A1317-F50C-4A15-A221-6041E6013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69177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6DBE928-64AD-46F8-9CA5-AB1E47482A55}"/>
              </a:ext>
            </a:extLst>
          </p:cNvPr>
          <p:cNvGrpSpPr/>
          <p:nvPr userDrawn="1"/>
        </p:nvGrpSpPr>
        <p:grpSpPr>
          <a:xfrm>
            <a:off x="5310306" y="2093230"/>
            <a:ext cx="4098341" cy="4066863"/>
            <a:chOff x="6077681" y="1843141"/>
            <a:chExt cx="4736309" cy="4699929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6ADC78C6-56C7-45DC-8B01-BC6471256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415" t="5347" r="8619" b="5664"/>
            <a:stretch>
              <a:fillRect/>
            </a:stretch>
          </p:blipFill>
          <p:spPr>
            <a:xfrm>
              <a:off x="6401052" y="2101550"/>
              <a:ext cx="4084418" cy="4122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F8E6BA-433E-4D3E-B9A4-57C80D846980}"/>
                </a:ext>
              </a:extLst>
            </p:cNvPr>
            <p:cNvSpPr txBox="1"/>
            <p:nvPr/>
          </p:nvSpPr>
          <p:spPr>
            <a:xfrm>
              <a:off x="6077681" y="3949015"/>
              <a:ext cx="273040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3B915C-BDAE-4EF2-9C38-E703CFBDE48F}"/>
                </a:ext>
              </a:extLst>
            </p:cNvPr>
            <p:cNvSpPr txBox="1"/>
            <p:nvPr/>
          </p:nvSpPr>
          <p:spPr>
            <a:xfrm>
              <a:off x="10540947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7A6F3B-DB43-4F4F-A6B6-90719998FF52}"/>
                </a:ext>
              </a:extLst>
            </p:cNvPr>
            <p:cNvSpPr txBox="1"/>
            <p:nvPr/>
          </p:nvSpPr>
          <p:spPr>
            <a:xfrm>
              <a:off x="7987720" y="1843141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2E223B-6EBB-4BBD-B92D-2B8394DF539C}"/>
                </a:ext>
              </a:extLst>
            </p:cNvPr>
            <p:cNvSpPr txBox="1"/>
            <p:nvPr/>
          </p:nvSpPr>
          <p:spPr>
            <a:xfrm>
              <a:off x="7980171" y="6255959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C4891C6-716B-42B4-9198-C050415DFA1C}"/>
              </a:ext>
            </a:extLst>
          </p:cNvPr>
          <p:cNvGrpSpPr/>
          <p:nvPr userDrawn="1"/>
        </p:nvGrpSpPr>
        <p:grpSpPr>
          <a:xfrm>
            <a:off x="665388" y="2121697"/>
            <a:ext cx="4098343" cy="4033700"/>
            <a:chOff x="781622" y="1873583"/>
            <a:chExt cx="4736309" cy="4661604"/>
          </a:xfrm>
        </p:grpSpPr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88097934-CD2D-41FF-969A-55F0C60605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63" t="9745" r="9269" b="7878"/>
            <a:stretch/>
          </p:blipFill>
          <p:spPr>
            <a:xfrm>
              <a:off x="1074539" y="2155171"/>
              <a:ext cx="4088854" cy="412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3AD478-AEE9-4CF4-836F-B93C22E5DFC9}"/>
                </a:ext>
              </a:extLst>
            </p:cNvPr>
            <p:cNvSpPr txBox="1"/>
            <p:nvPr/>
          </p:nvSpPr>
          <p:spPr>
            <a:xfrm>
              <a:off x="781622" y="3949015"/>
              <a:ext cx="273042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D0F7D0-7622-4B40-A47B-85FEAD381162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8DB4BC-71BF-49C6-BA6D-9FCB7E652A1C}"/>
                </a:ext>
              </a:extLst>
            </p:cNvPr>
            <p:cNvSpPr txBox="1"/>
            <p:nvPr/>
          </p:nvSpPr>
          <p:spPr>
            <a:xfrm>
              <a:off x="2691660" y="1873583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A3A1E2-12F1-4C14-847C-8893CE8718B8}"/>
                </a:ext>
              </a:extLst>
            </p:cNvPr>
            <p:cNvSpPr txBox="1"/>
            <p:nvPr/>
          </p:nvSpPr>
          <p:spPr>
            <a:xfrm>
              <a:off x="2684111" y="6248076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C2F08BD-4D08-4B31-9E2D-B422A59047A0}"/>
                </a:ext>
              </a:extLst>
            </p:cNvPr>
            <p:cNvSpPr/>
            <p:nvPr/>
          </p:nvSpPr>
          <p:spPr>
            <a:xfrm>
              <a:off x="3659891" y="6203734"/>
              <a:ext cx="1529520" cy="124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797E48C-4CC6-416A-BCB7-7EA07E31955C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제목 1">
            <a:extLst>
              <a:ext uri="{FF2B5EF4-FFF2-40B4-BE49-F238E27FC236}">
                <a16:creationId xmlns:a16="http://schemas.microsoft.com/office/drawing/2014/main" id="{0E897470-9F55-4A1B-A5CF-7B1BC6F80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8" name="부제목 2">
            <a:extLst>
              <a:ext uri="{FF2B5EF4-FFF2-40B4-BE49-F238E27FC236}">
                <a16:creationId xmlns:a16="http://schemas.microsoft.com/office/drawing/2014/main" id="{BC4DD07F-2FD0-4D7B-A271-FD4E73FDF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39" name="텍스트 개체 틀 3">
            <a:extLst>
              <a:ext uri="{FF2B5EF4-FFF2-40B4-BE49-F238E27FC236}">
                <a16:creationId xmlns:a16="http://schemas.microsoft.com/office/drawing/2014/main" id="{67A3D43B-6007-4863-A192-48AEF4D70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50272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8597413-5FF0-4652-85F6-A36E90EBECB2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C7B48C8B-B565-4C66-AFB5-C6069B30952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91605115"/>
              </p:ext>
            </p:extLst>
          </p:nvPr>
        </p:nvGraphicFramePr>
        <p:xfrm>
          <a:off x="4953000" y="2361358"/>
          <a:ext cx="4202678" cy="3538989"/>
        </p:xfrm>
        <a:graphic>
          <a:graphicData uri="http://schemas.openxmlformats.org/drawingml/2006/table">
            <a:tbl>
              <a:tblPr/>
              <a:tblGrid>
                <a:gridCol w="4202678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7291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16607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31" name="제목 1">
            <a:extLst>
              <a:ext uri="{FF2B5EF4-FFF2-40B4-BE49-F238E27FC236}">
                <a16:creationId xmlns:a16="http://schemas.microsoft.com/office/drawing/2014/main" id="{989DBE4B-92E8-4602-869F-B5E70D307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2" name="부제목 2">
            <a:extLst>
              <a:ext uri="{FF2B5EF4-FFF2-40B4-BE49-F238E27FC236}">
                <a16:creationId xmlns:a16="http://schemas.microsoft.com/office/drawing/2014/main" id="{CB502B4F-9192-4816-9F35-24FE75845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33" name="텍스트 개체 틀 3">
            <a:extLst>
              <a:ext uri="{FF2B5EF4-FFF2-40B4-BE49-F238E27FC236}">
                <a16:creationId xmlns:a16="http://schemas.microsoft.com/office/drawing/2014/main" id="{4A8C2975-461E-4413-A543-7892B354E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67252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44AD2A88-90B8-419C-9505-664AB698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C1D149F3-A7C5-4253-96D7-08412510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47B36837-A7E7-4B1B-8353-E479033D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0987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1BC95A47-A83F-4DBE-A274-615E878C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4D8CBAB-8692-40EB-BCBA-CD9980FD9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783416B6-0438-4B83-B07C-5F03FF18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0941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45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5306B4-CCB6-440B-B143-5014A4127794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240A2-83E6-43FE-B822-45939E6F216F}"/>
              </a:ext>
            </a:extLst>
          </p:cNvPr>
          <p:cNvSpPr txBox="1"/>
          <p:nvPr userDrawn="1"/>
        </p:nvSpPr>
        <p:spPr>
          <a:xfrm>
            <a:off x="83667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49507-DCFB-4209-A223-BBC24FF20C9E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CFEB2C-E607-4D52-B6F6-9A719A0AEE96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21C0E-F088-45CD-A512-9449A92AF55A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D11E2CAA-5935-44F3-923F-A3D4E2755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5578" y="6292346"/>
            <a:ext cx="1830134" cy="178124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4C07FC4C-0B64-490B-B920-CCACF1F0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2" y="597807"/>
            <a:ext cx="8007063" cy="449944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1E6645E1-C6C5-4CE6-BA21-6915A9A70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92203"/>
            <a:ext cx="7918618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B1ADA135-1AB6-47F8-92CE-BF4D7CB2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422854"/>
            <a:ext cx="7712243" cy="312057"/>
          </a:xfrm>
          <a:prstGeom prst="rect">
            <a:avLst/>
          </a:prstGeom>
        </p:spPr>
        <p:txBody>
          <a:bodyPr/>
          <a:lstStyle>
            <a:lvl1pPr marL="232167" indent="-232167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5CA33C4-6A64-4B14-AE2E-38814AD9EA1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004822" y="2433449"/>
          <a:ext cx="3718436" cy="3224402"/>
        </p:xfrm>
        <a:graphic>
          <a:graphicData uri="http://schemas.openxmlformats.org/drawingml/2006/table">
            <a:tbl>
              <a:tblPr/>
              <a:tblGrid>
                <a:gridCol w="37184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397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8846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2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2AF6CA-BB0C-4584-B69B-7414B61D7ED5}"/>
              </a:ext>
            </a:extLst>
          </p:cNvPr>
          <p:cNvSpPr/>
          <p:nvPr userDrawn="1"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92985A-7FB7-4237-B760-70A1F976B1B1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66D0E-CF57-4F6A-8159-9C9CA316338F}"/>
              </a:ext>
            </a:extLst>
          </p:cNvPr>
          <p:cNvSpPr txBox="1"/>
          <p:nvPr userDrawn="1"/>
        </p:nvSpPr>
        <p:spPr>
          <a:xfrm>
            <a:off x="83286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A216A-DB05-4113-A551-C9EECE87775A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062C9-EA74-4C9D-8D11-5896FE1A0D3F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663070-37B4-457D-86E3-E7AEF4B60022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43EC77-088F-46CA-B921-A6A881C99431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latin typeface="+mn-ea"/>
              </a:rPr>
              <a:t>강슬아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BF5B1-2F65-4A78-A63B-6DA6254FFBCC}"/>
              </a:ext>
            </a:extLst>
          </p:cNvPr>
          <p:cNvSpPr txBox="1"/>
          <p:nvPr userDrawn="1"/>
        </p:nvSpPr>
        <p:spPr>
          <a:xfrm>
            <a:off x="8586289" y="397245"/>
            <a:ext cx="1080589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0F4FF4-545F-4154-8034-CC9390C6ACB8}" type="slidenum">
              <a:rPr lang="ko-KR" altLang="en-US" sz="1100" smtClean="0">
                <a:solidFill>
                  <a:schemeClr val="bg1">
                    <a:lumMod val="95000"/>
                  </a:schemeClr>
                </a:solidFill>
              </a:rPr>
              <a:t>‹#›</a:t>
            </a:fld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A2114F2-05F7-4B27-ABE2-802B5F15F8E9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AB9C7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4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6607C-A416-4E5C-9E9B-2C8F198902B1}"/>
              </a:ext>
            </a:extLst>
          </p:cNvPr>
          <p:cNvSpPr txBox="1"/>
          <p:nvPr/>
        </p:nvSpPr>
        <p:spPr>
          <a:xfrm>
            <a:off x="1830920" y="1931692"/>
            <a:ext cx="6280887" cy="642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C3E1F19-E1FA-424B-AD7A-5FCF5CE50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877940"/>
              </p:ext>
            </p:extLst>
          </p:nvPr>
        </p:nvGraphicFramePr>
        <p:xfrm>
          <a:off x="2995929" y="3648075"/>
          <a:ext cx="3950868" cy="9291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532">
                  <a:extLst>
                    <a:ext uri="{9D8B030D-6E8A-4147-A177-3AD203B41FA5}">
                      <a16:colId xmlns:a16="http://schemas.microsoft.com/office/drawing/2014/main" val="889494836"/>
                    </a:ext>
                  </a:extLst>
                </a:gridCol>
                <a:gridCol w="3029336">
                  <a:extLst>
                    <a:ext uri="{9D8B030D-6E8A-4147-A177-3AD203B41FA5}">
                      <a16:colId xmlns:a16="http://schemas.microsoft.com/office/drawing/2014/main" val="774900547"/>
                    </a:ext>
                  </a:extLst>
                </a:gridCol>
              </a:tblGrid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능력단위명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요구분석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836536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 명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강슬아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429833978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제출일자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2021-09-13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1098599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9FDEEC-70F6-424E-B19D-D367EE80B3D2}"/>
              </a:ext>
            </a:extLst>
          </p:cNvPr>
          <p:cNvSpPr txBox="1"/>
          <p:nvPr/>
        </p:nvSpPr>
        <p:spPr>
          <a:xfrm>
            <a:off x="834774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01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01-1 </a:t>
            </a:r>
            <a:r>
              <a:rPr lang="ko-KR" altLang="en-US"/>
              <a:t>클라이언트</a:t>
            </a:r>
            <a:r>
              <a:rPr lang="en-US" altLang="ko-KR"/>
              <a:t>(</a:t>
            </a:r>
            <a:r>
              <a:rPr lang="ko-KR" altLang="en-US"/>
              <a:t>의뢰자</a:t>
            </a:r>
            <a:r>
              <a:rPr lang="en-US" altLang="ko-KR"/>
              <a:t>) </a:t>
            </a:r>
            <a:r>
              <a:rPr lang="ko-KR" altLang="en-US"/>
              <a:t>요구 사항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 및 기본 내용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8188475"/>
              </p:ext>
            </p:extLst>
          </p:nvPr>
        </p:nvGraphicFramePr>
        <p:xfrm>
          <a:off x="890362" y="2521116"/>
          <a:ext cx="7868413" cy="2828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3" name="부제목 10">
            <a:extLst>
              <a:ext uri="{FF2B5EF4-FFF2-40B4-BE49-F238E27FC236}">
                <a16:creationId xmlns:a16="http://schemas.microsoft.com/office/drawing/2014/main" id="{31AF4B42-67FD-497A-8B69-2D617C48B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01-2 </a:t>
            </a:r>
            <a:r>
              <a:rPr lang="ko-KR" altLang="en-US"/>
              <a:t>클라이언트</a:t>
            </a:r>
            <a:r>
              <a:rPr lang="en-US" altLang="ko-KR"/>
              <a:t>(</a:t>
            </a:r>
            <a:r>
              <a:rPr lang="ko-KR" altLang="en-US"/>
              <a:t>의뢰자</a:t>
            </a:r>
            <a:r>
              <a:rPr lang="en-US" altLang="ko-KR"/>
              <a:t>) </a:t>
            </a:r>
            <a:r>
              <a:rPr lang="ko-KR" altLang="en-US"/>
              <a:t>요구 사항</a:t>
            </a:r>
            <a:endParaRPr lang="ko-KR" altLang="en-US" dirty="0"/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ACAA3CF1-0A72-4BD4-BE85-4576D696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 구성 기초 요구 사항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526869"/>
              </p:ext>
            </p:extLst>
          </p:nvPr>
        </p:nvGraphicFramePr>
        <p:xfrm>
          <a:off x="890362" y="2356589"/>
          <a:ext cx="7868413" cy="352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400" b="1" dirty="0"/>
              <a:t>02-1 </a:t>
            </a:r>
            <a:r>
              <a:rPr lang="ko-KR" altLang="en-US" sz="1400" b="1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3654423" y="2539089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</a:t>
            </a:r>
            <a:endParaRPr lang="ko-KR" altLang="en-US" sz="97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37665-7756-453F-93E1-F9A5CAA736B6}"/>
              </a:ext>
            </a:extLst>
          </p:cNvPr>
          <p:cNvSpPr txBox="1"/>
          <p:nvPr/>
        </p:nvSpPr>
        <p:spPr>
          <a:xfrm>
            <a:off x="787661" y="264912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밀크티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D8DAD-8A1A-48A8-8AF1-F9BFB1FC208F}"/>
              </a:ext>
            </a:extLst>
          </p:cNvPr>
          <p:cNvSpPr txBox="1"/>
          <p:nvPr/>
        </p:nvSpPr>
        <p:spPr>
          <a:xfrm>
            <a:off x="1491637" y="2630270"/>
            <a:ext cx="10828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타피오카</a:t>
            </a:r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펄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03EBB3-96B0-41F9-B122-FF91A27BBE18}"/>
              </a:ext>
            </a:extLst>
          </p:cNvPr>
          <p:cNvSpPr txBox="1"/>
          <p:nvPr/>
        </p:nvSpPr>
        <p:spPr>
          <a:xfrm>
            <a:off x="1319270" y="300797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달다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D58014-730D-49B5-A7CF-33E34CF28FCD}"/>
              </a:ext>
            </a:extLst>
          </p:cNvPr>
          <p:cNvSpPr txBox="1"/>
          <p:nvPr/>
        </p:nvSpPr>
        <p:spPr>
          <a:xfrm>
            <a:off x="2010312" y="2994323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잎차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A821F1-2AEA-4695-A9B5-E5636A884B20}"/>
              </a:ext>
            </a:extLst>
          </p:cNvPr>
          <p:cNvSpPr txBox="1"/>
          <p:nvPr/>
        </p:nvSpPr>
        <p:spPr>
          <a:xfrm>
            <a:off x="2547515" y="2642081"/>
            <a:ext cx="9068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화이트펄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A4EF81-BC82-40C1-94E0-1ABF6DA26A2C}"/>
              </a:ext>
            </a:extLst>
          </p:cNvPr>
          <p:cNvSpPr txBox="1"/>
          <p:nvPr/>
        </p:nvSpPr>
        <p:spPr>
          <a:xfrm>
            <a:off x="2583515" y="3023530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대만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3EA62B-8BC5-4C9F-BC0A-22EEBFB1693F}"/>
              </a:ext>
            </a:extLst>
          </p:cNvPr>
          <p:cNvSpPr txBox="1"/>
          <p:nvPr/>
        </p:nvSpPr>
        <p:spPr>
          <a:xfrm>
            <a:off x="836279" y="334826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음료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2C9DC9-A97F-4E77-A3D2-8269EE641AC2}"/>
              </a:ext>
            </a:extLst>
          </p:cNvPr>
          <p:cNvSpPr txBox="1"/>
          <p:nvPr/>
        </p:nvSpPr>
        <p:spPr>
          <a:xfrm>
            <a:off x="1431755" y="3403230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젊다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FCF580-1E66-498E-ABFE-9AD409A2C9C4}"/>
              </a:ext>
            </a:extLst>
          </p:cNvPr>
          <p:cNvSpPr txBox="1"/>
          <p:nvPr/>
        </p:nvSpPr>
        <p:spPr>
          <a:xfrm>
            <a:off x="746067" y="496070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밀크폼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671621-763F-4D8C-A1E9-A63052B96BF2}"/>
              </a:ext>
            </a:extLst>
          </p:cNvPr>
          <p:cNvSpPr txBox="1"/>
          <p:nvPr/>
        </p:nvSpPr>
        <p:spPr>
          <a:xfrm>
            <a:off x="1289606" y="497850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에이드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66D4A3-A850-47B2-9532-F0268465D40C}"/>
              </a:ext>
            </a:extLst>
          </p:cNvPr>
          <p:cNvSpPr txBox="1"/>
          <p:nvPr/>
        </p:nvSpPr>
        <p:spPr>
          <a:xfrm>
            <a:off x="1860111" y="4991410"/>
            <a:ext cx="12183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커스터마이징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FD00C0-20E0-4A97-874F-557E335E320D}"/>
              </a:ext>
            </a:extLst>
          </p:cNvPr>
          <p:cNvSpPr txBox="1"/>
          <p:nvPr/>
        </p:nvSpPr>
        <p:spPr>
          <a:xfrm>
            <a:off x="2101836" y="3335304"/>
            <a:ext cx="10212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브라운슈가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060E1D-3D0B-4C0E-BEAF-51F509A5ED55}"/>
              </a:ext>
            </a:extLst>
          </p:cNvPr>
          <p:cNvSpPr txBox="1"/>
          <p:nvPr/>
        </p:nvSpPr>
        <p:spPr>
          <a:xfrm>
            <a:off x="3000919" y="5099205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얼음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406F2D-A80E-4049-94C6-E21673CFA9FD}"/>
              </a:ext>
            </a:extLst>
          </p:cNvPr>
          <p:cNvSpPr txBox="1"/>
          <p:nvPr/>
        </p:nvSpPr>
        <p:spPr>
          <a:xfrm>
            <a:off x="2206101" y="4735415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초코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5FC290-D5F0-4B6E-BA21-74AE0CC568ED}"/>
              </a:ext>
            </a:extLst>
          </p:cNvPr>
          <p:cNvSpPr txBox="1"/>
          <p:nvPr/>
        </p:nvSpPr>
        <p:spPr>
          <a:xfrm>
            <a:off x="1495309" y="4691727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딸기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ECDD32-7F2C-4268-B3FE-2AB00F1FB8A3}"/>
              </a:ext>
            </a:extLst>
          </p:cNvPr>
          <p:cNvSpPr txBox="1"/>
          <p:nvPr/>
        </p:nvSpPr>
        <p:spPr>
          <a:xfrm>
            <a:off x="876964" y="4684680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타로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F9AA11-CBF9-40C7-976A-C35173E90F8B}"/>
              </a:ext>
            </a:extLst>
          </p:cNvPr>
          <p:cNvSpPr txBox="1"/>
          <p:nvPr/>
        </p:nvSpPr>
        <p:spPr>
          <a:xfrm>
            <a:off x="2873703" y="4113557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녹차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FF02ED-497B-4152-A474-683B9D82543F}"/>
              </a:ext>
            </a:extLst>
          </p:cNvPr>
          <p:cNvSpPr txBox="1"/>
          <p:nvPr/>
        </p:nvSpPr>
        <p:spPr>
          <a:xfrm>
            <a:off x="2827820" y="372423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과일차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6AF12D-80A9-4863-8CFF-618BA66DD577}"/>
              </a:ext>
            </a:extLst>
          </p:cNvPr>
          <p:cNvSpPr txBox="1"/>
          <p:nvPr/>
        </p:nvSpPr>
        <p:spPr>
          <a:xfrm>
            <a:off x="2095568" y="374815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우유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D6E036-915C-43FD-B4D0-9994EED1EBB6}"/>
              </a:ext>
            </a:extLst>
          </p:cNvPr>
          <p:cNvSpPr txBox="1"/>
          <p:nvPr/>
        </p:nvSpPr>
        <p:spPr>
          <a:xfrm>
            <a:off x="893869" y="408804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홍콩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7D75FE-9385-4EB7-94A8-36444A6FD744}"/>
              </a:ext>
            </a:extLst>
          </p:cNvPr>
          <p:cNvSpPr txBox="1"/>
          <p:nvPr/>
        </p:nvSpPr>
        <p:spPr>
          <a:xfrm>
            <a:off x="1562652" y="4113557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버블티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EA8196-DC3B-47B8-BD2F-1B9DB2413B44}"/>
              </a:ext>
            </a:extLst>
          </p:cNvPr>
          <p:cNvSpPr txBox="1"/>
          <p:nvPr/>
        </p:nvSpPr>
        <p:spPr>
          <a:xfrm>
            <a:off x="2218178" y="4166030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치즈폼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C78C03-D055-4C3E-842A-5FFA28BD605B}"/>
              </a:ext>
            </a:extLst>
          </p:cNvPr>
          <p:cNvSpPr txBox="1"/>
          <p:nvPr/>
        </p:nvSpPr>
        <p:spPr>
          <a:xfrm>
            <a:off x="893869" y="4352712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주스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F0872C-A13F-4C9F-9EA6-56F2B7FA0A8F}"/>
              </a:ext>
            </a:extLst>
          </p:cNvPr>
          <p:cNvSpPr txBox="1"/>
          <p:nvPr/>
        </p:nvSpPr>
        <p:spPr>
          <a:xfrm>
            <a:off x="1579557" y="4398250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코코넛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6745E4-4E49-4CC3-8C31-E666DE7182A1}"/>
              </a:ext>
            </a:extLst>
          </p:cNvPr>
          <p:cNvSpPr txBox="1"/>
          <p:nvPr/>
        </p:nvSpPr>
        <p:spPr>
          <a:xfrm>
            <a:off x="2172301" y="4450723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논커피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CDEA86-EE11-4442-B5D0-8ED8E8D00125}"/>
              </a:ext>
            </a:extLst>
          </p:cNvPr>
          <p:cNvSpPr txBox="1"/>
          <p:nvPr/>
        </p:nvSpPr>
        <p:spPr>
          <a:xfrm>
            <a:off x="2946137" y="446680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여성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538247-5AF9-42CF-BC4D-AA23EBA82BDB}"/>
              </a:ext>
            </a:extLst>
          </p:cNvPr>
          <p:cNvSpPr txBox="1"/>
          <p:nvPr/>
        </p:nvSpPr>
        <p:spPr>
          <a:xfrm>
            <a:off x="746067" y="296855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스무디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4180FF-AEC7-4DDE-921D-7872FFB3CA2E}"/>
              </a:ext>
            </a:extLst>
          </p:cNvPr>
          <p:cNvSpPr txBox="1"/>
          <p:nvPr/>
        </p:nvSpPr>
        <p:spPr>
          <a:xfrm>
            <a:off x="3012230" y="3272462"/>
            <a:ext cx="8359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시원하다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6E8561-C911-4D52-9714-A6E2810AD9CB}"/>
              </a:ext>
            </a:extLst>
          </p:cNvPr>
          <p:cNvSpPr txBox="1"/>
          <p:nvPr/>
        </p:nvSpPr>
        <p:spPr>
          <a:xfrm>
            <a:off x="761473" y="3760009"/>
            <a:ext cx="8011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얼그레이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BD617B-994D-4FA9-8EB2-E0D858C4A032}"/>
              </a:ext>
            </a:extLst>
          </p:cNvPr>
          <p:cNvSpPr txBox="1"/>
          <p:nvPr/>
        </p:nvSpPr>
        <p:spPr>
          <a:xfrm>
            <a:off x="1473349" y="3732878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우롱티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11763D-AB61-4410-BA65-73A83FE94535}"/>
              </a:ext>
            </a:extLst>
          </p:cNvPr>
          <p:cNvSpPr txBox="1"/>
          <p:nvPr/>
        </p:nvSpPr>
        <p:spPr>
          <a:xfrm>
            <a:off x="2799342" y="4787888"/>
            <a:ext cx="10212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여름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C1081F-54B5-4D8E-845E-4344ECE1EB7C}"/>
              </a:ext>
            </a:extLst>
          </p:cNvPr>
          <p:cNvSpPr txBox="1"/>
          <p:nvPr/>
        </p:nvSpPr>
        <p:spPr>
          <a:xfrm>
            <a:off x="5358130" y="2109777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밀크티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DB68AA-F9F3-40FE-A8D2-AB5C3EB86997}"/>
              </a:ext>
            </a:extLst>
          </p:cNvPr>
          <p:cNvSpPr txBox="1"/>
          <p:nvPr/>
        </p:nvSpPr>
        <p:spPr>
          <a:xfrm>
            <a:off x="6575427" y="2905006"/>
            <a:ext cx="10828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타피오카</a:t>
            </a:r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펄</a:t>
            </a:r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E871A6-4B96-4296-B9D7-6A78653FBC8D}"/>
              </a:ext>
            </a:extLst>
          </p:cNvPr>
          <p:cNvSpPr txBox="1"/>
          <p:nvPr/>
        </p:nvSpPr>
        <p:spPr>
          <a:xfrm>
            <a:off x="5889739" y="2468630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달다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612231-DC23-4E97-9E49-7F79D495EF8F}"/>
              </a:ext>
            </a:extLst>
          </p:cNvPr>
          <p:cNvSpPr txBox="1"/>
          <p:nvPr/>
        </p:nvSpPr>
        <p:spPr>
          <a:xfrm>
            <a:off x="7782590" y="339879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잎차</a:t>
            </a:r>
            <a:endParaRPr lang="ko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4C09E8-9243-4515-B76A-840EA18620AB}"/>
              </a:ext>
            </a:extLst>
          </p:cNvPr>
          <p:cNvSpPr txBox="1"/>
          <p:nvPr/>
        </p:nvSpPr>
        <p:spPr>
          <a:xfrm>
            <a:off x="6988097" y="2677431"/>
            <a:ext cx="9068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화이트펄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87339F-BF26-4E92-B548-007BBB487172}"/>
              </a:ext>
            </a:extLst>
          </p:cNvPr>
          <p:cNvSpPr txBox="1"/>
          <p:nvPr/>
        </p:nvSpPr>
        <p:spPr>
          <a:xfrm>
            <a:off x="5955970" y="378303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대만</a:t>
            </a:r>
            <a:endParaRPr lang="ko-KR" alt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0898D13-154E-462F-8D82-DAF999AA882B}"/>
              </a:ext>
            </a:extLst>
          </p:cNvPr>
          <p:cNvSpPr txBox="1"/>
          <p:nvPr/>
        </p:nvSpPr>
        <p:spPr>
          <a:xfrm>
            <a:off x="5659380" y="2809844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음료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30FDF4-E9EF-4EBC-9BBB-ED05D3F888EF}"/>
              </a:ext>
            </a:extLst>
          </p:cNvPr>
          <p:cNvSpPr txBox="1"/>
          <p:nvPr/>
        </p:nvSpPr>
        <p:spPr>
          <a:xfrm>
            <a:off x="6435470" y="190647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밀크폼</a:t>
            </a:r>
            <a:endParaRPr lang="ko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E21E1F3-1F46-4A40-9391-91CAA5A84643}"/>
              </a:ext>
            </a:extLst>
          </p:cNvPr>
          <p:cNvSpPr txBox="1"/>
          <p:nvPr/>
        </p:nvSpPr>
        <p:spPr>
          <a:xfrm>
            <a:off x="4544847" y="409719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에이드</a:t>
            </a:r>
            <a:endParaRPr lang="ko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738E24-7D47-48D4-85F1-C10D3A79FDCC}"/>
              </a:ext>
            </a:extLst>
          </p:cNvPr>
          <p:cNvSpPr txBox="1"/>
          <p:nvPr/>
        </p:nvSpPr>
        <p:spPr>
          <a:xfrm>
            <a:off x="7060766" y="4322169"/>
            <a:ext cx="10212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브라운슈가</a:t>
            </a:r>
            <a:endParaRPr lang="ko-KR" alt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C3586C-4D3F-4729-90D0-60D141ACD548}"/>
              </a:ext>
            </a:extLst>
          </p:cNvPr>
          <p:cNvSpPr txBox="1"/>
          <p:nvPr/>
        </p:nvSpPr>
        <p:spPr>
          <a:xfrm>
            <a:off x="7014444" y="393894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초코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A9D52B7-D5C2-4CDB-9DF1-A38758C24442}"/>
              </a:ext>
            </a:extLst>
          </p:cNvPr>
          <p:cNvSpPr txBox="1"/>
          <p:nvPr/>
        </p:nvSpPr>
        <p:spPr>
          <a:xfrm>
            <a:off x="6671600" y="2435757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딸기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3614EF4-BA87-4056-9022-AE8860F67F5D}"/>
              </a:ext>
            </a:extLst>
          </p:cNvPr>
          <p:cNvSpPr txBox="1"/>
          <p:nvPr/>
        </p:nvSpPr>
        <p:spPr>
          <a:xfrm>
            <a:off x="7596639" y="387752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타로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C2D318-902B-48AC-9621-DBCB2CFEDAAB}"/>
              </a:ext>
            </a:extLst>
          </p:cNvPr>
          <p:cNvSpPr txBox="1"/>
          <p:nvPr/>
        </p:nvSpPr>
        <p:spPr>
          <a:xfrm>
            <a:off x="7784532" y="3611270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녹차</a:t>
            </a:r>
            <a:endParaRPr lang="ko-KR" alt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B388D7-ADD2-4FD0-BD45-870D7DE028EA}"/>
              </a:ext>
            </a:extLst>
          </p:cNvPr>
          <p:cNvSpPr txBox="1"/>
          <p:nvPr/>
        </p:nvSpPr>
        <p:spPr>
          <a:xfrm>
            <a:off x="5695216" y="334859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과일차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97ACBF-4589-4990-BD65-B1067DE30AEE}"/>
              </a:ext>
            </a:extLst>
          </p:cNvPr>
          <p:cNvSpPr txBox="1"/>
          <p:nvPr/>
        </p:nvSpPr>
        <p:spPr>
          <a:xfrm>
            <a:off x="5749782" y="1967102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우유</a:t>
            </a:r>
            <a:endParaRPr lang="ko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F44B9AA-A682-42E7-8507-2D0886B5E8EE}"/>
              </a:ext>
            </a:extLst>
          </p:cNvPr>
          <p:cNvSpPr txBox="1"/>
          <p:nvPr/>
        </p:nvSpPr>
        <p:spPr>
          <a:xfrm>
            <a:off x="5637359" y="3776587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홍콩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F3D8D2-7802-449F-BFBE-278757D4F0AC}"/>
              </a:ext>
            </a:extLst>
          </p:cNvPr>
          <p:cNvSpPr txBox="1"/>
          <p:nvPr/>
        </p:nvSpPr>
        <p:spPr>
          <a:xfrm>
            <a:off x="5819913" y="221285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버블티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3804912-D9A7-4CEC-806B-16C6326659F8}"/>
              </a:ext>
            </a:extLst>
          </p:cNvPr>
          <p:cNvSpPr txBox="1"/>
          <p:nvPr/>
        </p:nvSpPr>
        <p:spPr>
          <a:xfrm>
            <a:off x="6380904" y="2136722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치즈폼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CD8B135-81AD-4C63-A370-D27C3ED1CB7F}"/>
              </a:ext>
            </a:extLst>
          </p:cNvPr>
          <p:cNvSpPr txBox="1"/>
          <p:nvPr/>
        </p:nvSpPr>
        <p:spPr>
          <a:xfrm>
            <a:off x="4532119" y="339879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주스</a:t>
            </a:r>
            <a:endParaRPr lang="ko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B157FE-74DB-4D41-BB11-924B905564FE}"/>
              </a:ext>
            </a:extLst>
          </p:cNvPr>
          <p:cNvSpPr txBox="1"/>
          <p:nvPr/>
        </p:nvSpPr>
        <p:spPr>
          <a:xfrm>
            <a:off x="6958763" y="3364873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코코넛</a:t>
            </a:r>
            <a:endParaRPr lang="ko-KR" alt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50F36E3-F67C-4CCC-A8B5-5765ED057854}"/>
              </a:ext>
            </a:extLst>
          </p:cNvPr>
          <p:cNvSpPr txBox="1"/>
          <p:nvPr/>
        </p:nvSpPr>
        <p:spPr>
          <a:xfrm>
            <a:off x="6013870" y="3043727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논커피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080A916-F736-4FC6-8CC1-658EC0815EF1}"/>
              </a:ext>
            </a:extLst>
          </p:cNvPr>
          <p:cNvSpPr txBox="1"/>
          <p:nvPr/>
        </p:nvSpPr>
        <p:spPr>
          <a:xfrm>
            <a:off x="5477069" y="2642287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여성</a:t>
            </a:r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15E799-39D5-4F30-B625-5E38E90A858C}"/>
              </a:ext>
            </a:extLst>
          </p:cNvPr>
          <p:cNvSpPr txBox="1"/>
          <p:nvPr/>
        </p:nvSpPr>
        <p:spPr>
          <a:xfrm>
            <a:off x="5316536" y="2429202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스무디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DE916BE-A5BE-475E-B1F2-CA56CEBE918C}"/>
              </a:ext>
            </a:extLst>
          </p:cNvPr>
          <p:cNvSpPr txBox="1"/>
          <p:nvPr/>
        </p:nvSpPr>
        <p:spPr>
          <a:xfrm>
            <a:off x="5128090" y="4016020"/>
            <a:ext cx="8359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시원하다</a:t>
            </a:r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ACE2D4C-46B6-4912-9AF0-B7CAF727B901}"/>
              </a:ext>
            </a:extLst>
          </p:cNvPr>
          <p:cNvSpPr txBox="1"/>
          <p:nvPr/>
        </p:nvSpPr>
        <p:spPr>
          <a:xfrm>
            <a:off x="7357288" y="3110298"/>
            <a:ext cx="8011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얼그레이</a:t>
            </a:r>
            <a:endParaRPr lang="ko-KR" alt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4692BB4-2879-4883-ADFC-3A28C306B544}"/>
              </a:ext>
            </a:extLst>
          </p:cNvPr>
          <p:cNvSpPr txBox="1"/>
          <p:nvPr/>
        </p:nvSpPr>
        <p:spPr>
          <a:xfrm>
            <a:off x="5100459" y="3668137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우롱티</a:t>
            </a:r>
            <a:endParaRPr lang="ko-KR" alt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9567D1E-E7A3-4E7D-AD97-419F7949B2F5}"/>
              </a:ext>
            </a:extLst>
          </p:cNvPr>
          <p:cNvSpPr txBox="1"/>
          <p:nvPr/>
        </p:nvSpPr>
        <p:spPr>
          <a:xfrm>
            <a:off x="4465284" y="3819584"/>
            <a:ext cx="10212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여름</a:t>
            </a:r>
            <a:endParaRPr lang="ko-KR" altLang="en-US" sz="1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99926F82-99D5-415E-86C3-C18AAE0E2471}"/>
              </a:ext>
            </a:extLst>
          </p:cNvPr>
          <p:cNvSpPr/>
          <p:nvPr/>
        </p:nvSpPr>
        <p:spPr>
          <a:xfrm>
            <a:off x="5002421" y="2074298"/>
            <a:ext cx="1637941" cy="161061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68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color</a:t>
            </a:r>
            <a:r>
              <a:rPr lang="ko-KR" altLang="en-US" dirty="0"/>
              <a:t> </a:t>
            </a:r>
            <a:r>
              <a:rPr lang="en-US" altLang="ko-KR" dirty="0"/>
              <a:t>matrix</a:t>
            </a:r>
            <a:r>
              <a:rPr lang="ko-KR" altLang="en-US" dirty="0"/>
              <a:t> 분석 </a:t>
            </a:r>
            <a:r>
              <a:rPr lang="en-US" altLang="ko-KR" dirty="0"/>
              <a:t>: </a:t>
            </a:r>
            <a:r>
              <a:rPr lang="ko-KR" altLang="en-US" dirty="0"/>
              <a:t>단색</a:t>
            </a:r>
          </a:p>
        </p:txBody>
      </p:sp>
      <p:sp>
        <p:nvSpPr>
          <p:cNvPr id="44" name="텍스트 개체 틀 11">
            <a:extLst>
              <a:ext uri="{FF2B5EF4-FFF2-40B4-BE49-F238E27FC236}">
                <a16:creationId xmlns:a16="http://schemas.microsoft.com/office/drawing/2014/main" id="{9F3ABBDE-16C5-461C-91BD-29F6FF836A0E}"/>
              </a:ext>
            </a:extLst>
          </p:cNvPr>
          <p:cNvSpPr txBox="1">
            <a:spLocks/>
          </p:cNvSpPr>
          <p:nvPr/>
        </p:nvSpPr>
        <p:spPr>
          <a:xfrm>
            <a:off x="5253957" y="1404260"/>
            <a:ext cx="2369448" cy="330651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배색</a:t>
            </a:r>
            <a:endParaRPr lang="ko-KR" altLang="en-US" sz="13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7AE44A4-01CF-43CB-AE69-E12BEB50BAAE}"/>
              </a:ext>
            </a:extLst>
          </p:cNvPr>
          <p:cNvSpPr/>
          <p:nvPr/>
        </p:nvSpPr>
        <p:spPr>
          <a:xfrm>
            <a:off x="1088156" y="2463208"/>
            <a:ext cx="1637941" cy="161061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8314D04-09C1-4F45-BEE9-5D3F579C0BD8}"/>
              </a:ext>
            </a:extLst>
          </p:cNvPr>
          <p:cNvSpPr/>
          <p:nvPr/>
        </p:nvSpPr>
        <p:spPr>
          <a:xfrm>
            <a:off x="5699913" y="2463207"/>
            <a:ext cx="1637941" cy="161061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88390"/>
            <a:ext cx="8005974" cy="312057"/>
          </a:xfrm>
        </p:spPr>
        <p:txBody>
          <a:bodyPr/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sz="1600" dirty="0">
              <a:latin typeface="+mj-ea"/>
            </a:endParaRPr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</p:spPr>
        <p:txBody>
          <a:bodyPr/>
          <a:lstStyle/>
          <a:p>
            <a:r>
              <a:rPr lang="en-US" altLang="ko-KR" dirty="0"/>
              <a:t>02-3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</p:spPr>
        <p:txBody>
          <a:bodyPr/>
          <a:lstStyle/>
          <a:p>
            <a:r>
              <a:rPr lang="ko-KR" altLang="en-US" dirty="0"/>
              <a:t>이미지 공간 </a:t>
            </a:r>
            <a:r>
              <a:rPr lang="en-US" altLang="ko-KR" dirty="0"/>
              <a:t>: </a:t>
            </a:r>
            <a:r>
              <a:rPr lang="ko-KR" altLang="en-US" dirty="0"/>
              <a:t>형용사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2A39A0-18AD-4C63-94CD-C204897802C8}"/>
              </a:ext>
            </a:extLst>
          </p:cNvPr>
          <p:cNvSpPr txBox="1"/>
          <p:nvPr/>
        </p:nvSpPr>
        <p:spPr>
          <a:xfrm>
            <a:off x="5073650" y="2819400"/>
            <a:ext cx="401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</a:rPr>
              <a:t>주요 핵심 키워드 방향은 대부분 부드러운 부분이 많고</a:t>
            </a:r>
            <a:r>
              <a:rPr lang="en-US" altLang="ko-KR" sz="1200" b="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en-US" sz="1200" b="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</a:rPr>
              <a:t>정적인 부분과 동적인 부분이 잘 양분되어 있다</a:t>
            </a:r>
            <a:r>
              <a:rPr lang="en-US" altLang="ko-KR" sz="1200" b="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</a:rPr>
              <a:t>. </a:t>
            </a:r>
            <a:r>
              <a:rPr lang="ko-KR" altLang="en-US" sz="1200" b="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</a:rPr>
              <a:t>브랜드에서는 상큼하고 시원하며 생동감 있는 이미지를 계속 이어가고자 하기 때문에 기존 컬러에서 크게 변동을 주지 않고 기업의 주요 컬러인 레드를 포인트 컬러로 잡아</a:t>
            </a:r>
            <a:r>
              <a:rPr lang="en-US" altLang="ko-KR" sz="1200" b="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en-US" sz="1200" b="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</a:rPr>
              <a:t>핵심 제품군인 </a:t>
            </a:r>
            <a:r>
              <a:rPr lang="ko-KR" altLang="en-US" sz="1200" b="0" kern="0" spc="0" dirty="0" err="1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</a:rPr>
              <a:t>밀크티의</a:t>
            </a:r>
            <a:r>
              <a:rPr lang="ko-KR" altLang="en-US" sz="1200" b="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</a:rPr>
              <a:t> 밝은 브라운 컬러와 같은 부드러운 컬러를 같이 매칭하여 밝고 부드러운 느낌을 주고자 한다</a:t>
            </a:r>
            <a:r>
              <a:rPr lang="en-US" altLang="ko-KR" sz="1200" b="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2A60FF7-FD4E-4C2C-B723-D714E5870745}"/>
              </a:ext>
            </a:extLst>
          </p:cNvPr>
          <p:cNvSpPr/>
          <p:nvPr/>
        </p:nvSpPr>
        <p:spPr>
          <a:xfrm>
            <a:off x="1063745" y="2493024"/>
            <a:ext cx="1637941" cy="161061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992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406</Words>
  <Application>Microsoft Office PowerPoint</Application>
  <PresentationFormat>A4 용지(210x297mm)</PresentationFormat>
  <Paragraphs>100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Wingdings</vt:lpstr>
      <vt:lpstr>Office 테마</vt:lpstr>
      <vt:lpstr>디자인 사용자 지정</vt:lpstr>
      <vt:lpstr>PowerPoint 프레젠테이션</vt:lpstr>
      <vt:lpstr>1. 프로젝트 과제 선정</vt:lpstr>
      <vt:lpstr>1. 프로젝트 과제 선정</vt:lpstr>
      <vt:lpstr>2. 프로젝트 분석 내용 방향성 선정</vt:lpstr>
      <vt:lpstr>2. 프로젝트 분석 내용 방향성 선정</vt:lpstr>
      <vt:lpstr>2. 프로젝트 분석 내용 방향성 선정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aytjoeun</cp:lastModifiedBy>
  <cp:revision>7</cp:revision>
  <dcterms:created xsi:type="dcterms:W3CDTF">2021-08-19T04:24:11Z</dcterms:created>
  <dcterms:modified xsi:type="dcterms:W3CDTF">2021-09-13T00:49:04Z</dcterms:modified>
</cp:coreProperties>
</file>