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85" r:id="rId4"/>
    <p:sldId id="314" r:id="rId5"/>
    <p:sldId id="377" r:id="rId6"/>
    <p:sldId id="357" r:id="rId7"/>
    <p:sldId id="290" r:id="rId8"/>
    <p:sldId id="284" r:id="rId9"/>
    <p:sldId id="376" r:id="rId10"/>
    <p:sldId id="286" r:id="rId11"/>
    <p:sldId id="371" r:id="rId12"/>
    <p:sldId id="372" r:id="rId13"/>
    <p:sldId id="374" r:id="rId14"/>
    <p:sldId id="287" r:id="rId15"/>
    <p:sldId id="288" r:id="rId16"/>
    <p:sldId id="375" r:id="rId17"/>
    <p:sldId id="289" r:id="rId18"/>
    <p:sldId id="358" r:id="rId19"/>
    <p:sldId id="373" r:id="rId20"/>
    <p:sldId id="292" r:id="rId21"/>
    <p:sldId id="361" r:id="rId22"/>
    <p:sldId id="293" r:id="rId23"/>
    <p:sldId id="370" r:id="rId24"/>
    <p:sldId id="294" r:id="rId25"/>
    <p:sldId id="295" r:id="rId26"/>
    <p:sldId id="29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genda" id="{7C1B2B77-2345-4F3D-8F98-7F76BB370C21}">
          <p14:sldIdLst>
            <p14:sldId id="256"/>
            <p14:sldId id="267"/>
          </p14:sldIdLst>
        </p14:section>
        <p14:section name="Filters" id="{25835C24-0175-4A17-B493-870FEFD6008E}">
          <p14:sldIdLst>
            <p14:sldId id="285"/>
            <p14:sldId id="314"/>
            <p14:sldId id="377"/>
            <p14:sldId id="357"/>
            <p14:sldId id="290"/>
            <p14:sldId id="284"/>
            <p14:sldId id="376"/>
          </p14:sldIdLst>
        </p14:section>
        <p14:section name="IAuthorizationFilter" id="{DF77B986-1FD5-4FF0-A739-A3348A2F04CD}">
          <p14:sldIdLst>
            <p14:sldId id="286"/>
            <p14:sldId id="371"/>
            <p14:sldId id="372"/>
          </p14:sldIdLst>
        </p14:section>
        <p14:section name="IActionFilter" id="{874CFB2C-9C64-4C05-989F-C522606713AA}">
          <p14:sldIdLst>
            <p14:sldId id="374"/>
            <p14:sldId id="287"/>
          </p14:sldIdLst>
        </p14:section>
        <p14:section name="IResultFilter" id="{B92A599E-B062-4964-8B26-75C792F8C28A}">
          <p14:sldIdLst>
            <p14:sldId id="288"/>
            <p14:sldId id="375"/>
          </p14:sldIdLst>
        </p14:section>
        <p14:section name="IExceptionFilter" id="{D535D21A-7672-4AEB-BBA8-A22F17942730}">
          <p14:sldIdLst>
            <p14:sldId id="289"/>
            <p14:sldId id="358"/>
            <p14:sldId id="373"/>
            <p14:sldId id="292"/>
          </p14:sldIdLst>
        </p14:section>
        <p14:section name="Cutom Filter" id="{40D6230F-FDF8-4262-89DA-07769A8E5D91}">
          <p14:sldIdLst>
            <p14:sldId id="361"/>
            <p14:sldId id="293"/>
            <p14:sldId id="370"/>
            <p14:sldId id="294"/>
          </p14:sldIdLst>
        </p14:section>
        <p14:section name="Filter Providers" id="{233C13C3-F3D9-494C-89F3-84B47D43731E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65">
          <p15:clr>
            <a:srgbClr val="A4A3A4"/>
          </p15:clr>
        </p15:guide>
        <p15:guide id="2" orient="horz" pos="1111">
          <p15:clr>
            <a:srgbClr val="A4A3A4"/>
          </p15:clr>
        </p15:guide>
        <p15:guide id="3" orient="horz" pos="2894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pos="2880">
          <p15:clr>
            <a:srgbClr val="A4A3A4"/>
          </p15:clr>
        </p15:guide>
        <p15:guide id="7" pos="408">
          <p15:clr>
            <a:srgbClr val="A4A3A4"/>
          </p15:clr>
        </p15:guide>
        <p15:guide id="8" pos="5520">
          <p15:clr>
            <a:srgbClr val="A4A3A4"/>
          </p15:clr>
        </p15:guide>
        <p15:guide id="9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87" autoAdjust="0"/>
    <p:restoredTop sz="99018" autoAdjust="0"/>
  </p:normalViewPr>
  <p:slideViewPr>
    <p:cSldViewPr snapToGrid="0" showGuides="1">
      <p:cViewPr varScale="1">
        <p:scale>
          <a:sx n="92" d="100"/>
          <a:sy n="92" d="100"/>
        </p:scale>
        <p:origin x="222" y="558"/>
      </p:cViewPr>
      <p:guideLst>
        <p:guide orient="horz" pos="3765"/>
        <p:guide orient="horz" pos="1111"/>
        <p:guide orient="horz" pos="2894"/>
        <p:guide orient="horz" pos="1200"/>
        <p:guide orient="horz" pos="1488"/>
        <p:guide pos="2880"/>
        <p:guide pos="408"/>
        <p:guide pos="5520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47" y="20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1E59FE2-92C6-4D5B-BA62-46B47204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6196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0071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448300"/>
            <a:ext cx="9144000" cy="1409700"/>
          </a:xfrm>
          <a:prstGeom prst="rect">
            <a:avLst/>
          </a:prstGeom>
          <a:gradFill rotWithShape="1"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gamma/>
                  <a:shade val="89020"/>
                  <a:invGamma/>
                  <a:alpha val="30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0" y="5435600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19822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E58C-3BB4-49C5-8AA4-8A9C22A2DB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287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82812" cy="305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96038" cy="305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9A52-B089-487E-8695-8E8FC6F92C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1959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3531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CA035-C87F-44E7-98A1-E05B2185BE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2515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0D89-7255-4376-89CE-F685E6543E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79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CA603-5643-4D3C-9F97-6814F10432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9314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A20D-42B5-44F5-8D29-F67EA3F135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95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1BFAA-D5DD-404A-9B94-4B30A53779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318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8150-6767-444A-A85C-97819EF8DB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269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DA14-C83B-4FDA-A198-DDB188178B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776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7233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6050"/>
            <a:ext cx="865505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559F82C-E6F5-4614-9CD6-2D1E1EFE5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662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/>
              <a:t>© 2010 E4D LTD. All rights reserved. Tel: 054-5-767-300, Email: Eyal@E4D.co.il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464175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889625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134417"/>
            <a:ext cx="7772400" cy="1006429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 smtClean="0"/>
              <a:t>MVC Filters</a:t>
            </a:r>
          </a:p>
        </p:txBody>
      </p:sp>
      <p:pic>
        <p:nvPicPr>
          <p:cNvPr id="3077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6375" y="5611813"/>
            <a:ext cx="3351213" cy="1030287"/>
          </a:xfrm>
          <a:ln algn="ctr"/>
        </p:spPr>
        <p:txBody>
          <a:bodyPr t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Eyal Vardi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CEO E4D Solutions LTD</a:t>
            </a:r>
            <a:br>
              <a:rPr lang="en-US" sz="1600" spc="120" dirty="0" smtClean="0"/>
            </a:br>
            <a:r>
              <a:rPr lang="en-US" sz="1600" spc="120" dirty="0" smtClean="0"/>
              <a:t>Microsoft MVP Visual C#</a:t>
            </a:r>
            <a:br>
              <a:rPr lang="en-US" sz="1600" spc="120" dirty="0" smtClean="0"/>
            </a:br>
            <a:r>
              <a:rPr lang="en-US" sz="1600" spc="120" dirty="0" smtClean="0"/>
              <a:t>blog: www.eVardi.com</a:t>
            </a:r>
          </a:p>
        </p:txBody>
      </p:sp>
      <p:pic>
        <p:nvPicPr>
          <p:cNvPr id="3079" name="Picture 6" descr="NET-Frmwrk_h_rgb_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325"/>
            <a:ext cx="27670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IAuthorizationFilter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010055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security decisions about whether to execute an action </a:t>
            </a:r>
            <a:r>
              <a:rPr lang="en-US" dirty="0" smtClean="0"/>
              <a:t>method.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AuthorizeAttribute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RequireHttpsAttribute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95" y="3718560"/>
            <a:ext cx="5637774" cy="1855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0846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Attribute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867930"/>
          </a:xfrm>
        </p:spPr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/>
              <a:t>won’t be </a:t>
            </a:r>
            <a:r>
              <a:rPr lang="en-US" dirty="0" smtClean="0"/>
              <a:t>granted </a:t>
            </a:r>
            <a:r>
              <a:rPr lang="en-US" dirty="0"/>
              <a:t>unless both conditions are </a:t>
            </a:r>
            <a:r>
              <a:rPr lang="en-US" dirty="0" smtClean="0"/>
              <a:t>met, Users &amp; Roles.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2935288"/>
            <a:ext cx="8115300" cy="240065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Authorize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(Users=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“Eyal, Oz”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, Roles=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“Admin”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CourseController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Net(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ViewBag.Course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.GetCourse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View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38274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Authorization Policy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" y="2362200"/>
            <a:ext cx="8115300" cy="215443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 </a:t>
            </a:r>
            <a:r>
              <a:rPr lang="en-US" sz="1600" dirty="0" err="1">
                <a:solidFill>
                  <a:srgbClr val="2B91AF"/>
                </a:solidFill>
              </a:rPr>
              <a:t>MyAuthorizationAttribute</a:t>
            </a:r>
            <a:r>
              <a:rPr lang="en-US" sz="1600" dirty="0"/>
              <a:t> : </a:t>
            </a:r>
            <a:r>
              <a:rPr lang="en-US" sz="1600" dirty="0" err="1">
                <a:solidFill>
                  <a:srgbClr val="2B91AF"/>
                </a:solidFill>
              </a:rPr>
              <a:t>AuthorizeAttribute</a:t>
            </a:r>
            <a:r>
              <a:rPr lang="en-US" sz="1600" dirty="0"/>
              <a:t>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{</a:t>
            </a:r>
            <a:r>
              <a:rPr lang="en-US" sz="1600" dirty="0"/>
              <a:t>           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protected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override</a:t>
            </a:r>
            <a:r>
              <a:rPr lang="en-US" sz="1600" dirty="0"/>
              <a:t> </a:t>
            </a:r>
            <a:r>
              <a:rPr lang="en-US" sz="1600" dirty="0" err="1">
                <a:solidFill>
                  <a:srgbClr val="0000FF"/>
                </a:solidFill>
              </a:rPr>
              <a:t>bool</a:t>
            </a:r>
            <a:r>
              <a:rPr lang="en-US" sz="1600" dirty="0"/>
              <a:t> </a:t>
            </a:r>
            <a:r>
              <a:rPr lang="en-US" sz="1600" dirty="0" err="1"/>
              <a:t>AuthorizeCore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2B91AF"/>
                </a:solidFill>
              </a:rPr>
              <a:t>HttpContextBase</a:t>
            </a:r>
            <a:r>
              <a:rPr lang="en-US" sz="1600" dirty="0"/>
              <a:t> </a:t>
            </a:r>
            <a:r>
              <a:rPr lang="en-US" sz="1600" dirty="0" err="1"/>
              <a:t>httpContext</a:t>
            </a:r>
            <a:r>
              <a:rPr lang="en-US" sz="1600" dirty="0"/>
              <a:t>)         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    { 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           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 </a:t>
            </a:r>
            <a:r>
              <a:rPr lang="en-US" sz="1600" dirty="0" err="1"/>
              <a:t>httpContext.Request.IsLocal</a:t>
            </a:r>
            <a:r>
              <a:rPr lang="en-US" sz="1600" dirty="0"/>
              <a:t> ||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 </a:t>
            </a:r>
            <a:r>
              <a:rPr lang="en-US" sz="1600" dirty="0"/>
              <a:t>                  </a:t>
            </a:r>
            <a:r>
              <a:rPr lang="en-US" sz="1600" dirty="0" smtClean="0"/>
              <a:t>    </a:t>
            </a:r>
            <a:r>
              <a:rPr lang="en-US" sz="1600" dirty="0"/>
              <a:t> </a:t>
            </a:r>
            <a:r>
              <a:rPr lang="en-US" sz="1600" dirty="0" err="1"/>
              <a:t>AuthorizeCore</a:t>
            </a:r>
            <a:r>
              <a:rPr lang="en-US" sz="1600" dirty="0"/>
              <a:t>(</a:t>
            </a:r>
            <a:r>
              <a:rPr lang="en-US" sz="1600" dirty="0" err="1"/>
              <a:t>httpContext</a:t>
            </a:r>
            <a:r>
              <a:rPr lang="en-US" sz="1600" dirty="0" smtClean="0"/>
              <a:t>);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    </a:t>
            </a:r>
            <a:r>
              <a:rPr lang="en-US" sz="1600" dirty="0" smtClean="0"/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} 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3201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IActionFilter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012859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OnActionExecuting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/>
          </a:p>
          <a:p>
            <a:pPr lvl="1"/>
            <a:r>
              <a:rPr lang="en-US" dirty="0" smtClean="0"/>
              <a:t>Runs </a:t>
            </a:r>
            <a:r>
              <a:rPr lang="en-US" dirty="0"/>
              <a:t>before the action method.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OnActionExecuted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/>
          </a:p>
          <a:p>
            <a:pPr lvl="1"/>
            <a:r>
              <a:rPr lang="en-US" dirty="0" smtClean="0"/>
              <a:t>Runs </a:t>
            </a:r>
            <a:r>
              <a:rPr lang="en-US" dirty="0"/>
              <a:t>after the action method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13" y="4054316"/>
            <a:ext cx="6004774" cy="2132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045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IActionFilter</a:t>
            </a:r>
            <a:r>
              <a:rPr lang="en-US" dirty="0" smtClean="0"/>
              <a:t> Context’s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3713"/>
            <a:ext cx="3906550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1763713"/>
            <a:ext cx="3762375" cy="420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337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IResultFilter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69331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OnResultExecuting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before the </a:t>
            </a:r>
            <a:r>
              <a:rPr lang="en-US" dirty="0" err="1"/>
              <a:t>ActionResult</a:t>
            </a:r>
            <a:r>
              <a:rPr lang="en-US" dirty="0"/>
              <a:t> object is executed.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OnResultExecuted</a:t>
            </a:r>
            <a:endParaRPr 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after the </a:t>
            </a:r>
            <a:r>
              <a:rPr lang="en-US" dirty="0" smtClean="0"/>
              <a:t>result.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perform additional processing of the </a:t>
            </a:r>
            <a:r>
              <a:rPr lang="en-US" dirty="0" smtClean="0"/>
              <a:t>result.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FFC000"/>
                </a:solidFill>
              </a:rPr>
              <a:t>OutputCacheAttribute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one example of a result filter.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07" y="4492092"/>
            <a:ext cx="5013986" cy="1893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22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IResultFilter</a:t>
            </a:r>
            <a:r>
              <a:rPr lang="en-US" dirty="0" smtClean="0"/>
              <a:t> Context’s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38300"/>
            <a:ext cx="3938798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638299"/>
            <a:ext cx="3848100" cy="396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43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IExceptionFilter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1"/>
            <a:ext cx="8655050" cy="3397853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if there is an </a:t>
            </a:r>
            <a:r>
              <a:rPr lang="en-US" dirty="0">
                <a:solidFill>
                  <a:schemeClr val="tx2"/>
                </a:solidFill>
              </a:rPr>
              <a:t>unhandled exception </a:t>
            </a:r>
            <a:r>
              <a:rPr lang="en-US" dirty="0"/>
              <a:t>thrown during the execution of the ASP.NET MVC pipeline. </a:t>
            </a:r>
            <a:endParaRPr lang="en-US" dirty="0" smtClean="0"/>
          </a:p>
          <a:p>
            <a:endParaRPr lang="en-US" sz="1000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</a:t>
            </a:r>
            <a:r>
              <a:rPr lang="en-US" dirty="0" smtClean="0"/>
              <a:t>logging </a:t>
            </a:r>
            <a:r>
              <a:rPr lang="en-US" dirty="0"/>
              <a:t>or displaying an error page</a:t>
            </a:r>
            <a:r>
              <a:rPr lang="en-US" dirty="0" smtClean="0"/>
              <a:t>.</a:t>
            </a:r>
          </a:p>
          <a:p>
            <a:pPr marL="573087" lvl="1" indent="0">
              <a:buNone/>
            </a:pPr>
            <a:r>
              <a:rPr lang="en-US" sz="1000" dirty="0" smtClean="0"/>
              <a:t> 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HandleErrorAttribute</a:t>
            </a:r>
            <a:r>
              <a:rPr lang="en-US" dirty="0" smtClean="0"/>
              <a:t> is </a:t>
            </a:r>
            <a:r>
              <a:rPr lang="en-US" dirty="0"/>
              <a:t>one example of an exception filter.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118610"/>
            <a:ext cx="5753540" cy="1893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4118610"/>
            <a:ext cx="2228850" cy="237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  <a:reflection blurRad="12700" endPos="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6604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4125"/>
            <a:ext cx="8655050" cy="3877985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specify an exception and the names of a view and </a:t>
            </a:r>
            <a:r>
              <a:rPr lang="en-US" dirty="0" smtClean="0"/>
              <a:t>layout.</a:t>
            </a:r>
          </a:p>
          <a:p>
            <a:endParaRPr lang="en-US" sz="1000" dirty="0" smtClean="0"/>
          </a:p>
          <a:p>
            <a:r>
              <a:rPr lang="en-US" dirty="0" smtClean="0"/>
              <a:t>Works </a:t>
            </a:r>
            <a:r>
              <a:rPr lang="en-US" dirty="0"/>
              <a:t>only when custom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enabled in the </a:t>
            </a:r>
            <a:r>
              <a:rPr lang="en-US" dirty="0" err="1"/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customErrors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mode="On" /&gt; </a:t>
            </a:r>
            <a:r>
              <a:rPr lang="en-US" dirty="0"/>
              <a:t>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system.web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</a:t>
            </a:r>
            <a:r>
              <a:rPr lang="en-US" dirty="0" smtClean="0"/>
              <a:t>view get</a:t>
            </a:r>
            <a:br>
              <a:rPr lang="en-US" dirty="0" smtClean="0"/>
            </a:br>
            <a:r>
              <a:rPr lang="en-US" dirty="0" err="1" smtClean="0"/>
              <a:t>HandleErrorInfo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46437"/>
            <a:ext cx="1943100" cy="3305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113212"/>
            <a:ext cx="19431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486765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 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27201"/>
            <a:ext cx="8496300" cy="36317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MyExceptionAttribute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FilterAttribute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IExceptionFilter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 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ExceptionContext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  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filterContext.ExceptionHandled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&amp;&amp;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filterContext.Exception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NullReferenceException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          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RedirectResult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"/MyError.html"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          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filterContext.ExceptionHandled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     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2591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6050"/>
            <a:ext cx="8655050" cy="38410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What is Filters?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Built-in Filters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Filter Interfaces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Custom Filters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Filter Providers</a:t>
            </a:r>
            <a:endParaRPr lang="he-IL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38200" y="3877820"/>
            <a:ext cx="7772400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dirty="0" smtClean="0">
                <a:solidFill>
                  <a:srgbClr val="FAD2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/>
              </a:rPr>
              <a:t>Filters</a:t>
            </a:r>
            <a:endParaRPr lang="en-US" sz="4400" dirty="0">
              <a:solidFill>
                <a:srgbClr val="FAD2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/>
            </a:endParaRPr>
          </a:p>
        </p:txBody>
      </p:sp>
      <p:pic>
        <p:nvPicPr>
          <p:cNvPr id="71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647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76836" y="1711005"/>
            <a:ext cx="8763000" cy="2483170"/>
            <a:chOff x="152400" y="2434905"/>
            <a:chExt cx="8763000" cy="24831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213100"/>
              <a:ext cx="222885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 bwMode="auto">
            <a:xfrm>
              <a:off x="2918460" y="2434905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Method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096510" y="2434905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Result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1242060" y="2762569"/>
              <a:ext cx="0" cy="534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3213099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0" y="3213100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3213100"/>
              <a:ext cx="194310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>
              <a:endCxn id="6" idx="1"/>
            </p:cNvCxnSpPr>
            <p:nvPr/>
          </p:nvCxnSpPr>
          <p:spPr bwMode="auto">
            <a:xfrm flipV="1">
              <a:off x="647700" y="2762565"/>
              <a:ext cx="227076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6435090" y="2762567"/>
              <a:ext cx="232791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758440" y="2762566"/>
              <a:ext cx="0" cy="6191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4389120" y="2762570"/>
              <a:ext cx="0" cy="6191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4953000" y="2762570"/>
              <a:ext cx="0" cy="6191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576060" y="2762566"/>
              <a:ext cx="0" cy="6191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7879080" y="2762564"/>
              <a:ext cx="0" cy="6191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>
              <a:endCxn id="7" idx="1"/>
            </p:cNvCxnSpPr>
            <p:nvPr/>
          </p:nvCxnSpPr>
          <p:spPr bwMode="auto">
            <a:xfrm flipV="1">
              <a:off x="4257040" y="2762565"/>
              <a:ext cx="839470" cy="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7" name="Rounded Rectangle 56"/>
          <p:cNvSpPr/>
          <p:nvPr/>
        </p:nvSpPr>
        <p:spPr bwMode="auto">
          <a:xfrm>
            <a:off x="105411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First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1955642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Global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3805873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Controller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56104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Action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506336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Last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219711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19712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069942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2069942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3920173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3920173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5770404" y="71437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5770404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7620636" y="733425"/>
            <a:ext cx="1238250" cy="285750"/>
          </a:xfrm>
          <a:prstGeom prst="roundRect">
            <a:avLst/>
          </a:prstGeom>
          <a:gradFill>
            <a:gsLst>
              <a:gs pos="0">
                <a:srgbClr val="92D050"/>
              </a:gs>
              <a:gs pos="35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20636" y="1114425"/>
            <a:ext cx="1238250" cy="285750"/>
          </a:xfrm>
          <a:prstGeom prst="roundRect">
            <a:avLst/>
          </a:prstGeom>
          <a:gradFill>
            <a:gsLst>
              <a:gs pos="0">
                <a:srgbClr val="92D050"/>
              </a:gs>
              <a:gs pos="35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2540636" y="4591050"/>
            <a:ext cx="1943100" cy="2038350"/>
            <a:chOff x="2540636" y="4591050"/>
            <a:chExt cx="1943100" cy="20383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2540636" y="4591050"/>
              <a:ext cx="1943100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Action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698433" y="5060950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698433" y="5349081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2698433" y="5637212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698433" y="5925343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2698433" y="6213475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4" name="Rounded Rectangle 103"/>
            <p:cNvSpPr/>
            <p:nvPr/>
          </p:nvSpPr>
          <p:spPr bwMode="auto">
            <a:xfrm>
              <a:off x="3593783" y="5070475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5" name="Rounded Rectangle 104"/>
            <p:cNvSpPr/>
            <p:nvPr/>
          </p:nvSpPr>
          <p:spPr bwMode="auto">
            <a:xfrm>
              <a:off x="3593783" y="5358606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3593783" y="5646737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7" name="Rounded Rectangle 106"/>
            <p:cNvSpPr/>
            <p:nvPr/>
          </p:nvSpPr>
          <p:spPr bwMode="auto">
            <a:xfrm>
              <a:off x="3593783" y="5934868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3593783" y="6223000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718686" y="4591050"/>
            <a:ext cx="1943100" cy="2038350"/>
            <a:chOff x="4718686" y="4591050"/>
            <a:chExt cx="1943100" cy="2038350"/>
          </a:xfrm>
        </p:grpSpPr>
        <p:sp>
          <p:nvSpPr>
            <p:cNvPr id="92" name="Rounded Rectangle 91"/>
            <p:cNvSpPr/>
            <p:nvPr/>
          </p:nvSpPr>
          <p:spPr bwMode="auto">
            <a:xfrm>
              <a:off x="4718686" y="4591050"/>
              <a:ext cx="1943100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Result</a:t>
              </a: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4879658" y="5070475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4879658" y="5358606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1" name="Rounded Rectangle 110"/>
            <p:cNvSpPr/>
            <p:nvPr/>
          </p:nvSpPr>
          <p:spPr bwMode="auto">
            <a:xfrm>
              <a:off x="4879658" y="5646737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4879658" y="5934868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4879658" y="6223000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5775008" y="5080000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5775008" y="5368131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5775008" y="5656262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7" name="Rounded Rectangle 116"/>
            <p:cNvSpPr/>
            <p:nvPr/>
          </p:nvSpPr>
          <p:spPr bwMode="auto">
            <a:xfrm>
              <a:off x="5775008" y="5944393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5775008" y="6232525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245033" y="4591050"/>
            <a:ext cx="1593215" cy="2038350"/>
            <a:chOff x="7245033" y="4591050"/>
            <a:chExt cx="1593215" cy="2038350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7245033" y="4591050"/>
              <a:ext cx="1593215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Exception</a:t>
              </a:r>
            </a:p>
          </p:txBody>
        </p:sp>
        <p:sp>
          <p:nvSpPr>
            <p:cNvPr id="99" name="Rounded Rectangle 98"/>
            <p:cNvSpPr/>
            <p:nvPr/>
          </p:nvSpPr>
          <p:spPr bwMode="auto">
            <a:xfrm>
              <a:off x="7422515" y="5080000"/>
              <a:ext cx="879793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7544436" y="5197475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7666672" y="5297487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  <p:sp>
          <p:nvSpPr>
            <p:cNvPr id="102" name="Rounded Rectangle 101"/>
            <p:cNvSpPr/>
            <p:nvPr/>
          </p:nvSpPr>
          <p:spPr bwMode="auto">
            <a:xfrm>
              <a:off x="7803516" y="5400674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7919403" y="5511800"/>
              <a:ext cx="843597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7436486" y="5857875"/>
              <a:ext cx="749935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7558407" y="5975350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7680643" y="6075362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7817487" y="6178549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7933374" y="6289675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3850" y="4591050"/>
            <a:ext cx="1593215" cy="2038350"/>
            <a:chOff x="323850" y="4591050"/>
            <a:chExt cx="1593215" cy="20383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323850" y="4591050"/>
              <a:ext cx="1593215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Authorization</a:t>
              </a:r>
            </a:p>
          </p:txBody>
        </p:sp>
        <p:sp>
          <p:nvSpPr>
            <p:cNvPr id="128" name="Rounded Rectangle 127"/>
            <p:cNvSpPr/>
            <p:nvPr/>
          </p:nvSpPr>
          <p:spPr bwMode="auto">
            <a:xfrm>
              <a:off x="504190" y="5008562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626111" y="5126037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748347" y="5226049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885191" y="5329236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1001078" y="5440362"/>
              <a:ext cx="749935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410528" y="5759449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532449" y="5876924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654685" y="5976936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791529" y="6080123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907416" y="6191249"/>
              <a:ext cx="843597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738781"/>
      </p:ext>
    </p:extLst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480953"/>
          </a:xfrm>
        </p:spPr>
        <p:txBody>
          <a:bodyPr/>
          <a:lstStyle/>
          <a:p>
            <a:r>
              <a:rPr lang="en-US" dirty="0"/>
              <a:t>You can create a filter in the following ways</a:t>
            </a:r>
            <a:r>
              <a:rPr lang="en-US" dirty="0" smtClean="0"/>
              <a:t>:</a:t>
            </a:r>
          </a:p>
          <a:p>
            <a:endParaRPr lang="en-US" sz="1000" dirty="0"/>
          </a:p>
          <a:p>
            <a:pPr lvl="1"/>
            <a:r>
              <a:rPr lang="en-US" dirty="0"/>
              <a:t>Override one or more of the controller's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On&lt;Filter&gt;</a:t>
            </a:r>
            <a:r>
              <a:rPr lang="en-US" dirty="0"/>
              <a:t> methods.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Create an attribute class that derives from </a:t>
            </a:r>
            <a:r>
              <a:rPr lang="en-US" dirty="0" err="1" smtClean="0">
                <a:solidFill>
                  <a:schemeClr val="tx2"/>
                </a:solidFill>
              </a:rPr>
              <a:t>ActionFilterAttribute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tx2"/>
                </a:solidFill>
              </a:rPr>
              <a:t>FilterAttribute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000" dirty="0"/>
          </a:p>
          <a:p>
            <a:pPr lvl="1"/>
            <a:r>
              <a:rPr lang="en-US" dirty="0"/>
              <a:t>Register a filter with the filter provider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</a:rPr>
              <a:t>FilterProviders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class).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Register a global filter using the </a:t>
            </a:r>
            <a:r>
              <a:rPr lang="en-US" dirty="0" err="1">
                <a:solidFill>
                  <a:schemeClr val="tx2"/>
                </a:solidFill>
              </a:rPr>
              <a:t>GlobalFilterCollection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70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23313" cy="757130"/>
          </a:xfrm>
        </p:spPr>
        <p:txBody>
          <a:bodyPr/>
          <a:lstStyle/>
          <a:p>
            <a:r>
              <a:rPr lang="en-US" dirty="0" smtClean="0"/>
              <a:t>Custom Attribute Filters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17650"/>
            <a:ext cx="6296025" cy="41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19325"/>
            <a:ext cx="2524125" cy="2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892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23313" cy="757130"/>
          </a:xfrm>
        </p:spPr>
        <p:txBody>
          <a:bodyPr/>
          <a:lstStyle/>
          <a:p>
            <a:r>
              <a:rPr lang="en-US" dirty="0" smtClean="0"/>
              <a:t>Custom Global Filters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" y="2321716"/>
            <a:ext cx="2441333" cy="186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82" y="1671636"/>
            <a:ext cx="6155318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>
            <a:off x="2190750" y="3807617"/>
            <a:ext cx="11663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54797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714589"/>
          </a:xfrm>
        </p:spPr>
        <p:txBody>
          <a:bodyPr/>
          <a:lstStyle/>
          <a:p>
            <a:r>
              <a:rPr lang="en-US" dirty="0"/>
              <a:t>By default, ASP.NET MVC registers the following filter providers:</a:t>
            </a:r>
          </a:p>
          <a:p>
            <a:endParaRPr lang="en-US" sz="1000" dirty="0"/>
          </a:p>
          <a:p>
            <a:pPr lvl="1"/>
            <a:r>
              <a:rPr lang="en-US" dirty="0"/>
              <a:t>Filters for global filters.</a:t>
            </a:r>
          </a:p>
          <a:p>
            <a:pPr lvl="1"/>
            <a:endParaRPr lang="en-US" sz="1000" dirty="0"/>
          </a:p>
          <a:p>
            <a:pPr lvl="1"/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FilterAttributeFilterProvider</a:t>
            </a:r>
            <a:r>
              <a:rPr lang="en-US" dirty="0"/>
              <a:t> for filter attributes.</a:t>
            </a:r>
          </a:p>
          <a:p>
            <a:pPr lvl="1"/>
            <a:endParaRPr lang="en-US" sz="1000" dirty="0"/>
          </a:p>
          <a:p>
            <a:pPr lvl="1"/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ControllerInstanceFilterProvider</a:t>
            </a:r>
            <a:r>
              <a:rPr lang="en-US" dirty="0"/>
              <a:t> for controller instances.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60603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928936"/>
            <a:ext cx="9144000" cy="392906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Filter Provider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54125"/>
            <a:ext cx="8655050" cy="13111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GetFilters</a:t>
            </a:r>
            <a:r>
              <a:rPr lang="en-US" dirty="0"/>
              <a:t> method returns all of the 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IFilterProvider</a:t>
            </a:r>
            <a:r>
              <a:rPr lang="en-US" sz="3200" dirty="0"/>
              <a:t> </a:t>
            </a:r>
            <a:r>
              <a:rPr lang="en-US" dirty="0"/>
              <a:t>instances in the service locator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0" y="2928937"/>
            <a:ext cx="8131419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0" y="4982254"/>
            <a:ext cx="1943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665662"/>
            <a:ext cx="30861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656137"/>
            <a:ext cx="2800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079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160591"/>
          </a:xfrm>
        </p:spPr>
        <p:txBody>
          <a:bodyPr/>
          <a:lstStyle/>
          <a:p>
            <a:r>
              <a:rPr lang="en-US" dirty="0"/>
              <a:t>Filters are custom classes that provide both a </a:t>
            </a:r>
            <a:r>
              <a:rPr lang="en-US" dirty="0">
                <a:solidFill>
                  <a:schemeClr val="tx2"/>
                </a:solidFill>
              </a:rPr>
              <a:t>declarative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programmatic</a:t>
            </a:r>
            <a:r>
              <a:rPr lang="en-US" dirty="0"/>
              <a:t> means to add </a:t>
            </a:r>
            <a:r>
              <a:rPr lang="en-US" dirty="0">
                <a:solidFill>
                  <a:schemeClr val="tx2"/>
                </a:solidFill>
              </a:rPr>
              <a:t>pre-action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post-action</a:t>
            </a:r>
            <a:r>
              <a:rPr lang="en-US" dirty="0"/>
              <a:t> behavior to controller </a:t>
            </a:r>
            <a:r>
              <a:rPr lang="en-US" dirty="0">
                <a:solidFill>
                  <a:schemeClr val="tx2"/>
                </a:solidFill>
              </a:rPr>
              <a:t>action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4453" y="3442970"/>
            <a:ext cx="6469062" cy="313932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HandleError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Authorize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CourseController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OutputCache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RequireHttps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Net(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ViewBag.Course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.GetCourse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View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413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Interfaces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2034538"/>
            <a:ext cx="8763000" cy="3102295"/>
            <a:chOff x="152400" y="2034538"/>
            <a:chExt cx="8763000" cy="31022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31858"/>
              <a:ext cx="222885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918460" y="2034538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Method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096510" y="2034538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Result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V="1">
              <a:off x="124206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3431857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0" y="3431858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3431858"/>
              <a:ext cx="194310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>
              <a:endCxn id="20" idx="1"/>
            </p:cNvCxnSpPr>
            <p:nvPr/>
          </p:nvCxnSpPr>
          <p:spPr bwMode="auto">
            <a:xfrm flipV="1">
              <a:off x="647700" y="2362198"/>
              <a:ext cx="2270760" cy="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6435090" y="2362200"/>
              <a:ext cx="2327910" cy="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2758440" y="2362198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438912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495300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576060" y="2362197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7879080" y="2362196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endCxn id="21" idx="1"/>
            </p:cNvCxnSpPr>
            <p:nvPr/>
          </p:nvCxnSpPr>
          <p:spPr bwMode="auto">
            <a:xfrm flipV="1">
              <a:off x="4257040" y="2362198"/>
              <a:ext cx="839470" cy="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TextBox 2"/>
            <p:cNvSpPr txBox="1"/>
            <p:nvPr/>
          </p:nvSpPr>
          <p:spPr>
            <a:xfrm>
              <a:off x="1950231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6556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71423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35666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0592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GdLHIQtOLuOL-tqwGSdLGJmHauj5uHSy3UwR8vml_6IymNmkutADmikSZx_vEFFnTgDcE9vmyPLvRqx1Oz_KWUuxoaRyjfrqwayIerTwZMEzpRPwpP5MTWafPq5z7HerCLJZOYJG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85788"/>
            <a:ext cx="112776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60920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Context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177924"/>
            <a:ext cx="8659279" cy="552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6880" y="1504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88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858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790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056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0560" y="1504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015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656386"/>
          </a:xfrm>
        </p:spPr>
        <p:txBody>
          <a:bodyPr/>
          <a:lstStyle/>
          <a:p>
            <a:r>
              <a:rPr lang="en-US" dirty="0"/>
              <a:t>Filters run in the following order: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Authorization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Action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Response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Exception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4400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&amp;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5299912"/>
          </a:xfrm>
        </p:spPr>
        <p:txBody>
          <a:bodyPr/>
          <a:lstStyle/>
          <a:p>
            <a:r>
              <a:rPr lang="en-US" dirty="0"/>
              <a:t>The Controller class implements each of the filter interfaces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r>
              <a:rPr lang="en-US" dirty="0"/>
              <a:t>You can implement any of the filters for a specific controller by overriding the controller's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On&lt;Filter&gt;</a:t>
            </a:r>
            <a:r>
              <a:rPr lang="en-US" dirty="0"/>
              <a:t> method. </a:t>
            </a:r>
            <a:endParaRPr lang="en-US" dirty="0" smtClean="0"/>
          </a:p>
          <a:p>
            <a:pPr lvl="1"/>
            <a:r>
              <a:rPr lang="en-US" dirty="0" err="1"/>
              <a:t>OnAuthorization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OnActionExecuting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OnActionExecuted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OnResultExecuting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OnResultExecuted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OnException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3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1588127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smtClean="0"/>
              <a:t>“Install” a </a:t>
            </a:r>
            <a:r>
              <a:rPr lang="en-US" dirty="0"/>
              <a:t>filter in the following ways</a:t>
            </a:r>
            <a:r>
              <a:rPr lang="en-US" dirty="0" smtClean="0"/>
              <a:t>:</a:t>
            </a:r>
          </a:p>
          <a:p>
            <a:endParaRPr lang="en-US" sz="1000" dirty="0"/>
          </a:p>
          <a:p>
            <a:pPr lvl="1"/>
            <a:r>
              <a:rPr lang="en-US" dirty="0" smtClean="0"/>
              <a:t>Attribute on Actions or Controllers</a:t>
            </a:r>
            <a:endParaRPr lang="en-US" sz="1000" dirty="0" smtClean="0"/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Add to Global Filters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14" y="3795713"/>
            <a:ext cx="2852371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  <a:reflection blurRad="12700" endPos="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777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SATemplate">
  <a:themeElements>
    <a:clrScheme name="RSATemplate 9">
      <a:dk1>
        <a:srgbClr val="000000"/>
      </a:dk1>
      <a:lt1>
        <a:srgbClr val="FFFFFF"/>
      </a:lt1>
      <a:dk2>
        <a:srgbClr val="000099"/>
      </a:dk2>
      <a:lt2>
        <a:srgbClr val="FAD260"/>
      </a:lt2>
      <a:accent1>
        <a:srgbClr val="FCEB98"/>
      </a:accent1>
      <a:accent2>
        <a:srgbClr val="EC8D4C"/>
      </a:accent2>
      <a:accent3>
        <a:srgbClr val="AAAACA"/>
      </a:accent3>
      <a:accent4>
        <a:srgbClr val="DADADA"/>
      </a:accent4>
      <a:accent5>
        <a:srgbClr val="FDF3CA"/>
      </a:accent5>
      <a:accent6>
        <a:srgbClr val="D67F44"/>
      </a:accent6>
      <a:hlink>
        <a:srgbClr val="16CA85"/>
      </a:hlink>
      <a:folHlink>
        <a:srgbClr val="9DC7FF"/>
      </a:folHlink>
    </a:clrScheme>
    <a:fontScheme name="RSA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RSA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8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64B7F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9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9DC7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515</Words>
  <Application>Microsoft Office PowerPoint</Application>
  <PresentationFormat>On-screen Show (4:3)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Wingdings</vt:lpstr>
      <vt:lpstr>RSATemplate</vt:lpstr>
      <vt:lpstr>MVC Filters</vt:lpstr>
      <vt:lpstr>Agenda</vt:lpstr>
      <vt:lpstr>ASP.NET MVC Filters</vt:lpstr>
      <vt:lpstr>Filter Interfaces</vt:lpstr>
      <vt:lpstr>PowerPoint Presentation</vt:lpstr>
      <vt:lpstr>Controller Context</vt:lpstr>
      <vt:lpstr>Filter Order</vt:lpstr>
      <vt:lpstr>Controller &amp; Filters</vt:lpstr>
      <vt:lpstr>“Install” Filters</vt:lpstr>
      <vt:lpstr> IAuthorizationFilter</vt:lpstr>
      <vt:lpstr>Authorize Attribute Sample</vt:lpstr>
      <vt:lpstr>Custom Authorization Policy </vt:lpstr>
      <vt:lpstr>IActionFilter Interface</vt:lpstr>
      <vt:lpstr>IActionFilter Context’s</vt:lpstr>
      <vt:lpstr>IResultFilter Interface</vt:lpstr>
      <vt:lpstr>IResultFilter Context’s</vt:lpstr>
      <vt:lpstr> IExceptionFilter</vt:lpstr>
      <vt:lpstr>Handle Error Attribute</vt:lpstr>
      <vt:lpstr>Custom Exception Filter</vt:lpstr>
      <vt:lpstr>PowerPoint Presentation</vt:lpstr>
      <vt:lpstr>PowerPoint Presentation</vt:lpstr>
      <vt:lpstr>Custom Filter</vt:lpstr>
      <vt:lpstr>Custom Attribute Filters</vt:lpstr>
      <vt:lpstr>Custom Global Filters</vt:lpstr>
      <vt:lpstr>Filter Providers</vt:lpstr>
      <vt:lpstr>The Filter Provider Interface</vt:lpstr>
    </vt:vector>
  </TitlesOfParts>
  <Company>eVardi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Eyal</dc:creator>
  <cp:lastModifiedBy>Tien Tran</cp:lastModifiedBy>
  <cp:revision>243</cp:revision>
  <dcterms:created xsi:type="dcterms:W3CDTF">2006-01-06T13:55:30Z</dcterms:created>
  <dcterms:modified xsi:type="dcterms:W3CDTF">2015-10-04T10:27:05Z</dcterms:modified>
</cp:coreProperties>
</file>