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</p:sldIdLst>
  <p:sldSz cx="32004000" cy="5029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396" y="-3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8230662"/>
            <a:ext cx="27203400" cy="1750906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6414945"/>
            <a:ext cx="24003000" cy="1214225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677584"/>
            <a:ext cx="6900863" cy="426201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677584"/>
            <a:ext cx="20302538" cy="426201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12538090"/>
            <a:ext cx="27603450" cy="20920071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33656073"/>
            <a:ext cx="27603450" cy="11001371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3387917"/>
            <a:ext cx="13601700" cy="31909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3387917"/>
            <a:ext cx="13601700" cy="31909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5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677595"/>
            <a:ext cx="27603450" cy="97207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12328529"/>
            <a:ext cx="13539190" cy="6042021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8370550"/>
            <a:ext cx="13539190" cy="2702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12328529"/>
            <a:ext cx="13605869" cy="6042021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8370550"/>
            <a:ext cx="13605869" cy="2702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3352800"/>
            <a:ext cx="10322123" cy="117348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7241128"/>
            <a:ext cx="16202025" cy="357399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5087600"/>
            <a:ext cx="10322123" cy="2795164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3352800"/>
            <a:ext cx="10322123" cy="117348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7241128"/>
            <a:ext cx="16202025" cy="357399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5087600"/>
            <a:ext cx="10322123" cy="2795164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677595"/>
            <a:ext cx="27603450" cy="972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3387917"/>
            <a:ext cx="27603450" cy="3190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46613245"/>
            <a:ext cx="72009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19B-8A67-40DB-8948-B9BBD7AB10A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46613245"/>
            <a:ext cx="1080135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46613245"/>
            <a:ext cx="72009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312F-5913-423E-AE88-1B7A8AF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817927"/>
                  </p:ext>
                </p:extLst>
              </p:nvPr>
            </p:nvGraphicFramePr>
            <p:xfrm>
              <a:off x="508079" y="2892192"/>
              <a:ext cx="30963306" cy="2943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3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5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660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374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232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0861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6974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44068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939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1339566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SG" sz="4200" dirty="0">
                              <a:solidFill>
                                <a:schemeClr val="tx1"/>
                              </a:solidFill>
                            </a:rPr>
                            <a:t>Classification Methods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03498">
                    <a:tc>
                      <a:txBody>
                        <a:bodyPr/>
                        <a:lstStyle/>
                        <a:p>
                          <a:pPr algn="ctr"/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 / </a:t>
                          </a:r>
                        </a:p>
                        <a:p>
                          <a:pPr algn="ctr"/>
                          <a:r>
                            <a:rPr lang="en-SG" sz="2500" b="1" dirty="0"/>
                            <a:t>Generative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 / </a:t>
                          </a:r>
                        </a:p>
                        <a:p>
                          <a:pPr algn="ctr"/>
                          <a:r>
                            <a:rPr lang="en-SG" sz="2500" b="1" dirty="0"/>
                            <a:t>Non-parametric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Model Space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Search</a:t>
                          </a:r>
                          <a:r>
                            <a:rPr lang="en-SG" sz="2500" b="1" baseline="0" dirty="0"/>
                            <a:t> Function </a:t>
                          </a:r>
                        </a:p>
                        <a:p>
                          <a:pPr algn="ctr"/>
                          <a:r>
                            <a:rPr lang="en-SG" sz="2500" b="1" baseline="0" dirty="0"/>
                            <a:t>(convex/</a:t>
                          </a:r>
                          <a:r>
                            <a:rPr lang="en-SG" sz="2500" b="1" baseline="0" dirty="0" err="1"/>
                            <a:t>nc</a:t>
                          </a:r>
                          <a:r>
                            <a:rPr lang="en-SG" sz="2500" b="1" baseline="0" dirty="0"/>
                            <a:t>)</a:t>
                          </a:r>
                        </a:p>
                        <a:p>
                          <a:pPr algn="ctr"/>
                          <a:r>
                            <a:rPr lang="en-SG" sz="2500" b="1" baseline="0" dirty="0"/>
                            <a:t>(smooth/ns)</a:t>
                          </a:r>
                          <a:endParaRPr lang="en-SG" sz="2500" b="1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Score Function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Overfitting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Functional Form</a:t>
                          </a:r>
                          <a:r>
                            <a:rPr lang="en-SG" sz="2500" b="1" baseline="0" dirty="0"/>
                            <a:t> / </a:t>
                          </a:r>
                        </a:p>
                        <a:p>
                          <a:pPr algn="ctr"/>
                          <a:r>
                            <a:rPr lang="en-SG" sz="2500" b="1" baseline="0" dirty="0"/>
                            <a:t>Prediction process</a:t>
                          </a:r>
                          <a:endParaRPr lang="en-SG" sz="2500" b="1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Learning Procedure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12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Naïve Bayes</a:t>
                          </a:r>
                        </a:p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Classifier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Generative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Probabilities (</a:t>
                          </a:r>
                          <a:r>
                            <a:rPr lang="en-SG" sz="2500" baseline="0" dirty="0" err="1"/>
                            <a:t>cpds</a:t>
                          </a:r>
                          <a:r>
                            <a:rPr lang="en-SG" sz="2500" baseline="0" dirty="0"/>
                            <a:t> and prior) are estimated and decision boundary not explicit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 of probabilities</a:t>
                          </a:r>
                          <a:r>
                            <a:rPr lang="en-SG" sz="2500" baseline="0" dirty="0"/>
                            <a:t> to estimate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aseline="0" dirty="0"/>
                            <a:t>Probabilities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</a:t>
                          </a:r>
                          <a:r>
                            <a:rPr lang="en-SG" sz="2500" baseline="0" dirty="0" err="1"/>
                            <a:t>cpds</a:t>
                          </a:r>
                          <a:r>
                            <a:rPr lang="en-SG" sz="2500" baseline="0" dirty="0"/>
                            <a:t> and prior)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Max the likelihood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(c: max of likelihood)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(s: likelihood is differentiable)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Likelihood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Smoothing with Laplace</a:t>
                          </a:r>
                          <a:r>
                            <a:rPr lang="en-SG" sz="2500" baseline="0" dirty="0"/>
                            <a:t> correction or </a:t>
                          </a:r>
                          <a:r>
                            <a:rPr lang="en-SG" sz="2500" baseline="0" dirty="0" err="1"/>
                            <a:t>Dirichlet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Test</a:t>
                          </a:r>
                          <a:r>
                            <a:rPr lang="en-SG" sz="2500" baseline="0" dirty="0"/>
                            <a:t> X = [13, 1]</a:t>
                          </a:r>
                          <a:endParaRPr lang="en-SG" sz="2500" dirty="0"/>
                        </a:p>
                        <a:p>
                          <a:pPr algn="just"/>
                          <a:r>
                            <a:rPr lang="en-SG" sz="2500" dirty="0"/>
                            <a:t>(1) P(class=1</a:t>
                          </a:r>
                          <a:r>
                            <a:rPr lang="en-SG" sz="2500" baseline="0" dirty="0"/>
                            <a:t> | X1=13, X2=1) = 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P(class=1|X1=13) x P(class=1|X2=1)</a:t>
                          </a:r>
                        </a:p>
                        <a:p>
                          <a:pPr algn="just"/>
                          <a:r>
                            <a:rPr lang="en-SG" sz="2500" dirty="0"/>
                            <a:t>(2) P(class=0</a:t>
                          </a:r>
                          <a:r>
                            <a:rPr lang="en-SG" sz="2500" baseline="0" dirty="0"/>
                            <a:t> | X1=13, X2=1) = 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P(class=0|X1=13) x P(class=0|X2=1)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(3) If P(.) in (1) &gt; P(.) in (2) then predict that class = 1, otherwise 0.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Find</a:t>
                          </a:r>
                          <a:r>
                            <a:rPr lang="en-SG" sz="2500" baseline="0" dirty="0"/>
                            <a:t> conditional and prior probability distributions.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If Y is the class label and X1, X2, X3 features the find: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P(Y=y|X1=x1), P(Y=y|X2=x2), P(Y=y|X3=x3) P(Y=y)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These can be found by counting the number of occurrences in the training examples. For example, P(Y=1|X=2) can be found by counting the number of Y=1 examples in which X=2 and dividing it by total number of times X=2 appears.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3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Decision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Trees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Thresholds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aseline="0" dirty="0"/>
                            <a:t>Number of nodes and thresholds depend on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</a:t>
                          </a:r>
                          <a:r>
                            <a:rPr lang="en-SG" sz="2500" baseline="0" dirty="0"/>
                            <a:t> possible trees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 as function is discrete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Test</a:t>
                          </a:r>
                          <a:r>
                            <a:rPr lang="en-SG" sz="2500" baseline="0" dirty="0"/>
                            <a:t> X = [13, 1]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Traverse the tree using the values of X and comparing them against the node values. Once hitting the leaf node do a majority voting to decide the label.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Recursive</a:t>
                          </a:r>
                          <a:r>
                            <a:rPr lang="en-SG" sz="2500" baseline="0" dirty="0"/>
                            <a:t> algorithm. Start with root node and keep building the tree for a certain depth or until the leaf node contains single class label. To select which node to pick, find the information or </a:t>
                          </a:r>
                          <a:r>
                            <a:rPr lang="en-SG" sz="2500" baseline="0" dirty="0" err="1"/>
                            <a:t>gini</a:t>
                          </a:r>
                          <a:r>
                            <a:rPr lang="en-SG" sz="2500" baseline="0" dirty="0"/>
                            <a:t> gain or chi square distance. The node with highest gain or least distance should be picked. Do a split of all the examples at the input of this selected node. Split can be done based on a threshold if feature/node values are continuous. Threshold should be so that both the example sets are maximally separated.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989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Bagged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Trees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Thresholds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Non-parametric: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Data dependent nodes and thresholds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sets of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</a:t>
                          </a:r>
                          <a:r>
                            <a:rPr lang="en-SG" sz="2500" baseline="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Apply model of each tree to test set. Use majority predication or average prediction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For a given number of trees, obtain a bootstrap sample by drawing N instances with replacement from the</a:t>
                          </a:r>
                          <a:r>
                            <a:rPr lang="en-US" sz="2500" baseline="0" dirty="0"/>
                            <a:t> entire dataset and l</a:t>
                          </a:r>
                          <a:r>
                            <a:rPr lang="en-US" sz="2500" dirty="0"/>
                            <a:t>earn a tree model from sampled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1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Random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Forests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Thresholds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Non-parametric: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Data dependent nodes and thresholds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sets of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</a:t>
                          </a:r>
                          <a:r>
                            <a:rPr lang="en-SG" sz="2500" baseline="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Apply model of each tree to test set. Use majority predication or average prediction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Same as Bagged Trees.</a:t>
                          </a:r>
                          <a:r>
                            <a:rPr lang="en-SG" sz="2500" baseline="0" dirty="0"/>
                            <a:t> Only that not all features are used to learn each tree. Reduces </a:t>
                          </a:r>
                          <a:r>
                            <a:rPr lang="en-US" sz="2500" dirty="0"/>
                            <a:t>correlation between the models. For each tree split, a random sample of k features is drawn first, and only those features are considered when selecting the best feature to split on 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78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Boosted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Thresholds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Non-parametric: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Data dependent nodes and thresholds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sets of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</a:t>
                          </a:r>
                          <a:r>
                            <a:rPr lang="en-SG" sz="2500" baseline="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Apply model of each tree to test set. Use weighted prediction. Weights</a:t>
                          </a:r>
                          <a:r>
                            <a:rPr lang="en-US" sz="2500" baseline="0" dirty="0"/>
                            <a:t> decided at learning phase.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For given</a:t>
                          </a:r>
                          <a:r>
                            <a:rPr lang="en-US" sz="2500" baseline="0" dirty="0"/>
                            <a:t> number of trees l</a:t>
                          </a:r>
                          <a:r>
                            <a:rPr lang="en-US" sz="2500" dirty="0"/>
                            <a:t>earn model from the data. Then calculate the error of model and up-weight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the examples that are incorrectly classified to form</a:t>
                          </a:r>
                          <a:r>
                            <a:rPr lang="en-US" sz="2500" baseline="0" dirty="0"/>
                            <a:t> data for next step. Then n</a:t>
                          </a:r>
                          <a:r>
                            <a:rPr lang="en-US" sz="2500" dirty="0"/>
                            <a:t>ormalize weights to sum to 1.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Set weight</a:t>
                          </a:r>
                          <a:r>
                            <a:rPr lang="en-US" sz="2500" baseline="0" dirty="0"/>
                            <a:t> for this tree. This tree weight is used when making prediction.</a:t>
                          </a:r>
                          <a:r>
                            <a:rPr lang="en-US" sz="250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198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Perceptron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Weights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 values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Refinement</a:t>
                          </a:r>
                          <a:r>
                            <a:rPr lang="en-SG" sz="2500" baseline="0" dirty="0"/>
                            <a:t> </a:t>
                          </a:r>
                          <a:r>
                            <a:rPr lang="en-SG" sz="2500" dirty="0"/>
                            <a:t>of weights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0/1</a:t>
                          </a:r>
                          <a:r>
                            <a:rPr lang="en-SG" sz="2500" baseline="0" dirty="0"/>
                            <a:t> loss or MSE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Regularize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(penalize</a:t>
                          </a:r>
                          <a:r>
                            <a:rPr lang="en-SG" sz="2500" baseline="0" dirty="0"/>
                            <a:t> large weights)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Functional form: </a:t>
                          </a:r>
                          <a14:m>
                            <m:oMath xmlns:m="http://schemas.openxmlformats.org/officeDocument/2006/math"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SG" sz="2500" dirty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SG" sz="25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SG" sz="2500" dirty="0"/>
                            <a:t> are</a:t>
                          </a:r>
                          <a:r>
                            <a:rPr lang="en-SG" sz="2500" baseline="0" dirty="0"/>
                            <a:t> parameters</a:t>
                          </a:r>
                          <a:r>
                            <a:rPr lang="en-SG" sz="25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SG" sz="2500" dirty="0"/>
                            <a:t> is test input</a:t>
                          </a:r>
                        </a:p>
                        <a:p>
                          <a:pPr algn="just"/>
                          <a:r>
                            <a:rPr lang="en-SG" sz="2500" dirty="0"/>
                            <a:t>The sign</a:t>
                          </a:r>
                          <a:r>
                            <a:rPr lang="en-SG" sz="2500" baseline="0" dirty="0"/>
                            <a:t> declares the label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If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25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SG" sz="25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SG" sz="25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SG" sz="2500" b="0" i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)≤0</m:t>
                                  </m:r>
                                </m:e>
                              </m:nary>
                            </m:oMath>
                          </a14:m>
                          <a:endParaRPr lang="en-SG" sz="2500" dirty="0"/>
                        </a:p>
                        <a:p>
                          <a:pPr algn="just"/>
                          <a:r>
                            <a:rPr lang="en-SG" sz="2500" dirty="0"/>
                            <a:t>Update</a:t>
                          </a:r>
                          <a:r>
                            <a:rPr lang="en-SG" sz="2500" baseline="0" dirty="0"/>
                            <a:t> weight as </a:t>
                          </a:r>
                          <a14:m>
                            <m:oMath xmlns:m="http://schemas.openxmlformats.org/officeDocument/2006/math">
                              <m:r>
                                <a:rPr lang="en-SG" sz="2500" b="0" i="1" baseline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25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5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sty m:val="p"/>
                                </m:rPr>
                                <a:rPr lang="en-SG" sz="2500" b="0" i="0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SG" sz="25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5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d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5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SG" sz="25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SG" sz="25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SG" sz="2500" dirty="0"/>
                        </a:p>
                        <a:p>
                          <a:pPr algn="just"/>
                          <a:r>
                            <a:rPr lang="en-SG" sz="2500" dirty="0"/>
                            <a:t>Iterate over examples j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043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Artificial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Neural Network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Weights define boundary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 </a:t>
                          </a:r>
                          <a:r>
                            <a:rPr lang="en-SG" sz="2500" dirty="0"/>
                            <a:t>(topology fixed)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 values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Backpropagation</a:t>
                          </a:r>
                          <a:r>
                            <a:rPr lang="en-SG" sz="2500" baseline="0" dirty="0"/>
                            <a:t> to find weights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aseline="0" dirty="0"/>
                            <a:t>0/1 loss or MSE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Regularize </a:t>
                          </a:r>
                        </a:p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(penalize</a:t>
                          </a:r>
                          <a:r>
                            <a:rPr lang="en-SG" sz="2500" baseline="0" dirty="0"/>
                            <a:t> large weights)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Forward propagation</a:t>
                          </a:r>
                          <a:r>
                            <a:rPr lang="en-SG" sz="2500" baseline="0" dirty="0"/>
                            <a:t> through the network, the output (last) layer produces the probabilities of each label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Give</a:t>
                          </a:r>
                          <a:r>
                            <a:rPr lang="en-SG" sz="2500" baseline="0" dirty="0"/>
                            <a:t> each input at input (first) layer, forward propagate through network, get the probabilities as output, get the errors at output layer, </a:t>
                          </a:r>
                          <a:r>
                            <a:rPr lang="en-SG" sz="2500" baseline="0" dirty="0" err="1"/>
                            <a:t>backpropagate</a:t>
                          </a:r>
                          <a:r>
                            <a:rPr lang="en-SG" sz="2500" baseline="0" dirty="0"/>
                            <a:t> errors and adjust weights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4661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Nearest </a:t>
                          </a:r>
                          <a:r>
                            <a:rPr lang="en-SG" sz="2500" b="1" dirty="0" err="1">
                              <a:solidFill>
                                <a:schemeClr val="tx1"/>
                              </a:solidFill>
                            </a:rPr>
                            <a:t>Neighbor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 </a:t>
                          </a:r>
                          <a:r>
                            <a:rPr lang="en-SG" sz="2500" dirty="0" err="1"/>
                            <a:t>Voronoi</a:t>
                          </a:r>
                          <a:r>
                            <a:rPr lang="en-SG" sz="2500" dirty="0"/>
                            <a:t> edges define boundary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aseline="0" dirty="0"/>
                            <a:t>Number of </a:t>
                          </a:r>
                          <a:r>
                            <a:rPr lang="en-SG" sz="2500" baseline="0" dirty="0" err="1"/>
                            <a:t>Voronoi</a:t>
                          </a:r>
                          <a:r>
                            <a:rPr lang="en-SG" sz="2500" baseline="0" dirty="0"/>
                            <a:t> cells change with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tessellations</a:t>
                          </a:r>
                          <a:r>
                            <a:rPr lang="en-SG" sz="2500" baseline="0" dirty="0"/>
                            <a:t> of feature space. Choose k, distance function, voting procedure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Implicit search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0/1 loss</a:t>
                          </a:r>
                          <a:r>
                            <a:rPr lang="en-SG" sz="2500" baseline="0" dirty="0"/>
                            <a:t> or MSE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k-NN</a:t>
                          </a:r>
                          <a:r>
                            <a:rPr lang="en-SG" sz="2500" baseline="0" dirty="0"/>
                            <a:t> with majority voting instead of 1-NN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Find k nearest </a:t>
                          </a:r>
                          <a:r>
                            <a:rPr lang="en-SG" sz="2500" dirty="0" err="1"/>
                            <a:t>neighbors</a:t>
                          </a:r>
                          <a:r>
                            <a:rPr lang="en-SG" sz="2500" dirty="0"/>
                            <a:t> of the given input and then do majority voting to label this</a:t>
                          </a:r>
                          <a:r>
                            <a:rPr lang="en-SG" sz="2500" baseline="0" dirty="0"/>
                            <a:t> input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Form the </a:t>
                          </a:r>
                          <a:r>
                            <a:rPr lang="en-SG" sz="2500" dirty="0" err="1"/>
                            <a:t>voronoi</a:t>
                          </a:r>
                          <a:r>
                            <a:rPr lang="en-SG" sz="2500" dirty="0"/>
                            <a:t> tessellation given the data points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914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Logistic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Regression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Generative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Probability distribution that maximizes likelihood is estimated and not explicit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 values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Max the likelihood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(c: max</a:t>
                          </a:r>
                          <a:r>
                            <a:rPr lang="en-SG" sz="2500" baseline="0" dirty="0"/>
                            <a:t> of likelihood)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(s: likelihood is differentiable)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Likelihood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Regularize </a:t>
                          </a:r>
                        </a:p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(penalize</a:t>
                          </a:r>
                          <a:r>
                            <a:rPr lang="en-SG" sz="2500" baseline="0" dirty="0"/>
                            <a:t> large weights)</a:t>
                          </a:r>
                          <a:endParaRPr lang="en-SG" sz="2500" dirty="0"/>
                        </a:p>
                        <a:p>
                          <a:pPr algn="ctr"/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Functional form: </a:t>
                          </a: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SG" sz="25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SG" sz="25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SG" sz="25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en-SG" sz="2500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SG" sz="25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SG" sz="25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500" b="0" i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SG" sz="2500" b="0" i="0" smtClean="0"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SG" sz="2500" b="0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++</m:t>
                                        </m:r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))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SG" sz="2500" dirty="0"/>
                        </a:p>
                        <a:p>
                          <a:pPr algn="just"/>
                          <a:r>
                            <a:rPr lang="en-SG" sz="2500" dirty="0"/>
                            <a:t>Is the probability of label 1 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Start</a:t>
                          </a:r>
                          <a:r>
                            <a:rPr lang="en-SG" sz="2500" baseline="0" dirty="0"/>
                            <a:t> with zero weights w, make predictions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2500" baseline="0" dirty="0"/>
                            <a:t> with the current w using function form, find gradient for each parameter in w as </a:t>
                          </a: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SG" sz="25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SG" sz="2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SG" sz="2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SG" sz="25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SG" sz="25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SG" sz="2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500" b="0" i="1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sSub>
                                      <m:sSubPr>
                                        <m:ctrlP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SG" sz="2500" dirty="0"/>
                        </a:p>
                        <a:p>
                          <a:pPr algn="just"/>
                          <a:r>
                            <a:rPr lang="en-SG" sz="2500" dirty="0"/>
                            <a:t>Update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374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Vector Machine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Weights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</a:t>
                          </a:r>
                          <a:r>
                            <a:rPr lang="en-SG" sz="2500" baseline="0" dirty="0"/>
                            <a:t> values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Min weights and hinge loss</a:t>
                          </a:r>
                          <a:r>
                            <a:rPr lang="en-SG" sz="2500" baseline="0" dirty="0"/>
                            <a:t> to maximize the margin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aseline="0" dirty="0"/>
                            <a:t>Margin and hinge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Use slack variables to relax</a:t>
                          </a:r>
                          <a:r>
                            <a:rPr lang="en-SG" sz="2500" baseline="0" dirty="0"/>
                            <a:t> constraint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50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SG" sz="2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SG" sz="25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Same</a:t>
                          </a:r>
                          <a:r>
                            <a:rPr lang="en-SG" sz="2500" baseline="0" dirty="0"/>
                            <a:t> as LR, but gradient calculated as: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500" b="0" i="1" smtClean="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  <m:sSub>
                                        <m:sSubPr>
                                          <m:ctrlPr>
                                            <a:rPr lang="en-SG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SG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SG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en-SG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SG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SG" sz="25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2500" dirty="0"/>
                            <a:t>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endParaRPr lang="en-SG" sz="2500" dirty="0"/>
                        </a:p>
                        <a:p>
                          <a:pPr algn="just"/>
                          <a:r>
                            <a:rPr lang="en-SG" sz="2500" dirty="0"/>
                            <a:t>Update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SG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817927"/>
                  </p:ext>
                </p:extLst>
              </p:nvPr>
            </p:nvGraphicFramePr>
            <p:xfrm>
              <a:off x="508079" y="2892192"/>
              <a:ext cx="30963306" cy="2943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3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5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660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374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232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0861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69748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44068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939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1339566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SG" sz="4200" dirty="0">
                              <a:solidFill>
                                <a:schemeClr val="tx1"/>
                              </a:solidFill>
                            </a:rPr>
                            <a:t>Classification Methods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03498">
                    <a:tc>
                      <a:txBody>
                        <a:bodyPr/>
                        <a:lstStyle/>
                        <a:p>
                          <a:pPr algn="ctr"/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 / </a:t>
                          </a:r>
                        </a:p>
                        <a:p>
                          <a:pPr algn="ctr"/>
                          <a:r>
                            <a:rPr lang="en-SG" sz="2500" b="1" dirty="0"/>
                            <a:t>Generative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 / </a:t>
                          </a:r>
                        </a:p>
                        <a:p>
                          <a:pPr algn="ctr"/>
                          <a:r>
                            <a:rPr lang="en-SG" sz="2500" b="1" dirty="0"/>
                            <a:t>Non-parametric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Model Space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Search</a:t>
                          </a:r>
                          <a:r>
                            <a:rPr lang="en-SG" sz="2500" b="1" baseline="0" dirty="0"/>
                            <a:t> Function </a:t>
                          </a:r>
                        </a:p>
                        <a:p>
                          <a:pPr algn="ctr"/>
                          <a:r>
                            <a:rPr lang="en-SG" sz="2500" b="1" baseline="0" dirty="0"/>
                            <a:t>(convex/</a:t>
                          </a:r>
                          <a:r>
                            <a:rPr lang="en-SG" sz="2500" b="1" baseline="0" dirty="0" err="1"/>
                            <a:t>nc</a:t>
                          </a:r>
                          <a:r>
                            <a:rPr lang="en-SG" sz="2500" b="1" baseline="0" dirty="0"/>
                            <a:t>)</a:t>
                          </a:r>
                        </a:p>
                        <a:p>
                          <a:pPr algn="ctr"/>
                          <a:r>
                            <a:rPr lang="en-SG" sz="2500" b="1" baseline="0" dirty="0"/>
                            <a:t>(smooth/ns)</a:t>
                          </a:r>
                          <a:endParaRPr lang="en-SG" sz="2500" b="1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Score Function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Overfitting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Functional Form</a:t>
                          </a:r>
                          <a:r>
                            <a:rPr lang="en-SG" sz="2500" b="1" baseline="0" dirty="0"/>
                            <a:t> / </a:t>
                          </a:r>
                        </a:p>
                        <a:p>
                          <a:pPr algn="ctr"/>
                          <a:r>
                            <a:rPr lang="en-SG" sz="2500" b="1" baseline="0" dirty="0"/>
                            <a:t>Prediction process</a:t>
                          </a:r>
                          <a:endParaRPr lang="en-SG" sz="2500" b="1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Learning Procedure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12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Naïve Bayes</a:t>
                          </a:r>
                        </a:p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Classifier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Generative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Probabilities (</a:t>
                          </a:r>
                          <a:r>
                            <a:rPr lang="en-SG" sz="2500" baseline="0" dirty="0" err="1"/>
                            <a:t>cpds</a:t>
                          </a:r>
                          <a:r>
                            <a:rPr lang="en-SG" sz="2500" baseline="0" dirty="0"/>
                            <a:t> and prior) are estimated and decision boundary not explicit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 of probabilities</a:t>
                          </a:r>
                          <a:r>
                            <a:rPr lang="en-SG" sz="2500" baseline="0" dirty="0"/>
                            <a:t> to estimate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aseline="0" dirty="0"/>
                            <a:t>Probabilities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</a:t>
                          </a:r>
                          <a:r>
                            <a:rPr lang="en-SG" sz="2500" baseline="0" dirty="0" err="1"/>
                            <a:t>cpds</a:t>
                          </a:r>
                          <a:r>
                            <a:rPr lang="en-SG" sz="2500" baseline="0" dirty="0"/>
                            <a:t> and prior)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Max the likelihood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(c: max of likelihood)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(s: likelihood is differentiable)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Likelihood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Smoothing with Laplace</a:t>
                          </a:r>
                          <a:r>
                            <a:rPr lang="en-SG" sz="2500" baseline="0" dirty="0"/>
                            <a:t> correction or </a:t>
                          </a:r>
                          <a:r>
                            <a:rPr lang="en-SG" sz="2500" baseline="0" dirty="0" err="1"/>
                            <a:t>Dirichlet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Test</a:t>
                          </a:r>
                          <a:r>
                            <a:rPr lang="en-SG" sz="2500" baseline="0" dirty="0"/>
                            <a:t> X = [13, 1]</a:t>
                          </a:r>
                          <a:endParaRPr lang="en-SG" sz="2500" dirty="0"/>
                        </a:p>
                        <a:p>
                          <a:pPr algn="just"/>
                          <a:r>
                            <a:rPr lang="en-SG" sz="2500" dirty="0"/>
                            <a:t>(1) P(class=1</a:t>
                          </a:r>
                          <a:r>
                            <a:rPr lang="en-SG" sz="2500" baseline="0" dirty="0"/>
                            <a:t> | X1=13, X2=1) = 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P(class=1|X1=13) x P(class=1|X2=1)</a:t>
                          </a:r>
                        </a:p>
                        <a:p>
                          <a:pPr algn="just"/>
                          <a:r>
                            <a:rPr lang="en-SG" sz="2500" dirty="0"/>
                            <a:t>(2) P(class=0</a:t>
                          </a:r>
                          <a:r>
                            <a:rPr lang="en-SG" sz="2500" baseline="0" dirty="0"/>
                            <a:t> | X1=13, X2=1) = 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P(class=0|X1=13) x P(class=0|X2=1)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(3) If P(.) in (1) &gt; P(.) in (2) then predict that class = 1, otherwise 0.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Find</a:t>
                          </a:r>
                          <a:r>
                            <a:rPr lang="en-SG" sz="2500" baseline="0" dirty="0"/>
                            <a:t> conditional and prior probability distributions.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If Y is the class label and X1, X2, X3 features the find: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P(Y=y|X1=x1), P(Y=y|X2=x2), P(Y=y|X3=x3) P(Y=y)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These can be found by counting the number of occurrences in the training examples. For example, P(Y=1|X=2) can be found by counting the number of Y=1 examples in which X=2 and dividing it by total number of times X=2 appears.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3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Decision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Trees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Thresholds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aseline="0" dirty="0"/>
                            <a:t>Number of nodes and thresholds depend on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</a:t>
                          </a:r>
                          <a:r>
                            <a:rPr lang="en-SG" sz="2500" baseline="0" dirty="0"/>
                            <a:t> possible trees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 as function is discrete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Test</a:t>
                          </a:r>
                          <a:r>
                            <a:rPr lang="en-SG" sz="2500" baseline="0" dirty="0"/>
                            <a:t> X = [13, 1]</a:t>
                          </a:r>
                        </a:p>
                        <a:p>
                          <a:pPr algn="just"/>
                          <a:r>
                            <a:rPr lang="en-SG" sz="2500" baseline="0" dirty="0"/>
                            <a:t>Traverse the tree using the values of X and comparing them against the node values. Once hitting the leaf node do a majority voting to decide the label.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Recursive</a:t>
                          </a:r>
                          <a:r>
                            <a:rPr lang="en-SG" sz="2500" baseline="0" dirty="0"/>
                            <a:t> algorithm. Start with root node and keep building the tree for a certain depth or until the leaf node contains single class label. To select which node to pick, find the information or </a:t>
                          </a:r>
                          <a:r>
                            <a:rPr lang="en-SG" sz="2500" baseline="0" dirty="0" err="1"/>
                            <a:t>gini</a:t>
                          </a:r>
                          <a:r>
                            <a:rPr lang="en-SG" sz="2500" baseline="0" dirty="0"/>
                            <a:t> gain or chi square distance. The node with highest gain or least distance should be picked. Do a split of all the examples at the input of this selected node. Split can be done based on a threshold if feature/node values are continuous. Threshold should be so that both the example sets are maximally separated.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989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Bagged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Trees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Thresholds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Non-parametric: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Data dependent nodes and thresholds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sets of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</a:t>
                          </a:r>
                          <a:r>
                            <a:rPr lang="en-SG" sz="2500" baseline="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Apply model of each tree to test set. Use majority predication or average prediction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For a given number of trees, obtain a bootstrap sample by drawing N instances with replacement from the</a:t>
                          </a:r>
                          <a:r>
                            <a:rPr lang="en-US" sz="2500" baseline="0" dirty="0"/>
                            <a:t> entire dataset and l</a:t>
                          </a:r>
                          <a:r>
                            <a:rPr lang="en-US" sz="2500" dirty="0"/>
                            <a:t>earn a tree model from sampled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1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Random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Forests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Thresholds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Non-parametric: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Data dependent nodes and thresholds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sets of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</a:t>
                          </a:r>
                          <a:r>
                            <a:rPr lang="en-SG" sz="2500" baseline="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Apply model of each tree to test set. Use majority predication or average prediction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Same as Bagged Trees.</a:t>
                          </a:r>
                          <a:r>
                            <a:rPr lang="en-SG" sz="2500" baseline="0" dirty="0"/>
                            <a:t> Only that not all features are used to learn each tree. Reduces </a:t>
                          </a:r>
                          <a:r>
                            <a:rPr lang="en-US" sz="2500" dirty="0"/>
                            <a:t>correlation between the models. For each tree split, a random sample of k features is drawn first, and only those features are considered when selecting the best feature to split on 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78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Boosted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Thresholds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Non-parametric: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Data dependent nodes and thresholds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sets of trees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Combinatorial greedy search</a:t>
                          </a:r>
                          <a:r>
                            <a:rPr lang="en-SG" sz="2500" baseline="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Feature split functions like Information</a:t>
                          </a:r>
                          <a:r>
                            <a:rPr lang="en-SG" sz="2500" baseline="0" dirty="0"/>
                            <a:t> gain, Gini gain, Chi-squared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Pre-prune</a:t>
                          </a:r>
                          <a:r>
                            <a:rPr lang="en-SG" sz="2500" baseline="0" dirty="0"/>
                            <a:t> using stat test, Post-prune using held out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Apply model of each tree to test set. Use weighted prediction. Weights</a:t>
                          </a:r>
                          <a:r>
                            <a:rPr lang="en-US" sz="2500" baseline="0" dirty="0"/>
                            <a:t> decided at learning phase.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500" dirty="0"/>
                            <a:t>For given</a:t>
                          </a:r>
                          <a:r>
                            <a:rPr lang="en-US" sz="2500" baseline="0" dirty="0"/>
                            <a:t> number of trees l</a:t>
                          </a:r>
                          <a:r>
                            <a:rPr lang="en-US" sz="2500" dirty="0"/>
                            <a:t>earn model from the data. Then calculate the error of model and up-weight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the examples that are incorrectly classified to form</a:t>
                          </a:r>
                          <a:r>
                            <a:rPr lang="en-US" sz="2500" baseline="0" dirty="0"/>
                            <a:t> data for next step. Then n</a:t>
                          </a:r>
                          <a:r>
                            <a:rPr lang="en-US" sz="2500" dirty="0"/>
                            <a:t>ormalize weights to sum to 1.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Set weight</a:t>
                          </a:r>
                          <a:r>
                            <a:rPr lang="en-US" sz="2500" baseline="0" dirty="0"/>
                            <a:t> for this tree. This tree weight is used when making prediction.</a:t>
                          </a:r>
                          <a:r>
                            <a:rPr lang="en-US" sz="2500" dirty="0"/>
                            <a:t>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198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Perceptron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Weights</a:t>
                          </a:r>
                          <a:r>
                            <a:rPr lang="en-SG" sz="2500" baseline="0" dirty="0"/>
                            <a:t>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 values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Refinement</a:t>
                          </a:r>
                          <a:r>
                            <a:rPr lang="en-SG" sz="2500" baseline="0" dirty="0"/>
                            <a:t> </a:t>
                          </a:r>
                          <a:r>
                            <a:rPr lang="en-SG" sz="2500" dirty="0"/>
                            <a:t>of weights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0/1</a:t>
                          </a:r>
                          <a:r>
                            <a:rPr lang="en-SG" sz="2500" baseline="0" dirty="0"/>
                            <a:t> loss or MSE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Regularize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(penalize</a:t>
                          </a:r>
                          <a:r>
                            <a:rPr lang="en-SG" sz="2500" baseline="0" dirty="0"/>
                            <a:t> large weights)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2" marR="91442" marT="45717" marB="45717"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2" marR="91442" marT="45717" marB="45717"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043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Artificial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Neural Network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Weights define boundary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 </a:t>
                          </a:r>
                          <a:r>
                            <a:rPr lang="en-SG" sz="2500" dirty="0"/>
                            <a:t>(topology fixed)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 values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Backpropagation</a:t>
                          </a:r>
                          <a:r>
                            <a:rPr lang="en-SG" sz="2500" baseline="0" dirty="0"/>
                            <a:t> to find weights 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aseline="0" dirty="0"/>
                            <a:t>0/1 loss or MSE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Regularize </a:t>
                          </a:r>
                        </a:p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(penalize</a:t>
                          </a:r>
                          <a:r>
                            <a:rPr lang="en-SG" sz="2500" baseline="0" dirty="0"/>
                            <a:t> large weights)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Forward propagation</a:t>
                          </a:r>
                          <a:r>
                            <a:rPr lang="en-SG" sz="2500" baseline="0" dirty="0"/>
                            <a:t> through the network, the output (last) layer produces the probabilities of each label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Give</a:t>
                          </a:r>
                          <a:r>
                            <a:rPr lang="en-SG" sz="2500" baseline="0" dirty="0"/>
                            <a:t> each input at input (first) layer, forward propagate through network, get the probabilities as output, get the errors at output layer, </a:t>
                          </a:r>
                          <a:r>
                            <a:rPr lang="en-SG" sz="2500" baseline="0" dirty="0" err="1"/>
                            <a:t>backpropagate</a:t>
                          </a:r>
                          <a:r>
                            <a:rPr lang="en-SG" sz="2500" baseline="0" dirty="0"/>
                            <a:t> errors and adjust weights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4661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Nearest </a:t>
                          </a:r>
                          <a:r>
                            <a:rPr lang="en-SG" sz="2500" b="1" dirty="0" err="1">
                              <a:solidFill>
                                <a:schemeClr val="tx1"/>
                              </a:solidFill>
                            </a:rPr>
                            <a:t>Neighbor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 </a:t>
                          </a:r>
                          <a:r>
                            <a:rPr lang="en-SG" sz="2500" dirty="0" err="1"/>
                            <a:t>Voronoi</a:t>
                          </a:r>
                          <a:r>
                            <a:rPr lang="en-SG" sz="2500" dirty="0"/>
                            <a:t> edges define boundary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="1" dirty="0"/>
                            <a:t>Non-parametric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marL="0" marR="0" lvl="0" indent="0" algn="ctr" defTabSz="30479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baseline="0" dirty="0"/>
                            <a:t>Number of </a:t>
                          </a:r>
                          <a:r>
                            <a:rPr lang="en-SG" sz="2500" baseline="0" dirty="0" err="1"/>
                            <a:t>Voronoi</a:t>
                          </a:r>
                          <a:r>
                            <a:rPr lang="en-SG" sz="2500" baseline="0" dirty="0"/>
                            <a:t> cells change with data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tessellations</a:t>
                          </a:r>
                          <a:r>
                            <a:rPr lang="en-SG" sz="2500" baseline="0" dirty="0"/>
                            <a:t> of feature space. Choose k, distance function, voting procedure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Implicit search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0/1 loss</a:t>
                          </a:r>
                          <a:r>
                            <a:rPr lang="en-SG" sz="2500" baseline="0" dirty="0"/>
                            <a:t> or MSE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k-NN</a:t>
                          </a:r>
                          <a:r>
                            <a:rPr lang="en-SG" sz="2500" baseline="0" dirty="0"/>
                            <a:t> with majority voting instead of 1-NN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Find k nearest </a:t>
                          </a:r>
                          <a:r>
                            <a:rPr lang="en-SG" sz="2500" dirty="0" err="1"/>
                            <a:t>neighbors</a:t>
                          </a:r>
                          <a:r>
                            <a:rPr lang="en-SG" sz="2500" dirty="0"/>
                            <a:t> of the given input and then do majority voting to label this</a:t>
                          </a:r>
                          <a:r>
                            <a:rPr lang="en-SG" sz="2500" baseline="0" dirty="0"/>
                            <a:t> input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SG" sz="2500" dirty="0"/>
                            <a:t>Form the </a:t>
                          </a:r>
                          <a:r>
                            <a:rPr lang="en-SG" sz="2500" dirty="0" err="1"/>
                            <a:t>voronoi</a:t>
                          </a:r>
                          <a:r>
                            <a:rPr lang="en-SG" sz="2500" dirty="0"/>
                            <a:t> tessellation given the data points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914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Logistic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Regression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Generative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Probability distribution that maximizes likelihood is estimated and not explicit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 values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Max the likelihood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(c: max</a:t>
                          </a:r>
                          <a:r>
                            <a:rPr lang="en-SG" sz="2500" baseline="0" dirty="0"/>
                            <a:t> of likelihood)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(s: likelihood is differentiable)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Likelihood</a:t>
                          </a: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Regularize </a:t>
                          </a:r>
                        </a:p>
                        <a:p>
                          <a:pPr marL="0" marR="0" lvl="0" indent="0" algn="ctr" defTabSz="12178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500" dirty="0"/>
                            <a:t>(penalize</a:t>
                          </a:r>
                          <a:r>
                            <a:rPr lang="en-SG" sz="2500" baseline="0" dirty="0"/>
                            <a:t> large weights)</a:t>
                          </a:r>
                          <a:endParaRPr lang="en-SG" sz="2500" dirty="0"/>
                        </a:p>
                        <a:p>
                          <a:pPr algn="ctr"/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2" marR="91442" marT="45717" marB="45717"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2" marR="91442" marT="45717" marB="45717"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374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  <a:r>
                            <a:rPr lang="en-SG" sz="2500" b="1" baseline="0" dirty="0">
                              <a:solidFill>
                                <a:schemeClr val="tx1"/>
                              </a:solidFill>
                            </a:rPr>
                            <a:t> Vector Machine</a:t>
                          </a:r>
                          <a:endParaRPr lang="en-SG" sz="2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Discriminative</a:t>
                          </a:r>
                          <a:r>
                            <a:rPr lang="en-SG" sz="2500" dirty="0"/>
                            <a:t>:</a:t>
                          </a:r>
                          <a:r>
                            <a:rPr lang="en-SG" sz="25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en-SG" sz="2500" baseline="0" dirty="0"/>
                            <a:t>Weights define boundary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="1" dirty="0"/>
                            <a:t>Parametric</a:t>
                          </a:r>
                          <a:r>
                            <a:rPr lang="en-SG" sz="2500" dirty="0"/>
                            <a:t>: </a:t>
                          </a:r>
                        </a:p>
                        <a:p>
                          <a:pPr algn="ctr"/>
                          <a:r>
                            <a:rPr lang="en-SG" sz="2500" dirty="0"/>
                            <a:t>Number</a:t>
                          </a:r>
                          <a:r>
                            <a:rPr lang="en-SG" sz="2500" baseline="0" dirty="0"/>
                            <a:t> of weights are fixed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All possible weight</a:t>
                          </a:r>
                          <a:r>
                            <a:rPr lang="en-SG" sz="2500" baseline="0" dirty="0"/>
                            <a:t> values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Min weights and hinge loss</a:t>
                          </a:r>
                          <a:r>
                            <a:rPr lang="en-SG" sz="2500" baseline="0" dirty="0"/>
                            <a:t> to maximize the margin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baseline="0" dirty="0"/>
                            <a:t>Margin and hinge loss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500" dirty="0"/>
                            <a:t>Use slack variables to relax</a:t>
                          </a:r>
                          <a:r>
                            <a:rPr lang="en-SG" sz="2500" baseline="0" dirty="0"/>
                            <a:t> constraint</a:t>
                          </a:r>
                          <a:endParaRPr lang="en-SG" sz="2500" dirty="0"/>
                        </a:p>
                      </a:txBody>
                      <a:tcPr marL="91442" marR="91442" marT="45717" marB="4571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2" marR="91442" marT="45717" marB="45717"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2" marR="91442" marT="45717" marB="45717"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08079" y="849164"/>
            <a:ext cx="63378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Machine Learning Methods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Prepared by: </a:t>
            </a:r>
            <a:r>
              <a:rPr lang="en-US" sz="2800" i="1" dirty="0">
                <a:solidFill>
                  <a:schemeClr val="bg1">
                    <a:lumMod val="85000"/>
                  </a:schemeClr>
                </a:solidFill>
              </a:rPr>
              <a:t>Shayan Ali Akbar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Contact: </a:t>
            </a:r>
            <a:r>
              <a:rPr lang="en-US" sz="2800" i="1" dirty="0" err="1">
                <a:solidFill>
                  <a:schemeClr val="bg1">
                    <a:lumMod val="85000"/>
                  </a:schemeClr>
                </a:solidFill>
              </a:rPr>
              <a:t>sakbar</a:t>
            </a:r>
            <a:r>
              <a:rPr lang="en-US" sz="2800" i="1" dirty="0">
                <a:solidFill>
                  <a:schemeClr val="bg1">
                    <a:lumMod val="85000"/>
                  </a:schemeClr>
                </a:solidFill>
              </a:rPr>
              <a:t> (at) purdue.edu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64873"/>
              </p:ext>
            </p:extLst>
          </p:nvPr>
        </p:nvGraphicFramePr>
        <p:xfrm>
          <a:off x="508080" y="33803509"/>
          <a:ext cx="30963305" cy="908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6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5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7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077"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4000" dirty="0">
                          <a:solidFill>
                            <a:schemeClr val="tx1"/>
                          </a:solidFill>
                        </a:rPr>
                        <a:t>Clustering Methods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05">
                <a:tc>
                  <a:txBody>
                    <a:bodyPr/>
                    <a:lstStyle/>
                    <a:p>
                      <a:pPr algn="ctr"/>
                      <a:endParaRPr lang="en-SG" sz="1700" dirty="0"/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Hard / Soft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Partition/</a:t>
                      </a:r>
                    </a:p>
                    <a:p>
                      <a:pPr algn="ctr"/>
                      <a:r>
                        <a:rPr lang="en-SG" sz="2500" b="1" dirty="0"/>
                        <a:t>Hierarchical/</a:t>
                      </a:r>
                    </a:p>
                    <a:p>
                      <a:pPr algn="ctr"/>
                      <a:r>
                        <a:rPr lang="en-SG" sz="2500" b="1" dirty="0"/>
                        <a:t>Probability model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Model Space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Search</a:t>
                      </a:r>
                      <a:r>
                        <a:rPr lang="en-SG" sz="2500" b="1" baseline="0" dirty="0"/>
                        <a:t> Function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Score Function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 Knowledge representation 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Clustering Procedure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4437"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>
                          <a:solidFill>
                            <a:schemeClr val="tx1"/>
                          </a:solidFill>
                        </a:rPr>
                        <a:t>K-means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Hard</a:t>
                      </a:r>
                      <a:r>
                        <a:rPr lang="en-SG" sz="2500" dirty="0"/>
                        <a:t>:</a:t>
                      </a:r>
                      <a:r>
                        <a:rPr lang="en-SG" sz="2500" baseline="0" dirty="0"/>
                        <a:t> </a:t>
                      </a:r>
                    </a:p>
                    <a:p>
                      <a:pPr algn="ctr"/>
                      <a:r>
                        <a:rPr lang="en-SG" sz="2500" baseline="0" dirty="0"/>
                        <a:t>A point is only in one cluster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Partition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 possible partitions of the examples into k groups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Iterative refinement correspond to greedy hill-climbing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Minimize within-cluster sum of squared error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 clusters are defined by canonical members (e.g., centroids)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2800" dirty="0"/>
                        <a:t>Start with k randomly chosen centroids, assign instances to closest centroid,</a:t>
                      </a:r>
                      <a:r>
                        <a:rPr lang="en-SG" sz="2800" baseline="0" dirty="0"/>
                        <a:t> and </a:t>
                      </a:r>
                      <a:r>
                        <a:rPr lang="en-SG" sz="2800" baseline="0" dirty="0" err="1"/>
                        <a:t>r</a:t>
                      </a:r>
                      <a:r>
                        <a:rPr lang="en-SG" sz="2800" dirty="0" err="1"/>
                        <a:t>ecompute</a:t>
                      </a:r>
                      <a:r>
                        <a:rPr lang="en-SG" sz="2800" dirty="0"/>
                        <a:t> cluster centroids. </a:t>
                      </a:r>
                      <a:r>
                        <a:rPr lang="en-US" sz="2800" dirty="0"/>
                        <a:t>Repeat until no changes in assignments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042"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>
                          <a:solidFill>
                            <a:schemeClr val="tx1"/>
                          </a:solidFill>
                        </a:rPr>
                        <a:t>Mixture Models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Soft</a:t>
                      </a:r>
                      <a:r>
                        <a:rPr lang="en-SG" sz="2500" dirty="0"/>
                        <a:t>:</a:t>
                      </a:r>
                      <a:r>
                        <a:rPr lang="en-SG" sz="2500" baseline="0" dirty="0"/>
                        <a:t> </a:t>
                      </a:r>
                    </a:p>
                    <a:p>
                      <a:pPr algn="ctr"/>
                      <a:r>
                        <a:rPr lang="en-SG" sz="2500" baseline="0" dirty="0"/>
                        <a:t>A point can be in multiple clusters with certain probabilities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00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500" b="1" dirty="0"/>
                        <a:t>Probability model</a:t>
                      </a:r>
                    </a:p>
                    <a:p>
                      <a:pPr algn="ctr"/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parameters = mixture coefficient and component parameters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Expectation maximization. iteratively find parameters that maximize likelihood and predicts cluster memberships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Likelihood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parameters = mixture coefficient and component parameters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For each data point:</a:t>
                      </a:r>
                    </a:p>
                    <a:p>
                      <a:pPr algn="just"/>
                      <a:r>
                        <a:rPr lang="en-US" sz="2800" dirty="0"/>
                        <a:t> Select component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 randomly based on component weights </a:t>
                      </a:r>
                    </a:p>
                    <a:p>
                      <a:pPr algn="just"/>
                      <a:r>
                        <a:rPr lang="en-US" sz="2800" dirty="0"/>
                        <a:t>Generate data point by sampling randomly from component I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600"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>
                          <a:solidFill>
                            <a:schemeClr val="tx1"/>
                          </a:solidFill>
                        </a:rPr>
                        <a:t>Hierarchical</a:t>
                      </a:r>
                    </a:p>
                  </a:txBody>
                  <a:tcPr marL="91442" marR="91442" marT="45717" marB="4571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In between:</a:t>
                      </a:r>
                    </a:p>
                    <a:p>
                      <a:pPr algn="ctr"/>
                      <a:r>
                        <a:rPr lang="en-SG" sz="2500" b="0" dirty="0"/>
                        <a:t>Have</a:t>
                      </a:r>
                      <a:r>
                        <a:rPr lang="en-SG" sz="2500" b="0" baseline="0" dirty="0"/>
                        <a:t> clustering for multiple distances</a:t>
                      </a:r>
                      <a:endParaRPr lang="en-SG" sz="2500" b="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500" b="1" dirty="0"/>
                        <a:t>Hierarchical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 possible </a:t>
                      </a:r>
                      <a:r>
                        <a:rPr lang="en-US" sz="2800" dirty="0" err="1"/>
                        <a:t>dendrograms</a:t>
                      </a:r>
                      <a:r>
                        <a:rPr lang="en-US" sz="2800" dirty="0"/>
                        <a:t> (i.e., hierarchies of partitions from 1 to n)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Local greedy search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Local across-cluster distance (e.g., single link)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Dendrogram</a:t>
                      </a:r>
                      <a:r>
                        <a:rPr lang="en-US" sz="2800" dirty="0"/>
                        <a:t> represents a hierarchy of </a:t>
                      </a:r>
                      <a:r>
                        <a:rPr lang="en-US" sz="2800" dirty="0" err="1"/>
                        <a:t>clusterings</a:t>
                      </a:r>
                      <a:r>
                        <a:rPr lang="en-US" sz="2800" dirty="0"/>
                        <a:t>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Agglomerative: merge clusters successively Divisive: divided clusters successively </a:t>
                      </a:r>
                      <a:endParaRPr lang="en-SG" sz="2500" dirty="0"/>
                    </a:p>
                  </a:txBody>
                  <a:tcPr marL="91442" marR="91442" marT="45717" marB="4571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flipH="1">
            <a:off x="508079" y="43764157"/>
            <a:ext cx="2001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Disclaimers: </a:t>
            </a:r>
          </a:p>
          <a:p>
            <a:pPr marL="742950" indent="-742950">
              <a:buAutoNum type="arabicParenBoth"/>
            </a:pPr>
            <a:r>
              <a:rPr lang="en-US" sz="2400" dirty="0"/>
              <a:t>This is merely a cheat sheet and is not meant to give a detailed description of the individual methods. I leave that matter for more scholarly folks than me. </a:t>
            </a:r>
          </a:p>
          <a:p>
            <a:pPr marL="742950" indent="-742950">
              <a:buAutoNum type="arabicParenBoth"/>
            </a:pPr>
            <a:r>
              <a:rPr lang="en-US" sz="2400" dirty="0"/>
              <a:t>There may be outright errors on this sheet. Please email me if you happen to find some. I will be happy to make the update.</a:t>
            </a:r>
          </a:p>
        </p:txBody>
      </p:sp>
    </p:spTree>
    <p:extLst>
      <p:ext uri="{BB962C8B-B14F-4D97-AF65-F5344CB8AC3E}">
        <p14:creationId xmlns:p14="http://schemas.microsoft.com/office/powerpoint/2010/main" val="57828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1324</Words>
  <Application>Microsoft Office PowerPoint</Application>
  <PresentationFormat>Custom</PresentationFormat>
  <Paragraphs>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Akbar, Shayan Ali</dc:creator>
  <cp:lastModifiedBy>Owner</cp:lastModifiedBy>
  <cp:revision>59</cp:revision>
  <dcterms:created xsi:type="dcterms:W3CDTF">2017-06-04T22:28:55Z</dcterms:created>
  <dcterms:modified xsi:type="dcterms:W3CDTF">2018-05-07T06:53:50Z</dcterms:modified>
</cp:coreProperties>
</file>