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6.xml" ContentType="application/vnd.openxmlformats-officedocument.presentationml.notesSlide+xml"/>
  <Override PartName="/ppt/charts/chart1.xml" ContentType="application/vnd.openxmlformats-officedocument.drawingml.chart+xml"/>
  <Override PartName="/ppt/tags/tag15.xml" ContentType="application/vnd.openxmlformats-officedocument.presentationml.tags+xml"/>
  <Override PartName="/ppt/tags/tag16.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65" r:id="rId1"/>
  </p:sldMasterIdLst>
  <p:notesMasterIdLst>
    <p:notesMasterId r:id="rId23"/>
  </p:notesMasterIdLst>
  <p:sldIdLst>
    <p:sldId id="256" r:id="rId2"/>
    <p:sldId id="291" r:id="rId3"/>
    <p:sldId id="257" r:id="rId4"/>
    <p:sldId id="297" r:id="rId5"/>
    <p:sldId id="299" r:id="rId6"/>
    <p:sldId id="324" r:id="rId7"/>
    <p:sldId id="293" r:id="rId8"/>
    <p:sldId id="300" r:id="rId9"/>
    <p:sldId id="326" r:id="rId10"/>
    <p:sldId id="322" r:id="rId11"/>
    <p:sldId id="307" r:id="rId12"/>
    <p:sldId id="309" r:id="rId13"/>
    <p:sldId id="313" r:id="rId14"/>
    <p:sldId id="315" r:id="rId15"/>
    <p:sldId id="316" r:id="rId16"/>
    <p:sldId id="317" r:id="rId17"/>
    <p:sldId id="320" r:id="rId18"/>
    <p:sldId id="321" r:id="rId19"/>
    <p:sldId id="318" r:id="rId20"/>
    <p:sldId id="319" r:id="rId21"/>
    <p:sldId id="323" r:id="rId22"/>
  </p:sldIdLst>
  <p:sldSz cx="9144000" cy="5143500" type="screen16x9"/>
  <p:notesSz cx="6858000" cy="9144000"/>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2A5630-3803-467E-9CB5-C661BB664673}">
  <a:tblStyle styleId="{4E2A5630-3803-467E-9CB5-C661BB6646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28" autoAdjust="0"/>
    <p:restoredTop sz="84673" autoAdjust="0"/>
  </p:normalViewPr>
  <p:slideViewPr>
    <p:cSldViewPr snapToGrid="0">
      <p:cViewPr varScale="1">
        <p:scale>
          <a:sx n="91" d="100"/>
          <a:sy n="91" d="100"/>
        </p:scale>
        <p:origin x="43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1839080459770116"/>
          <c:y val="3.9423805913570885E-2"/>
          <c:w val="0.56321839080459768"/>
          <c:h val="0.92115238817285816"/>
        </c:manualLayout>
      </c:layout>
      <c:barChart>
        <c:barDir val="bar"/>
        <c:grouping val="stacked"/>
        <c:varyColors val="0"/>
        <c:ser>
          <c:idx val="0"/>
          <c:order val="0"/>
          <c:spPr>
            <a:solidFill>
              <a:schemeClr val="accent1"/>
            </a:solidFill>
            <a:ln>
              <a:noFill/>
            </a:ln>
          </c:spPr>
          <c:invertIfNegative val="0"/>
          <c:dPt>
            <c:idx val="0"/>
            <c:invertIfNegative val="0"/>
            <c:bubble3D val="0"/>
            <c:spPr>
              <a:solidFill>
                <a:schemeClr val="accent5"/>
              </a:solidFill>
              <a:ln>
                <a:noFill/>
              </a:ln>
            </c:spPr>
            <c:extLst>
              <c:ext xmlns:c16="http://schemas.microsoft.com/office/drawing/2014/chart" uri="{C3380CC4-5D6E-409C-BE32-E72D297353CC}">
                <c16:uniqueId val="{00000000-7CB0-402F-BD5B-9B5BBBE6068D}"/>
              </c:ext>
            </c:extLst>
          </c:dPt>
          <c:dLbls>
            <c:dLbl>
              <c:idx val="0"/>
              <c:layout>
                <c:manualLayout>
                  <c:x val="0.1764367816091954"/>
                  <c:y val="-3.7907505686125853E-3"/>
                </c:manualLayout>
              </c:layout>
              <c:numFmt formatCode="#,##0;&quot;-&quot;#,##0" sourceLinked="0"/>
              <c:spPr>
                <a:noFill/>
                <a:ln>
                  <a:noFill/>
                </a:ln>
              </c:spPr>
              <c:txPr>
                <a:bodyPr wrap="none"/>
                <a:lstStyle/>
                <a:p>
                  <a:pPr>
                    <a:defRPr sz="1400">
                      <a:solidFill>
                        <a:schemeClr val="tx1">
                          <a:lumMod val="85000"/>
                          <a:lumOff val="15000"/>
                        </a:schemeClr>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7CB0-402F-BD5B-9B5BBBE6068D}"/>
                </c:ext>
              </c:extLst>
            </c:dLbl>
            <c:dLbl>
              <c:idx val="1"/>
              <c:layout>
                <c:manualLayout>
                  <c:x val="0.36954022988505747"/>
                  <c:y val="-3.7907505686125853E-3"/>
                </c:manualLayout>
              </c:layout>
              <c:numFmt formatCode="#,##0;&quot;-&quot;#,##0" sourceLinked="0"/>
              <c:spPr>
                <a:noFill/>
                <a:ln>
                  <a:noFill/>
                </a:ln>
              </c:spPr>
              <c:txPr>
                <a:bodyPr wrap="none"/>
                <a:lstStyle/>
                <a:p>
                  <a:pPr>
                    <a:defRPr sz="1400">
                      <a:solidFill>
                        <a:schemeClr val="tx1">
                          <a:lumMod val="85000"/>
                          <a:lumOff val="15000"/>
                        </a:schemeClr>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7CB0-402F-BD5B-9B5BBBE6068D}"/>
                </c:ext>
              </c:extLst>
            </c:dLbl>
            <c:dLbl>
              <c:idx val="2"/>
              <c:layout>
                <c:manualLayout>
                  <c:x val="0.1793103448275862"/>
                  <c:y val="-3.7907505686125853E-3"/>
                </c:manualLayout>
              </c:layout>
              <c:numFmt formatCode="#,##0;&quot;-&quot;#,##0" sourceLinked="0"/>
              <c:spPr>
                <a:noFill/>
                <a:ln>
                  <a:noFill/>
                </a:ln>
              </c:spPr>
              <c:txPr>
                <a:bodyPr wrap="none"/>
                <a:lstStyle/>
                <a:p>
                  <a:pPr>
                    <a:defRPr sz="1400">
                      <a:solidFill>
                        <a:schemeClr val="tx1">
                          <a:lumMod val="85000"/>
                          <a:lumOff val="15000"/>
                        </a:schemeClr>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7CB0-402F-BD5B-9B5BBBE6068D}"/>
                </c:ext>
              </c:extLst>
            </c:dLbl>
            <c:dLbl>
              <c:idx val="3"/>
              <c:layout>
                <c:manualLayout>
                  <c:x val="0.17758620689655172"/>
                  <c:y val="-3.7907505686125853E-3"/>
                </c:manualLayout>
              </c:layout>
              <c:numFmt formatCode="#,##0;&quot;-&quot;#,##0" sourceLinked="0"/>
              <c:spPr>
                <a:noFill/>
                <a:ln>
                  <a:noFill/>
                </a:ln>
              </c:spPr>
              <c:txPr>
                <a:bodyPr wrap="none"/>
                <a:lstStyle/>
                <a:p>
                  <a:pPr>
                    <a:defRPr sz="1400">
                      <a:solidFill>
                        <a:schemeClr val="tx1">
                          <a:lumMod val="85000"/>
                          <a:lumOff val="15000"/>
                        </a:schemeClr>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7CB0-402F-BD5B-9B5BBBE6068D}"/>
                </c:ext>
              </c:extLst>
            </c:dLbl>
            <c:dLbl>
              <c:idx val="4"/>
              <c:layout>
                <c:manualLayout>
                  <c:x val="0.3724137931034483"/>
                  <c:y val="-3.7907505686125853E-3"/>
                </c:manualLayout>
              </c:layout>
              <c:numFmt formatCode="#,##0;&quot;-&quot;#,##0" sourceLinked="0"/>
              <c:spPr>
                <a:noFill/>
                <a:ln>
                  <a:noFill/>
                </a:ln>
              </c:spPr>
              <c:txPr>
                <a:bodyPr wrap="none"/>
                <a:lstStyle/>
                <a:p>
                  <a:pPr>
                    <a:defRPr sz="1400">
                      <a:solidFill>
                        <a:schemeClr val="tx1">
                          <a:lumMod val="85000"/>
                          <a:lumOff val="15000"/>
                        </a:schemeClr>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7CB0-402F-BD5B-9B5BBBE6068D}"/>
                </c:ext>
              </c:extLst>
            </c:dLbl>
            <c:dLbl>
              <c:idx val="5"/>
              <c:layout>
                <c:manualLayout>
                  <c:x val="0.18218390804597701"/>
                  <c:y val="-3.7907505686125853E-3"/>
                </c:manualLayout>
              </c:layout>
              <c:numFmt formatCode="#,##0;&quot;-&quot;#,##0" sourceLinked="0"/>
              <c:spPr>
                <a:noFill/>
                <a:ln>
                  <a:noFill/>
                </a:ln>
              </c:spPr>
              <c:txPr>
                <a:bodyPr wrap="none"/>
                <a:lstStyle/>
                <a:p>
                  <a:pPr>
                    <a:defRPr sz="1400">
                      <a:solidFill>
                        <a:schemeClr val="tx1">
                          <a:lumMod val="85000"/>
                          <a:lumOff val="15000"/>
                        </a:schemeClr>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7CB0-402F-BD5B-9B5BBBE6068D}"/>
                </c:ext>
              </c:extLst>
            </c:dLbl>
            <c:dLbl>
              <c:idx val="6"/>
              <c:layout>
                <c:manualLayout>
                  <c:x val="0.37068965517241381"/>
                  <c:y val="-3.7907505686125853E-3"/>
                </c:manualLayout>
              </c:layout>
              <c:numFmt formatCode="#,##0;&quot;-&quot;#,##0" sourceLinked="0"/>
              <c:spPr>
                <a:noFill/>
                <a:ln>
                  <a:noFill/>
                </a:ln>
              </c:spPr>
              <c:txPr>
                <a:bodyPr wrap="none"/>
                <a:lstStyle/>
                <a:p>
                  <a:pPr>
                    <a:defRPr sz="1400">
                      <a:solidFill>
                        <a:schemeClr val="tx1">
                          <a:lumMod val="85000"/>
                          <a:lumOff val="15000"/>
                        </a:schemeClr>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7CB0-402F-BD5B-9B5BBBE6068D}"/>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Sheet1!$A$1:$G$1</c:f>
              <c:numCache>
                <c:formatCode>General</c:formatCode>
                <c:ptCount val="7"/>
                <c:pt idx="0">
                  <c:v>2140</c:v>
                </c:pt>
                <c:pt idx="1">
                  <c:v>7036</c:v>
                </c:pt>
                <c:pt idx="2">
                  <c:v>2267</c:v>
                </c:pt>
                <c:pt idx="3">
                  <c:v>2225</c:v>
                </c:pt>
                <c:pt idx="4">
                  <c:v>7049</c:v>
                </c:pt>
                <c:pt idx="5">
                  <c:v>2265</c:v>
                </c:pt>
                <c:pt idx="6">
                  <c:v>7006</c:v>
                </c:pt>
              </c:numCache>
            </c:numRef>
          </c:val>
          <c:extLst>
            <c:ext xmlns:c16="http://schemas.microsoft.com/office/drawing/2014/chart" uri="{C3380CC4-5D6E-409C-BE32-E72D297353CC}">
              <c16:uniqueId val="{00000007-7CB0-402F-BD5B-9B5BBBE6068D}"/>
            </c:ext>
          </c:extLst>
        </c:ser>
        <c:dLbls>
          <c:showLegendKey val="0"/>
          <c:showVal val="0"/>
          <c:showCatName val="0"/>
          <c:showSerName val="0"/>
          <c:showPercent val="0"/>
          <c:showBubbleSize val="0"/>
        </c:dLbls>
        <c:gapWidth val="80"/>
        <c:overlap val="100"/>
        <c:axId val="800017183"/>
        <c:axId val="1"/>
      </c:barChart>
      <c:catAx>
        <c:axId val="800017183"/>
        <c:scaling>
          <c:orientation val="maxMin"/>
        </c:scaling>
        <c:delete val="0"/>
        <c:axPos val="l"/>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7049"/>
          <c:min val="0"/>
        </c:scaling>
        <c:delete val="1"/>
        <c:axPos val="t"/>
        <c:numFmt formatCode="General" sourceLinked="1"/>
        <c:majorTickMark val="out"/>
        <c:minorTickMark val="none"/>
        <c:tickLblPos val="nextTo"/>
        <c:crossAx val="800017183"/>
        <c:crosses val="min"/>
        <c:crossBetween val="between"/>
      </c:valAx>
    </c:plotArea>
    <c:plotVisOnly val="0"/>
    <c:dispBlanksAs val="gap"/>
    <c:showDLblsOverMax val="1"/>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When building models, our goal was to minimize Root Mean Squared Error while training the model faster and reducing overfitting. We experimented with multiple layers and hyperparameters shown in the slide. IN this presentation we want to walk you through 5 models. In all these models we have used SGD optimizer with </a:t>
            </a:r>
            <a:r>
              <a:rPr lang="en-US" dirty="0" err="1"/>
              <a:t>relu</a:t>
            </a:r>
            <a:r>
              <a:rPr lang="en-US" dirty="0"/>
              <a:t> activations. In the final dense layer linear activation is used.</a:t>
            </a:r>
          </a:p>
        </p:txBody>
      </p:sp>
    </p:spTree>
    <p:extLst>
      <p:ext uri="{BB962C8B-B14F-4D97-AF65-F5344CB8AC3E}">
        <p14:creationId xmlns:p14="http://schemas.microsoft.com/office/powerpoint/2010/main" val="315381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r>
              <a:rPr lang="en-US" dirty="0"/>
              <a:t>Our initial model was built with 1 dimensional input data. We started with a low learning rate of 0.001 and a high momentum of 0.99. </a:t>
            </a:r>
          </a:p>
          <a:p>
            <a:r>
              <a:rPr lang="en-US" dirty="0"/>
              <a:t>Though there was a significant improvement in error, we noticed that overfitting started early on.</a:t>
            </a:r>
          </a:p>
        </p:txBody>
      </p:sp>
    </p:spTree>
    <p:extLst>
      <p:ext uri="{BB962C8B-B14F-4D97-AF65-F5344CB8AC3E}">
        <p14:creationId xmlns:p14="http://schemas.microsoft.com/office/powerpoint/2010/main" val="4085677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the next model, we converted the input into 2 dimensions. We added three 2D convolutional layers along with strides.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When researching CNN for image recognition, we read that max-pooling could be replaced by a convolutional layer with increased stride without a loss in accuracy. Due to the benefit of reduced computation time, we focused on building models with convolutional layer with strides.</a:t>
            </a:r>
          </a:p>
          <a:p>
            <a:r>
              <a:rPr lang="en-US" dirty="0"/>
              <a:t>The error dropped from 2.37 in the previous model to 1.99</a:t>
            </a:r>
          </a:p>
          <a:p>
            <a:r>
              <a:rPr lang="en-US" dirty="0"/>
              <a:t>However, we continued to face early overfitting in our model.</a:t>
            </a:r>
          </a:p>
        </p:txBody>
      </p:sp>
    </p:spTree>
    <p:extLst>
      <p:ext uri="{BB962C8B-B14F-4D97-AF65-F5344CB8AC3E}">
        <p14:creationId xmlns:p14="http://schemas.microsoft.com/office/powerpoint/2010/main" val="4275687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 address overfitting, we included randomly flipped images in our input and output data.</a:t>
            </a:r>
          </a:p>
          <a:p>
            <a:r>
              <a:rPr lang="en-US" dirty="0"/>
              <a:t>This allowed us to benefit from data augmentation without increasing the training time. </a:t>
            </a:r>
          </a:p>
          <a:p>
            <a:r>
              <a:rPr lang="en-US" dirty="0"/>
              <a:t>We also experimented with blurring and stretching, however our model performance deteriorated so we decided not to proceed with these data augmentations.</a:t>
            </a:r>
          </a:p>
        </p:txBody>
      </p:sp>
    </p:spTree>
    <p:extLst>
      <p:ext uri="{BB962C8B-B14F-4D97-AF65-F5344CB8AC3E}">
        <p14:creationId xmlns:p14="http://schemas.microsoft.com/office/powerpoint/2010/main" val="976703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In our next model, we added 4 dropout layers, one after each convolutional layer to reduce overfitting.</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We started with a low dropout rate and then experimented on it before finalizing our main model.</a:t>
            </a:r>
          </a:p>
          <a:p>
            <a:endParaRPr lang="en-US" dirty="0"/>
          </a:p>
          <a:p>
            <a:endParaRPr lang="en-US" dirty="0"/>
          </a:p>
        </p:txBody>
      </p:sp>
    </p:spTree>
    <p:extLst>
      <p:ext uri="{BB962C8B-B14F-4D97-AF65-F5344CB8AC3E}">
        <p14:creationId xmlns:p14="http://schemas.microsoft.com/office/powerpoint/2010/main" val="1037671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spent considerable time fine tuning hyperparameters</a:t>
            </a:r>
          </a:p>
          <a:p>
            <a:r>
              <a:rPr lang="en-US" dirty="0"/>
              <a:t>We noticed that a higher dropout rate helped with overfitting.</a:t>
            </a:r>
          </a:p>
          <a:p>
            <a:r>
              <a:rPr lang="en-US" dirty="0"/>
              <a:t>A High learning rate and low momentum that decreased over time helped with error reduction. These parameters were included in a custom callback.</a:t>
            </a:r>
          </a:p>
          <a:p>
            <a:r>
              <a:rPr lang="en-US" dirty="0"/>
              <a:t>We also increased the maximum recursion limit in order to run 10000 epochs.</a:t>
            </a:r>
          </a:p>
          <a:p>
            <a:r>
              <a:rPr lang="en-US" dirty="0"/>
              <a:t>All this fine tuning helped reduce the error to 1.42</a:t>
            </a:r>
          </a:p>
          <a:p>
            <a:r>
              <a:rPr lang="en-US" dirty="0"/>
              <a:t>We saved this model for reuse and further modifications</a:t>
            </a:r>
          </a:p>
          <a:p>
            <a:endParaRPr lang="en-US" dirty="0"/>
          </a:p>
          <a:p>
            <a:pPr marL="158750" indent="0">
              <a:buNone/>
            </a:pPr>
            <a:endParaRPr lang="en-US" dirty="0"/>
          </a:p>
        </p:txBody>
      </p:sp>
    </p:spTree>
    <p:extLst>
      <p:ext uri="{BB962C8B-B14F-4D97-AF65-F5344CB8AC3E}">
        <p14:creationId xmlns:p14="http://schemas.microsoft.com/office/powerpoint/2010/main" val="1930856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7385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0019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a80362a7c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a80362a7c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89379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a80362a7c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a80362a7c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8366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a80362a7c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a80362a7c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7ab6d0d352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7ab6d0d35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project includes a training and a validation data set.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training has 7049 observations and 31 variables.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Of the 31 variables, 30 are dependent variables. 1 text variable, containing 9216 features is the independent variables.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Potential overfitting</a:t>
            </a:r>
          </a:p>
          <a:p>
            <a:pPr marL="0" lvl="0" indent="0" algn="l" rtl="0">
              <a:spcBef>
                <a:spcPts val="0"/>
              </a:spcBef>
              <a:spcAft>
                <a:spcPts val="0"/>
              </a:spcAft>
              <a:buNone/>
            </a:pPr>
            <a:r>
              <a:rPr lang="en-US" dirty="0"/>
              <a:t>How do we deal with </a:t>
            </a:r>
            <a:r>
              <a:rPr lang="en-US" dirty="0" err="1"/>
              <a:t>Nas</a:t>
            </a:r>
            <a:r>
              <a:rPr lang="en-US" dirty="0"/>
              <a: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tried three me: dropping, forward fill, method for the specialist model for each feature,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Talk about different routes.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Specilist</a:t>
            </a:r>
            <a:r>
              <a:rPr lang="en-US" dirty="0"/>
              <a:t> models, we only trained on full dataset for each future.</a:t>
            </a:r>
          </a:p>
          <a:p>
            <a:pPr marL="0" lvl="0" indent="0" algn="l" rtl="0">
              <a:spcBef>
                <a:spcPts val="0"/>
              </a:spcBef>
              <a:spcAft>
                <a:spcPts val="0"/>
              </a:spcAft>
              <a:buNone/>
            </a:pPr>
            <a:r>
              <a:rPr lang="en-US" dirty="0"/>
              <a:t>Forward filled them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45448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5850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7ab6d0d352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7ab6d0d35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Recall that we have 9216 features as the input and 30 target values as the output, but we only have 2,140 observations to train.</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We have many more input dimensions (9,216) than the size of he training data, which is an indicator that overfitting might become a problem. </a:t>
            </a: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Our first solution is to enrich the variance of the training data. </a:t>
            </a:r>
            <a:endParaRPr dirty="0"/>
          </a:p>
        </p:txBody>
      </p:sp>
    </p:spTree>
    <p:extLst>
      <p:ext uri="{BB962C8B-B14F-4D97-AF65-F5344CB8AC3E}">
        <p14:creationId xmlns:p14="http://schemas.microsoft.com/office/powerpoint/2010/main" val="417404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7ab6d0d352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7ab6d0d35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Flipping is to create an mirror image of the current pictures.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From the coding perspective, x values all need to multiply by negative 1. For Y values, all left variables are to be swopped with right variables.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example, </a:t>
            </a:r>
            <a:r>
              <a:rPr lang="en-US" dirty="0" err="1"/>
              <a:t>left_eye_center</a:t>
            </a:r>
            <a:r>
              <a:rPr lang="en-US" dirty="0"/>
              <a:t> will now become </a:t>
            </a:r>
            <a:r>
              <a:rPr lang="en-US" dirty="0" err="1"/>
              <a:t>left_eye_center</a:t>
            </a:r>
            <a:r>
              <a:rPr lang="en-US" dirty="0"/>
              <a: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With this technique, we essentially doubled the size of our training data. Later in the presentation, we will review its performance.   </a:t>
            </a:r>
            <a:endParaRPr dirty="0"/>
          </a:p>
        </p:txBody>
      </p:sp>
    </p:spTree>
    <p:extLst>
      <p:ext uri="{BB962C8B-B14F-4D97-AF65-F5344CB8AC3E}">
        <p14:creationId xmlns:p14="http://schemas.microsoft.com/office/powerpoint/2010/main" val="1808304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The next augmentation technique we tried is blurring.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Unlike flipping, for blurring, we only need to apply the Gaussian functions to the X values. We do not need to change anything for Y. </a:t>
            </a:r>
          </a:p>
        </p:txBody>
      </p:sp>
    </p:spTree>
    <p:extLst>
      <p:ext uri="{BB962C8B-B14F-4D97-AF65-F5344CB8AC3E}">
        <p14:creationId xmlns:p14="http://schemas.microsoft.com/office/powerpoint/2010/main" val="873325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does histogram stretching do?</a:t>
            </a:r>
          </a:p>
          <a:p>
            <a:pPr lvl="1"/>
            <a:r>
              <a:rPr lang="en-US" dirty="0"/>
              <a:t>This augmentation enhances the contrast of an image by “stretching” the range of pixel values</a:t>
            </a:r>
          </a:p>
          <a:p>
            <a:pPr lvl="1"/>
            <a:r>
              <a:rPr lang="en-US" dirty="0"/>
              <a:t>This is done through a linear scaling of pixel values. </a:t>
            </a:r>
          </a:p>
          <a:p>
            <a:pPr lvl="0"/>
            <a:r>
              <a:rPr lang="en-US" dirty="0"/>
              <a:t>Process:</a:t>
            </a:r>
          </a:p>
          <a:p>
            <a:pPr lvl="1"/>
            <a:r>
              <a:rPr lang="en-US" dirty="0"/>
              <a:t>An image is scanned for minimum and maximum pixel intensity, represented by “A” and “B”.</a:t>
            </a:r>
          </a:p>
          <a:p>
            <a:pPr lvl="1"/>
            <a:r>
              <a:rPr lang="en-US" dirty="0"/>
              <a:t>A desired range of pixel intensity is specified. Let “L” be the lower bound and “U” be the upper bound.</a:t>
            </a:r>
          </a:p>
          <a:p>
            <a:pPr lvl="1"/>
            <a:r>
              <a:rPr lang="en-US" dirty="0"/>
              <a:t>Then each pixel value “P” in the original range [A,B] is mapped to a new value “Pi” in the desired range of [L,U] such that the proportion of each pixel intensity in the range does not change.</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When augmenting our dataset, we selected the 5</a:t>
            </a:r>
            <a:r>
              <a:rPr lang="en-US" baseline="30000" dirty="0"/>
              <a:t>th</a:t>
            </a:r>
            <a:r>
              <a:rPr lang="en-US" dirty="0"/>
              <a:t> and 95</a:t>
            </a:r>
            <a:r>
              <a:rPr lang="en-US" baseline="30000" dirty="0"/>
              <a:t>th</a:t>
            </a:r>
            <a:r>
              <a:rPr lang="en-US" dirty="0"/>
              <a:t> percentile for “A” and “B” respectively in order to prevent outliers from affecting the range.</a:t>
            </a:r>
          </a:p>
          <a:p>
            <a:pPr lvl="1"/>
            <a:endParaRPr lang="en-US" dirty="0"/>
          </a:p>
          <a:p>
            <a:pPr lvl="1"/>
            <a:endParaRPr lang="en-US" dirty="0"/>
          </a:p>
        </p:txBody>
      </p:sp>
    </p:spTree>
    <p:extLst>
      <p:ext uri="{BB962C8B-B14F-4D97-AF65-F5344CB8AC3E}">
        <p14:creationId xmlns:p14="http://schemas.microsoft.com/office/powerpoint/2010/main" val="3342195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r>
              <a:rPr lang="en-US" dirty="0"/>
              <a:t>Baseline model: 100 epochs on a single dense linear activation layer</a:t>
            </a:r>
          </a:p>
          <a:p>
            <a:r>
              <a:rPr lang="en-US" dirty="0"/>
              <a:t>RMSE of 3.53 – established benchmark to improve upon</a:t>
            </a:r>
          </a:p>
          <a:p>
            <a:r>
              <a:rPr lang="en-US" dirty="0"/>
              <a:t>Model severely overfits from the start and barely improves with epochs</a:t>
            </a:r>
          </a:p>
        </p:txBody>
      </p:sp>
    </p:spTree>
    <p:extLst>
      <p:ext uri="{BB962C8B-B14F-4D97-AF65-F5344CB8AC3E}">
        <p14:creationId xmlns:p14="http://schemas.microsoft.com/office/powerpoint/2010/main" val="894402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6" title="Page Number Shape"/>
          <p:cNvSpPr/>
          <p:nvPr/>
        </p:nvSpPr>
        <p:spPr bwMode="auto">
          <a:xfrm>
            <a:off x="8838008" y="891903"/>
            <a:ext cx="305991" cy="614363"/>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816685" y="857470"/>
            <a:ext cx="5275772" cy="3201724"/>
          </a:xfrm>
        </p:spPr>
        <p:txBody>
          <a:bodyPr anchor="t">
            <a:normAutofit/>
          </a:bodyPr>
          <a:lstStyle>
            <a:lvl1pPr algn="l">
              <a:lnSpc>
                <a:spcPct val="85000"/>
              </a:lnSpc>
              <a:defRPr sz="5775"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816685" y="4153444"/>
            <a:ext cx="5275772" cy="529766"/>
          </a:xfrm>
        </p:spPr>
        <p:txBody>
          <a:bodyPr>
            <a:normAutofit/>
          </a:bodyPr>
          <a:lstStyle>
            <a:lvl1pPr marL="0" indent="0" algn="l">
              <a:lnSpc>
                <a:spcPct val="114000"/>
              </a:lnSpc>
              <a:spcBef>
                <a:spcPts val="0"/>
              </a:spcBef>
              <a:buNone/>
              <a:defRPr sz="1500" b="0" i="1"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16685" y="4735830"/>
            <a:ext cx="1197467" cy="273844"/>
          </a:xfrm>
        </p:spPr>
        <p:txBody>
          <a:bodyPr/>
          <a:lstStyle>
            <a:lvl1pPr algn="l">
              <a:defRPr sz="900">
                <a:solidFill>
                  <a:schemeClr val="tx2"/>
                </a:solidFill>
              </a:defRPr>
            </a:lvl1pPr>
          </a:lstStyle>
          <a:p>
            <a:fld id="{4AAD347D-5ACD-4C99-B74B-A9C85AD731AF}" type="datetimeFigureOut">
              <a:rPr lang="en-US" smtClean="0"/>
              <a:t>12/12/2019</a:t>
            </a:fld>
            <a:endParaRPr lang="en-US" dirty="0"/>
          </a:p>
        </p:txBody>
      </p:sp>
      <p:sp>
        <p:nvSpPr>
          <p:cNvPr id="5" name="Footer Placeholder 4"/>
          <p:cNvSpPr>
            <a:spLocks noGrp="1"/>
          </p:cNvSpPr>
          <p:nvPr>
            <p:ph type="ftr" sz="quarter" idx="11"/>
          </p:nvPr>
        </p:nvSpPr>
        <p:spPr>
          <a:xfrm>
            <a:off x="2250444" y="4735830"/>
            <a:ext cx="3842012" cy="273844"/>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8838008" y="1062162"/>
            <a:ext cx="305991" cy="273844"/>
          </a:xfrm>
        </p:spPr>
        <p:txBody>
          <a:bodyPr/>
          <a:lstStyle>
            <a:lvl1pPr algn="r">
              <a:defRPr>
                <a:solidFill>
                  <a:schemeClr val="bg2"/>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title="Verticle Rule Line"/>
          <p:cNvCxnSpPr/>
          <p:nvPr/>
        </p:nvCxnSpPr>
        <p:spPr>
          <a:xfrm>
            <a:off x="580391" y="942975"/>
            <a:ext cx="0" cy="420052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80407"/>
      </p:ext>
    </p:extLst>
  </p:cSld>
  <p:clrMapOvr>
    <a:masterClrMapping/>
  </p:clrMapOvr>
  <p:hf sldNum="0" hdr="0" ftr="0" dt="0"/>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3886200" y="480060"/>
            <a:ext cx="4686299" cy="4188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874877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8838008" y="4035435"/>
            <a:ext cx="305991" cy="614363"/>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5993074" y="482198"/>
            <a:ext cx="1835003" cy="350858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482199"/>
            <a:ext cx="5303009" cy="35085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902140" y="4445349"/>
            <a:ext cx="2861142" cy="273844"/>
          </a:xfrm>
        </p:spPr>
        <p:txBody>
          <a:bodyPr/>
          <a:lstStyle/>
          <a:p>
            <a:fld id="{4509A250-FF31-4206-8172-F9D3106AACB1}" type="datetimeFigureOut">
              <a:rPr lang="en-US" smtClean="0"/>
              <a:t>12/12/2019</a:t>
            </a:fld>
            <a:endParaRPr lang="en-US" dirty="0"/>
          </a:p>
        </p:txBody>
      </p:sp>
      <p:sp>
        <p:nvSpPr>
          <p:cNvPr id="5" name="Footer Placeholder 4"/>
          <p:cNvSpPr>
            <a:spLocks noGrp="1"/>
          </p:cNvSpPr>
          <p:nvPr>
            <p:ph type="ftr" sz="quarter" idx="11"/>
          </p:nvPr>
        </p:nvSpPr>
        <p:spPr>
          <a:xfrm>
            <a:off x="4902140" y="4736962"/>
            <a:ext cx="2861142" cy="273844"/>
          </a:xfrm>
        </p:spPr>
        <p:txBody>
          <a:bodyPr/>
          <a:lstStyle/>
          <a:p>
            <a:endParaRPr lang="en-US" dirty="0"/>
          </a:p>
        </p:txBody>
      </p:sp>
      <p:sp>
        <p:nvSpPr>
          <p:cNvPr id="6" name="Slide Number Placeholder 5"/>
          <p:cNvSpPr>
            <a:spLocks noGrp="1"/>
          </p:cNvSpPr>
          <p:nvPr>
            <p:ph type="sldNum" sz="quarter" idx="12"/>
          </p:nvPr>
        </p:nvSpPr>
        <p:spPr>
          <a:xfrm>
            <a:off x="8838008" y="4205694"/>
            <a:ext cx="305991" cy="27384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3" name="Straight Connector 12" title="Horizontal Rule Line"/>
          <p:cNvCxnSpPr/>
          <p:nvPr/>
        </p:nvCxnSpPr>
        <p:spPr>
          <a:xfrm>
            <a:off x="1" y="4649798"/>
            <a:ext cx="769500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938524"/>
      </p:ext>
    </p:extLst>
  </p:cSld>
  <p:clrMapOvr>
    <a:masterClrMapping/>
  </p:clrMapOvr>
  <p:hf sldNum="0" hdr="0" ftr="0" dt="0"/>
  <p:extLst>
    <p:ext uri="{DCECCB84-F9BA-43D5-87BE-67443E8EF086}">
      <p15:sldGuideLst xmlns:p15="http://schemas.microsoft.com/office/powerpoint/2012/main">
        <p15:guide id="1" pos="645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6086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2247672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Freeform 6" title="Page Number Shape"/>
          <p:cNvSpPr/>
          <p:nvPr/>
        </p:nvSpPr>
        <p:spPr bwMode="auto">
          <a:xfrm>
            <a:off x="8838008" y="1045311"/>
            <a:ext cx="305991" cy="614363"/>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460755" y="1928792"/>
            <a:ext cx="6222491" cy="2464615"/>
          </a:xfrm>
        </p:spPr>
        <p:txBody>
          <a:bodyPr anchor="t">
            <a:normAutofit/>
          </a:bodyPr>
          <a:lstStyle>
            <a:lvl1pPr>
              <a:lnSpc>
                <a:spcPct val="85000"/>
              </a:lnSpc>
              <a:defRPr sz="5775"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460755" y="1045311"/>
            <a:ext cx="6301072" cy="614363"/>
          </a:xfrm>
        </p:spPr>
        <p:txBody>
          <a:bodyPr anchor="ctr">
            <a:normAutofit/>
          </a:bodyPr>
          <a:lstStyle>
            <a:lvl1pPr marL="0" indent="0" algn="r">
              <a:lnSpc>
                <a:spcPct val="113000"/>
              </a:lnSpc>
              <a:spcBef>
                <a:spcPts val="0"/>
              </a:spcBef>
              <a:buNone/>
              <a:defRPr sz="1500" b="0" i="1" baseline="0">
                <a:solidFill>
                  <a:schemeClr val="tx1">
                    <a:lumMod val="85000"/>
                    <a:lumOff val="1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57216" y="4735830"/>
            <a:ext cx="1197467" cy="273844"/>
          </a:xfrm>
        </p:spPr>
        <p:txBody>
          <a:bodyPr/>
          <a:lstStyle>
            <a:lvl1pPr>
              <a:defRPr sz="900">
                <a:solidFill>
                  <a:schemeClr val="tx1">
                    <a:lumMod val="85000"/>
                    <a:lumOff val="15000"/>
                  </a:schemeClr>
                </a:solidFill>
              </a:defRPr>
            </a:lvl1pPr>
          </a:lstStyle>
          <a:p>
            <a:fld id="{9796027F-7875-4030-9381-8BD8C4F21935}" type="datetimeFigureOut">
              <a:rPr lang="en-US" smtClean="0"/>
              <a:t>12/12/2019</a:t>
            </a:fld>
            <a:endParaRPr lang="en-US" dirty="0"/>
          </a:p>
        </p:txBody>
      </p:sp>
      <p:sp>
        <p:nvSpPr>
          <p:cNvPr id="5" name="Footer Placeholder 4"/>
          <p:cNvSpPr>
            <a:spLocks noGrp="1"/>
          </p:cNvSpPr>
          <p:nvPr>
            <p:ph type="ftr" sz="quarter" idx="11"/>
          </p:nvPr>
        </p:nvSpPr>
        <p:spPr>
          <a:xfrm>
            <a:off x="1460755" y="4735830"/>
            <a:ext cx="4860170" cy="273844"/>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838008" y="1215570"/>
            <a:ext cx="305991" cy="273844"/>
          </a:xfrm>
        </p:spPr>
        <p:txBody>
          <a:bodyPr/>
          <a:lstStyle>
            <a:lvl1pPr>
              <a:defRPr>
                <a:solidFill>
                  <a:schemeClr val="bg2"/>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title="Horizontal Rule Line"/>
          <p:cNvCxnSpPr/>
          <p:nvPr/>
        </p:nvCxnSpPr>
        <p:spPr>
          <a:xfrm flipH="1">
            <a:off x="1" y="4633625"/>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476735"/>
      </p:ext>
    </p:extLst>
  </p:cSld>
  <p:clrMapOvr>
    <a:masterClrMapping/>
  </p:clrMapOvr>
  <p:hf sldNum="0" hdr="0" ftr="0" dt="0"/>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86200" y="405471"/>
            <a:ext cx="4686300" cy="18667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86200" y="2784350"/>
            <a:ext cx="4686300" cy="18616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1792986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1500" y="418338"/>
            <a:ext cx="2873502" cy="37170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3886200" y="418549"/>
            <a:ext cx="4684014" cy="685800"/>
          </a:xfrm>
        </p:spPr>
        <p:txBody>
          <a:bodyPr anchor="b">
            <a:normAutofit/>
          </a:bodyPr>
          <a:lstStyle>
            <a:lvl1pPr marL="0" indent="0">
              <a:lnSpc>
                <a:spcPct val="113000"/>
              </a:lnSpc>
              <a:spcBef>
                <a:spcPts val="0"/>
              </a:spcBef>
              <a:buNone/>
              <a:defRPr sz="18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3886200" y="1145003"/>
            <a:ext cx="4684014" cy="1316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86200" y="2775620"/>
            <a:ext cx="4686300" cy="685800"/>
          </a:xfrm>
        </p:spPr>
        <p:txBody>
          <a:bodyPr anchor="b">
            <a:normAutofit/>
          </a:bodyPr>
          <a:lstStyle>
            <a:lvl1pPr marL="0" indent="0">
              <a:buNone/>
              <a:defRPr sz="18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86200" y="3502074"/>
            <a:ext cx="4684014" cy="1316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3671688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5951892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33929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0" y="416609"/>
            <a:ext cx="2879082" cy="1440767"/>
          </a:xfrm>
        </p:spPr>
        <p:txBody>
          <a:bodyPr anchor="t">
            <a:noAutofit/>
          </a:bodyPr>
          <a:lstStyle>
            <a:lvl1pPr>
              <a:lnSpc>
                <a:spcPct val="93000"/>
              </a:lnSpc>
              <a:defRPr sz="3000"/>
            </a:lvl1pPr>
          </a:lstStyle>
          <a:p>
            <a:r>
              <a:rPr lang="en-US"/>
              <a:t>Click to edit Master title style</a:t>
            </a:r>
            <a:endParaRPr lang="en-US" dirty="0"/>
          </a:p>
        </p:txBody>
      </p:sp>
      <p:sp>
        <p:nvSpPr>
          <p:cNvPr id="3" name="Content Placeholder 2"/>
          <p:cNvSpPr>
            <a:spLocks noGrp="1"/>
          </p:cNvSpPr>
          <p:nvPr>
            <p:ph idx="1"/>
          </p:nvPr>
        </p:nvSpPr>
        <p:spPr>
          <a:xfrm>
            <a:off x="3886200" y="423110"/>
            <a:ext cx="4686300" cy="4216983"/>
          </a:xfrm>
        </p:spPr>
        <p:txBody>
          <a:bodyPr/>
          <a:lstStyle>
            <a:lvl1pPr>
              <a:lnSpc>
                <a:spcPct val="112000"/>
              </a:lnSpc>
              <a:defRPr sz="1500"/>
            </a:lvl1pPr>
            <a:lvl2pPr>
              <a:lnSpc>
                <a:spcPct val="112000"/>
              </a:lnSpc>
              <a:defRPr sz="1350"/>
            </a:lvl2pPr>
            <a:lvl3pPr>
              <a:lnSpc>
                <a:spcPct val="112000"/>
              </a:lnSpc>
              <a:defRPr sz="1200"/>
            </a:lvl3pPr>
            <a:lvl4pPr>
              <a:lnSpc>
                <a:spcPct val="112000"/>
              </a:lnSpc>
              <a:defRPr sz="1050"/>
            </a:lvl4pPr>
            <a:lvl5pPr>
              <a:lnSpc>
                <a:spcPct val="112000"/>
              </a:lnSpc>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1500" y="1966134"/>
            <a:ext cx="2879082" cy="2429653"/>
          </a:xfrm>
        </p:spPr>
        <p:txBody>
          <a:bodyPr/>
          <a:lstStyle>
            <a:lvl1pPr marL="0" indent="0" algn="r">
              <a:lnSpc>
                <a:spcPct val="125000"/>
              </a:lnSpc>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193203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9214" y="417946"/>
            <a:ext cx="2880360" cy="1439429"/>
          </a:xfrm>
        </p:spPr>
        <p:txBody>
          <a:bodyPr anchor="t">
            <a:noAutofit/>
          </a:bodyPr>
          <a:lstStyle>
            <a:lvl1pPr>
              <a:lnSpc>
                <a:spcPct val="93000"/>
              </a:lnSpc>
              <a:defRPr sz="3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3943350" y="1"/>
            <a:ext cx="4629150" cy="51434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69214" y="1966134"/>
            <a:ext cx="2880360" cy="2427732"/>
          </a:xfrm>
        </p:spPr>
        <p:txBody>
          <a:bodyPr/>
          <a:lstStyle>
            <a:lvl1pPr marL="0" indent="0" algn="r">
              <a:lnSpc>
                <a:spcPct val="125000"/>
              </a:lnSpc>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7276430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95E2404F-7D86-49F2-853C-7C61D5717E8D}"/>
              </a:ext>
            </a:extLst>
          </p:cNvPr>
          <p:cNvGraphicFramePr>
            <a:graphicFrameLocks noChangeAspect="1"/>
          </p:cNvGraphicFramePr>
          <p:nvPr userDrawn="1">
            <p:custDataLst>
              <p:tags r:id="rId15"/>
            </p:custDataLst>
            <p:extLst>
              <p:ext uri="{D42A27DB-BD31-4B8C-83A1-F6EECF244321}">
                <p14:modId xmlns:p14="http://schemas.microsoft.com/office/powerpoint/2010/main" val="34433416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2" name="think-cell Slide" r:id="rId17" imgW="473" imgH="476" progId="TCLayout.ActiveDocument.1">
                  <p:embed/>
                </p:oleObj>
              </mc:Choice>
              <mc:Fallback>
                <p:oleObj name="think-cell Slide" r:id="rId17" imgW="473" imgH="476"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BE33CA42-902D-4368-916D-8909B2969751}"/>
              </a:ext>
            </a:extLst>
          </p:cNvPr>
          <p:cNvSpPr/>
          <p:nvPr userDrawn="1">
            <p:custDataLst>
              <p:tags r:id="rId16"/>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3750" b="0" i="1" baseline="0" dirty="0">
              <a:latin typeface="Century Schoolbook" panose="02040604050505020304" pitchFamily="18" charset="0"/>
              <a:ea typeface="+mj-ea"/>
              <a:cs typeface="+mj-cs"/>
              <a:sym typeface="Century Schoolbook" panose="02040604050505020304" pitchFamily="18" charset="0"/>
            </a:endParaRPr>
          </a:p>
        </p:txBody>
      </p:sp>
      <p:sp>
        <p:nvSpPr>
          <p:cNvPr id="20" name="Freeform 6" title="Page Number Shape"/>
          <p:cNvSpPr/>
          <p:nvPr/>
        </p:nvSpPr>
        <p:spPr bwMode="auto">
          <a:xfrm>
            <a:off x="8838008" y="4035435"/>
            <a:ext cx="305991" cy="614363"/>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lstStyle/>
          <a:p>
            <a:endParaRPr lang="en-US"/>
          </a:p>
        </p:txBody>
      </p:sp>
      <p:sp>
        <p:nvSpPr>
          <p:cNvPr id="2" name="Title Placeholder 1"/>
          <p:cNvSpPr>
            <a:spLocks noGrp="1"/>
          </p:cNvSpPr>
          <p:nvPr>
            <p:ph type="title"/>
          </p:nvPr>
        </p:nvSpPr>
        <p:spPr>
          <a:xfrm>
            <a:off x="571500" y="419759"/>
            <a:ext cx="2875430" cy="371436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886200" y="426800"/>
            <a:ext cx="4686299" cy="424136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1" y="4447545"/>
            <a:ext cx="2861142" cy="273844"/>
          </a:xfrm>
          <a:prstGeom prst="rect">
            <a:avLst/>
          </a:prstGeom>
        </p:spPr>
        <p:txBody>
          <a:bodyPr vert="horz" lIns="91440" tIns="45720" rIns="91440" bIns="45720" rtlCol="0" anchor="t"/>
          <a:lstStyle>
            <a:lvl1pPr algn="r">
              <a:defRPr sz="750" b="0" i="1" baseline="0">
                <a:solidFill>
                  <a:schemeClr val="tx1">
                    <a:lumMod val="85000"/>
                    <a:lumOff val="15000"/>
                  </a:schemeClr>
                </a:solidFill>
                <a:latin typeface="+mj-lt"/>
              </a:defRPr>
            </a:lvl1pPr>
          </a:lstStyle>
          <a:p>
            <a:fld id="{4AAD347D-5ACD-4C99-B74B-A9C85AD731AF}" type="datetimeFigureOut">
              <a:rPr lang="en-US" smtClean="0"/>
              <a:t>12/12/2019</a:t>
            </a:fld>
            <a:endParaRPr lang="en-US" dirty="0"/>
          </a:p>
        </p:txBody>
      </p:sp>
      <p:sp>
        <p:nvSpPr>
          <p:cNvPr id="5" name="Footer Placeholder 4"/>
          <p:cNvSpPr>
            <a:spLocks noGrp="1"/>
          </p:cNvSpPr>
          <p:nvPr>
            <p:ph type="ftr" sz="quarter" idx="3"/>
          </p:nvPr>
        </p:nvSpPr>
        <p:spPr>
          <a:xfrm>
            <a:off x="571501" y="4735830"/>
            <a:ext cx="2861142" cy="273844"/>
          </a:xfrm>
          <a:prstGeom prst="rect">
            <a:avLst/>
          </a:prstGeom>
        </p:spPr>
        <p:txBody>
          <a:bodyPr vert="horz" lIns="91440" tIns="45720" rIns="91440" bIns="45720" rtlCol="0" anchor="t"/>
          <a:lstStyle>
            <a:lvl1pPr algn="r">
              <a:defRPr sz="9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8838008" y="4205694"/>
            <a:ext cx="305991" cy="273844"/>
          </a:xfrm>
          <a:prstGeom prst="rect">
            <a:avLst/>
          </a:prstGeom>
        </p:spPr>
        <p:txBody>
          <a:bodyPr vert="horz" lIns="91440" tIns="45720" rIns="91440" bIns="45720" rtlCol="0" anchor="ctr"/>
          <a:lstStyle>
            <a:lvl1pPr algn="r">
              <a:defRPr sz="900" b="0" i="1" baseline="0">
                <a:solidFill>
                  <a:schemeClr val="bg2"/>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title="Horizontal Rule Line"/>
          <p:cNvCxnSpPr/>
          <p:nvPr/>
        </p:nvCxnSpPr>
        <p:spPr>
          <a:xfrm>
            <a:off x="0" y="4649798"/>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918846"/>
      </p:ext>
    </p:extLst>
  </p:cSld>
  <p:clrMap bg1="dk1" tx1="lt1" bg2="dk2" tx2="lt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sldNum="0" hdr="0" ftr="0" dt="0"/>
  <p:txStyles>
    <p:titleStyle>
      <a:lvl1pPr algn="r" defTabSz="685800" rtl="0" eaLnBrk="1" latinLnBrk="0" hangingPunct="1">
        <a:lnSpc>
          <a:spcPct val="90000"/>
        </a:lnSpc>
        <a:spcBef>
          <a:spcPct val="0"/>
        </a:spcBef>
        <a:buNone/>
        <a:defRPr sz="3750" b="0" i="1" kern="1200" baseline="0">
          <a:solidFill>
            <a:schemeClr val="tx1">
              <a:lumMod val="85000"/>
              <a:lumOff val="15000"/>
            </a:schemeClr>
          </a:solidFill>
          <a:latin typeface="+mj-lt"/>
          <a:ea typeface="+mj-ea"/>
          <a:cs typeface="+mj-cs"/>
        </a:defRPr>
      </a:lvl1pPr>
    </p:titleStyle>
    <p:body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514350"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857250"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1200150"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1543050"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1885950"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228850"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571750"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91465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12.xml"/><Relationship Id="rId7" Type="http://schemas.openxmlformats.org/officeDocument/2006/relationships/image" Target="../media/image10.pn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notesSlide" Target="../notesSlides/notesSlide16.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slideLayout" Target="../slideLayouts/slideLayout12.xml"/><Relationship Id="rId2" Type="http://schemas.openxmlformats.org/officeDocument/2006/relationships/tags" Target="../tags/tag5.xml"/><Relationship Id="rId16" Type="http://schemas.openxmlformats.org/officeDocument/2006/relationships/chart" Target="../charts/chart1.xml"/><Relationship Id="rId1" Type="http://schemas.openxmlformats.org/officeDocument/2006/relationships/vmlDrawing" Target="../drawings/vmlDrawing3.v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image" Target="../media/image1.emf"/><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16.xml"/><Relationship Id="rId7" Type="http://schemas.openxmlformats.org/officeDocument/2006/relationships/image" Target="../media/image1.emf"/><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17.xml"/><Relationship Id="rId4" Type="http://schemas.openxmlformats.org/officeDocument/2006/relationships/slideLayout" Target="../slideLayouts/slideLayout12.xml"/><Relationship Id="rId9"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7.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594000"/>
            <a:ext cx="8520600" cy="89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a:t>Facial </a:t>
            </a:r>
            <a:r>
              <a:rPr lang="en-US" sz="4800" dirty="0" err="1"/>
              <a:t>Keypoints</a:t>
            </a:r>
            <a:r>
              <a:rPr lang="en-US" sz="4800" dirty="0"/>
              <a:t> Detection</a:t>
            </a:r>
            <a:endParaRPr sz="4800" dirty="0"/>
          </a:p>
        </p:txBody>
      </p:sp>
      <p:sp>
        <p:nvSpPr>
          <p:cNvPr id="55" name="Google Shape;55;p13"/>
          <p:cNvSpPr txBox="1">
            <a:spLocks noGrp="1"/>
          </p:cNvSpPr>
          <p:nvPr>
            <p:ph type="subTitle" idx="1"/>
          </p:nvPr>
        </p:nvSpPr>
        <p:spPr>
          <a:xfrm>
            <a:off x="311700" y="4007605"/>
            <a:ext cx="8520600" cy="107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t>— W207 Final Project —</a:t>
            </a:r>
            <a:endParaRPr sz="2200" dirty="0"/>
          </a:p>
          <a:p>
            <a:pPr marL="0" lvl="0" indent="0" algn="ctr" rtl="0">
              <a:spcBef>
                <a:spcPts val="0"/>
              </a:spcBef>
              <a:spcAft>
                <a:spcPts val="0"/>
              </a:spcAft>
              <a:buNone/>
            </a:pPr>
            <a:r>
              <a:rPr lang="en-US" sz="2200" dirty="0"/>
              <a:t>Swati </a:t>
            </a:r>
            <a:r>
              <a:rPr lang="en-US" sz="2200" dirty="0" err="1"/>
              <a:t>Akella</a:t>
            </a:r>
            <a:r>
              <a:rPr lang="en-US" sz="2200" dirty="0"/>
              <a:t>, Tom </a:t>
            </a:r>
            <a:r>
              <a:rPr lang="en-US" sz="2200" dirty="0" err="1"/>
              <a:t>Hamnett</a:t>
            </a:r>
            <a:r>
              <a:rPr lang="en" sz="2200" dirty="0"/>
              <a:t>, Changjing Zhao</a:t>
            </a:r>
            <a:endParaRPr sz="2200" dirty="0"/>
          </a:p>
        </p:txBody>
      </p:sp>
      <p:pic>
        <p:nvPicPr>
          <p:cNvPr id="5" name="Picture 4" descr="front_page">
            <a:extLst>
              <a:ext uri="{FF2B5EF4-FFF2-40B4-BE49-F238E27FC236}">
                <a16:creationId xmlns:a16="http://schemas.microsoft.com/office/drawing/2014/main" id="{6E0B4BF1-31EB-4906-B679-EAFE0117DF5B}"/>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2332873" y="1623962"/>
            <a:ext cx="4730868" cy="22212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F9A04C7-3A01-4DE7-B48E-3E85C5CCF603}"/>
              </a:ext>
            </a:extLst>
          </p:cNvPr>
          <p:cNvGraphicFramePr>
            <a:graphicFrameLocks noChangeAspect="1"/>
          </p:cNvGraphicFramePr>
          <p:nvPr>
            <p:custDataLst>
              <p:tags r:id="rId2"/>
            </p:custDataLst>
            <p:extLst>
              <p:ext uri="{D42A27DB-BD31-4B8C-83A1-F6EECF244321}">
                <p14:modId xmlns:p14="http://schemas.microsoft.com/office/powerpoint/2010/main" val="26925998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4" name="think-cell Slide" r:id="rId5" imgW="473" imgH="476" progId="TCLayout.ActiveDocument.1">
                  <p:embed/>
                </p:oleObj>
              </mc:Choice>
              <mc:Fallback>
                <p:oleObj name="think-cell Slide" r:id="rId5" imgW="473" imgH="47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23568995-2B11-4CA3-A142-0F1E998E5CE5}"/>
              </a:ext>
            </a:extLst>
          </p:cNvPr>
          <p:cNvPicPr>
            <a:picLocks noChangeAspect="1"/>
          </p:cNvPicPr>
          <p:nvPr/>
        </p:nvPicPr>
        <p:blipFill>
          <a:blip r:embed="rId7"/>
          <a:stretch>
            <a:fillRect/>
          </a:stretch>
        </p:blipFill>
        <p:spPr>
          <a:xfrm>
            <a:off x="3955473" y="2734633"/>
            <a:ext cx="3178752" cy="2079778"/>
          </a:xfrm>
          <a:prstGeom prst="rect">
            <a:avLst/>
          </a:prstGeom>
        </p:spPr>
      </p:pic>
      <p:sp>
        <p:nvSpPr>
          <p:cNvPr id="2" name="Title 1">
            <a:extLst>
              <a:ext uri="{FF2B5EF4-FFF2-40B4-BE49-F238E27FC236}">
                <a16:creationId xmlns:a16="http://schemas.microsoft.com/office/drawing/2014/main" id="{7DFD6016-1189-4262-96F8-4C8485DC6334}"/>
              </a:ext>
            </a:extLst>
          </p:cNvPr>
          <p:cNvSpPr>
            <a:spLocks noGrp="1"/>
          </p:cNvSpPr>
          <p:nvPr>
            <p:ph type="title"/>
          </p:nvPr>
        </p:nvSpPr>
        <p:spPr>
          <a:xfrm>
            <a:off x="571500" y="419758"/>
            <a:ext cx="2875429" cy="1319487"/>
          </a:xfrm>
        </p:spPr>
        <p:txBody>
          <a:bodyPr vert="horz" lIns="91440" tIns="45720" rIns="91440" bIns="45720" rtlCol="0" anchor="t">
            <a:normAutofit/>
          </a:bodyPr>
          <a:lstStyle/>
          <a:p>
            <a:pPr algn="l" defTabSz="914400">
              <a:spcBef>
                <a:spcPct val="0"/>
              </a:spcBef>
            </a:pPr>
            <a:r>
              <a:rPr lang="en-US" sz="3600" dirty="0">
                <a:solidFill>
                  <a:schemeClr val="tx1"/>
                </a:solidFill>
              </a:rPr>
              <a:t>Baseline</a:t>
            </a:r>
          </a:p>
        </p:txBody>
      </p:sp>
      <p:sp>
        <p:nvSpPr>
          <p:cNvPr id="6" name="Text Placeholder 2">
            <a:extLst>
              <a:ext uri="{FF2B5EF4-FFF2-40B4-BE49-F238E27FC236}">
                <a16:creationId xmlns:a16="http://schemas.microsoft.com/office/drawing/2014/main" id="{D1742990-D736-4043-9616-A75AEEAAC26E}"/>
              </a:ext>
            </a:extLst>
          </p:cNvPr>
          <p:cNvSpPr txBox="1">
            <a:spLocks/>
          </p:cNvSpPr>
          <p:nvPr/>
        </p:nvSpPr>
        <p:spPr>
          <a:xfrm>
            <a:off x="571500" y="1869100"/>
            <a:ext cx="2875429" cy="2493153"/>
          </a:xfrm>
          <a:prstGeom prst="rect">
            <a:avLst/>
          </a:prstGeom>
        </p:spPr>
        <p:txBody>
          <a:bodyPr spcFirstLastPara="1" vert="horz" lIns="91440" tIns="45720" rIns="91440" bIns="45720" rtlCol="0" anchorCtr="0">
            <a:normAutofit lnSpcReduction="10000"/>
          </a:bodyPr>
          <a:lstStyle>
            <a:lvl1pPr marL="457200" lvl="0" indent="-342900" algn="l" defTabSz="685800" rtl="0" eaLnBrk="1" latinLnBrk="0" hangingPunct="1">
              <a:lnSpc>
                <a:spcPct val="112000"/>
              </a:lnSpc>
              <a:spcBef>
                <a:spcPts val="0"/>
              </a:spcBef>
              <a:spcAft>
                <a:spcPts val="0"/>
              </a:spcAft>
              <a:buSzPts val="1800"/>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914400" lvl="1"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1371600" lvl="2"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1828800" lvl="3"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286000" lvl="4"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743200" lvl="5"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3200400" lvl="6"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3657600" lvl="7"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4114800" lvl="8" indent="-317500" algn="l" defTabSz="685800" rtl="0" eaLnBrk="1" latinLnBrk="0" hangingPunct="1">
              <a:lnSpc>
                <a:spcPct val="112000"/>
              </a:lnSpc>
              <a:spcBef>
                <a:spcPts val="1600"/>
              </a:spcBef>
              <a:spcAft>
                <a:spcPts val="1600"/>
              </a:spcAft>
              <a:buSzPts val="1400"/>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marL="283464" indent="-283464" defTabSz="914400">
              <a:spcBef>
                <a:spcPts val="900"/>
              </a:spcBef>
            </a:pPr>
            <a:r>
              <a:rPr lang="en-US" sz="1200" dirty="0"/>
              <a:t>Single dense layer with linear activation</a:t>
            </a:r>
          </a:p>
          <a:p>
            <a:pPr marL="283464" indent="-283464" defTabSz="914400">
              <a:spcBef>
                <a:spcPts val="900"/>
              </a:spcBef>
            </a:pPr>
            <a:r>
              <a:rPr lang="en-US" sz="1200" dirty="0"/>
              <a:t>Optimizer - </a:t>
            </a:r>
            <a:r>
              <a:rPr lang="en-US" sz="1200" b="1" dirty="0"/>
              <a:t>SGD</a:t>
            </a:r>
          </a:p>
          <a:p>
            <a:pPr marL="283464" indent="-283464" defTabSz="914400">
              <a:spcBef>
                <a:spcPts val="900"/>
              </a:spcBef>
            </a:pPr>
            <a:r>
              <a:rPr lang="en-US" sz="1200" b="1" dirty="0"/>
              <a:t>1D</a:t>
            </a:r>
            <a:r>
              <a:rPr lang="en-US" sz="1200" dirty="0"/>
              <a:t> Input data used in the model</a:t>
            </a:r>
          </a:p>
          <a:p>
            <a:pPr marL="283464" indent="-283464" defTabSz="914400">
              <a:spcBef>
                <a:spcPts val="900"/>
              </a:spcBef>
            </a:pPr>
            <a:r>
              <a:rPr lang="en-US" sz="1200" dirty="0"/>
              <a:t>Low </a:t>
            </a:r>
            <a:r>
              <a:rPr lang="en-US" sz="1200" b="1" dirty="0"/>
              <a:t>Learning rate (0.001) and</a:t>
            </a:r>
          </a:p>
          <a:p>
            <a:pPr marL="283464" indent="-283464" defTabSz="914400">
              <a:spcBef>
                <a:spcPts val="900"/>
              </a:spcBef>
            </a:pPr>
            <a:r>
              <a:rPr lang="en-US" sz="1200" b="1" dirty="0"/>
              <a:t>High Momentum (0.99)</a:t>
            </a:r>
            <a:endParaRPr lang="en-US" sz="1200" dirty="0"/>
          </a:p>
          <a:p>
            <a:pPr marL="283464" indent="-283464" defTabSz="914400">
              <a:spcBef>
                <a:spcPts val="900"/>
              </a:spcBef>
            </a:pPr>
            <a:r>
              <a:rPr lang="en-US" sz="1200" dirty="0"/>
              <a:t>Model Evaluation: </a:t>
            </a:r>
            <a:r>
              <a:rPr lang="en-US" sz="1200" b="1" dirty="0"/>
              <a:t>RMSE – 3.53</a:t>
            </a:r>
          </a:p>
          <a:p>
            <a:pPr marL="283464" indent="-283464" defTabSz="914400">
              <a:spcBef>
                <a:spcPts val="900"/>
              </a:spcBef>
            </a:pPr>
            <a:r>
              <a:rPr lang="en-US" sz="1200" b="1" dirty="0"/>
              <a:t>Severe overfitting</a:t>
            </a:r>
          </a:p>
          <a:p>
            <a:pPr marL="283464" indent="-283464" algn="r" defTabSz="914400">
              <a:spcBef>
                <a:spcPts val="900"/>
              </a:spcBef>
            </a:pPr>
            <a:endParaRPr lang="en-US" sz="1200" dirty="0"/>
          </a:p>
          <a:p>
            <a:pPr marL="283464" indent="-283464" algn="r" defTabSz="914400">
              <a:spcBef>
                <a:spcPts val="900"/>
              </a:spcBef>
            </a:pPr>
            <a:endParaRPr lang="en-US" sz="1200" dirty="0"/>
          </a:p>
        </p:txBody>
      </p:sp>
      <p:pic>
        <p:nvPicPr>
          <p:cNvPr id="4" name="Picture 3">
            <a:extLst>
              <a:ext uri="{FF2B5EF4-FFF2-40B4-BE49-F238E27FC236}">
                <a16:creationId xmlns:a16="http://schemas.microsoft.com/office/drawing/2014/main" id="{A1B7F450-9715-4C96-947B-C51299F22468}"/>
              </a:ext>
            </a:extLst>
          </p:cNvPr>
          <p:cNvPicPr>
            <a:picLocks noChangeAspect="1"/>
          </p:cNvPicPr>
          <p:nvPr/>
        </p:nvPicPr>
        <p:blipFill>
          <a:blip r:embed="rId8"/>
          <a:stretch>
            <a:fillRect/>
          </a:stretch>
        </p:blipFill>
        <p:spPr>
          <a:xfrm>
            <a:off x="3955473" y="666017"/>
            <a:ext cx="3812164" cy="1420329"/>
          </a:xfrm>
          <a:prstGeom prst="rect">
            <a:avLst/>
          </a:prstGeom>
        </p:spPr>
      </p:pic>
    </p:spTree>
    <p:extLst>
      <p:ext uri="{BB962C8B-B14F-4D97-AF65-F5344CB8AC3E}">
        <p14:creationId xmlns:p14="http://schemas.microsoft.com/office/powerpoint/2010/main" val="1968821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6016-1189-4262-96F8-4C8485DC6334}"/>
              </a:ext>
            </a:extLst>
          </p:cNvPr>
          <p:cNvSpPr>
            <a:spLocks noGrp="1"/>
          </p:cNvSpPr>
          <p:nvPr>
            <p:ph type="title"/>
          </p:nvPr>
        </p:nvSpPr>
        <p:spPr/>
        <p:txBody>
          <a:bodyPr/>
          <a:lstStyle/>
          <a:p>
            <a:pPr algn="l"/>
            <a:r>
              <a:rPr lang="en-US" sz="3600" dirty="0">
                <a:solidFill>
                  <a:schemeClr val="tx1"/>
                </a:solidFill>
              </a:rPr>
              <a:t>Building and Testing Models</a:t>
            </a:r>
            <a:endParaRPr lang="en-US" dirty="0"/>
          </a:p>
        </p:txBody>
      </p:sp>
      <p:sp>
        <p:nvSpPr>
          <p:cNvPr id="3" name="Text Placeholder 2">
            <a:extLst>
              <a:ext uri="{FF2B5EF4-FFF2-40B4-BE49-F238E27FC236}">
                <a16:creationId xmlns:a16="http://schemas.microsoft.com/office/drawing/2014/main" id="{13FA448C-BD72-44A4-A92B-82E24E12D643}"/>
              </a:ext>
            </a:extLst>
          </p:cNvPr>
          <p:cNvSpPr>
            <a:spLocks noGrp="1"/>
          </p:cNvSpPr>
          <p:nvPr>
            <p:ph type="body" idx="1"/>
          </p:nvPr>
        </p:nvSpPr>
        <p:spPr/>
        <p:txBody>
          <a:bodyPr/>
          <a:lstStyle/>
          <a:p>
            <a:pPr>
              <a:lnSpc>
                <a:spcPct val="200000"/>
              </a:lnSpc>
            </a:pPr>
            <a:r>
              <a:rPr lang="en-US" dirty="0"/>
              <a:t>Number of Hidden Layers, Max Pooling and Strides</a:t>
            </a:r>
          </a:p>
          <a:p>
            <a:pPr>
              <a:lnSpc>
                <a:spcPct val="200000"/>
              </a:lnSpc>
            </a:pPr>
            <a:r>
              <a:rPr lang="en-US" dirty="0"/>
              <a:t>Dropout Rate</a:t>
            </a:r>
          </a:p>
          <a:p>
            <a:pPr>
              <a:lnSpc>
                <a:spcPct val="200000"/>
              </a:lnSpc>
            </a:pPr>
            <a:r>
              <a:rPr lang="en-US" dirty="0"/>
              <a:t>Batch Size</a:t>
            </a:r>
          </a:p>
          <a:p>
            <a:pPr>
              <a:lnSpc>
                <a:spcPct val="200000"/>
              </a:lnSpc>
            </a:pPr>
            <a:r>
              <a:rPr lang="en-US" dirty="0"/>
              <a:t>Epochs</a:t>
            </a:r>
          </a:p>
          <a:p>
            <a:pPr>
              <a:lnSpc>
                <a:spcPct val="200000"/>
              </a:lnSpc>
            </a:pPr>
            <a:r>
              <a:rPr lang="en-US" dirty="0"/>
              <a:t>Learning Rates and Momentum</a:t>
            </a:r>
          </a:p>
          <a:p>
            <a:pPr>
              <a:lnSpc>
                <a:spcPct val="200000"/>
              </a:lnSpc>
            </a:pPr>
            <a:r>
              <a:rPr lang="en-US" dirty="0"/>
              <a:t>Early Stopping and Model Checkpoints</a:t>
            </a:r>
          </a:p>
          <a:p>
            <a:pPr>
              <a:lnSpc>
                <a:spcPct val="200000"/>
              </a:lnSpc>
            </a:pPr>
            <a:endParaRPr lang="en-US" dirty="0"/>
          </a:p>
          <a:p>
            <a:endParaRPr lang="en-US" dirty="0"/>
          </a:p>
          <a:p>
            <a:endParaRPr lang="en-US" dirty="0"/>
          </a:p>
        </p:txBody>
      </p:sp>
    </p:spTree>
    <p:extLst>
      <p:ext uri="{BB962C8B-B14F-4D97-AF65-F5344CB8AC3E}">
        <p14:creationId xmlns:p14="http://schemas.microsoft.com/office/powerpoint/2010/main" val="3400325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6016-1189-4262-96F8-4C8485DC6334}"/>
              </a:ext>
            </a:extLst>
          </p:cNvPr>
          <p:cNvSpPr>
            <a:spLocks noGrp="1"/>
          </p:cNvSpPr>
          <p:nvPr>
            <p:ph type="title"/>
          </p:nvPr>
        </p:nvSpPr>
        <p:spPr>
          <a:xfrm>
            <a:off x="571500" y="419758"/>
            <a:ext cx="2875429" cy="1319487"/>
          </a:xfrm>
        </p:spPr>
        <p:txBody>
          <a:bodyPr vert="horz" lIns="91440" tIns="45720" rIns="91440" bIns="45720" rtlCol="0" anchor="t">
            <a:normAutofit/>
          </a:bodyPr>
          <a:lstStyle/>
          <a:p>
            <a:pPr algn="l" defTabSz="914400">
              <a:spcBef>
                <a:spcPct val="0"/>
              </a:spcBef>
            </a:pPr>
            <a:r>
              <a:rPr lang="en-US" sz="3600" dirty="0">
                <a:solidFill>
                  <a:schemeClr val="tx1"/>
                </a:solidFill>
              </a:rPr>
              <a:t>Model 1</a:t>
            </a:r>
          </a:p>
        </p:txBody>
      </p:sp>
      <p:sp>
        <p:nvSpPr>
          <p:cNvPr id="6" name="Text Placeholder 2">
            <a:extLst>
              <a:ext uri="{FF2B5EF4-FFF2-40B4-BE49-F238E27FC236}">
                <a16:creationId xmlns:a16="http://schemas.microsoft.com/office/drawing/2014/main" id="{D1742990-D736-4043-9616-A75AEEAAC26E}"/>
              </a:ext>
            </a:extLst>
          </p:cNvPr>
          <p:cNvSpPr txBox="1">
            <a:spLocks/>
          </p:cNvSpPr>
          <p:nvPr/>
        </p:nvSpPr>
        <p:spPr>
          <a:xfrm>
            <a:off x="571500" y="1869100"/>
            <a:ext cx="2875429" cy="2493153"/>
          </a:xfrm>
          <a:prstGeom prst="rect">
            <a:avLst/>
          </a:prstGeom>
        </p:spPr>
        <p:txBody>
          <a:bodyPr spcFirstLastPara="1" vert="horz" lIns="91440" tIns="45720" rIns="91440" bIns="45720" rtlCol="0" anchorCtr="0">
            <a:normAutofit/>
          </a:bodyPr>
          <a:lstStyle>
            <a:lvl1pPr marL="457200" lvl="0" indent="-342900" algn="l" defTabSz="685800" rtl="0" eaLnBrk="1" latinLnBrk="0" hangingPunct="1">
              <a:lnSpc>
                <a:spcPct val="112000"/>
              </a:lnSpc>
              <a:spcBef>
                <a:spcPts val="0"/>
              </a:spcBef>
              <a:spcAft>
                <a:spcPts val="0"/>
              </a:spcAft>
              <a:buSzPts val="1800"/>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914400" lvl="1"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1371600" lvl="2"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1828800" lvl="3"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286000" lvl="4"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743200" lvl="5"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3200400" lvl="6"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3657600" lvl="7"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4114800" lvl="8" indent="-317500" algn="l" defTabSz="685800" rtl="0" eaLnBrk="1" latinLnBrk="0" hangingPunct="1">
              <a:lnSpc>
                <a:spcPct val="112000"/>
              </a:lnSpc>
              <a:spcBef>
                <a:spcPts val="1600"/>
              </a:spcBef>
              <a:spcAft>
                <a:spcPts val="1600"/>
              </a:spcAft>
              <a:buSzPts val="1400"/>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marL="283464" indent="-283464" defTabSz="914400">
              <a:spcBef>
                <a:spcPts val="900"/>
              </a:spcBef>
            </a:pPr>
            <a:r>
              <a:rPr lang="en-US" sz="1200" dirty="0"/>
              <a:t>Optimizer - </a:t>
            </a:r>
            <a:r>
              <a:rPr lang="en-US" sz="1200" b="1" dirty="0"/>
              <a:t>SGD</a:t>
            </a:r>
          </a:p>
          <a:p>
            <a:pPr marL="283464" indent="-283464" defTabSz="914400">
              <a:spcBef>
                <a:spcPts val="900"/>
              </a:spcBef>
            </a:pPr>
            <a:r>
              <a:rPr lang="en-US" sz="1200" b="1" dirty="0"/>
              <a:t>1D</a:t>
            </a:r>
            <a:r>
              <a:rPr lang="en-US" sz="1200" dirty="0"/>
              <a:t> Input data used in the model</a:t>
            </a:r>
          </a:p>
          <a:p>
            <a:pPr marL="283464" indent="-283464" defTabSz="914400">
              <a:spcBef>
                <a:spcPts val="900"/>
              </a:spcBef>
            </a:pPr>
            <a:r>
              <a:rPr lang="en-US" sz="1200" dirty="0"/>
              <a:t>Low </a:t>
            </a:r>
            <a:r>
              <a:rPr lang="en-US" sz="1200" b="1" dirty="0"/>
              <a:t>Learning rate (0.001) and</a:t>
            </a:r>
          </a:p>
          <a:p>
            <a:pPr marL="283464" indent="-283464" defTabSz="914400">
              <a:spcBef>
                <a:spcPts val="900"/>
              </a:spcBef>
            </a:pPr>
            <a:r>
              <a:rPr lang="en-US" sz="1200" b="1" dirty="0"/>
              <a:t>High Momentum (0.99) </a:t>
            </a:r>
            <a:r>
              <a:rPr lang="en-US" sz="1200" dirty="0"/>
              <a:t>used in training</a:t>
            </a:r>
          </a:p>
          <a:p>
            <a:pPr marL="283464" indent="-283464" defTabSz="914400">
              <a:spcBef>
                <a:spcPts val="900"/>
              </a:spcBef>
            </a:pPr>
            <a:r>
              <a:rPr lang="en-US" sz="1200" dirty="0"/>
              <a:t>Model Evaluation: </a:t>
            </a:r>
            <a:r>
              <a:rPr lang="en-US" sz="1200" b="1" dirty="0"/>
              <a:t>RMSE – 2.37</a:t>
            </a:r>
          </a:p>
          <a:p>
            <a:pPr marL="283464" indent="-283464" defTabSz="914400">
              <a:spcBef>
                <a:spcPts val="900"/>
              </a:spcBef>
            </a:pPr>
            <a:r>
              <a:rPr lang="en-US" sz="1200" b="1" dirty="0"/>
              <a:t>Overfitting starts early</a:t>
            </a:r>
          </a:p>
          <a:p>
            <a:pPr marL="283464" indent="-283464" algn="r" defTabSz="914400">
              <a:spcBef>
                <a:spcPts val="900"/>
              </a:spcBef>
            </a:pPr>
            <a:endParaRPr lang="en-US" sz="1200" dirty="0"/>
          </a:p>
          <a:p>
            <a:pPr marL="283464" indent="-283464" algn="r" defTabSz="914400">
              <a:spcBef>
                <a:spcPts val="900"/>
              </a:spcBef>
            </a:pPr>
            <a:endParaRPr lang="en-US" sz="1200" dirty="0"/>
          </a:p>
        </p:txBody>
      </p:sp>
      <p:pic>
        <p:nvPicPr>
          <p:cNvPr id="8" name="Picture 7">
            <a:extLst>
              <a:ext uri="{FF2B5EF4-FFF2-40B4-BE49-F238E27FC236}">
                <a16:creationId xmlns:a16="http://schemas.microsoft.com/office/drawing/2014/main" id="{D78583F0-AB7D-44C8-BDB6-8B922F0B5335}"/>
              </a:ext>
            </a:extLst>
          </p:cNvPr>
          <p:cNvPicPr>
            <a:picLocks noChangeAspect="1"/>
          </p:cNvPicPr>
          <p:nvPr/>
        </p:nvPicPr>
        <p:blipFill>
          <a:blip r:embed="rId3"/>
          <a:stretch>
            <a:fillRect/>
          </a:stretch>
        </p:blipFill>
        <p:spPr>
          <a:xfrm>
            <a:off x="3955473" y="2758026"/>
            <a:ext cx="3213102" cy="2056385"/>
          </a:xfrm>
          <a:prstGeom prst="rect">
            <a:avLst/>
          </a:prstGeom>
        </p:spPr>
      </p:pic>
      <p:pic>
        <p:nvPicPr>
          <p:cNvPr id="11" name="Picture 10">
            <a:extLst>
              <a:ext uri="{FF2B5EF4-FFF2-40B4-BE49-F238E27FC236}">
                <a16:creationId xmlns:a16="http://schemas.microsoft.com/office/drawing/2014/main" id="{61F38A15-389E-4476-A57C-0F08B4CAA9E3}"/>
              </a:ext>
            </a:extLst>
          </p:cNvPr>
          <p:cNvPicPr>
            <a:picLocks noChangeAspect="1"/>
          </p:cNvPicPr>
          <p:nvPr/>
        </p:nvPicPr>
        <p:blipFill>
          <a:blip r:embed="rId4"/>
          <a:stretch>
            <a:fillRect/>
          </a:stretch>
        </p:blipFill>
        <p:spPr>
          <a:xfrm>
            <a:off x="3955473" y="419758"/>
            <a:ext cx="3830751" cy="2056385"/>
          </a:xfrm>
          <a:prstGeom prst="rect">
            <a:avLst/>
          </a:prstGeom>
        </p:spPr>
      </p:pic>
    </p:spTree>
    <p:extLst>
      <p:ext uri="{BB962C8B-B14F-4D97-AF65-F5344CB8AC3E}">
        <p14:creationId xmlns:p14="http://schemas.microsoft.com/office/powerpoint/2010/main" val="4203064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6016-1189-4262-96F8-4C8485DC6334}"/>
              </a:ext>
            </a:extLst>
          </p:cNvPr>
          <p:cNvSpPr>
            <a:spLocks noGrp="1"/>
          </p:cNvSpPr>
          <p:nvPr>
            <p:ph type="title"/>
          </p:nvPr>
        </p:nvSpPr>
        <p:spPr>
          <a:xfrm>
            <a:off x="571500" y="419758"/>
            <a:ext cx="2875429" cy="1319487"/>
          </a:xfrm>
        </p:spPr>
        <p:txBody>
          <a:bodyPr vert="horz" lIns="91440" tIns="45720" rIns="91440" bIns="45720" rtlCol="0" anchor="t">
            <a:normAutofit/>
          </a:bodyPr>
          <a:lstStyle/>
          <a:p>
            <a:pPr algn="l" defTabSz="914400">
              <a:spcBef>
                <a:spcPct val="0"/>
              </a:spcBef>
            </a:pPr>
            <a:r>
              <a:rPr lang="en-US" sz="3600" dirty="0">
                <a:solidFill>
                  <a:schemeClr val="tx1"/>
                </a:solidFill>
              </a:rPr>
              <a:t>Model 2</a:t>
            </a:r>
          </a:p>
        </p:txBody>
      </p:sp>
      <p:sp>
        <p:nvSpPr>
          <p:cNvPr id="6" name="Text Placeholder 2">
            <a:extLst>
              <a:ext uri="{FF2B5EF4-FFF2-40B4-BE49-F238E27FC236}">
                <a16:creationId xmlns:a16="http://schemas.microsoft.com/office/drawing/2014/main" id="{D1742990-D736-4043-9616-A75AEEAAC26E}"/>
              </a:ext>
            </a:extLst>
          </p:cNvPr>
          <p:cNvSpPr txBox="1">
            <a:spLocks/>
          </p:cNvSpPr>
          <p:nvPr/>
        </p:nvSpPr>
        <p:spPr>
          <a:xfrm>
            <a:off x="571500" y="1869100"/>
            <a:ext cx="2875429" cy="2493153"/>
          </a:xfrm>
          <a:prstGeom prst="rect">
            <a:avLst/>
          </a:prstGeom>
        </p:spPr>
        <p:txBody>
          <a:bodyPr spcFirstLastPara="1" vert="horz" lIns="91440" tIns="45720" rIns="91440" bIns="45720" rtlCol="0" anchorCtr="0">
            <a:normAutofit/>
          </a:bodyPr>
          <a:lstStyle>
            <a:lvl1pPr marL="457200" lvl="0" indent="-342900" algn="l" defTabSz="685800" rtl="0" eaLnBrk="1" latinLnBrk="0" hangingPunct="1">
              <a:lnSpc>
                <a:spcPct val="112000"/>
              </a:lnSpc>
              <a:spcBef>
                <a:spcPts val="0"/>
              </a:spcBef>
              <a:spcAft>
                <a:spcPts val="0"/>
              </a:spcAft>
              <a:buSzPts val="1800"/>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914400" lvl="1"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1371600" lvl="2"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1828800" lvl="3"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286000" lvl="4"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743200" lvl="5"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3200400" lvl="6"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3657600" lvl="7"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4114800" lvl="8" indent="-317500" algn="l" defTabSz="685800" rtl="0" eaLnBrk="1" latinLnBrk="0" hangingPunct="1">
              <a:lnSpc>
                <a:spcPct val="112000"/>
              </a:lnSpc>
              <a:spcBef>
                <a:spcPts val="1600"/>
              </a:spcBef>
              <a:spcAft>
                <a:spcPts val="1600"/>
              </a:spcAft>
              <a:buSzPts val="1400"/>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a:lnSpc>
                <a:spcPct val="200000"/>
              </a:lnSpc>
            </a:pPr>
            <a:r>
              <a:rPr lang="en-US" sz="1200" dirty="0"/>
              <a:t>Converted dataset to </a:t>
            </a:r>
            <a:r>
              <a:rPr lang="en-US" sz="1200" b="1" dirty="0"/>
              <a:t>2D array</a:t>
            </a:r>
          </a:p>
          <a:p>
            <a:pPr>
              <a:lnSpc>
                <a:spcPct val="200000"/>
              </a:lnSpc>
            </a:pPr>
            <a:r>
              <a:rPr lang="en-US" sz="1200" dirty="0"/>
              <a:t>Included </a:t>
            </a:r>
            <a:r>
              <a:rPr lang="en-US" sz="1200" b="1" dirty="0"/>
              <a:t>2D Convolutional Layers </a:t>
            </a:r>
            <a:r>
              <a:rPr lang="en-US" sz="1200" dirty="0"/>
              <a:t>and </a:t>
            </a:r>
            <a:r>
              <a:rPr lang="en-US" sz="1200" b="1" dirty="0"/>
              <a:t>Strides</a:t>
            </a:r>
          </a:p>
          <a:p>
            <a:pPr>
              <a:lnSpc>
                <a:spcPct val="200000"/>
              </a:lnSpc>
            </a:pPr>
            <a:r>
              <a:rPr lang="en-US" sz="1200" dirty="0"/>
              <a:t>Model Evaluation: </a:t>
            </a:r>
            <a:r>
              <a:rPr lang="en-US" sz="1200" b="1" dirty="0"/>
              <a:t>RMSE – 1.99</a:t>
            </a:r>
          </a:p>
          <a:p>
            <a:pPr marL="283464" indent="-283464" algn="r" defTabSz="914400">
              <a:spcBef>
                <a:spcPts val="900"/>
              </a:spcBef>
            </a:pPr>
            <a:endParaRPr lang="en-US" sz="1200" dirty="0"/>
          </a:p>
          <a:p>
            <a:pPr marL="283464" indent="-283464" algn="r" defTabSz="914400">
              <a:spcBef>
                <a:spcPts val="900"/>
              </a:spcBef>
            </a:pPr>
            <a:endParaRPr lang="en-US" sz="1200" dirty="0"/>
          </a:p>
        </p:txBody>
      </p:sp>
      <p:pic>
        <p:nvPicPr>
          <p:cNvPr id="13" name="Picture 12">
            <a:extLst>
              <a:ext uri="{FF2B5EF4-FFF2-40B4-BE49-F238E27FC236}">
                <a16:creationId xmlns:a16="http://schemas.microsoft.com/office/drawing/2014/main" id="{1D687150-69FB-4561-9B9D-348A08737176}"/>
              </a:ext>
            </a:extLst>
          </p:cNvPr>
          <p:cNvPicPr>
            <a:picLocks noChangeAspect="1"/>
          </p:cNvPicPr>
          <p:nvPr/>
        </p:nvPicPr>
        <p:blipFill>
          <a:blip r:embed="rId3"/>
          <a:stretch>
            <a:fillRect/>
          </a:stretch>
        </p:blipFill>
        <p:spPr>
          <a:xfrm>
            <a:off x="3955473" y="3110031"/>
            <a:ext cx="3213102" cy="1811797"/>
          </a:xfrm>
          <a:prstGeom prst="rect">
            <a:avLst/>
          </a:prstGeom>
        </p:spPr>
      </p:pic>
      <p:pic>
        <p:nvPicPr>
          <p:cNvPr id="14" name="Picture 13">
            <a:extLst>
              <a:ext uri="{FF2B5EF4-FFF2-40B4-BE49-F238E27FC236}">
                <a16:creationId xmlns:a16="http://schemas.microsoft.com/office/drawing/2014/main" id="{B329488E-ED9F-439C-AF1F-632618AE42B2}"/>
              </a:ext>
            </a:extLst>
          </p:cNvPr>
          <p:cNvPicPr>
            <a:picLocks noChangeAspect="1"/>
          </p:cNvPicPr>
          <p:nvPr/>
        </p:nvPicPr>
        <p:blipFill>
          <a:blip r:embed="rId4"/>
          <a:stretch>
            <a:fillRect/>
          </a:stretch>
        </p:blipFill>
        <p:spPr>
          <a:xfrm>
            <a:off x="3942953" y="196013"/>
            <a:ext cx="3844636" cy="2762234"/>
          </a:xfrm>
          <a:prstGeom prst="rect">
            <a:avLst/>
          </a:prstGeom>
        </p:spPr>
      </p:pic>
      <p:sp>
        <p:nvSpPr>
          <p:cNvPr id="3" name="Rectangle 2">
            <a:extLst>
              <a:ext uri="{FF2B5EF4-FFF2-40B4-BE49-F238E27FC236}">
                <a16:creationId xmlns:a16="http://schemas.microsoft.com/office/drawing/2014/main" id="{8CD77B12-0337-4422-B8E6-5BFD3501824E}"/>
              </a:ext>
            </a:extLst>
          </p:cNvPr>
          <p:cNvSpPr/>
          <p:nvPr/>
        </p:nvSpPr>
        <p:spPr>
          <a:xfrm>
            <a:off x="3955473" y="822121"/>
            <a:ext cx="1086310" cy="75500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2938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6016-1189-4262-96F8-4C8485DC6334}"/>
              </a:ext>
            </a:extLst>
          </p:cNvPr>
          <p:cNvSpPr>
            <a:spLocks noGrp="1"/>
          </p:cNvSpPr>
          <p:nvPr>
            <p:ph type="title"/>
          </p:nvPr>
        </p:nvSpPr>
        <p:spPr>
          <a:xfrm>
            <a:off x="571500" y="419758"/>
            <a:ext cx="2875429" cy="1319487"/>
          </a:xfrm>
        </p:spPr>
        <p:txBody>
          <a:bodyPr vert="horz" lIns="91440" tIns="45720" rIns="91440" bIns="45720" rtlCol="0" anchor="t">
            <a:normAutofit/>
          </a:bodyPr>
          <a:lstStyle/>
          <a:p>
            <a:pPr algn="l" defTabSz="914400">
              <a:spcBef>
                <a:spcPct val="0"/>
              </a:spcBef>
            </a:pPr>
            <a:r>
              <a:rPr lang="en-US" sz="3600" dirty="0">
                <a:solidFill>
                  <a:schemeClr val="tx1"/>
                </a:solidFill>
              </a:rPr>
              <a:t>Model 3</a:t>
            </a:r>
          </a:p>
        </p:txBody>
      </p:sp>
      <p:sp>
        <p:nvSpPr>
          <p:cNvPr id="6" name="Text Placeholder 2">
            <a:extLst>
              <a:ext uri="{FF2B5EF4-FFF2-40B4-BE49-F238E27FC236}">
                <a16:creationId xmlns:a16="http://schemas.microsoft.com/office/drawing/2014/main" id="{D1742990-D736-4043-9616-A75AEEAAC26E}"/>
              </a:ext>
            </a:extLst>
          </p:cNvPr>
          <p:cNvSpPr txBox="1">
            <a:spLocks/>
          </p:cNvSpPr>
          <p:nvPr/>
        </p:nvSpPr>
        <p:spPr>
          <a:xfrm>
            <a:off x="571500" y="1869101"/>
            <a:ext cx="2875429" cy="1654276"/>
          </a:xfrm>
          <a:prstGeom prst="rect">
            <a:avLst/>
          </a:prstGeom>
        </p:spPr>
        <p:txBody>
          <a:bodyPr spcFirstLastPara="1" vert="horz" lIns="91440" tIns="45720" rIns="91440" bIns="45720" rtlCol="0" anchorCtr="0">
            <a:normAutofit/>
          </a:bodyPr>
          <a:lstStyle>
            <a:lvl1pPr marL="457200" lvl="0" indent="-342900" algn="l" defTabSz="685800" rtl="0" eaLnBrk="1" latinLnBrk="0" hangingPunct="1">
              <a:lnSpc>
                <a:spcPct val="112000"/>
              </a:lnSpc>
              <a:spcBef>
                <a:spcPts val="0"/>
              </a:spcBef>
              <a:spcAft>
                <a:spcPts val="0"/>
              </a:spcAft>
              <a:buSzPts val="1800"/>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914400" lvl="1"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1371600" lvl="2"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1828800" lvl="3"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286000" lvl="4"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743200" lvl="5"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3200400" lvl="6"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3657600" lvl="7"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4114800" lvl="8" indent="-317500" algn="l" defTabSz="685800" rtl="0" eaLnBrk="1" latinLnBrk="0" hangingPunct="1">
              <a:lnSpc>
                <a:spcPct val="112000"/>
              </a:lnSpc>
              <a:spcBef>
                <a:spcPts val="1600"/>
              </a:spcBef>
              <a:spcAft>
                <a:spcPts val="1600"/>
              </a:spcAft>
              <a:buSzPts val="1400"/>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a:lnSpc>
                <a:spcPct val="200000"/>
              </a:lnSpc>
            </a:pPr>
            <a:r>
              <a:rPr lang="en-US" sz="1200" dirty="0"/>
              <a:t>Data augmentation with </a:t>
            </a:r>
            <a:r>
              <a:rPr lang="en-US" sz="1200" b="1" dirty="0"/>
              <a:t>random flips</a:t>
            </a:r>
          </a:p>
          <a:p>
            <a:pPr>
              <a:lnSpc>
                <a:spcPct val="200000"/>
              </a:lnSpc>
            </a:pPr>
            <a:r>
              <a:rPr lang="en-US" sz="1200" dirty="0"/>
              <a:t>Model Evaluation: </a:t>
            </a:r>
            <a:r>
              <a:rPr lang="en-US" sz="1200" b="1" dirty="0"/>
              <a:t>RMSE – 2.00</a:t>
            </a:r>
          </a:p>
          <a:p>
            <a:pPr marL="114300" indent="0">
              <a:lnSpc>
                <a:spcPct val="200000"/>
              </a:lnSpc>
              <a:buNone/>
            </a:pPr>
            <a:endParaRPr lang="en-US" sz="1200" b="1" dirty="0"/>
          </a:p>
          <a:p>
            <a:pPr marL="283464" indent="-283464" algn="r" defTabSz="914400">
              <a:spcBef>
                <a:spcPts val="900"/>
              </a:spcBef>
            </a:pPr>
            <a:endParaRPr lang="en-US" sz="1200" dirty="0"/>
          </a:p>
          <a:p>
            <a:pPr marL="283464" indent="-283464" algn="r" defTabSz="914400">
              <a:spcBef>
                <a:spcPts val="900"/>
              </a:spcBef>
            </a:pPr>
            <a:endParaRPr lang="en-US" sz="1200" dirty="0"/>
          </a:p>
        </p:txBody>
      </p:sp>
      <p:pic>
        <p:nvPicPr>
          <p:cNvPr id="7" name="Picture 6">
            <a:extLst>
              <a:ext uri="{FF2B5EF4-FFF2-40B4-BE49-F238E27FC236}">
                <a16:creationId xmlns:a16="http://schemas.microsoft.com/office/drawing/2014/main" id="{84F043D4-6054-40CD-A65D-D1F5645B8C1F}"/>
              </a:ext>
            </a:extLst>
          </p:cNvPr>
          <p:cNvPicPr>
            <a:picLocks noChangeAspect="1"/>
          </p:cNvPicPr>
          <p:nvPr/>
        </p:nvPicPr>
        <p:blipFill>
          <a:blip r:embed="rId3"/>
          <a:stretch>
            <a:fillRect/>
          </a:stretch>
        </p:blipFill>
        <p:spPr>
          <a:xfrm>
            <a:off x="3955474" y="145109"/>
            <a:ext cx="3599100" cy="2826691"/>
          </a:xfrm>
          <a:prstGeom prst="rect">
            <a:avLst/>
          </a:prstGeom>
        </p:spPr>
      </p:pic>
      <p:pic>
        <p:nvPicPr>
          <p:cNvPr id="8" name="Picture 7">
            <a:extLst>
              <a:ext uri="{FF2B5EF4-FFF2-40B4-BE49-F238E27FC236}">
                <a16:creationId xmlns:a16="http://schemas.microsoft.com/office/drawing/2014/main" id="{CDE891E5-CC5B-46F6-BDE9-F1AB9A7688A7}"/>
              </a:ext>
            </a:extLst>
          </p:cNvPr>
          <p:cNvPicPr>
            <a:picLocks noChangeAspect="1"/>
          </p:cNvPicPr>
          <p:nvPr/>
        </p:nvPicPr>
        <p:blipFill>
          <a:blip r:embed="rId4"/>
          <a:stretch>
            <a:fillRect/>
          </a:stretch>
        </p:blipFill>
        <p:spPr>
          <a:xfrm>
            <a:off x="3955474" y="3081609"/>
            <a:ext cx="3131126" cy="1966845"/>
          </a:xfrm>
          <a:prstGeom prst="rect">
            <a:avLst/>
          </a:prstGeom>
        </p:spPr>
      </p:pic>
      <p:grpSp>
        <p:nvGrpSpPr>
          <p:cNvPr id="3" name="Group 2">
            <a:extLst>
              <a:ext uri="{FF2B5EF4-FFF2-40B4-BE49-F238E27FC236}">
                <a16:creationId xmlns:a16="http://schemas.microsoft.com/office/drawing/2014/main" id="{C298E779-432F-4A50-80F0-D27932B2E3C6}"/>
              </a:ext>
            </a:extLst>
          </p:cNvPr>
          <p:cNvGrpSpPr/>
          <p:nvPr/>
        </p:nvGrpSpPr>
        <p:grpSpPr>
          <a:xfrm>
            <a:off x="113601" y="4059367"/>
            <a:ext cx="3485277" cy="302886"/>
            <a:chOff x="373659" y="3581293"/>
            <a:chExt cx="5507766" cy="478649"/>
          </a:xfrm>
        </p:grpSpPr>
        <p:pic>
          <p:nvPicPr>
            <p:cNvPr id="9" name="Picture 8">
              <a:extLst>
                <a:ext uri="{FF2B5EF4-FFF2-40B4-BE49-F238E27FC236}">
                  <a16:creationId xmlns:a16="http://schemas.microsoft.com/office/drawing/2014/main" id="{110B8672-A2EE-4C5A-8554-53BF669C52BC}"/>
                </a:ext>
              </a:extLst>
            </p:cNvPr>
            <p:cNvPicPr>
              <a:picLocks noChangeAspect="1"/>
            </p:cNvPicPr>
            <p:nvPr/>
          </p:nvPicPr>
          <p:blipFill>
            <a:blip r:embed="rId5"/>
            <a:stretch>
              <a:fillRect/>
            </a:stretch>
          </p:blipFill>
          <p:spPr>
            <a:xfrm>
              <a:off x="373659" y="3581293"/>
              <a:ext cx="5507766" cy="437819"/>
            </a:xfrm>
            <a:prstGeom prst="rect">
              <a:avLst/>
            </a:prstGeom>
          </p:spPr>
        </p:pic>
        <p:sp>
          <p:nvSpPr>
            <p:cNvPr id="10" name="Rectangle 9">
              <a:extLst>
                <a:ext uri="{FF2B5EF4-FFF2-40B4-BE49-F238E27FC236}">
                  <a16:creationId xmlns:a16="http://schemas.microsoft.com/office/drawing/2014/main" id="{0D246874-1E02-4320-807E-E3B23C1EE110}"/>
                </a:ext>
              </a:extLst>
            </p:cNvPr>
            <p:cNvSpPr/>
            <p:nvPr/>
          </p:nvSpPr>
          <p:spPr>
            <a:xfrm>
              <a:off x="4525923" y="3800202"/>
              <a:ext cx="1355502" cy="25974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 Placeholder 2">
            <a:extLst>
              <a:ext uri="{FF2B5EF4-FFF2-40B4-BE49-F238E27FC236}">
                <a16:creationId xmlns:a16="http://schemas.microsoft.com/office/drawing/2014/main" id="{3BBD4F0E-61B0-47F3-96C1-A6C7482C1572}"/>
              </a:ext>
            </a:extLst>
          </p:cNvPr>
          <p:cNvSpPr txBox="1">
            <a:spLocks/>
          </p:cNvSpPr>
          <p:nvPr/>
        </p:nvSpPr>
        <p:spPr>
          <a:xfrm>
            <a:off x="113600" y="3628065"/>
            <a:ext cx="3485277" cy="378971"/>
          </a:xfrm>
          <a:prstGeom prst="rect">
            <a:avLst/>
          </a:prstGeom>
        </p:spPr>
        <p:txBody>
          <a:bodyPr spcFirstLastPara="1" vert="horz" lIns="91440" tIns="45720" rIns="91440" bIns="45720" rtlCol="0" anchorCtr="0">
            <a:noAutofit/>
          </a:bodyPr>
          <a:lstStyle>
            <a:lvl1pPr marL="457200" lvl="0" indent="-342900" algn="l" defTabSz="685800" rtl="0" eaLnBrk="1" latinLnBrk="0" hangingPunct="1">
              <a:lnSpc>
                <a:spcPct val="112000"/>
              </a:lnSpc>
              <a:spcBef>
                <a:spcPts val="0"/>
              </a:spcBef>
              <a:spcAft>
                <a:spcPts val="0"/>
              </a:spcAft>
              <a:buSzPts val="1800"/>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914400" lvl="1"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1371600" lvl="2"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1828800" lvl="3"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286000" lvl="4"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743200" lvl="5"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3200400" lvl="6"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3657600" lvl="7"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4114800" lvl="8" indent="-317500" algn="l" defTabSz="685800" rtl="0" eaLnBrk="1" latinLnBrk="0" hangingPunct="1">
              <a:lnSpc>
                <a:spcPct val="112000"/>
              </a:lnSpc>
              <a:spcBef>
                <a:spcPts val="1600"/>
              </a:spcBef>
              <a:spcAft>
                <a:spcPts val="1600"/>
              </a:spcAft>
              <a:buSzPts val="1400"/>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marL="114300" indent="0" algn="ctr">
              <a:lnSpc>
                <a:spcPct val="200000"/>
              </a:lnSpc>
              <a:buNone/>
            </a:pPr>
            <a:r>
              <a:rPr lang="en-US" sz="1200" b="1" i="1" dirty="0"/>
              <a:t>Effect of Strides ~= Blurring</a:t>
            </a:r>
          </a:p>
        </p:txBody>
      </p:sp>
    </p:spTree>
    <p:extLst>
      <p:ext uri="{BB962C8B-B14F-4D97-AF65-F5344CB8AC3E}">
        <p14:creationId xmlns:p14="http://schemas.microsoft.com/office/powerpoint/2010/main" val="3765897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6016-1189-4262-96F8-4C8485DC6334}"/>
              </a:ext>
            </a:extLst>
          </p:cNvPr>
          <p:cNvSpPr>
            <a:spLocks noGrp="1"/>
          </p:cNvSpPr>
          <p:nvPr>
            <p:ph type="title"/>
          </p:nvPr>
        </p:nvSpPr>
        <p:spPr>
          <a:xfrm>
            <a:off x="571500" y="419758"/>
            <a:ext cx="2875429" cy="1319487"/>
          </a:xfrm>
        </p:spPr>
        <p:txBody>
          <a:bodyPr vert="horz" lIns="91440" tIns="45720" rIns="91440" bIns="45720" rtlCol="0" anchor="t">
            <a:normAutofit/>
          </a:bodyPr>
          <a:lstStyle/>
          <a:p>
            <a:pPr algn="l" defTabSz="914400">
              <a:spcBef>
                <a:spcPct val="0"/>
              </a:spcBef>
            </a:pPr>
            <a:r>
              <a:rPr lang="en-US" sz="3600" dirty="0">
                <a:solidFill>
                  <a:schemeClr val="tx1"/>
                </a:solidFill>
              </a:rPr>
              <a:t>Model 4</a:t>
            </a:r>
          </a:p>
        </p:txBody>
      </p:sp>
      <p:sp>
        <p:nvSpPr>
          <p:cNvPr id="6" name="Text Placeholder 2">
            <a:extLst>
              <a:ext uri="{FF2B5EF4-FFF2-40B4-BE49-F238E27FC236}">
                <a16:creationId xmlns:a16="http://schemas.microsoft.com/office/drawing/2014/main" id="{D1742990-D736-4043-9616-A75AEEAAC26E}"/>
              </a:ext>
            </a:extLst>
          </p:cNvPr>
          <p:cNvSpPr txBox="1">
            <a:spLocks/>
          </p:cNvSpPr>
          <p:nvPr/>
        </p:nvSpPr>
        <p:spPr>
          <a:xfrm>
            <a:off x="571500" y="1869100"/>
            <a:ext cx="2875429" cy="2493153"/>
          </a:xfrm>
          <a:prstGeom prst="rect">
            <a:avLst/>
          </a:prstGeom>
        </p:spPr>
        <p:txBody>
          <a:bodyPr spcFirstLastPara="1" vert="horz" lIns="91440" tIns="45720" rIns="91440" bIns="45720" rtlCol="0" anchorCtr="0">
            <a:normAutofit/>
          </a:bodyPr>
          <a:lstStyle>
            <a:lvl1pPr marL="457200" lvl="0" indent="-342900" algn="l" defTabSz="685800" rtl="0" eaLnBrk="1" latinLnBrk="0" hangingPunct="1">
              <a:lnSpc>
                <a:spcPct val="112000"/>
              </a:lnSpc>
              <a:spcBef>
                <a:spcPts val="0"/>
              </a:spcBef>
              <a:spcAft>
                <a:spcPts val="0"/>
              </a:spcAft>
              <a:buSzPts val="1800"/>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914400" lvl="1"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1371600" lvl="2"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1828800" lvl="3"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286000" lvl="4"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743200" lvl="5"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3200400" lvl="6"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3657600" lvl="7"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4114800" lvl="8" indent="-317500" algn="l" defTabSz="685800" rtl="0" eaLnBrk="1" latinLnBrk="0" hangingPunct="1">
              <a:lnSpc>
                <a:spcPct val="112000"/>
              </a:lnSpc>
              <a:spcBef>
                <a:spcPts val="1600"/>
              </a:spcBef>
              <a:spcAft>
                <a:spcPts val="1600"/>
              </a:spcAft>
              <a:buSzPts val="1400"/>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a:lnSpc>
                <a:spcPct val="200000"/>
              </a:lnSpc>
            </a:pPr>
            <a:r>
              <a:rPr lang="en-US" sz="1200" dirty="0"/>
              <a:t>Dropout layers added to improve overfitting</a:t>
            </a:r>
            <a:endParaRPr lang="en-US" sz="1200" b="1" dirty="0"/>
          </a:p>
          <a:p>
            <a:pPr>
              <a:lnSpc>
                <a:spcPct val="200000"/>
              </a:lnSpc>
            </a:pPr>
            <a:r>
              <a:rPr lang="en-US" sz="1200" dirty="0"/>
              <a:t>Model Evaluation: </a:t>
            </a:r>
            <a:r>
              <a:rPr lang="en-US" sz="1200" b="1" dirty="0"/>
              <a:t>RMSE – 1.98</a:t>
            </a:r>
          </a:p>
          <a:p>
            <a:pPr marL="114300" indent="0">
              <a:lnSpc>
                <a:spcPct val="200000"/>
              </a:lnSpc>
              <a:buNone/>
            </a:pPr>
            <a:endParaRPr lang="en-US" sz="1200" b="1" dirty="0"/>
          </a:p>
          <a:p>
            <a:pPr marL="283464" indent="-283464" algn="r" defTabSz="914400">
              <a:spcBef>
                <a:spcPts val="900"/>
              </a:spcBef>
            </a:pPr>
            <a:endParaRPr lang="en-US" sz="1200" dirty="0"/>
          </a:p>
          <a:p>
            <a:pPr marL="283464" indent="-283464" algn="r" defTabSz="914400">
              <a:spcBef>
                <a:spcPts val="900"/>
              </a:spcBef>
            </a:pPr>
            <a:endParaRPr lang="en-US" sz="1200" dirty="0"/>
          </a:p>
        </p:txBody>
      </p:sp>
      <p:pic>
        <p:nvPicPr>
          <p:cNvPr id="9" name="Picture 8">
            <a:extLst>
              <a:ext uri="{FF2B5EF4-FFF2-40B4-BE49-F238E27FC236}">
                <a16:creationId xmlns:a16="http://schemas.microsoft.com/office/drawing/2014/main" id="{6BD480A6-5766-4CA3-A249-688C1540F69D}"/>
              </a:ext>
            </a:extLst>
          </p:cNvPr>
          <p:cNvPicPr>
            <a:picLocks noChangeAspect="1"/>
          </p:cNvPicPr>
          <p:nvPr/>
        </p:nvPicPr>
        <p:blipFill>
          <a:blip r:embed="rId3"/>
          <a:stretch>
            <a:fillRect/>
          </a:stretch>
        </p:blipFill>
        <p:spPr>
          <a:xfrm>
            <a:off x="3955474" y="103509"/>
            <a:ext cx="3235035" cy="2940547"/>
          </a:xfrm>
          <a:prstGeom prst="rect">
            <a:avLst/>
          </a:prstGeom>
        </p:spPr>
      </p:pic>
      <p:pic>
        <p:nvPicPr>
          <p:cNvPr id="10" name="Picture 9">
            <a:extLst>
              <a:ext uri="{FF2B5EF4-FFF2-40B4-BE49-F238E27FC236}">
                <a16:creationId xmlns:a16="http://schemas.microsoft.com/office/drawing/2014/main" id="{D56D7A0A-DFE0-4D09-BF3F-2452C0187D69}"/>
              </a:ext>
            </a:extLst>
          </p:cNvPr>
          <p:cNvPicPr>
            <a:picLocks noChangeAspect="1"/>
          </p:cNvPicPr>
          <p:nvPr/>
        </p:nvPicPr>
        <p:blipFill>
          <a:blip r:embed="rId4"/>
          <a:stretch>
            <a:fillRect/>
          </a:stretch>
        </p:blipFill>
        <p:spPr>
          <a:xfrm>
            <a:off x="3955474" y="3109230"/>
            <a:ext cx="2785889" cy="1930761"/>
          </a:xfrm>
          <a:prstGeom prst="rect">
            <a:avLst/>
          </a:prstGeom>
        </p:spPr>
      </p:pic>
      <p:sp>
        <p:nvSpPr>
          <p:cNvPr id="7" name="Rectangle 6">
            <a:extLst>
              <a:ext uri="{FF2B5EF4-FFF2-40B4-BE49-F238E27FC236}">
                <a16:creationId xmlns:a16="http://schemas.microsoft.com/office/drawing/2014/main" id="{7FD928FC-DBE7-49C9-AF7D-C15169B6F00B}"/>
              </a:ext>
            </a:extLst>
          </p:cNvPr>
          <p:cNvSpPr/>
          <p:nvPr/>
        </p:nvSpPr>
        <p:spPr>
          <a:xfrm>
            <a:off x="3955474" y="787782"/>
            <a:ext cx="2847662" cy="234562"/>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3954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6016-1189-4262-96F8-4C8485DC6334}"/>
              </a:ext>
            </a:extLst>
          </p:cNvPr>
          <p:cNvSpPr>
            <a:spLocks noGrp="1"/>
          </p:cNvSpPr>
          <p:nvPr>
            <p:ph type="title"/>
          </p:nvPr>
        </p:nvSpPr>
        <p:spPr>
          <a:xfrm>
            <a:off x="571500" y="419758"/>
            <a:ext cx="2875429" cy="1319487"/>
          </a:xfrm>
        </p:spPr>
        <p:txBody>
          <a:bodyPr vert="horz" lIns="91440" tIns="45720" rIns="91440" bIns="45720" rtlCol="0" anchor="t">
            <a:normAutofit/>
          </a:bodyPr>
          <a:lstStyle/>
          <a:p>
            <a:pPr algn="l" defTabSz="914400">
              <a:spcBef>
                <a:spcPct val="0"/>
              </a:spcBef>
            </a:pPr>
            <a:r>
              <a:rPr lang="en-US" sz="3600" dirty="0">
                <a:solidFill>
                  <a:schemeClr val="tx1"/>
                </a:solidFill>
              </a:rPr>
              <a:t>Main Model</a:t>
            </a:r>
          </a:p>
        </p:txBody>
      </p:sp>
      <p:sp>
        <p:nvSpPr>
          <p:cNvPr id="6" name="Text Placeholder 2">
            <a:extLst>
              <a:ext uri="{FF2B5EF4-FFF2-40B4-BE49-F238E27FC236}">
                <a16:creationId xmlns:a16="http://schemas.microsoft.com/office/drawing/2014/main" id="{D1742990-D736-4043-9616-A75AEEAAC26E}"/>
              </a:ext>
            </a:extLst>
          </p:cNvPr>
          <p:cNvSpPr txBox="1">
            <a:spLocks/>
          </p:cNvSpPr>
          <p:nvPr/>
        </p:nvSpPr>
        <p:spPr>
          <a:xfrm>
            <a:off x="571500" y="1869100"/>
            <a:ext cx="2875429" cy="2493153"/>
          </a:xfrm>
          <a:prstGeom prst="rect">
            <a:avLst/>
          </a:prstGeom>
        </p:spPr>
        <p:txBody>
          <a:bodyPr spcFirstLastPara="1" vert="horz" lIns="91440" tIns="45720" rIns="91440" bIns="45720" rtlCol="0" anchorCtr="0">
            <a:normAutofit/>
          </a:bodyPr>
          <a:lstStyle>
            <a:lvl1pPr marL="457200" lvl="0" indent="-342900" algn="l" defTabSz="685800" rtl="0" eaLnBrk="1" latinLnBrk="0" hangingPunct="1">
              <a:lnSpc>
                <a:spcPct val="112000"/>
              </a:lnSpc>
              <a:spcBef>
                <a:spcPts val="0"/>
              </a:spcBef>
              <a:spcAft>
                <a:spcPts val="0"/>
              </a:spcAft>
              <a:buSzPts val="1800"/>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914400" lvl="1"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1371600" lvl="2"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1828800" lvl="3"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286000" lvl="4"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743200" lvl="5"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3200400" lvl="6"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3657600" lvl="7"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4114800" lvl="8" indent="-317500" algn="l" defTabSz="685800" rtl="0" eaLnBrk="1" latinLnBrk="0" hangingPunct="1">
              <a:lnSpc>
                <a:spcPct val="112000"/>
              </a:lnSpc>
              <a:spcBef>
                <a:spcPts val="1600"/>
              </a:spcBef>
              <a:spcAft>
                <a:spcPts val="1600"/>
              </a:spcAft>
              <a:buSzPts val="1400"/>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a:lnSpc>
                <a:spcPct val="200000"/>
              </a:lnSpc>
            </a:pPr>
            <a:r>
              <a:rPr lang="en-US" sz="1200" dirty="0"/>
              <a:t>Increased </a:t>
            </a:r>
            <a:r>
              <a:rPr lang="en-US" sz="1200" b="1" dirty="0"/>
              <a:t>dropout</a:t>
            </a:r>
            <a:r>
              <a:rPr lang="en-US" sz="1200" dirty="0"/>
              <a:t> </a:t>
            </a:r>
            <a:r>
              <a:rPr lang="en-US" sz="1200" b="1" dirty="0"/>
              <a:t>rate</a:t>
            </a:r>
            <a:endParaRPr lang="en-US" sz="1200" dirty="0"/>
          </a:p>
          <a:p>
            <a:pPr>
              <a:lnSpc>
                <a:spcPct val="200000"/>
              </a:lnSpc>
            </a:pPr>
            <a:r>
              <a:rPr lang="en-US" sz="1200" b="1" dirty="0"/>
              <a:t>Custom callback </a:t>
            </a:r>
            <a:r>
              <a:rPr lang="en-US" sz="1200" dirty="0"/>
              <a:t>added for Learning Rate and Momentum</a:t>
            </a:r>
          </a:p>
          <a:p>
            <a:pPr>
              <a:lnSpc>
                <a:spcPct val="200000"/>
              </a:lnSpc>
            </a:pPr>
            <a:r>
              <a:rPr lang="en-US" sz="1200" dirty="0"/>
              <a:t>Updated maximum recursion function to run 10,000 epochs</a:t>
            </a:r>
          </a:p>
          <a:p>
            <a:pPr>
              <a:lnSpc>
                <a:spcPct val="200000"/>
              </a:lnSpc>
            </a:pPr>
            <a:r>
              <a:rPr lang="en-US" sz="1200" dirty="0"/>
              <a:t>Model Evaluation: </a:t>
            </a:r>
            <a:r>
              <a:rPr lang="en-US" sz="1200" b="1" dirty="0"/>
              <a:t>RMSE – 1.42</a:t>
            </a:r>
          </a:p>
          <a:p>
            <a:pPr marL="114300" indent="0">
              <a:lnSpc>
                <a:spcPct val="200000"/>
              </a:lnSpc>
              <a:buNone/>
            </a:pPr>
            <a:endParaRPr lang="en-US" sz="1200" b="1" dirty="0"/>
          </a:p>
          <a:p>
            <a:pPr marL="283464" indent="-283464" algn="r" defTabSz="914400">
              <a:spcBef>
                <a:spcPts val="900"/>
              </a:spcBef>
            </a:pPr>
            <a:endParaRPr lang="en-US" sz="1200" dirty="0"/>
          </a:p>
          <a:p>
            <a:pPr marL="283464" indent="-283464" algn="r" defTabSz="914400">
              <a:spcBef>
                <a:spcPts val="900"/>
              </a:spcBef>
            </a:pPr>
            <a:endParaRPr lang="en-US" sz="1200" dirty="0"/>
          </a:p>
        </p:txBody>
      </p:sp>
      <p:pic>
        <p:nvPicPr>
          <p:cNvPr id="7" name="Picture 6">
            <a:extLst>
              <a:ext uri="{FF2B5EF4-FFF2-40B4-BE49-F238E27FC236}">
                <a16:creationId xmlns:a16="http://schemas.microsoft.com/office/drawing/2014/main" id="{7487BC1B-343D-412C-8ABB-AF78F42C0917}"/>
              </a:ext>
            </a:extLst>
          </p:cNvPr>
          <p:cNvPicPr>
            <a:picLocks noChangeAspect="1"/>
          </p:cNvPicPr>
          <p:nvPr/>
        </p:nvPicPr>
        <p:blipFill>
          <a:blip r:embed="rId3"/>
          <a:stretch>
            <a:fillRect/>
          </a:stretch>
        </p:blipFill>
        <p:spPr>
          <a:xfrm>
            <a:off x="3955474" y="134305"/>
            <a:ext cx="3186544" cy="3109487"/>
          </a:xfrm>
          <a:prstGeom prst="rect">
            <a:avLst/>
          </a:prstGeom>
        </p:spPr>
      </p:pic>
      <p:pic>
        <p:nvPicPr>
          <p:cNvPr id="8" name="Picture 7">
            <a:extLst>
              <a:ext uri="{FF2B5EF4-FFF2-40B4-BE49-F238E27FC236}">
                <a16:creationId xmlns:a16="http://schemas.microsoft.com/office/drawing/2014/main" id="{2CCA753B-E716-44F0-B223-910760D2B3DA}"/>
              </a:ext>
            </a:extLst>
          </p:cNvPr>
          <p:cNvPicPr>
            <a:picLocks noChangeAspect="1"/>
          </p:cNvPicPr>
          <p:nvPr/>
        </p:nvPicPr>
        <p:blipFill>
          <a:blip r:embed="rId4"/>
          <a:stretch>
            <a:fillRect/>
          </a:stretch>
        </p:blipFill>
        <p:spPr>
          <a:xfrm>
            <a:off x="3955474" y="3309022"/>
            <a:ext cx="2639290" cy="1744699"/>
          </a:xfrm>
          <a:prstGeom prst="rect">
            <a:avLst/>
          </a:prstGeom>
        </p:spPr>
      </p:pic>
    </p:spTree>
    <p:extLst>
      <p:ext uri="{BB962C8B-B14F-4D97-AF65-F5344CB8AC3E}">
        <p14:creationId xmlns:p14="http://schemas.microsoft.com/office/powerpoint/2010/main" val="300915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042C2E4-6233-4D71-A85E-8011ACD46422}"/>
              </a:ext>
            </a:extLst>
          </p:cNvPr>
          <p:cNvGraphicFramePr>
            <a:graphicFrameLocks noChangeAspect="1"/>
          </p:cNvGraphicFramePr>
          <p:nvPr>
            <p:custDataLst>
              <p:tags r:id="rId2"/>
            </p:custDataLst>
            <p:extLst>
              <p:ext uri="{D42A27DB-BD31-4B8C-83A1-F6EECF244321}">
                <p14:modId xmlns:p14="http://schemas.microsoft.com/office/powerpoint/2010/main" val="3726316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62" name="think-cell Slide" r:id="rId14" imgW="473" imgH="476" progId="TCLayout.ActiveDocument.1">
                  <p:embed/>
                </p:oleObj>
              </mc:Choice>
              <mc:Fallback>
                <p:oleObj name="think-cell Slide" r:id="rId14" imgW="473" imgH="476" progId="TCLayout.ActiveDocument.1">
                  <p:embed/>
                  <p:pic>
                    <p:nvPicPr>
                      <p:cNvPr id="0" name=""/>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5141C12-7DCC-453E-B7D7-27CB864104F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1400" dirty="0">
              <a:sym typeface="+mn-lt"/>
            </a:endParaRPr>
          </a:p>
        </p:txBody>
      </p:sp>
      <p:sp>
        <p:nvSpPr>
          <p:cNvPr id="2" name="Title 1">
            <a:extLst>
              <a:ext uri="{FF2B5EF4-FFF2-40B4-BE49-F238E27FC236}">
                <a16:creationId xmlns:a16="http://schemas.microsoft.com/office/drawing/2014/main" id="{C3E16463-7D10-42AF-B554-C685B6309571}"/>
              </a:ext>
            </a:extLst>
          </p:cNvPr>
          <p:cNvSpPr>
            <a:spLocks noGrp="1"/>
          </p:cNvSpPr>
          <p:nvPr>
            <p:ph type="title"/>
          </p:nvPr>
        </p:nvSpPr>
        <p:spPr/>
        <p:txBody>
          <a:bodyPr/>
          <a:lstStyle/>
          <a:p>
            <a:pPr algn="l"/>
            <a:r>
              <a:rPr lang="en-US" dirty="0"/>
              <a:t>Specialist Models</a:t>
            </a:r>
          </a:p>
        </p:txBody>
      </p:sp>
      <p:graphicFrame>
        <p:nvGraphicFramePr>
          <p:cNvPr id="66" name="Chart 65">
            <a:extLst>
              <a:ext uri="{FF2B5EF4-FFF2-40B4-BE49-F238E27FC236}">
                <a16:creationId xmlns:a16="http://schemas.microsoft.com/office/drawing/2014/main" id="{A0694CD8-FEC7-49C5-BF86-6E27F409FFBC}"/>
              </a:ext>
            </a:extLst>
          </p:cNvPr>
          <p:cNvGraphicFramePr/>
          <p:nvPr>
            <p:custDataLst>
              <p:tags r:id="rId4"/>
            </p:custDataLst>
            <p:extLst>
              <p:ext uri="{D42A27DB-BD31-4B8C-83A1-F6EECF244321}">
                <p14:modId xmlns:p14="http://schemas.microsoft.com/office/powerpoint/2010/main" val="1811420352"/>
              </p:ext>
            </p:extLst>
          </p:nvPr>
        </p:nvGraphicFramePr>
        <p:xfrm>
          <a:off x="5575300" y="2157413"/>
          <a:ext cx="2762250" cy="2093912"/>
        </p:xfrm>
        <a:graphic>
          <a:graphicData uri="http://schemas.openxmlformats.org/drawingml/2006/chart">
            <c:chart xmlns:c="http://schemas.openxmlformats.org/drawingml/2006/chart" xmlns:r="http://schemas.openxmlformats.org/officeDocument/2006/relationships" r:id="rId16"/>
          </a:graphicData>
        </a:graphic>
      </p:graphicFrame>
      <p:sp>
        <p:nvSpPr>
          <p:cNvPr id="6" name="Text Placeholder 2">
            <a:extLst>
              <a:ext uri="{FF2B5EF4-FFF2-40B4-BE49-F238E27FC236}">
                <a16:creationId xmlns:a16="http://schemas.microsoft.com/office/drawing/2014/main" id="{65143F7C-B6B0-4477-A540-16EF872F2595}"/>
              </a:ext>
            </a:extLst>
          </p:cNvPr>
          <p:cNvSpPr>
            <a:spLocks noGrp="1"/>
          </p:cNvSpPr>
          <p:nvPr>
            <p:custDataLst>
              <p:tags r:id="rId5"/>
            </p:custDataLst>
          </p:nvPr>
        </p:nvSpPr>
        <p:spPr bwMode="auto">
          <a:xfrm>
            <a:off x="5189538" y="2533650"/>
            <a:ext cx="871538" cy="2397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514350"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857250"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1200150"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1543050"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1885950"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228850"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571750"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91465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marL="0" indent="0" algn="r">
              <a:spcBef>
                <a:spcPct val="0"/>
              </a:spcBef>
              <a:spcAft>
                <a:spcPct val="0"/>
              </a:spcAft>
              <a:buNone/>
            </a:pPr>
            <a:fld id="{5E53B2CD-828E-4B7E-B27E-55B59E04299A}" type="datetime'''E''y''''''''''e'' Ce''n''t''e''''r''s'''''''''''''">
              <a:rPr lang="en-US" altLang="en-US" sz="1400" smtClean="0"/>
              <a:pPr/>
              <a:t>Eye Centers</a:t>
            </a:fld>
            <a:endParaRPr lang="en-US" sz="1400" dirty="0">
              <a:sym typeface="+mn-lt"/>
            </a:endParaRPr>
          </a:p>
        </p:txBody>
      </p:sp>
      <p:sp>
        <p:nvSpPr>
          <p:cNvPr id="39" name="Text Placeholder 2">
            <a:extLst>
              <a:ext uri="{FF2B5EF4-FFF2-40B4-BE49-F238E27FC236}">
                <a16:creationId xmlns:a16="http://schemas.microsoft.com/office/drawing/2014/main" id="{47FD970C-1758-4588-9397-A4CE400F455E}"/>
              </a:ext>
            </a:extLst>
          </p:cNvPr>
          <p:cNvSpPr>
            <a:spLocks noGrp="1"/>
          </p:cNvSpPr>
          <p:nvPr>
            <p:custDataLst>
              <p:tags r:id="rId6"/>
            </p:custDataLst>
          </p:nvPr>
        </p:nvSpPr>
        <p:spPr bwMode="auto">
          <a:xfrm>
            <a:off x="5232400" y="3910013"/>
            <a:ext cx="828675" cy="2397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514350"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857250"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1200150"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1543050"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1885950"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228850"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571750"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91465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marL="0" indent="0" algn="r">
              <a:spcBef>
                <a:spcPct val="0"/>
              </a:spcBef>
              <a:spcAft>
                <a:spcPct val="0"/>
              </a:spcAft>
              <a:buNone/>
            </a:pPr>
            <a:fld id="{17D28A02-4C82-4B4B-858C-4AD0BADA5242}" type="datetime'''''''''Bo''''''t''''''''''t''o''''''''''''m L''''''ip'''">
              <a:rPr lang="en-US" altLang="en-US" sz="1400" smtClean="0"/>
              <a:pPr/>
              <a:t>Bottom Lip</a:t>
            </a:fld>
            <a:endParaRPr lang="en-US" sz="1400" dirty="0">
              <a:sym typeface="+mn-lt"/>
            </a:endParaRPr>
          </a:p>
        </p:txBody>
      </p:sp>
      <p:sp>
        <p:nvSpPr>
          <p:cNvPr id="7" name="Text Placeholder 2">
            <a:extLst>
              <a:ext uri="{FF2B5EF4-FFF2-40B4-BE49-F238E27FC236}">
                <a16:creationId xmlns:a16="http://schemas.microsoft.com/office/drawing/2014/main" id="{F70E8091-F374-48C8-8A08-F3BDA1BF3DB3}"/>
              </a:ext>
            </a:extLst>
          </p:cNvPr>
          <p:cNvSpPr>
            <a:spLocks noGrp="1"/>
          </p:cNvSpPr>
          <p:nvPr>
            <p:custDataLst>
              <p:tags r:id="rId7"/>
            </p:custDataLst>
          </p:nvPr>
        </p:nvSpPr>
        <p:spPr bwMode="auto">
          <a:xfrm>
            <a:off x="5184775" y="2808288"/>
            <a:ext cx="876300" cy="2397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514350"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857250"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1200150"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1543050"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1885950"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228850"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571750"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91465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marL="0" indent="0" algn="r">
              <a:spcBef>
                <a:spcPct val="0"/>
              </a:spcBef>
              <a:spcAft>
                <a:spcPct val="0"/>
              </a:spcAft>
              <a:buNone/>
            </a:pPr>
            <a:fld id="{89C22EAE-50AD-43AF-9E85-B9ADC4A9F1FD}" type="datetime'''''''''Ey''''''''e'' ''''Cor''ne''''''''''''''r''''''''''s'''">
              <a:rPr lang="en-US" altLang="en-US" sz="1400" smtClean="0"/>
              <a:pPr/>
              <a:t>Eye Corners</a:t>
            </a:fld>
            <a:endParaRPr lang="en-US" sz="1400" dirty="0">
              <a:sym typeface="+mn-lt"/>
            </a:endParaRPr>
          </a:p>
        </p:txBody>
      </p:sp>
      <p:sp>
        <p:nvSpPr>
          <p:cNvPr id="8" name="Text Placeholder 2">
            <a:extLst>
              <a:ext uri="{FF2B5EF4-FFF2-40B4-BE49-F238E27FC236}">
                <a16:creationId xmlns:a16="http://schemas.microsoft.com/office/drawing/2014/main" id="{A645A97F-7376-48A5-B732-541340B4EE99}"/>
              </a:ext>
            </a:extLst>
          </p:cNvPr>
          <p:cNvSpPr>
            <a:spLocks noGrp="1"/>
          </p:cNvSpPr>
          <p:nvPr>
            <p:custDataLst>
              <p:tags r:id="rId8"/>
            </p:custDataLst>
          </p:nvPr>
        </p:nvSpPr>
        <p:spPr bwMode="auto">
          <a:xfrm>
            <a:off x="5338763" y="3084513"/>
            <a:ext cx="722313" cy="2397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514350"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857250"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1200150"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1543050"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1885950"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228850"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571750"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91465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marL="0" indent="0" algn="r">
              <a:spcBef>
                <a:spcPct val="0"/>
              </a:spcBef>
              <a:spcAft>
                <a:spcPct val="0"/>
              </a:spcAft>
              <a:buNone/>
            </a:pPr>
            <a:fld id="{AB764CB5-FDA7-4C59-95C5-BD96BAA2E6ED}" type="datetime'''''''''''''''''''''''''''E''''ye''''b''''''''''rows'''''''">
              <a:rPr lang="en-US" altLang="en-US" sz="1400" smtClean="0"/>
              <a:pPr/>
              <a:t>Eyebrows</a:t>
            </a:fld>
            <a:endParaRPr lang="en-US" sz="1400" dirty="0">
              <a:sym typeface="+mn-lt"/>
            </a:endParaRPr>
          </a:p>
        </p:txBody>
      </p:sp>
      <p:sp>
        <p:nvSpPr>
          <p:cNvPr id="26" name="Text Placeholder 2">
            <a:extLst>
              <a:ext uri="{FF2B5EF4-FFF2-40B4-BE49-F238E27FC236}">
                <a16:creationId xmlns:a16="http://schemas.microsoft.com/office/drawing/2014/main" id="{6600FD29-AA4D-4C90-B04E-649A567EF100}"/>
              </a:ext>
            </a:extLst>
          </p:cNvPr>
          <p:cNvSpPr>
            <a:spLocks noGrp="1"/>
          </p:cNvSpPr>
          <p:nvPr>
            <p:custDataLst>
              <p:tags r:id="rId9"/>
            </p:custDataLst>
          </p:nvPr>
        </p:nvSpPr>
        <p:spPr bwMode="auto">
          <a:xfrm>
            <a:off x="5681663" y="3359150"/>
            <a:ext cx="379413" cy="2397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514350"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857250"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1200150"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1543050"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1885950"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228850"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571750"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91465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marL="0" indent="0" algn="r">
              <a:spcBef>
                <a:spcPct val="0"/>
              </a:spcBef>
              <a:spcAft>
                <a:spcPct val="0"/>
              </a:spcAft>
              <a:buNone/>
            </a:pPr>
            <a:fld id="{1EA1CF66-BD3E-4252-B1E2-323DC1B6D826}" type="datetime'''''''No''''''''''''''''''''''''''''s''''''''''e'''">
              <a:rPr lang="en-US" altLang="en-US" sz="1400" smtClean="0"/>
              <a:pPr/>
              <a:t>Nose</a:t>
            </a:fld>
            <a:endParaRPr lang="en-US" sz="1400" dirty="0">
              <a:sym typeface="+mn-lt"/>
            </a:endParaRPr>
          </a:p>
        </p:txBody>
      </p:sp>
      <p:sp>
        <p:nvSpPr>
          <p:cNvPr id="36" name="Text Placeholder 2">
            <a:extLst>
              <a:ext uri="{FF2B5EF4-FFF2-40B4-BE49-F238E27FC236}">
                <a16:creationId xmlns:a16="http://schemas.microsoft.com/office/drawing/2014/main" id="{F604C44B-0BD4-4236-B0C1-3D707F25828F}"/>
              </a:ext>
            </a:extLst>
          </p:cNvPr>
          <p:cNvSpPr>
            <a:spLocks noGrp="1"/>
          </p:cNvSpPr>
          <p:nvPr>
            <p:custDataLst>
              <p:tags r:id="rId10"/>
            </p:custDataLst>
          </p:nvPr>
        </p:nvSpPr>
        <p:spPr bwMode="auto">
          <a:xfrm>
            <a:off x="4252913" y="3635375"/>
            <a:ext cx="1808163" cy="2397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514350"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857250"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1200150"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1543050"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1885950"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228850"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571750"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91465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marL="0" indent="0" algn="r">
              <a:spcBef>
                <a:spcPct val="0"/>
              </a:spcBef>
              <a:spcAft>
                <a:spcPct val="0"/>
              </a:spcAft>
              <a:buNone/>
            </a:pPr>
            <a:fld id="{9BB6ABED-8238-4581-957A-22F237ACFF49}" type="datetime'''''Mou''''th ''''''''C''''orn''ers'' &amp;'' T''''op'''''' Lip'">
              <a:rPr lang="en-US" altLang="en-US" sz="1400" smtClean="0"/>
              <a:pPr/>
              <a:t>Mouth Corners &amp; Top Lip</a:t>
            </a:fld>
            <a:endParaRPr lang="en-US" sz="1400" dirty="0">
              <a:sym typeface="+mn-lt"/>
            </a:endParaRPr>
          </a:p>
        </p:txBody>
      </p:sp>
      <p:sp>
        <p:nvSpPr>
          <p:cNvPr id="64" name="Text Placeholder 2">
            <a:extLst>
              <a:ext uri="{FF2B5EF4-FFF2-40B4-BE49-F238E27FC236}">
                <a16:creationId xmlns:a16="http://schemas.microsoft.com/office/drawing/2014/main" id="{EC94D8B6-E0C0-4762-BB1F-EA50D21B1580}"/>
              </a:ext>
            </a:extLst>
          </p:cNvPr>
          <p:cNvSpPr>
            <a:spLocks noGrp="1"/>
          </p:cNvSpPr>
          <p:nvPr>
            <p:custDataLst>
              <p:tags r:id="rId11"/>
            </p:custDataLst>
          </p:nvPr>
        </p:nvSpPr>
        <p:spPr bwMode="auto">
          <a:xfrm>
            <a:off x="4535488" y="2257425"/>
            <a:ext cx="1525588" cy="2397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514350"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857250"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1200150"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1543050"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1885950"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228850"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571750"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91465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marL="0" indent="0" algn="r">
              <a:spcBef>
                <a:spcPct val="0"/>
              </a:spcBef>
              <a:spcAft>
                <a:spcPct val="0"/>
              </a:spcAft>
              <a:buNone/>
            </a:pPr>
            <a:fld id="{E6E09B4D-654F-45F1-B724-43918E33CEEE}" type="datetime'All'' N''on-''''N''u''''l''''l'''''''' ''''R''e''''''cor''ds'">
              <a:rPr lang="en-US" altLang="en-US" sz="1400" smtClean="0"/>
              <a:pPr/>
              <a:t>All Non-Null Records</a:t>
            </a:fld>
            <a:endParaRPr lang="en-US" sz="1400" dirty="0">
              <a:sym typeface="+mn-lt"/>
            </a:endParaRPr>
          </a:p>
        </p:txBody>
      </p:sp>
      <p:sp>
        <p:nvSpPr>
          <p:cNvPr id="49" name="Text Placeholder 2">
            <a:extLst>
              <a:ext uri="{FF2B5EF4-FFF2-40B4-BE49-F238E27FC236}">
                <a16:creationId xmlns:a16="http://schemas.microsoft.com/office/drawing/2014/main" id="{F98B7945-1461-4637-B220-300A03F720BD}"/>
              </a:ext>
            </a:extLst>
          </p:cNvPr>
          <p:cNvSpPr txBox="1">
            <a:spLocks/>
          </p:cNvSpPr>
          <p:nvPr/>
        </p:nvSpPr>
        <p:spPr>
          <a:xfrm>
            <a:off x="571500" y="1869100"/>
            <a:ext cx="2875429" cy="2493153"/>
          </a:xfrm>
          <a:prstGeom prst="rect">
            <a:avLst/>
          </a:prstGeom>
        </p:spPr>
        <p:txBody>
          <a:bodyPr spcFirstLastPara="1" vert="horz" lIns="91440" tIns="45720" rIns="91440" bIns="45720" rtlCol="0" anchorCtr="0">
            <a:normAutofit lnSpcReduction="10000"/>
          </a:bodyPr>
          <a:lstStyle>
            <a:lvl1pPr marL="457200" lvl="0" indent="-342900" algn="l" defTabSz="685800" rtl="0" eaLnBrk="1" latinLnBrk="0" hangingPunct="1">
              <a:lnSpc>
                <a:spcPct val="112000"/>
              </a:lnSpc>
              <a:spcBef>
                <a:spcPts val="0"/>
              </a:spcBef>
              <a:spcAft>
                <a:spcPts val="0"/>
              </a:spcAft>
              <a:buSzPts val="1800"/>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914400" lvl="1"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1371600" lvl="2"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1828800" lvl="3"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286000" lvl="4"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743200" lvl="5"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3200400" lvl="6"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3657600" lvl="7"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4114800" lvl="8" indent="-317500" algn="l" defTabSz="685800" rtl="0" eaLnBrk="1" latinLnBrk="0" hangingPunct="1">
              <a:lnSpc>
                <a:spcPct val="112000"/>
              </a:lnSpc>
              <a:spcBef>
                <a:spcPts val="1600"/>
              </a:spcBef>
              <a:spcAft>
                <a:spcPts val="1600"/>
              </a:spcAft>
              <a:buSzPts val="1400"/>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a:lnSpc>
                <a:spcPct val="150000"/>
              </a:lnSpc>
            </a:pPr>
            <a:r>
              <a:rPr lang="en-US" sz="1200" dirty="0"/>
              <a:t>Group of endpoints had different number of null records</a:t>
            </a:r>
          </a:p>
          <a:p>
            <a:pPr>
              <a:lnSpc>
                <a:spcPct val="150000"/>
              </a:lnSpc>
            </a:pPr>
            <a:r>
              <a:rPr lang="en-US" sz="1200" dirty="0"/>
              <a:t>Main model trained on full set of non-null records</a:t>
            </a:r>
          </a:p>
          <a:p>
            <a:pPr>
              <a:lnSpc>
                <a:spcPct val="150000"/>
              </a:lnSpc>
            </a:pPr>
            <a:r>
              <a:rPr lang="en-US" sz="1200" dirty="0"/>
              <a:t>We train specialist models on </a:t>
            </a:r>
            <a:r>
              <a:rPr lang="en-US" sz="1200" dirty="0" err="1"/>
              <a:t>keypoint</a:t>
            </a:r>
            <a:r>
              <a:rPr lang="en-US" sz="1200" dirty="0"/>
              <a:t> groups with similar number of non-null records to take advantage of data we initially  ignored in main model</a:t>
            </a:r>
            <a:endParaRPr lang="en-US" sz="1200" b="1" dirty="0"/>
          </a:p>
          <a:p>
            <a:pPr marL="114300" indent="0">
              <a:lnSpc>
                <a:spcPct val="200000"/>
              </a:lnSpc>
              <a:buNone/>
            </a:pPr>
            <a:endParaRPr lang="en-US" sz="1200" b="1" dirty="0"/>
          </a:p>
          <a:p>
            <a:pPr marL="283464" indent="-283464" algn="r" defTabSz="914400">
              <a:spcBef>
                <a:spcPts val="900"/>
              </a:spcBef>
            </a:pPr>
            <a:endParaRPr lang="en-US" sz="1200" dirty="0"/>
          </a:p>
          <a:p>
            <a:pPr marL="283464" indent="-283464" algn="r" defTabSz="914400">
              <a:spcBef>
                <a:spcPts val="900"/>
              </a:spcBef>
            </a:pPr>
            <a:endParaRPr lang="en-US" sz="1200" dirty="0"/>
          </a:p>
        </p:txBody>
      </p:sp>
      <p:sp>
        <p:nvSpPr>
          <p:cNvPr id="50" name="Text Placeholder 2">
            <a:extLst>
              <a:ext uri="{FF2B5EF4-FFF2-40B4-BE49-F238E27FC236}">
                <a16:creationId xmlns:a16="http://schemas.microsoft.com/office/drawing/2014/main" id="{4E1BC5BB-8DC2-4EE3-9453-4448F5117A0F}"/>
              </a:ext>
            </a:extLst>
          </p:cNvPr>
          <p:cNvSpPr txBox="1">
            <a:spLocks/>
          </p:cNvSpPr>
          <p:nvPr/>
        </p:nvSpPr>
        <p:spPr>
          <a:xfrm>
            <a:off x="4900245" y="1526786"/>
            <a:ext cx="3411418" cy="595889"/>
          </a:xfrm>
          <a:prstGeom prst="rect">
            <a:avLst/>
          </a:prstGeom>
        </p:spPr>
        <p:txBody>
          <a:bodyPr spcFirstLastPara="1" vert="horz" lIns="91440" tIns="45720" rIns="91440" bIns="45720" rtlCol="0" anchorCtr="0">
            <a:noAutofit/>
          </a:bodyPr>
          <a:lstStyle>
            <a:lvl1pPr marL="457200" lvl="0" indent="-342900" algn="l" defTabSz="685800" rtl="0" eaLnBrk="1" latinLnBrk="0" hangingPunct="1">
              <a:lnSpc>
                <a:spcPct val="112000"/>
              </a:lnSpc>
              <a:spcBef>
                <a:spcPts val="0"/>
              </a:spcBef>
              <a:spcAft>
                <a:spcPts val="0"/>
              </a:spcAft>
              <a:buSzPts val="1800"/>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914400" lvl="1"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1371600" lvl="2"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1828800" lvl="3"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286000" lvl="4"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743200" lvl="5"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3200400" lvl="6"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3657600" lvl="7"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4114800" lvl="8" indent="-317500" algn="l" defTabSz="685800" rtl="0" eaLnBrk="1" latinLnBrk="0" hangingPunct="1">
              <a:lnSpc>
                <a:spcPct val="112000"/>
              </a:lnSpc>
              <a:spcBef>
                <a:spcPts val="1600"/>
              </a:spcBef>
              <a:spcAft>
                <a:spcPts val="1600"/>
              </a:spcAft>
              <a:buSzPts val="1400"/>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marL="114300" indent="0" algn="ctr">
              <a:lnSpc>
                <a:spcPct val="200000"/>
              </a:lnSpc>
              <a:buNone/>
            </a:pPr>
            <a:r>
              <a:rPr lang="en-US" sz="1400" b="1" u="sng" dirty="0"/>
              <a:t>Non-Null Records by </a:t>
            </a:r>
            <a:r>
              <a:rPr lang="en-US" sz="1400" b="1" u="sng" dirty="0" err="1"/>
              <a:t>Keypoint</a:t>
            </a:r>
            <a:r>
              <a:rPr lang="en-US" sz="1400" b="1" u="sng" dirty="0"/>
              <a:t> Group</a:t>
            </a:r>
          </a:p>
        </p:txBody>
      </p:sp>
    </p:spTree>
    <p:extLst>
      <p:ext uri="{BB962C8B-B14F-4D97-AF65-F5344CB8AC3E}">
        <p14:creationId xmlns:p14="http://schemas.microsoft.com/office/powerpoint/2010/main" val="1336546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941C2815-80A9-43E4-A225-3813F6351EFC}"/>
              </a:ext>
            </a:extLst>
          </p:cNvPr>
          <p:cNvGraphicFramePr>
            <a:graphicFrameLocks noChangeAspect="1"/>
          </p:cNvGraphicFramePr>
          <p:nvPr>
            <p:custDataLst>
              <p:tags r:id="rId2"/>
            </p:custDataLst>
            <p:extLst>
              <p:ext uri="{D42A27DB-BD31-4B8C-83A1-F6EECF244321}">
                <p14:modId xmlns:p14="http://schemas.microsoft.com/office/powerpoint/2010/main" val="27484717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5" name="think-cell Slide" r:id="rId6" imgW="473" imgH="476" progId="TCLayout.ActiveDocument.1">
                  <p:embed/>
                </p:oleObj>
              </mc:Choice>
              <mc:Fallback>
                <p:oleObj name="think-cell Slide" r:id="rId6" imgW="473" imgH="476"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92AF90EB-05EB-4301-9435-E7F62A937B6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3750" i="1" dirty="0">
              <a:latin typeface="Century Schoolbook" panose="02040604050505020304" pitchFamily="18" charset="0"/>
              <a:ea typeface="+mj-ea"/>
              <a:cs typeface="+mj-cs"/>
              <a:sym typeface="Century Schoolbook" panose="02040604050505020304" pitchFamily="18" charset="0"/>
            </a:endParaRPr>
          </a:p>
        </p:txBody>
      </p:sp>
      <p:sp>
        <p:nvSpPr>
          <p:cNvPr id="2" name="Title 1">
            <a:extLst>
              <a:ext uri="{FF2B5EF4-FFF2-40B4-BE49-F238E27FC236}">
                <a16:creationId xmlns:a16="http://schemas.microsoft.com/office/drawing/2014/main" id="{ED040B3B-F783-4ACB-A82D-43DD02598456}"/>
              </a:ext>
            </a:extLst>
          </p:cNvPr>
          <p:cNvSpPr>
            <a:spLocks noGrp="1"/>
          </p:cNvSpPr>
          <p:nvPr>
            <p:ph type="title"/>
          </p:nvPr>
        </p:nvSpPr>
        <p:spPr/>
        <p:txBody>
          <a:bodyPr/>
          <a:lstStyle/>
          <a:p>
            <a:pPr algn="l"/>
            <a:r>
              <a:rPr lang="en-US" dirty="0"/>
              <a:t>Kaggle Submission</a:t>
            </a:r>
          </a:p>
        </p:txBody>
      </p:sp>
      <p:grpSp>
        <p:nvGrpSpPr>
          <p:cNvPr id="8" name="Group 7">
            <a:extLst>
              <a:ext uri="{FF2B5EF4-FFF2-40B4-BE49-F238E27FC236}">
                <a16:creationId xmlns:a16="http://schemas.microsoft.com/office/drawing/2014/main" id="{FD8E6373-761D-4203-9D7E-69B121B301FF}"/>
              </a:ext>
            </a:extLst>
          </p:cNvPr>
          <p:cNvGrpSpPr/>
          <p:nvPr/>
        </p:nvGrpSpPr>
        <p:grpSpPr>
          <a:xfrm>
            <a:off x="3658621" y="1595641"/>
            <a:ext cx="5173679" cy="556123"/>
            <a:chOff x="1050608" y="1962150"/>
            <a:chExt cx="5671186" cy="609600"/>
          </a:xfrm>
        </p:grpSpPr>
        <p:pic>
          <p:nvPicPr>
            <p:cNvPr id="6" name="Picture 5">
              <a:extLst>
                <a:ext uri="{FF2B5EF4-FFF2-40B4-BE49-F238E27FC236}">
                  <a16:creationId xmlns:a16="http://schemas.microsoft.com/office/drawing/2014/main" id="{19F26B27-C2D0-444A-A3CD-7DB862319315}"/>
                </a:ext>
              </a:extLst>
            </p:cNvPr>
            <p:cNvPicPr>
              <a:picLocks noChangeAspect="1"/>
            </p:cNvPicPr>
            <p:nvPr/>
          </p:nvPicPr>
          <p:blipFill rotWithShape="1">
            <a:blip r:embed="rId8"/>
            <a:srcRect r="69473"/>
            <a:stretch/>
          </p:blipFill>
          <p:spPr>
            <a:xfrm>
              <a:off x="1050608" y="1962150"/>
              <a:ext cx="2759394" cy="609600"/>
            </a:xfrm>
            <a:prstGeom prst="rect">
              <a:avLst/>
            </a:prstGeom>
          </p:spPr>
        </p:pic>
        <p:pic>
          <p:nvPicPr>
            <p:cNvPr id="7" name="Picture 6">
              <a:extLst>
                <a:ext uri="{FF2B5EF4-FFF2-40B4-BE49-F238E27FC236}">
                  <a16:creationId xmlns:a16="http://schemas.microsoft.com/office/drawing/2014/main" id="{44A875AC-4F17-442B-99F6-5B3374F14F4E}"/>
                </a:ext>
              </a:extLst>
            </p:cNvPr>
            <p:cNvPicPr>
              <a:picLocks noChangeAspect="1"/>
            </p:cNvPicPr>
            <p:nvPr/>
          </p:nvPicPr>
          <p:blipFill rotWithShape="1">
            <a:blip r:embed="rId8"/>
            <a:srcRect l="67787"/>
            <a:stretch/>
          </p:blipFill>
          <p:spPr>
            <a:xfrm>
              <a:off x="3810002" y="1962150"/>
              <a:ext cx="2911792" cy="609600"/>
            </a:xfrm>
            <a:prstGeom prst="rect">
              <a:avLst/>
            </a:prstGeom>
          </p:spPr>
        </p:pic>
      </p:grpSp>
      <p:sp>
        <p:nvSpPr>
          <p:cNvPr id="9" name="Text Placeholder 2">
            <a:extLst>
              <a:ext uri="{FF2B5EF4-FFF2-40B4-BE49-F238E27FC236}">
                <a16:creationId xmlns:a16="http://schemas.microsoft.com/office/drawing/2014/main" id="{11DA9250-0370-4C9F-95E3-9AE5A9870A03}"/>
              </a:ext>
            </a:extLst>
          </p:cNvPr>
          <p:cNvSpPr txBox="1">
            <a:spLocks/>
          </p:cNvSpPr>
          <p:nvPr/>
        </p:nvSpPr>
        <p:spPr>
          <a:xfrm>
            <a:off x="6048060" y="1056103"/>
            <a:ext cx="1602128" cy="481664"/>
          </a:xfrm>
          <a:prstGeom prst="rect">
            <a:avLst/>
          </a:prstGeom>
        </p:spPr>
        <p:txBody>
          <a:bodyPr spcFirstLastPara="1" vert="horz" lIns="91440" tIns="45720" rIns="91440" bIns="45720" rtlCol="0" anchorCtr="0">
            <a:noAutofit/>
          </a:bodyPr>
          <a:lstStyle>
            <a:lvl1pPr marL="457200" lvl="0" indent="-342900" algn="l" defTabSz="685800" rtl="0" eaLnBrk="1" latinLnBrk="0" hangingPunct="1">
              <a:lnSpc>
                <a:spcPct val="112000"/>
              </a:lnSpc>
              <a:spcBef>
                <a:spcPts val="0"/>
              </a:spcBef>
              <a:spcAft>
                <a:spcPts val="0"/>
              </a:spcAft>
              <a:buSzPts val="1800"/>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914400" lvl="1"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1371600" lvl="2"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1828800" lvl="3"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286000" lvl="4"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743200" lvl="5"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3200400" lvl="6"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3657600" lvl="7"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4114800" lvl="8" indent="-317500" algn="l" defTabSz="685800" rtl="0" eaLnBrk="1" latinLnBrk="0" hangingPunct="1">
              <a:lnSpc>
                <a:spcPct val="112000"/>
              </a:lnSpc>
              <a:spcBef>
                <a:spcPts val="1600"/>
              </a:spcBef>
              <a:spcAft>
                <a:spcPts val="1600"/>
              </a:spcAft>
              <a:buSzPts val="1400"/>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marL="114300" indent="0" algn="ctr">
              <a:lnSpc>
                <a:spcPct val="200000"/>
              </a:lnSpc>
              <a:buNone/>
            </a:pPr>
            <a:r>
              <a:rPr lang="en-US" sz="1400" b="1" u="sng" dirty="0"/>
              <a:t>Private Score</a:t>
            </a:r>
          </a:p>
        </p:txBody>
      </p:sp>
      <p:sp>
        <p:nvSpPr>
          <p:cNvPr id="10" name="Text Placeholder 2">
            <a:extLst>
              <a:ext uri="{FF2B5EF4-FFF2-40B4-BE49-F238E27FC236}">
                <a16:creationId xmlns:a16="http://schemas.microsoft.com/office/drawing/2014/main" id="{9D34FE2A-20C7-4BE7-84AD-516BAD903763}"/>
              </a:ext>
            </a:extLst>
          </p:cNvPr>
          <p:cNvSpPr txBox="1">
            <a:spLocks/>
          </p:cNvSpPr>
          <p:nvPr/>
        </p:nvSpPr>
        <p:spPr>
          <a:xfrm>
            <a:off x="7525179" y="1056103"/>
            <a:ext cx="1602128" cy="481664"/>
          </a:xfrm>
          <a:prstGeom prst="rect">
            <a:avLst/>
          </a:prstGeom>
        </p:spPr>
        <p:txBody>
          <a:bodyPr spcFirstLastPara="1" vert="horz" lIns="91440" tIns="45720" rIns="91440" bIns="45720" rtlCol="0" anchorCtr="0">
            <a:noAutofit/>
          </a:bodyPr>
          <a:lstStyle>
            <a:lvl1pPr marL="457200" lvl="0" indent="-342900" algn="l" defTabSz="685800" rtl="0" eaLnBrk="1" latinLnBrk="0" hangingPunct="1">
              <a:lnSpc>
                <a:spcPct val="112000"/>
              </a:lnSpc>
              <a:spcBef>
                <a:spcPts val="0"/>
              </a:spcBef>
              <a:spcAft>
                <a:spcPts val="0"/>
              </a:spcAft>
              <a:buSzPts val="1800"/>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914400" lvl="1"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1371600" lvl="2"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1828800" lvl="3"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286000" lvl="4"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743200" lvl="5"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3200400" lvl="6"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3657600" lvl="7"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4114800" lvl="8" indent="-317500" algn="l" defTabSz="685800" rtl="0" eaLnBrk="1" latinLnBrk="0" hangingPunct="1">
              <a:lnSpc>
                <a:spcPct val="112000"/>
              </a:lnSpc>
              <a:spcBef>
                <a:spcPts val="1600"/>
              </a:spcBef>
              <a:spcAft>
                <a:spcPts val="1600"/>
              </a:spcAft>
              <a:buSzPts val="1400"/>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marL="114300" indent="0" algn="ctr">
              <a:lnSpc>
                <a:spcPct val="200000"/>
              </a:lnSpc>
              <a:buNone/>
            </a:pPr>
            <a:r>
              <a:rPr lang="en-US" sz="1400" b="1" u="sng" dirty="0"/>
              <a:t>Public Score</a:t>
            </a:r>
          </a:p>
        </p:txBody>
      </p:sp>
      <p:sp>
        <p:nvSpPr>
          <p:cNvPr id="15" name="Text Placeholder 2">
            <a:extLst>
              <a:ext uri="{FF2B5EF4-FFF2-40B4-BE49-F238E27FC236}">
                <a16:creationId xmlns:a16="http://schemas.microsoft.com/office/drawing/2014/main" id="{467A82DB-D27C-44F0-AEBB-E60981A4B795}"/>
              </a:ext>
            </a:extLst>
          </p:cNvPr>
          <p:cNvSpPr txBox="1">
            <a:spLocks/>
          </p:cNvSpPr>
          <p:nvPr/>
        </p:nvSpPr>
        <p:spPr>
          <a:xfrm>
            <a:off x="6048060" y="2292531"/>
            <a:ext cx="2757493" cy="481664"/>
          </a:xfrm>
          <a:prstGeom prst="rect">
            <a:avLst/>
          </a:prstGeom>
        </p:spPr>
        <p:txBody>
          <a:bodyPr spcFirstLastPara="1" vert="horz" lIns="91440" tIns="45720" rIns="91440" bIns="45720" rtlCol="0" anchorCtr="0">
            <a:noAutofit/>
          </a:bodyPr>
          <a:lstStyle>
            <a:lvl1pPr marL="457200" lvl="0" indent="-342900" algn="l" defTabSz="685800" rtl="0" eaLnBrk="1" latinLnBrk="0" hangingPunct="1">
              <a:lnSpc>
                <a:spcPct val="112000"/>
              </a:lnSpc>
              <a:spcBef>
                <a:spcPts val="0"/>
              </a:spcBef>
              <a:spcAft>
                <a:spcPts val="0"/>
              </a:spcAft>
              <a:buSzPts val="1800"/>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914400" lvl="1"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1371600" lvl="2"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1828800" lvl="3"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286000" lvl="4"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743200" lvl="5"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3200400" lvl="6"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3657600" lvl="7"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4114800" lvl="8" indent="-317500" algn="l" defTabSz="685800" rtl="0" eaLnBrk="1" latinLnBrk="0" hangingPunct="1">
              <a:lnSpc>
                <a:spcPct val="112000"/>
              </a:lnSpc>
              <a:spcBef>
                <a:spcPts val="1600"/>
              </a:spcBef>
              <a:spcAft>
                <a:spcPts val="1600"/>
              </a:spcAft>
              <a:buSzPts val="1400"/>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marL="114300" indent="0" algn="ctr">
              <a:lnSpc>
                <a:spcPct val="200000"/>
              </a:lnSpc>
              <a:buNone/>
            </a:pPr>
            <a:r>
              <a:rPr lang="en-US" sz="1400" b="1" u="sng" dirty="0"/>
              <a:t>Public Leaderboard</a:t>
            </a:r>
          </a:p>
        </p:txBody>
      </p:sp>
      <p:pic>
        <p:nvPicPr>
          <p:cNvPr id="19" name="Picture 18">
            <a:extLst>
              <a:ext uri="{FF2B5EF4-FFF2-40B4-BE49-F238E27FC236}">
                <a16:creationId xmlns:a16="http://schemas.microsoft.com/office/drawing/2014/main" id="{9ECC3145-050F-4961-8E6E-A89ACA142002}"/>
              </a:ext>
            </a:extLst>
          </p:cNvPr>
          <p:cNvPicPr>
            <a:picLocks noChangeAspect="1"/>
          </p:cNvPicPr>
          <p:nvPr/>
        </p:nvPicPr>
        <p:blipFill rotWithShape="1">
          <a:blip r:embed="rId9"/>
          <a:srcRect l="84851"/>
          <a:stretch/>
        </p:blipFill>
        <p:spPr>
          <a:xfrm>
            <a:off x="7850775" y="2860675"/>
            <a:ext cx="954778" cy="1623416"/>
          </a:xfrm>
          <a:prstGeom prst="rect">
            <a:avLst/>
          </a:prstGeom>
        </p:spPr>
      </p:pic>
      <p:pic>
        <p:nvPicPr>
          <p:cNvPr id="20" name="Picture 19">
            <a:extLst>
              <a:ext uri="{FF2B5EF4-FFF2-40B4-BE49-F238E27FC236}">
                <a16:creationId xmlns:a16="http://schemas.microsoft.com/office/drawing/2014/main" id="{C4722534-291F-4C0C-AB85-890017D55884}"/>
              </a:ext>
            </a:extLst>
          </p:cNvPr>
          <p:cNvPicPr>
            <a:picLocks noChangeAspect="1"/>
          </p:cNvPicPr>
          <p:nvPr/>
        </p:nvPicPr>
        <p:blipFill rotWithShape="1">
          <a:blip r:embed="rId9"/>
          <a:srcRect r="71398"/>
          <a:stretch/>
        </p:blipFill>
        <p:spPr>
          <a:xfrm>
            <a:off x="6048060" y="2860675"/>
            <a:ext cx="1802715" cy="1623416"/>
          </a:xfrm>
          <a:prstGeom prst="rect">
            <a:avLst/>
          </a:prstGeom>
        </p:spPr>
      </p:pic>
      <p:sp>
        <p:nvSpPr>
          <p:cNvPr id="23" name="Text Placeholder 2">
            <a:extLst>
              <a:ext uri="{FF2B5EF4-FFF2-40B4-BE49-F238E27FC236}">
                <a16:creationId xmlns:a16="http://schemas.microsoft.com/office/drawing/2014/main" id="{F61E3ABD-8564-44DF-A39A-0911CEC81E6B}"/>
              </a:ext>
            </a:extLst>
          </p:cNvPr>
          <p:cNvSpPr txBox="1">
            <a:spLocks/>
          </p:cNvSpPr>
          <p:nvPr/>
        </p:nvSpPr>
        <p:spPr>
          <a:xfrm>
            <a:off x="571500" y="1869100"/>
            <a:ext cx="2875429" cy="2493153"/>
          </a:xfrm>
          <a:prstGeom prst="rect">
            <a:avLst/>
          </a:prstGeom>
        </p:spPr>
        <p:txBody>
          <a:bodyPr spcFirstLastPara="1" vert="horz" lIns="91440" tIns="45720" rIns="91440" bIns="45720" rtlCol="0" anchorCtr="0">
            <a:normAutofit/>
          </a:bodyPr>
          <a:lstStyle>
            <a:lvl1pPr marL="457200" lvl="0" indent="-342900" algn="l" defTabSz="685800" rtl="0" eaLnBrk="1" latinLnBrk="0" hangingPunct="1">
              <a:lnSpc>
                <a:spcPct val="112000"/>
              </a:lnSpc>
              <a:spcBef>
                <a:spcPts val="0"/>
              </a:spcBef>
              <a:spcAft>
                <a:spcPts val="0"/>
              </a:spcAft>
              <a:buSzPts val="1800"/>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914400" lvl="1"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1371600" lvl="2"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1828800" lvl="3"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286000" lvl="4"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743200" lvl="5"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3200400" lvl="6" indent="-317500" algn="l" defTabSz="685800" rtl="0" eaLnBrk="1" latinLnBrk="0" hangingPunct="1">
              <a:lnSpc>
                <a:spcPct val="112000"/>
              </a:lnSpc>
              <a:spcBef>
                <a:spcPts val="1600"/>
              </a:spcBef>
              <a:spcAft>
                <a:spcPts val="0"/>
              </a:spcAft>
              <a:buSzPts val="1400"/>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3657600" lvl="7" indent="-317500" algn="l" defTabSz="685800" rtl="0" eaLnBrk="1" latinLnBrk="0" hangingPunct="1">
              <a:lnSpc>
                <a:spcPct val="112000"/>
              </a:lnSpc>
              <a:spcBef>
                <a:spcPts val="1600"/>
              </a:spcBef>
              <a:spcAft>
                <a:spcPts val="0"/>
              </a:spcAft>
              <a:buSzPts val="1400"/>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4114800" lvl="8" indent="-317500" algn="l" defTabSz="685800" rtl="0" eaLnBrk="1" latinLnBrk="0" hangingPunct="1">
              <a:lnSpc>
                <a:spcPct val="112000"/>
              </a:lnSpc>
              <a:spcBef>
                <a:spcPts val="1600"/>
              </a:spcBef>
              <a:spcAft>
                <a:spcPts val="1600"/>
              </a:spcAft>
              <a:buSzPts val="1400"/>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a:lnSpc>
                <a:spcPct val="150000"/>
              </a:lnSpc>
            </a:pPr>
            <a:r>
              <a:rPr lang="en-US" sz="1200" dirty="0"/>
              <a:t>Kaggle submission compared to Public Leaderboard suggests our model would have scored 27 / 175 in Kaggle competition</a:t>
            </a:r>
          </a:p>
          <a:p>
            <a:pPr>
              <a:lnSpc>
                <a:spcPct val="150000"/>
              </a:lnSpc>
            </a:pPr>
            <a:r>
              <a:rPr lang="en-US" sz="1200" dirty="0"/>
              <a:t>Just below our benchmark goal of team ‘W207 Project’ from 3 years ago (so close!)</a:t>
            </a:r>
          </a:p>
          <a:p>
            <a:pPr marL="114300" indent="0">
              <a:lnSpc>
                <a:spcPct val="200000"/>
              </a:lnSpc>
              <a:buNone/>
            </a:pPr>
            <a:endParaRPr lang="en-US" sz="1200" b="1" dirty="0"/>
          </a:p>
          <a:p>
            <a:pPr marL="283464" indent="-283464" algn="r" defTabSz="914400">
              <a:spcBef>
                <a:spcPts val="900"/>
              </a:spcBef>
            </a:pPr>
            <a:endParaRPr lang="en-US" sz="1200" dirty="0"/>
          </a:p>
          <a:p>
            <a:pPr marL="283464" indent="-283464" algn="r" defTabSz="914400">
              <a:spcBef>
                <a:spcPts val="900"/>
              </a:spcBef>
            </a:pPr>
            <a:endParaRPr lang="en-US" sz="1200" dirty="0"/>
          </a:p>
        </p:txBody>
      </p:sp>
    </p:spTree>
    <p:extLst>
      <p:ext uri="{BB962C8B-B14F-4D97-AF65-F5344CB8AC3E}">
        <p14:creationId xmlns:p14="http://schemas.microsoft.com/office/powerpoint/2010/main" val="3240615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lgn="l"/>
            <a:r>
              <a:rPr lang="en-US" sz="3600" dirty="0">
                <a:solidFill>
                  <a:schemeClr val="tx1"/>
                </a:solidFill>
              </a:rPr>
              <a:t>Summary of Learning</a:t>
            </a:r>
            <a:endParaRPr sz="3600" dirty="0"/>
          </a:p>
        </p:txBody>
      </p:sp>
      <p:sp>
        <p:nvSpPr>
          <p:cNvPr id="61" name="Google Shape;61;p14"/>
          <p:cNvSpPr txBox="1">
            <a:spLocks noGrp="1"/>
          </p:cNvSpPr>
          <p:nvPr>
            <p:ph type="body" idx="1"/>
          </p:nvPr>
        </p:nvSpPr>
        <p:spPr>
          <a:xfrm>
            <a:off x="784500" y="1105821"/>
            <a:ext cx="7745100" cy="3416400"/>
          </a:xfrm>
          <a:prstGeom prst="rect">
            <a:avLst/>
          </a:prstGeom>
        </p:spPr>
        <p:txBody>
          <a:bodyPr spcFirstLastPara="1" wrap="square" lIns="91425" tIns="91425" rIns="91425" bIns="91425" anchor="t" anchorCtr="0">
            <a:noAutofit/>
          </a:bodyPr>
          <a:lstStyle/>
          <a:p>
            <a:pPr indent="-381000">
              <a:lnSpc>
                <a:spcPct val="150000"/>
              </a:lnSpc>
              <a:buClr>
                <a:srgbClr val="FFFFFF"/>
              </a:buClr>
              <a:buSzPts val="2400"/>
            </a:pPr>
            <a:r>
              <a:rPr lang="en-US" sz="1800" dirty="0">
                <a:solidFill>
                  <a:schemeClr val="tx1"/>
                </a:solidFill>
              </a:rPr>
              <a:t>Tradeoff between computation time and accuracy</a:t>
            </a:r>
          </a:p>
          <a:p>
            <a:pPr indent="-381000">
              <a:lnSpc>
                <a:spcPct val="150000"/>
              </a:lnSpc>
              <a:buClr>
                <a:srgbClr val="FFFFFF"/>
              </a:buClr>
              <a:buSzPts val="2400"/>
            </a:pPr>
            <a:r>
              <a:rPr lang="en-US" sz="1800" dirty="0">
                <a:solidFill>
                  <a:schemeClr val="tx1"/>
                </a:solidFill>
              </a:rPr>
              <a:t>LR tuning very important in RMSE</a:t>
            </a:r>
          </a:p>
          <a:p>
            <a:pPr indent="-381000">
              <a:lnSpc>
                <a:spcPct val="150000"/>
              </a:lnSpc>
              <a:buClr>
                <a:srgbClr val="FFFFFF"/>
              </a:buClr>
              <a:buSzPts val="2400"/>
            </a:pPr>
            <a:r>
              <a:rPr lang="en-US" sz="1800" dirty="0">
                <a:solidFill>
                  <a:schemeClr val="tx1"/>
                </a:solidFill>
              </a:rPr>
              <a:t>Data augmentation effective in improving RMSE</a:t>
            </a:r>
          </a:p>
          <a:p>
            <a:pPr indent="-381000">
              <a:lnSpc>
                <a:spcPct val="150000"/>
              </a:lnSpc>
              <a:buClr>
                <a:srgbClr val="FFFFFF"/>
              </a:buClr>
              <a:buSzPts val="2400"/>
            </a:pPr>
            <a:r>
              <a:rPr lang="en-US" sz="1800" dirty="0">
                <a:solidFill>
                  <a:schemeClr val="tx1"/>
                </a:solidFill>
              </a:rPr>
              <a:t>Dropout also highly effective, but large dropout necessitated higher LR</a:t>
            </a:r>
          </a:p>
          <a:p>
            <a:pPr indent="-381000">
              <a:lnSpc>
                <a:spcPct val="150000"/>
              </a:lnSpc>
              <a:buClr>
                <a:srgbClr val="FFFFFF"/>
              </a:buClr>
              <a:buSzPts val="2400"/>
            </a:pPr>
            <a:r>
              <a:rPr lang="en-US" sz="1800" dirty="0">
                <a:solidFill>
                  <a:schemeClr val="tx1"/>
                </a:solidFill>
              </a:rPr>
              <a:t>Using *all* the data (via Specialist models) effective in improving on main model</a:t>
            </a:r>
          </a:p>
          <a:p>
            <a:pPr indent="-381000">
              <a:lnSpc>
                <a:spcPct val="150000"/>
              </a:lnSpc>
              <a:buClr>
                <a:srgbClr val="FFFFFF"/>
              </a:buClr>
              <a:buSzPts val="2400"/>
            </a:pPr>
            <a:r>
              <a:rPr lang="en-US" sz="1800" dirty="0">
                <a:solidFill>
                  <a:schemeClr val="tx1"/>
                </a:solidFill>
              </a:rPr>
              <a:t>Overall, gained experience in neural network modeling </a:t>
            </a:r>
            <a:r>
              <a:rPr lang="en-US" sz="1800" dirty="0">
                <a:solidFill>
                  <a:schemeClr val="tx1"/>
                </a:solidFill>
                <a:sym typeface="Wingdings" panose="05000000000000000000" pitchFamily="2" charset="2"/>
              </a:rPr>
              <a:t></a:t>
            </a:r>
            <a:endParaRPr lang="en-US" sz="1800" dirty="0">
              <a:solidFill>
                <a:schemeClr val="tx1"/>
              </a:solidFill>
            </a:endParaRPr>
          </a:p>
          <a:p>
            <a:pPr indent="-381000">
              <a:lnSpc>
                <a:spcPct val="150000"/>
              </a:lnSpc>
              <a:buClr>
                <a:srgbClr val="FFFFFF"/>
              </a:buClr>
              <a:buSzPts val="2400"/>
            </a:pPr>
            <a:endParaRPr lang="en-US" sz="1800" dirty="0">
              <a:solidFill>
                <a:schemeClr val="tx1"/>
              </a:solidFill>
            </a:endParaRPr>
          </a:p>
          <a:p>
            <a:pPr indent="-381000">
              <a:lnSpc>
                <a:spcPct val="150000"/>
              </a:lnSpc>
              <a:buClr>
                <a:srgbClr val="FFFFFF"/>
              </a:buClr>
              <a:buSzPts val="2400"/>
            </a:pPr>
            <a:endParaRPr lang="en-US" sz="1800" dirty="0">
              <a:solidFill>
                <a:schemeClr val="tx1"/>
              </a:solidFill>
            </a:endParaRPr>
          </a:p>
        </p:txBody>
      </p:sp>
    </p:spTree>
    <p:extLst>
      <p:ext uri="{BB962C8B-B14F-4D97-AF65-F5344CB8AC3E}">
        <p14:creationId xmlns:p14="http://schemas.microsoft.com/office/powerpoint/2010/main" val="1416251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9A11-F5F1-4C06-8A84-385B37BB4F14}"/>
              </a:ext>
            </a:extLst>
          </p:cNvPr>
          <p:cNvSpPr>
            <a:spLocks noGrp="1"/>
          </p:cNvSpPr>
          <p:nvPr>
            <p:ph type="title"/>
          </p:nvPr>
        </p:nvSpPr>
        <p:spPr/>
        <p:txBody>
          <a:bodyPr/>
          <a:lstStyle/>
          <a:p>
            <a:pPr algn="l"/>
            <a:r>
              <a:rPr lang="en-US" sz="4000" dirty="0">
                <a:solidFill>
                  <a:schemeClr val="tx1"/>
                </a:solidFill>
              </a:rPr>
              <a:t>Executive Summary</a:t>
            </a:r>
            <a:endParaRPr lang="en-US" dirty="0"/>
          </a:p>
        </p:txBody>
      </p:sp>
      <p:sp>
        <p:nvSpPr>
          <p:cNvPr id="3" name="Text Placeholder 2">
            <a:extLst>
              <a:ext uri="{FF2B5EF4-FFF2-40B4-BE49-F238E27FC236}">
                <a16:creationId xmlns:a16="http://schemas.microsoft.com/office/drawing/2014/main" id="{A3F90AAC-EA3F-4CCF-A353-2B22122E406B}"/>
              </a:ext>
            </a:extLst>
          </p:cNvPr>
          <p:cNvSpPr>
            <a:spLocks noGrp="1"/>
          </p:cNvSpPr>
          <p:nvPr>
            <p:ph type="body" idx="1"/>
          </p:nvPr>
        </p:nvSpPr>
        <p:spPr/>
        <p:txBody>
          <a:bodyPr/>
          <a:lstStyle/>
          <a:p>
            <a:pPr>
              <a:lnSpc>
                <a:spcPct val="150000"/>
              </a:lnSpc>
            </a:pPr>
            <a:r>
              <a:rPr lang="en-US" sz="1800" dirty="0"/>
              <a:t>Built CNN-based model to predict facial </a:t>
            </a:r>
            <a:r>
              <a:rPr lang="en-US" sz="1800" dirty="0" err="1"/>
              <a:t>keypoints</a:t>
            </a:r>
            <a:r>
              <a:rPr lang="en-US" sz="1800" dirty="0"/>
              <a:t> from set of Images</a:t>
            </a:r>
          </a:p>
          <a:p>
            <a:pPr>
              <a:lnSpc>
                <a:spcPct val="150000"/>
              </a:lnSpc>
            </a:pPr>
            <a:r>
              <a:rPr lang="en-US" sz="1800" dirty="0"/>
              <a:t>Used </a:t>
            </a:r>
            <a:r>
              <a:rPr lang="en-US" sz="1800" dirty="0" err="1"/>
              <a:t>Tensorflow</a:t>
            </a:r>
            <a:r>
              <a:rPr lang="en-US" sz="1800" dirty="0"/>
              <a:t> </a:t>
            </a:r>
            <a:r>
              <a:rPr lang="en-US" sz="1800" dirty="0" err="1"/>
              <a:t>Keras</a:t>
            </a:r>
            <a:r>
              <a:rPr lang="en-US" sz="1800" dirty="0"/>
              <a:t> on Google </a:t>
            </a:r>
            <a:r>
              <a:rPr lang="en-US" sz="1800" dirty="0" err="1"/>
              <a:t>Colab</a:t>
            </a:r>
            <a:r>
              <a:rPr lang="en-US" sz="1800" dirty="0"/>
              <a:t> with TPU accelerator</a:t>
            </a:r>
          </a:p>
          <a:p>
            <a:pPr>
              <a:lnSpc>
                <a:spcPct val="150000"/>
              </a:lnSpc>
            </a:pPr>
            <a:r>
              <a:rPr lang="en-US" sz="1800" dirty="0"/>
              <a:t>Improved RMSE substantially from baseline using data augmentation, Conv2d Layers, Dropout, hyperparameter tuning / scheduling, and Specialist models</a:t>
            </a:r>
          </a:p>
          <a:p>
            <a:pPr>
              <a:lnSpc>
                <a:spcPct val="150000"/>
              </a:lnSpc>
            </a:pPr>
            <a:r>
              <a:rPr lang="en-US" sz="1800" dirty="0"/>
              <a:t>Public score of Kaggle submission suggests model would rank #27 out of 175 submissions</a:t>
            </a:r>
          </a:p>
          <a:p>
            <a:pPr>
              <a:lnSpc>
                <a:spcPct val="150000"/>
              </a:lnSpc>
            </a:pPr>
            <a:r>
              <a:rPr lang="en-US" sz="1800" dirty="0"/>
              <a:t>Valuable learning experience on how to build, train, and tune neural network models</a:t>
            </a:r>
          </a:p>
          <a:p>
            <a:endParaRPr lang="en-US" sz="1800" dirty="0"/>
          </a:p>
          <a:p>
            <a:endParaRPr lang="en-US" sz="1800" dirty="0"/>
          </a:p>
          <a:p>
            <a:endParaRPr lang="en-US" sz="1800" dirty="0"/>
          </a:p>
        </p:txBody>
      </p:sp>
    </p:spTree>
    <p:extLst>
      <p:ext uri="{BB962C8B-B14F-4D97-AF65-F5344CB8AC3E}">
        <p14:creationId xmlns:p14="http://schemas.microsoft.com/office/powerpoint/2010/main" val="3156298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lgn="l"/>
            <a:r>
              <a:rPr lang="en-US" sz="3600" dirty="0">
                <a:solidFill>
                  <a:schemeClr val="tx1"/>
                </a:solidFill>
              </a:rPr>
              <a:t>Next Steps</a:t>
            </a:r>
            <a:endParaRPr sz="3600" dirty="0"/>
          </a:p>
        </p:txBody>
      </p:sp>
      <p:sp>
        <p:nvSpPr>
          <p:cNvPr id="61" name="Google Shape;61;p14"/>
          <p:cNvSpPr txBox="1">
            <a:spLocks noGrp="1"/>
          </p:cNvSpPr>
          <p:nvPr>
            <p:ph type="body" idx="1"/>
          </p:nvPr>
        </p:nvSpPr>
        <p:spPr>
          <a:xfrm>
            <a:off x="784500" y="1105821"/>
            <a:ext cx="7745100" cy="3416400"/>
          </a:xfrm>
          <a:prstGeom prst="rect">
            <a:avLst/>
          </a:prstGeom>
        </p:spPr>
        <p:txBody>
          <a:bodyPr spcFirstLastPara="1" wrap="square" lIns="91425" tIns="91425" rIns="91425" bIns="91425" anchor="t" anchorCtr="0">
            <a:noAutofit/>
          </a:bodyPr>
          <a:lstStyle/>
          <a:p>
            <a:pPr lvl="0" indent="-381000">
              <a:lnSpc>
                <a:spcPct val="150000"/>
              </a:lnSpc>
              <a:buClr>
                <a:srgbClr val="FFFFFF"/>
              </a:buClr>
              <a:buSzPts val="2400"/>
            </a:pPr>
            <a:r>
              <a:rPr lang="en-US" sz="2000" dirty="0">
                <a:solidFill>
                  <a:schemeClr val="tx1"/>
                </a:solidFill>
              </a:rPr>
              <a:t>Experimenting with additional data augmentations (perturbing image via rotations, zooming, etc.)</a:t>
            </a:r>
          </a:p>
          <a:p>
            <a:pPr lvl="0" indent="-381000">
              <a:lnSpc>
                <a:spcPct val="150000"/>
              </a:lnSpc>
              <a:buClr>
                <a:srgbClr val="FFFFFF"/>
              </a:buClr>
              <a:buSzPts val="2400"/>
            </a:pPr>
            <a:r>
              <a:rPr lang="en-US" sz="2000" dirty="0">
                <a:solidFill>
                  <a:schemeClr val="tx1"/>
                </a:solidFill>
              </a:rPr>
              <a:t>Additional layers?  More tuning?  Higher number of epochs?  Many possible options to continue to iterate and improve model</a:t>
            </a:r>
          </a:p>
          <a:p>
            <a:pPr lvl="0" indent="-381000">
              <a:lnSpc>
                <a:spcPct val="150000"/>
              </a:lnSpc>
              <a:buClr>
                <a:srgbClr val="FFFFFF"/>
              </a:buClr>
              <a:buSzPts val="2400"/>
            </a:pPr>
            <a:endParaRPr lang="en-US" sz="2000" dirty="0">
              <a:solidFill>
                <a:schemeClr val="tx1"/>
              </a:solidFill>
            </a:endParaRPr>
          </a:p>
          <a:p>
            <a:pPr lvl="0" indent="-381000">
              <a:lnSpc>
                <a:spcPct val="150000"/>
              </a:lnSpc>
              <a:buClr>
                <a:srgbClr val="FFFFFF"/>
              </a:buClr>
              <a:buSzPts val="2400"/>
            </a:pPr>
            <a:endParaRPr sz="2000" dirty="0">
              <a:solidFill>
                <a:srgbClr val="FFFFFF"/>
              </a:solidFill>
            </a:endParaRPr>
          </a:p>
        </p:txBody>
      </p:sp>
    </p:spTree>
    <p:extLst>
      <p:ext uri="{BB962C8B-B14F-4D97-AF65-F5344CB8AC3E}">
        <p14:creationId xmlns:p14="http://schemas.microsoft.com/office/powerpoint/2010/main" val="3966047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35A18FF-8732-409C-8A7F-B854DE650904}"/>
              </a:ext>
            </a:extLst>
          </p:cNvPr>
          <p:cNvGraphicFramePr>
            <a:graphicFrameLocks noChangeAspect="1"/>
          </p:cNvGraphicFramePr>
          <p:nvPr>
            <p:custDataLst>
              <p:tags r:id="rId2"/>
            </p:custDataLst>
            <p:extLst>
              <p:ext uri="{D42A27DB-BD31-4B8C-83A1-F6EECF244321}">
                <p14:modId xmlns:p14="http://schemas.microsoft.com/office/powerpoint/2010/main" val="25887201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7" name="think-cell Slide" r:id="rId4" imgW="473" imgH="476" progId="TCLayout.ActiveDocument.1">
                  <p:embed/>
                </p:oleObj>
              </mc:Choice>
              <mc:Fallback>
                <p:oleObj name="think-cell Slide" r:id="rId4" imgW="473" imgH="47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E1E503B-896F-4F7F-97BD-9C0E65DCD044}"/>
              </a:ext>
            </a:extLst>
          </p:cNvPr>
          <p:cNvSpPr>
            <a:spLocks noGrp="1"/>
          </p:cNvSpPr>
          <p:nvPr>
            <p:ph type="title"/>
          </p:nvPr>
        </p:nvSpPr>
        <p:spPr/>
        <p:txBody>
          <a:bodyPr/>
          <a:lstStyle/>
          <a:p>
            <a:pPr algn="l"/>
            <a:r>
              <a:rPr lang="en-US" dirty="0"/>
              <a:t>Q&amp;A</a:t>
            </a:r>
          </a:p>
        </p:txBody>
      </p:sp>
    </p:spTree>
    <p:extLst>
      <p:ext uri="{BB962C8B-B14F-4D97-AF65-F5344CB8AC3E}">
        <p14:creationId xmlns:p14="http://schemas.microsoft.com/office/powerpoint/2010/main" val="2829862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Agenda</a:t>
            </a:r>
            <a:endParaRPr sz="2400" dirty="0"/>
          </a:p>
        </p:txBody>
      </p:sp>
      <p:sp>
        <p:nvSpPr>
          <p:cNvPr id="61" name="Google Shape;61;p14"/>
          <p:cNvSpPr txBox="1">
            <a:spLocks noGrp="1"/>
          </p:cNvSpPr>
          <p:nvPr>
            <p:ph type="body" idx="1"/>
          </p:nvPr>
        </p:nvSpPr>
        <p:spPr>
          <a:xfrm>
            <a:off x="784500" y="1105821"/>
            <a:ext cx="7745100" cy="3416400"/>
          </a:xfrm>
          <a:prstGeom prst="rect">
            <a:avLst/>
          </a:prstGeom>
        </p:spPr>
        <p:txBody>
          <a:bodyPr spcFirstLastPara="1" wrap="square" lIns="91425" tIns="91425" rIns="91425" bIns="91425" anchor="t" anchorCtr="0">
            <a:noAutofit/>
          </a:bodyPr>
          <a:lstStyle/>
          <a:p>
            <a:pPr lvl="0" indent="-381000">
              <a:lnSpc>
                <a:spcPct val="150000"/>
              </a:lnSpc>
              <a:buClr>
                <a:srgbClr val="FFFFFF"/>
              </a:buClr>
              <a:buSzPts val="2400"/>
            </a:pPr>
            <a:r>
              <a:rPr lang="en-US" sz="2000" dirty="0">
                <a:solidFill>
                  <a:schemeClr val="tx1"/>
                </a:solidFill>
              </a:rPr>
              <a:t>Data Exploration, Transformation, and Augmentation</a:t>
            </a:r>
          </a:p>
          <a:p>
            <a:pPr lvl="0" indent="-381000">
              <a:lnSpc>
                <a:spcPct val="150000"/>
              </a:lnSpc>
              <a:buClr>
                <a:srgbClr val="FFFFFF"/>
              </a:buClr>
              <a:buSzPts val="2400"/>
            </a:pPr>
            <a:r>
              <a:rPr lang="en-US" sz="2000" dirty="0">
                <a:solidFill>
                  <a:schemeClr val="tx1"/>
                </a:solidFill>
              </a:rPr>
              <a:t>Model Iterations: Evaluation &amp; Loss Comparison </a:t>
            </a:r>
          </a:p>
          <a:p>
            <a:pPr lvl="0" indent="-381000">
              <a:lnSpc>
                <a:spcPct val="150000"/>
              </a:lnSpc>
              <a:buClr>
                <a:srgbClr val="FFFFFF"/>
              </a:buClr>
              <a:buSzPts val="2400"/>
            </a:pPr>
            <a:r>
              <a:rPr lang="en-US" sz="2000" dirty="0">
                <a:solidFill>
                  <a:schemeClr val="tx1"/>
                </a:solidFill>
              </a:rPr>
              <a:t>Specialist Models</a:t>
            </a:r>
          </a:p>
          <a:p>
            <a:pPr lvl="0" indent="-381000">
              <a:lnSpc>
                <a:spcPct val="150000"/>
              </a:lnSpc>
              <a:buClr>
                <a:srgbClr val="FFFFFF"/>
              </a:buClr>
              <a:buSzPts val="2400"/>
            </a:pPr>
            <a:r>
              <a:rPr lang="en-US" sz="2000" dirty="0">
                <a:solidFill>
                  <a:schemeClr val="tx1"/>
                </a:solidFill>
              </a:rPr>
              <a:t>Key Learnings and Next Steps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7"/>
          <p:cNvSpPr txBox="1">
            <a:spLocks noGrp="1"/>
          </p:cNvSpPr>
          <p:nvPr>
            <p:ph type="title"/>
          </p:nvPr>
        </p:nvSpPr>
        <p:spPr>
          <a:xfrm>
            <a:off x="311700" y="286529"/>
            <a:ext cx="8520600" cy="572700"/>
          </a:xfrm>
          <a:prstGeom prst="rect">
            <a:avLst/>
          </a:prstGeom>
        </p:spPr>
        <p:txBody>
          <a:bodyPr spcFirstLastPara="1" wrap="square" lIns="91425" tIns="91425" rIns="91425" bIns="91425" anchor="t" anchorCtr="0">
            <a:noAutofit/>
          </a:bodyPr>
          <a:lstStyle/>
          <a:p>
            <a:pPr lvl="0" algn="l"/>
            <a:r>
              <a:rPr lang="en-US" sz="4000" dirty="0">
                <a:solidFill>
                  <a:schemeClr val="tx1"/>
                </a:solidFill>
              </a:rPr>
              <a:t>Data Exploration and Cleaning</a:t>
            </a:r>
            <a:endParaRPr dirty="0"/>
          </a:p>
        </p:txBody>
      </p:sp>
      <p:sp>
        <p:nvSpPr>
          <p:cNvPr id="2" name="Flowchart: Alternate Process 1">
            <a:extLst>
              <a:ext uri="{FF2B5EF4-FFF2-40B4-BE49-F238E27FC236}">
                <a16:creationId xmlns:a16="http://schemas.microsoft.com/office/drawing/2014/main" id="{6F031C14-5763-4567-871E-16EC6305C76F}"/>
              </a:ext>
            </a:extLst>
          </p:cNvPr>
          <p:cNvSpPr/>
          <p:nvPr/>
        </p:nvSpPr>
        <p:spPr>
          <a:xfrm>
            <a:off x="573202" y="1239015"/>
            <a:ext cx="2793453" cy="2933321"/>
          </a:xfrm>
          <a:prstGeom prst="flowChartAlternate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AED8A94-D1FA-4FE2-81B7-75CA95BC6E4E}"/>
              </a:ext>
            </a:extLst>
          </p:cNvPr>
          <p:cNvPicPr>
            <a:picLocks noChangeAspect="1"/>
          </p:cNvPicPr>
          <p:nvPr/>
        </p:nvPicPr>
        <p:blipFill>
          <a:blip r:embed="rId3"/>
          <a:stretch>
            <a:fillRect/>
          </a:stretch>
        </p:blipFill>
        <p:spPr>
          <a:xfrm>
            <a:off x="4078066" y="1372972"/>
            <a:ext cx="1205795" cy="1205795"/>
          </a:xfrm>
          <a:prstGeom prst="rect">
            <a:avLst/>
          </a:prstGeom>
        </p:spPr>
      </p:pic>
      <p:sp>
        <p:nvSpPr>
          <p:cNvPr id="10" name="TextBox 9">
            <a:extLst>
              <a:ext uri="{FF2B5EF4-FFF2-40B4-BE49-F238E27FC236}">
                <a16:creationId xmlns:a16="http://schemas.microsoft.com/office/drawing/2014/main" id="{23026AA8-9AFA-44EF-8C34-B2A26D0E8B0C}"/>
              </a:ext>
            </a:extLst>
          </p:cNvPr>
          <p:cNvSpPr txBox="1"/>
          <p:nvPr/>
        </p:nvSpPr>
        <p:spPr>
          <a:xfrm>
            <a:off x="657808" y="2201166"/>
            <a:ext cx="2696428" cy="1600438"/>
          </a:xfrm>
          <a:prstGeom prst="rect">
            <a:avLst/>
          </a:prstGeom>
          <a:noFill/>
        </p:spPr>
        <p:txBody>
          <a:bodyPr wrap="square" rtlCol="0">
            <a:spAutoFit/>
          </a:bodyPr>
          <a:lstStyle/>
          <a:p>
            <a:r>
              <a:rPr lang="en-US" sz="1400" dirty="0"/>
              <a:t>Inputs (Images):  1 text variable containing </a:t>
            </a:r>
          </a:p>
          <a:p>
            <a:r>
              <a:rPr lang="en-US" sz="1400" dirty="0"/>
              <a:t>        96x96 = 9216 pixels per  </a:t>
            </a:r>
          </a:p>
          <a:p>
            <a:r>
              <a:rPr lang="en-US" sz="1400" dirty="0"/>
              <a:t>        each image </a:t>
            </a:r>
          </a:p>
          <a:p>
            <a:endParaRPr lang="en-US" sz="1400" dirty="0"/>
          </a:p>
          <a:p>
            <a:r>
              <a:rPr lang="en-US" sz="1400" dirty="0"/>
              <a:t>Output Variables (</a:t>
            </a:r>
            <a:r>
              <a:rPr lang="en-US" sz="1400" dirty="0" err="1"/>
              <a:t>Keypoints</a:t>
            </a:r>
            <a:r>
              <a:rPr lang="en-US" sz="1400" dirty="0"/>
              <a:t>): 30 facial </a:t>
            </a:r>
            <a:r>
              <a:rPr lang="en-US" sz="1400" dirty="0" err="1"/>
              <a:t>keypoint</a:t>
            </a:r>
            <a:r>
              <a:rPr lang="en-US" sz="1400" dirty="0"/>
              <a:t> coordinates</a:t>
            </a:r>
          </a:p>
        </p:txBody>
      </p:sp>
      <p:sp>
        <p:nvSpPr>
          <p:cNvPr id="12" name="TextBox 11">
            <a:extLst>
              <a:ext uri="{FF2B5EF4-FFF2-40B4-BE49-F238E27FC236}">
                <a16:creationId xmlns:a16="http://schemas.microsoft.com/office/drawing/2014/main" id="{9AAE49F6-6925-4D76-98DA-1F3527C2CE76}"/>
              </a:ext>
            </a:extLst>
          </p:cNvPr>
          <p:cNvSpPr txBox="1"/>
          <p:nvPr/>
        </p:nvSpPr>
        <p:spPr>
          <a:xfrm>
            <a:off x="724417" y="1364011"/>
            <a:ext cx="2950730" cy="584775"/>
          </a:xfrm>
          <a:prstGeom prst="rect">
            <a:avLst/>
          </a:prstGeom>
          <a:noFill/>
        </p:spPr>
        <p:txBody>
          <a:bodyPr wrap="square" rtlCol="0">
            <a:spAutoFit/>
          </a:bodyPr>
          <a:lstStyle/>
          <a:p>
            <a:r>
              <a:rPr lang="en-US" sz="1600" dirty="0"/>
              <a:t>Rows:      </a:t>
            </a:r>
            <a:r>
              <a:rPr lang="en-US" sz="1600" b="1" u="sng" dirty="0"/>
              <a:t>7049</a:t>
            </a:r>
            <a:r>
              <a:rPr lang="en-US" sz="1600" dirty="0"/>
              <a:t> observations</a:t>
            </a:r>
          </a:p>
          <a:p>
            <a:r>
              <a:rPr lang="en-US" sz="1600" dirty="0"/>
              <a:t>Columns: 31 variables</a:t>
            </a:r>
          </a:p>
        </p:txBody>
      </p:sp>
      <p:sp>
        <p:nvSpPr>
          <p:cNvPr id="15" name="TextBox 14">
            <a:extLst>
              <a:ext uri="{FF2B5EF4-FFF2-40B4-BE49-F238E27FC236}">
                <a16:creationId xmlns:a16="http://schemas.microsoft.com/office/drawing/2014/main" id="{903B0DDD-FE89-4C16-9245-CAE9B33CC9F3}"/>
              </a:ext>
            </a:extLst>
          </p:cNvPr>
          <p:cNvSpPr txBox="1"/>
          <p:nvPr/>
        </p:nvSpPr>
        <p:spPr>
          <a:xfrm>
            <a:off x="4097386" y="2711445"/>
            <a:ext cx="1357425" cy="1323439"/>
          </a:xfrm>
          <a:prstGeom prst="rect">
            <a:avLst/>
          </a:prstGeom>
          <a:noFill/>
        </p:spPr>
        <p:txBody>
          <a:bodyPr wrap="square" rtlCol="0">
            <a:spAutoFit/>
          </a:bodyPr>
          <a:lstStyle/>
          <a:p>
            <a:r>
              <a:rPr lang="en-US" sz="1600" b="1" u="sng" dirty="0"/>
              <a:t>2140</a:t>
            </a:r>
            <a:r>
              <a:rPr lang="en-US" sz="1600" dirty="0"/>
              <a:t> observations with all 31 variables populated</a:t>
            </a:r>
          </a:p>
        </p:txBody>
      </p:sp>
      <p:cxnSp>
        <p:nvCxnSpPr>
          <p:cNvPr id="9" name="Straight Connector 8">
            <a:extLst>
              <a:ext uri="{FF2B5EF4-FFF2-40B4-BE49-F238E27FC236}">
                <a16:creationId xmlns:a16="http://schemas.microsoft.com/office/drawing/2014/main" id="{B08C0050-559E-4233-8585-F3EF5966515F}"/>
              </a:ext>
            </a:extLst>
          </p:cNvPr>
          <p:cNvCxnSpPr>
            <a:cxnSpLocks/>
          </p:cNvCxnSpPr>
          <p:nvPr/>
        </p:nvCxnSpPr>
        <p:spPr>
          <a:xfrm flipH="1">
            <a:off x="573202" y="2061589"/>
            <a:ext cx="2786526" cy="0"/>
          </a:xfrm>
          <a:prstGeom prst="line">
            <a:avLst/>
          </a:prstGeom>
          <a:ln w="28575">
            <a:solidFill>
              <a:schemeClr val="tx1"/>
            </a:solidFill>
          </a:ln>
        </p:spPr>
        <p:style>
          <a:lnRef idx="3">
            <a:schemeClr val="accent1"/>
          </a:lnRef>
          <a:fillRef idx="0">
            <a:schemeClr val="accent1"/>
          </a:fillRef>
          <a:effectRef idx="2">
            <a:schemeClr val="accent1"/>
          </a:effectRef>
          <a:fontRef idx="minor">
            <a:schemeClr val="tx1"/>
          </a:fontRef>
        </p:style>
      </p:cxnSp>
      <p:sp>
        <p:nvSpPr>
          <p:cNvPr id="19" name="Flowchart: Alternate Process 18">
            <a:extLst>
              <a:ext uri="{FF2B5EF4-FFF2-40B4-BE49-F238E27FC236}">
                <a16:creationId xmlns:a16="http://schemas.microsoft.com/office/drawing/2014/main" id="{2A2CE2AB-5136-4756-8B31-48A9F16347FB}"/>
              </a:ext>
            </a:extLst>
          </p:cNvPr>
          <p:cNvSpPr/>
          <p:nvPr/>
        </p:nvSpPr>
        <p:spPr>
          <a:xfrm>
            <a:off x="6144067" y="2943102"/>
            <a:ext cx="1029184" cy="1229233"/>
          </a:xfrm>
          <a:prstGeom prst="flowChartAlternate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Alternate Process 20">
            <a:extLst>
              <a:ext uri="{FF2B5EF4-FFF2-40B4-BE49-F238E27FC236}">
                <a16:creationId xmlns:a16="http://schemas.microsoft.com/office/drawing/2014/main" id="{AB4EC02D-C986-4B5D-A833-02320DEDBF95}"/>
              </a:ext>
            </a:extLst>
          </p:cNvPr>
          <p:cNvSpPr/>
          <p:nvPr/>
        </p:nvSpPr>
        <p:spPr>
          <a:xfrm>
            <a:off x="6140002" y="1239015"/>
            <a:ext cx="1033249" cy="1351510"/>
          </a:xfrm>
          <a:prstGeom prst="flowChartAlternate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3CCFA79-17BE-4230-945C-09F74EA20DBF}"/>
              </a:ext>
            </a:extLst>
          </p:cNvPr>
          <p:cNvSpPr txBox="1"/>
          <p:nvPr/>
        </p:nvSpPr>
        <p:spPr>
          <a:xfrm>
            <a:off x="6134773" y="1610093"/>
            <a:ext cx="1249698" cy="584775"/>
          </a:xfrm>
          <a:prstGeom prst="rect">
            <a:avLst/>
          </a:prstGeom>
          <a:noFill/>
        </p:spPr>
        <p:txBody>
          <a:bodyPr wrap="square" rtlCol="0">
            <a:spAutoFit/>
          </a:bodyPr>
          <a:lstStyle/>
          <a:p>
            <a:r>
              <a:rPr lang="en-US" sz="1600" dirty="0"/>
              <a:t>Training :</a:t>
            </a:r>
          </a:p>
          <a:p>
            <a:r>
              <a:rPr lang="en-US" sz="1600" dirty="0"/>
              <a:t>80%: </a:t>
            </a:r>
            <a:r>
              <a:rPr lang="en-US" sz="1600" b="1" u="sng" dirty="0"/>
              <a:t>1712</a:t>
            </a:r>
            <a:endParaRPr lang="en-US" sz="1600" dirty="0"/>
          </a:p>
        </p:txBody>
      </p:sp>
      <p:sp>
        <p:nvSpPr>
          <p:cNvPr id="23" name="TextBox 22">
            <a:extLst>
              <a:ext uri="{FF2B5EF4-FFF2-40B4-BE49-F238E27FC236}">
                <a16:creationId xmlns:a16="http://schemas.microsoft.com/office/drawing/2014/main" id="{1D642582-0F95-43AB-B87B-12D96653536C}"/>
              </a:ext>
            </a:extLst>
          </p:cNvPr>
          <p:cNvSpPr txBox="1"/>
          <p:nvPr/>
        </p:nvSpPr>
        <p:spPr>
          <a:xfrm>
            <a:off x="6216815" y="3133454"/>
            <a:ext cx="1167655" cy="830997"/>
          </a:xfrm>
          <a:prstGeom prst="rect">
            <a:avLst/>
          </a:prstGeom>
          <a:noFill/>
        </p:spPr>
        <p:txBody>
          <a:bodyPr wrap="square" rtlCol="0">
            <a:spAutoFit/>
          </a:bodyPr>
          <a:lstStyle/>
          <a:p>
            <a:r>
              <a:rPr lang="en-US" sz="1600" dirty="0"/>
              <a:t>Dev:</a:t>
            </a:r>
          </a:p>
          <a:p>
            <a:r>
              <a:rPr lang="en-US" sz="1600" dirty="0"/>
              <a:t>20%: </a:t>
            </a:r>
            <a:r>
              <a:rPr lang="en-US" sz="1600" b="1" u="sng" dirty="0"/>
              <a:t>428</a:t>
            </a:r>
            <a:r>
              <a:rPr lang="en-US" sz="1600" dirty="0"/>
              <a:t> </a:t>
            </a:r>
          </a:p>
          <a:p>
            <a:r>
              <a:rPr lang="en-US" sz="1600" dirty="0"/>
              <a:t> </a:t>
            </a:r>
          </a:p>
        </p:txBody>
      </p:sp>
      <p:sp>
        <p:nvSpPr>
          <p:cNvPr id="18" name="Flowchart: Alternate Process 17">
            <a:extLst>
              <a:ext uri="{FF2B5EF4-FFF2-40B4-BE49-F238E27FC236}">
                <a16:creationId xmlns:a16="http://schemas.microsoft.com/office/drawing/2014/main" id="{F9BF556C-3459-43DD-A1B7-4FE6C6A492C8}"/>
              </a:ext>
            </a:extLst>
          </p:cNvPr>
          <p:cNvSpPr/>
          <p:nvPr/>
        </p:nvSpPr>
        <p:spPr>
          <a:xfrm>
            <a:off x="3935451" y="1239016"/>
            <a:ext cx="1485500" cy="2933321"/>
          </a:xfrm>
          <a:prstGeom prst="flowChartAlternate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63B34A3E-8E95-47DE-B041-69B8FFDAB264}"/>
              </a:ext>
            </a:extLst>
          </p:cNvPr>
          <p:cNvSpPr/>
          <p:nvPr/>
        </p:nvSpPr>
        <p:spPr>
          <a:xfrm>
            <a:off x="3513994" y="2668117"/>
            <a:ext cx="323088" cy="33604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10592040-7F22-4731-BEA5-FCFA8DD3AAC7}"/>
              </a:ext>
            </a:extLst>
          </p:cNvPr>
          <p:cNvSpPr/>
          <p:nvPr/>
        </p:nvSpPr>
        <p:spPr>
          <a:xfrm>
            <a:off x="5628952" y="1975869"/>
            <a:ext cx="323088" cy="33604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B763A7E4-59C0-4AAF-BCD9-48409E8432FB}"/>
              </a:ext>
            </a:extLst>
          </p:cNvPr>
          <p:cNvSpPr/>
          <p:nvPr/>
        </p:nvSpPr>
        <p:spPr>
          <a:xfrm>
            <a:off x="5603125" y="3579118"/>
            <a:ext cx="323088" cy="33604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A683A1E-16EA-4A51-A93A-B9FD9778A650}"/>
              </a:ext>
            </a:extLst>
          </p:cNvPr>
          <p:cNvSpPr txBox="1"/>
          <p:nvPr/>
        </p:nvSpPr>
        <p:spPr>
          <a:xfrm>
            <a:off x="7807542" y="1902480"/>
            <a:ext cx="1706050" cy="1815882"/>
          </a:xfrm>
          <a:prstGeom prst="rect">
            <a:avLst/>
          </a:prstGeom>
          <a:noFill/>
        </p:spPr>
        <p:txBody>
          <a:bodyPr wrap="square" rtlCol="0">
            <a:spAutoFit/>
          </a:bodyPr>
          <a:lstStyle/>
          <a:p>
            <a:r>
              <a:rPr lang="en-US" sz="1600" dirty="0"/>
              <a:t>Baseline </a:t>
            </a:r>
          </a:p>
          <a:p>
            <a:r>
              <a:rPr lang="en-US" sz="1600" dirty="0"/>
              <a:t>Model</a:t>
            </a:r>
          </a:p>
          <a:p>
            <a:endParaRPr lang="en-US" sz="1600" dirty="0"/>
          </a:p>
          <a:p>
            <a:r>
              <a:rPr lang="en-US" sz="1600" dirty="0"/>
              <a:t>Flipping</a:t>
            </a:r>
          </a:p>
          <a:p>
            <a:r>
              <a:rPr lang="en-US" sz="1600" dirty="0"/>
              <a:t>Blurring</a:t>
            </a:r>
          </a:p>
          <a:p>
            <a:r>
              <a:rPr lang="en-US" sz="1600" dirty="0"/>
              <a:t>…</a:t>
            </a:r>
          </a:p>
          <a:p>
            <a:endParaRPr lang="en-US" sz="1600" dirty="0"/>
          </a:p>
        </p:txBody>
      </p:sp>
      <p:sp>
        <p:nvSpPr>
          <p:cNvPr id="28" name="Arrow: Right 27">
            <a:extLst>
              <a:ext uri="{FF2B5EF4-FFF2-40B4-BE49-F238E27FC236}">
                <a16:creationId xmlns:a16="http://schemas.microsoft.com/office/drawing/2014/main" id="{B41B91FA-E467-4FD1-8202-D0CF5B5E2A03}"/>
              </a:ext>
            </a:extLst>
          </p:cNvPr>
          <p:cNvSpPr/>
          <p:nvPr/>
        </p:nvSpPr>
        <p:spPr>
          <a:xfrm>
            <a:off x="7384240" y="2551934"/>
            <a:ext cx="323088" cy="33604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5085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08E88-1F40-4B4F-B943-B283149B0637}"/>
              </a:ext>
            </a:extLst>
          </p:cNvPr>
          <p:cNvSpPr>
            <a:spLocks noGrp="1"/>
          </p:cNvSpPr>
          <p:nvPr>
            <p:ph type="title"/>
          </p:nvPr>
        </p:nvSpPr>
        <p:spPr>
          <a:xfrm>
            <a:off x="311700" y="122906"/>
            <a:ext cx="8520600" cy="572700"/>
          </a:xfrm>
        </p:spPr>
        <p:txBody>
          <a:bodyPr/>
          <a:lstStyle/>
          <a:p>
            <a:pPr algn="l"/>
            <a:r>
              <a:rPr lang="en-US" sz="3600" dirty="0">
                <a:solidFill>
                  <a:schemeClr val="tx1"/>
                </a:solidFill>
              </a:rPr>
              <a:t>Data Exploration </a:t>
            </a:r>
            <a:br>
              <a:rPr lang="en-US" sz="3600" dirty="0">
                <a:solidFill>
                  <a:schemeClr val="tx1"/>
                </a:solidFill>
              </a:rPr>
            </a:br>
            <a:r>
              <a:rPr lang="en-US" sz="3600" dirty="0">
                <a:solidFill>
                  <a:schemeClr val="tx1"/>
                </a:solidFill>
              </a:rPr>
              <a:t>and Cleaning</a:t>
            </a:r>
            <a:endParaRPr lang="en-US" dirty="0"/>
          </a:p>
        </p:txBody>
      </p:sp>
      <p:sp>
        <p:nvSpPr>
          <p:cNvPr id="3" name="Text Placeholder 2">
            <a:extLst>
              <a:ext uri="{FF2B5EF4-FFF2-40B4-BE49-F238E27FC236}">
                <a16:creationId xmlns:a16="http://schemas.microsoft.com/office/drawing/2014/main" id="{98955C0D-D557-4D87-B690-C2DB57CBFB60}"/>
              </a:ext>
            </a:extLst>
          </p:cNvPr>
          <p:cNvSpPr>
            <a:spLocks noGrp="1"/>
          </p:cNvSpPr>
          <p:nvPr>
            <p:ph type="body" idx="1"/>
          </p:nvPr>
        </p:nvSpPr>
        <p:spPr>
          <a:xfrm>
            <a:off x="311700" y="1381075"/>
            <a:ext cx="8520600" cy="3416400"/>
          </a:xfrm>
        </p:spPr>
        <p:txBody>
          <a:bodyPr/>
          <a:lstStyle/>
          <a:p>
            <a:r>
              <a:rPr lang="en-US" dirty="0"/>
              <a:t>Inputs (Images): String to array;</a:t>
            </a:r>
          </a:p>
          <a:p>
            <a:pPr marL="114300" indent="0">
              <a:buNone/>
            </a:pPr>
            <a:r>
              <a:rPr lang="en-US" dirty="0"/>
              <a:t>              96x96 = </a:t>
            </a:r>
            <a:r>
              <a:rPr lang="en-US" b="1" dirty="0"/>
              <a:t>9216 </a:t>
            </a:r>
            <a:r>
              <a:rPr lang="en-US" dirty="0"/>
              <a:t>pixels per image</a:t>
            </a:r>
          </a:p>
          <a:p>
            <a:pPr marL="114300" indent="0">
              <a:buNone/>
            </a:pPr>
            <a:r>
              <a:rPr lang="en-US" dirty="0"/>
              <a:t>          Outputs (</a:t>
            </a:r>
            <a:r>
              <a:rPr lang="en-US" dirty="0" err="1"/>
              <a:t>Keypoint</a:t>
            </a:r>
            <a:r>
              <a:rPr lang="en-US" dirty="0"/>
              <a:t> coordinates)::</a:t>
            </a:r>
          </a:p>
          <a:p>
            <a:pPr marL="114300" indent="0">
              <a:buNone/>
            </a:pPr>
            <a:r>
              <a:rPr lang="en-US" dirty="0"/>
              <a:t>               15 pairs of coordinates of facial key points </a:t>
            </a:r>
          </a:p>
          <a:p>
            <a:endParaRPr lang="en-US" dirty="0"/>
          </a:p>
          <a:p>
            <a:r>
              <a:rPr lang="en-US" dirty="0"/>
              <a:t>Normalization</a:t>
            </a:r>
          </a:p>
          <a:p>
            <a:pPr lvl="1"/>
            <a:r>
              <a:rPr lang="en-US" dirty="0"/>
              <a:t>Image values to [0,1]</a:t>
            </a:r>
          </a:p>
          <a:p>
            <a:pPr lvl="1"/>
            <a:r>
              <a:rPr lang="en-US" dirty="0" err="1"/>
              <a:t>Keypoint</a:t>
            </a:r>
            <a:r>
              <a:rPr lang="en-US" dirty="0"/>
              <a:t> values to [-1,1]</a:t>
            </a:r>
          </a:p>
        </p:txBody>
      </p:sp>
      <p:pic>
        <p:nvPicPr>
          <p:cNvPr id="9" name="Picture 8">
            <a:extLst>
              <a:ext uri="{FF2B5EF4-FFF2-40B4-BE49-F238E27FC236}">
                <a16:creationId xmlns:a16="http://schemas.microsoft.com/office/drawing/2014/main" id="{CFEA2494-83AC-4DCF-A0D5-EEE4EFB33429}"/>
              </a:ext>
            </a:extLst>
          </p:cNvPr>
          <p:cNvPicPr>
            <a:picLocks noChangeAspect="1"/>
          </p:cNvPicPr>
          <p:nvPr/>
        </p:nvPicPr>
        <p:blipFill rotWithShape="1">
          <a:blip r:embed="rId3"/>
          <a:srcRect l="1543" t="17512" r="68358" b="11997"/>
          <a:stretch/>
        </p:blipFill>
        <p:spPr>
          <a:xfrm>
            <a:off x="5139690" y="31914"/>
            <a:ext cx="3368796" cy="4437901"/>
          </a:xfrm>
          <a:prstGeom prst="rect">
            <a:avLst/>
          </a:prstGeom>
        </p:spPr>
      </p:pic>
    </p:spTree>
    <p:extLst>
      <p:ext uri="{BB962C8B-B14F-4D97-AF65-F5344CB8AC3E}">
        <p14:creationId xmlns:p14="http://schemas.microsoft.com/office/powerpoint/2010/main" val="2166443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7"/>
          <p:cNvSpPr txBox="1">
            <a:spLocks noGrp="1"/>
          </p:cNvSpPr>
          <p:nvPr>
            <p:ph type="title"/>
          </p:nvPr>
        </p:nvSpPr>
        <p:spPr>
          <a:prstGeom prst="rect">
            <a:avLst/>
          </a:prstGeom>
        </p:spPr>
        <p:txBody>
          <a:bodyPr spcFirstLastPara="1" wrap="square" lIns="91425" tIns="91425" rIns="91425" bIns="91425" anchor="t" anchorCtr="0">
            <a:noAutofit/>
          </a:bodyPr>
          <a:lstStyle/>
          <a:p>
            <a:pPr lvl="0" algn="l"/>
            <a:r>
              <a:rPr lang="en-US" sz="4000" dirty="0">
                <a:solidFill>
                  <a:schemeClr val="tx1"/>
                </a:solidFill>
              </a:rPr>
              <a:t>Data Augmentation - Rationale</a:t>
            </a:r>
            <a:endParaRPr dirty="0"/>
          </a:p>
        </p:txBody>
      </p:sp>
      <p:sp>
        <p:nvSpPr>
          <p:cNvPr id="334" name="Google Shape;334;p47"/>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spcAft>
                <a:spcPts val="1600"/>
              </a:spcAft>
            </a:pPr>
            <a:r>
              <a:rPr lang="en-US" sz="2400" dirty="0"/>
              <a:t>Overfitting </a:t>
            </a:r>
          </a:p>
          <a:p>
            <a:pPr marL="742950" lvl="1" indent="-285750">
              <a:spcAft>
                <a:spcPts val="1600"/>
              </a:spcAft>
            </a:pPr>
            <a:r>
              <a:rPr lang="en-US" sz="2250" dirty="0"/>
              <a:t>9216 features (input variables)</a:t>
            </a:r>
          </a:p>
          <a:p>
            <a:pPr marL="742950" lvl="1" indent="-285750">
              <a:spcAft>
                <a:spcPts val="1600"/>
              </a:spcAft>
            </a:pPr>
            <a:r>
              <a:rPr lang="en-US" sz="2250" dirty="0"/>
              <a:t>2140 observations (training data size)</a:t>
            </a:r>
          </a:p>
          <a:p>
            <a:pPr marL="742950" lvl="1" indent="-285750">
              <a:spcAft>
                <a:spcPts val="1600"/>
              </a:spcAft>
            </a:pPr>
            <a:r>
              <a:rPr lang="en-US" sz="2250" dirty="0"/>
              <a:t>30 outcome variables (output variables) </a:t>
            </a:r>
          </a:p>
        </p:txBody>
      </p:sp>
    </p:spTree>
    <p:extLst>
      <p:ext uri="{BB962C8B-B14F-4D97-AF65-F5344CB8AC3E}">
        <p14:creationId xmlns:p14="http://schemas.microsoft.com/office/powerpoint/2010/main" val="3077719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7"/>
          <p:cNvSpPr txBox="1">
            <a:spLocks noGrp="1"/>
          </p:cNvSpPr>
          <p:nvPr>
            <p:ph type="title"/>
          </p:nvPr>
        </p:nvSpPr>
        <p:spPr>
          <a:prstGeom prst="rect">
            <a:avLst/>
          </a:prstGeom>
        </p:spPr>
        <p:txBody>
          <a:bodyPr spcFirstLastPara="1" wrap="square" lIns="91425" tIns="91425" rIns="91425" bIns="91425" anchor="t" anchorCtr="0">
            <a:noAutofit/>
          </a:bodyPr>
          <a:lstStyle/>
          <a:p>
            <a:pPr lvl="0" algn="l"/>
            <a:r>
              <a:rPr lang="en-US" sz="4000" dirty="0">
                <a:solidFill>
                  <a:schemeClr val="tx1"/>
                </a:solidFill>
              </a:rPr>
              <a:t>Data Augmentation - Flipping</a:t>
            </a:r>
            <a:endParaRPr dirty="0"/>
          </a:p>
        </p:txBody>
      </p:sp>
      <p:sp>
        <p:nvSpPr>
          <p:cNvPr id="334" name="Google Shape;334;p47"/>
          <p:cNvSpPr txBox="1">
            <a:spLocks noGrp="1"/>
          </p:cNvSpPr>
          <p:nvPr>
            <p:ph type="body" idx="1"/>
          </p:nvPr>
        </p:nvSpPr>
        <p:spPr>
          <a:xfrm>
            <a:off x="311700" y="1152475"/>
            <a:ext cx="4453247"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t>Methodology</a:t>
            </a:r>
          </a:p>
          <a:p>
            <a:pPr marL="569913" lvl="1" indent="-284163">
              <a:lnSpc>
                <a:spcPct val="150000"/>
              </a:lnSpc>
              <a:spcBef>
                <a:spcPts val="0"/>
              </a:spcBef>
              <a:spcAft>
                <a:spcPts val="600"/>
              </a:spcAft>
            </a:pPr>
            <a:r>
              <a:rPr lang="en-US" dirty="0"/>
              <a:t>Image (Input Values): Reverse each row in image</a:t>
            </a:r>
          </a:p>
          <a:p>
            <a:pPr marL="569913" lvl="1" indent="-284163">
              <a:lnSpc>
                <a:spcPct val="150000"/>
              </a:lnSpc>
              <a:spcBef>
                <a:spcPts val="0"/>
              </a:spcBef>
              <a:spcAft>
                <a:spcPts val="600"/>
              </a:spcAft>
            </a:pPr>
            <a:r>
              <a:rPr lang="en-US" dirty="0" err="1"/>
              <a:t>Keypoints</a:t>
            </a:r>
            <a:r>
              <a:rPr lang="en-US" dirty="0"/>
              <a:t> (Target Values)</a:t>
            </a:r>
          </a:p>
          <a:p>
            <a:pPr marL="796925" lvl="2" indent="-284163">
              <a:lnSpc>
                <a:spcPct val="150000"/>
              </a:lnSpc>
              <a:spcBef>
                <a:spcPts val="0"/>
              </a:spcBef>
              <a:spcAft>
                <a:spcPts val="600"/>
              </a:spcAft>
              <a:buFont typeface="+mj-lt"/>
              <a:buAutoNum type="arabicPeriod"/>
            </a:pPr>
            <a:r>
              <a:rPr lang="en-US" dirty="0"/>
              <a:t>Swapped features that represented ‘left’ and ‘right’</a:t>
            </a:r>
          </a:p>
          <a:p>
            <a:pPr marL="796925" lvl="2" indent="-284163">
              <a:lnSpc>
                <a:spcPct val="150000"/>
              </a:lnSpc>
              <a:spcBef>
                <a:spcPts val="0"/>
              </a:spcBef>
              <a:spcAft>
                <a:spcPts val="600"/>
              </a:spcAft>
              <a:buFont typeface="+mj-lt"/>
              <a:buAutoNum type="arabicPeriod"/>
            </a:pPr>
            <a:r>
              <a:rPr lang="en-US" dirty="0"/>
              <a:t>Multiplied features that represent an ‘x’ coordinate by</a:t>
            </a:r>
            <a:br>
              <a:rPr lang="en-US" dirty="0"/>
            </a:br>
            <a:r>
              <a:rPr lang="en-US" dirty="0"/>
              <a:t>-1 to reverse location horizontally</a:t>
            </a:r>
          </a:p>
          <a:p>
            <a:pPr marL="285750" indent="-285750">
              <a:spcAft>
                <a:spcPts val="1600"/>
              </a:spcAft>
            </a:pPr>
            <a:endParaRPr dirty="0"/>
          </a:p>
        </p:txBody>
      </p:sp>
      <p:pic>
        <p:nvPicPr>
          <p:cNvPr id="3" name="Picture 2">
            <a:extLst>
              <a:ext uri="{FF2B5EF4-FFF2-40B4-BE49-F238E27FC236}">
                <a16:creationId xmlns:a16="http://schemas.microsoft.com/office/drawing/2014/main" id="{CDC2010E-703B-4188-981A-A375CBD44858}"/>
              </a:ext>
            </a:extLst>
          </p:cNvPr>
          <p:cNvPicPr>
            <a:picLocks noChangeAspect="1"/>
          </p:cNvPicPr>
          <p:nvPr/>
        </p:nvPicPr>
        <p:blipFill>
          <a:blip r:embed="rId3"/>
          <a:stretch>
            <a:fillRect/>
          </a:stretch>
        </p:blipFill>
        <p:spPr>
          <a:xfrm>
            <a:off x="5008038" y="1213738"/>
            <a:ext cx="3422072" cy="3355137"/>
          </a:xfrm>
          <a:prstGeom prst="rect">
            <a:avLst/>
          </a:prstGeom>
        </p:spPr>
      </p:pic>
    </p:spTree>
    <p:extLst>
      <p:ext uri="{BB962C8B-B14F-4D97-AF65-F5344CB8AC3E}">
        <p14:creationId xmlns:p14="http://schemas.microsoft.com/office/powerpoint/2010/main" val="3769768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6016-1189-4262-96F8-4C8485DC6334}"/>
              </a:ext>
            </a:extLst>
          </p:cNvPr>
          <p:cNvSpPr>
            <a:spLocks noGrp="1"/>
          </p:cNvSpPr>
          <p:nvPr>
            <p:ph type="title"/>
          </p:nvPr>
        </p:nvSpPr>
        <p:spPr/>
        <p:txBody>
          <a:bodyPr/>
          <a:lstStyle/>
          <a:p>
            <a:pPr algn="l"/>
            <a:r>
              <a:rPr lang="en-US" sz="3600" dirty="0">
                <a:solidFill>
                  <a:schemeClr val="tx1"/>
                </a:solidFill>
              </a:rPr>
              <a:t>Data Augmentation - Blurring</a:t>
            </a:r>
            <a:endParaRPr lang="en-US" dirty="0"/>
          </a:p>
        </p:txBody>
      </p:sp>
      <p:pic>
        <p:nvPicPr>
          <p:cNvPr id="5" name="Picture 4">
            <a:extLst>
              <a:ext uri="{FF2B5EF4-FFF2-40B4-BE49-F238E27FC236}">
                <a16:creationId xmlns:a16="http://schemas.microsoft.com/office/drawing/2014/main" id="{793A5F54-1268-40DA-908E-20FD989519D3}"/>
              </a:ext>
            </a:extLst>
          </p:cNvPr>
          <p:cNvPicPr>
            <a:picLocks noChangeAspect="1"/>
          </p:cNvPicPr>
          <p:nvPr/>
        </p:nvPicPr>
        <p:blipFill rotWithShape="1">
          <a:blip r:embed="rId3"/>
          <a:srcRect l="4356" t="53653" r="80985" b="19259"/>
          <a:stretch/>
        </p:blipFill>
        <p:spPr>
          <a:xfrm>
            <a:off x="5261262" y="1380791"/>
            <a:ext cx="2291528" cy="2381917"/>
          </a:xfrm>
          <a:prstGeom prst="rect">
            <a:avLst/>
          </a:prstGeom>
        </p:spPr>
      </p:pic>
      <p:sp>
        <p:nvSpPr>
          <p:cNvPr id="3" name="Text Placeholder 2">
            <a:extLst>
              <a:ext uri="{FF2B5EF4-FFF2-40B4-BE49-F238E27FC236}">
                <a16:creationId xmlns:a16="http://schemas.microsoft.com/office/drawing/2014/main" id="{13FA448C-BD72-44A4-A92B-82E24E12D643}"/>
              </a:ext>
            </a:extLst>
          </p:cNvPr>
          <p:cNvSpPr>
            <a:spLocks noGrp="1"/>
          </p:cNvSpPr>
          <p:nvPr>
            <p:ph type="body" idx="1"/>
          </p:nvPr>
        </p:nvSpPr>
        <p:spPr>
          <a:xfrm>
            <a:off x="311700" y="1152475"/>
            <a:ext cx="5389445" cy="3416400"/>
          </a:xfrm>
        </p:spPr>
        <p:txBody>
          <a:bodyPr/>
          <a:lstStyle/>
          <a:p>
            <a:pPr marL="285750" indent="-285750">
              <a:spcAft>
                <a:spcPts val="1600"/>
              </a:spcAft>
            </a:pPr>
            <a:r>
              <a:rPr lang="en-US" dirty="0"/>
              <a:t>Rationale</a:t>
            </a:r>
          </a:p>
          <a:p>
            <a:pPr marL="285750" indent="-285750">
              <a:spcAft>
                <a:spcPts val="1600"/>
              </a:spcAft>
            </a:pPr>
            <a:r>
              <a:rPr lang="en-US" dirty="0"/>
              <a:t>Methodology</a:t>
            </a:r>
          </a:p>
          <a:p>
            <a:pPr marL="285750" indent="-285750">
              <a:spcAft>
                <a:spcPts val="1600"/>
              </a:spcAft>
            </a:pPr>
            <a:r>
              <a:rPr lang="en-US" dirty="0"/>
              <a:t>Implementation</a:t>
            </a:r>
          </a:p>
        </p:txBody>
      </p:sp>
      <p:pic>
        <p:nvPicPr>
          <p:cNvPr id="4" name="Picture 3">
            <a:extLst>
              <a:ext uri="{FF2B5EF4-FFF2-40B4-BE49-F238E27FC236}">
                <a16:creationId xmlns:a16="http://schemas.microsoft.com/office/drawing/2014/main" id="{BD205242-160C-484E-9383-51F0C81A3213}"/>
              </a:ext>
            </a:extLst>
          </p:cNvPr>
          <p:cNvPicPr>
            <a:picLocks noChangeAspect="1"/>
          </p:cNvPicPr>
          <p:nvPr/>
        </p:nvPicPr>
        <p:blipFill rotWithShape="1">
          <a:blip r:embed="rId3"/>
          <a:srcRect l="4356" t="22406" r="80985" b="50505"/>
          <a:stretch/>
        </p:blipFill>
        <p:spPr>
          <a:xfrm>
            <a:off x="2630298" y="1380792"/>
            <a:ext cx="2291528" cy="2381916"/>
          </a:xfrm>
          <a:prstGeom prst="rect">
            <a:avLst/>
          </a:prstGeom>
        </p:spPr>
      </p:pic>
    </p:spTree>
    <p:extLst>
      <p:ext uri="{BB962C8B-B14F-4D97-AF65-F5344CB8AC3E}">
        <p14:creationId xmlns:p14="http://schemas.microsoft.com/office/powerpoint/2010/main" val="796169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6016-1189-4262-96F8-4C8485DC6334}"/>
              </a:ext>
            </a:extLst>
          </p:cNvPr>
          <p:cNvSpPr>
            <a:spLocks noGrp="1"/>
          </p:cNvSpPr>
          <p:nvPr>
            <p:ph type="title"/>
          </p:nvPr>
        </p:nvSpPr>
        <p:spPr/>
        <p:txBody>
          <a:bodyPr/>
          <a:lstStyle/>
          <a:p>
            <a:pPr algn="l"/>
            <a:r>
              <a:rPr lang="en-US" sz="3600" dirty="0">
                <a:solidFill>
                  <a:schemeClr val="tx1"/>
                </a:solidFill>
              </a:rPr>
              <a:t>Data Augmentation – Histogram Stretching</a:t>
            </a:r>
            <a:endParaRPr lang="en-US" dirty="0"/>
          </a:p>
        </p:txBody>
      </p:sp>
      <p:sp>
        <p:nvSpPr>
          <p:cNvPr id="3" name="Text Placeholder 2">
            <a:extLst>
              <a:ext uri="{FF2B5EF4-FFF2-40B4-BE49-F238E27FC236}">
                <a16:creationId xmlns:a16="http://schemas.microsoft.com/office/drawing/2014/main" id="{13FA448C-BD72-44A4-A92B-82E24E12D643}"/>
              </a:ext>
            </a:extLst>
          </p:cNvPr>
          <p:cNvSpPr>
            <a:spLocks noGrp="1"/>
          </p:cNvSpPr>
          <p:nvPr>
            <p:ph type="body" idx="1"/>
          </p:nvPr>
        </p:nvSpPr>
        <p:spPr>
          <a:xfrm>
            <a:off x="311700" y="1784039"/>
            <a:ext cx="5389445" cy="2784836"/>
          </a:xfrm>
        </p:spPr>
        <p:txBody>
          <a:bodyPr/>
          <a:lstStyle/>
          <a:p>
            <a:pPr marL="285750" indent="-285750">
              <a:spcAft>
                <a:spcPts val="1600"/>
              </a:spcAft>
            </a:pPr>
            <a:r>
              <a:rPr lang="en-US" dirty="0"/>
              <a:t>Rationale</a:t>
            </a:r>
          </a:p>
          <a:p>
            <a:pPr marL="285750" indent="-285750">
              <a:spcAft>
                <a:spcPts val="1600"/>
              </a:spcAft>
            </a:pPr>
            <a:r>
              <a:rPr lang="en-US" dirty="0"/>
              <a:t>Methodology</a:t>
            </a:r>
          </a:p>
          <a:p>
            <a:pPr marL="285750" indent="-285750">
              <a:spcAft>
                <a:spcPts val="1600"/>
              </a:spcAft>
            </a:pPr>
            <a:r>
              <a:rPr lang="en-US" dirty="0"/>
              <a:t>Implementation</a:t>
            </a:r>
          </a:p>
        </p:txBody>
      </p:sp>
      <p:pic>
        <p:nvPicPr>
          <p:cNvPr id="6" name="Picture 5">
            <a:extLst>
              <a:ext uri="{FF2B5EF4-FFF2-40B4-BE49-F238E27FC236}">
                <a16:creationId xmlns:a16="http://schemas.microsoft.com/office/drawing/2014/main" id="{532A7DC7-FBF0-4B02-9FC3-C26AEF98C5D7}"/>
              </a:ext>
            </a:extLst>
          </p:cNvPr>
          <p:cNvPicPr>
            <a:picLocks noChangeAspect="1"/>
          </p:cNvPicPr>
          <p:nvPr/>
        </p:nvPicPr>
        <p:blipFill>
          <a:blip r:embed="rId3"/>
          <a:stretch>
            <a:fillRect/>
          </a:stretch>
        </p:blipFill>
        <p:spPr>
          <a:xfrm>
            <a:off x="2796023" y="1676114"/>
            <a:ext cx="2381250" cy="2390775"/>
          </a:xfrm>
          <a:prstGeom prst="rect">
            <a:avLst/>
          </a:prstGeom>
        </p:spPr>
      </p:pic>
      <p:pic>
        <p:nvPicPr>
          <p:cNvPr id="7" name="Picture 6">
            <a:extLst>
              <a:ext uri="{FF2B5EF4-FFF2-40B4-BE49-F238E27FC236}">
                <a16:creationId xmlns:a16="http://schemas.microsoft.com/office/drawing/2014/main" id="{059F2564-5F52-4B56-A3A6-570023513BD5}"/>
              </a:ext>
            </a:extLst>
          </p:cNvPr>
          <p:cNvPicPr>
            <a:picLocks noChangeAspect="1"/>
          </p:cNvPicPr>
          <p:nvPr/>
        </p:nvPicPr>
        <p:blipFill>
          <a:blip r:embed="rId4"/>
          <a:stretch>
            <a:fillRect/>
          </a:stretch>
        </p:blipFill>
        <p:spPr>
          <a:xfrm>
            <a:off x="5524933" y="1676114"/>
            <a:ext cx="2333625" cy="2362200"/>
          </a:xfrm>
          <a:prstGeom prst="rect">
            <a:avLst/>
          </a:prstGeom>
        </p:spPr>
      </p:pic>
      <p:pic>
        <p:nvPicPr>
          <p:cNvPr id="9" name="Picture 8">
            <a:extLst>
              <a:ext uri="{FF2B5EF4-FFF2-40B4-BE49-F238E27FC236}">
                <a16:creationId xmlns:a16="http://schemas.microsoft.com/office/drawing/2014/main" id="{EEC261EB-788E-4829-A431-8F9780C44B65}"/>
              </a:ext>
            </a:extLst>
          </p:cNvPr>
          <p:cNvPicPr>
            <a:picLocks noChangeAspect="1"/>
          </p:cNvPicPr>
          <p:nvPr/>
        </p:nvPicPr>
        <p:blipFill rotWithShape="1">
          <a:blip r:embed="rId5"/>
          <a:srcRect l="189336" t="-155094" r="-184276" b="154491"/>
          <a:stretch/>
        </p:blipFill>
        <p:spPr>
          <a:xfrm>
            <a:off x="3740727" y="2176462"/>
            <a:ext cx="1672937" cy="795338"/>
          </a:xfrm>
          <a:prstGeom prst="rect">
            <a:avLst/>
          </a:prstGeom>
        </p:spPr>
      </p:pic>
      <p:pic>
        <p:nvPicPr>
          <p:cNvPr id="10" name="Picture 9">
            <a:extLst>
              <a:ext uri="{FF2B5EF4-FFF2-40B4-BE49-F238E27FC236}">
                <a16:creationId xmlns:a16="http://schemas.microsoft.com/office/drawing/2014/main" id="{4FCA1F5D-1CBB-45B7-96ED-D3AAD8A7C1DF}"/>
              </a:ext>
            </a:extLst>
          </p:cNvPr>
          <p:cNvPicPr>
            <a:picLocks noChangeAspect="1"/>
          </p:cNvPicPr>
          <p:nvPr/>
        </p:nvPicPr>
        <p:blipFill rotWithShape="1">
          <a:blip r:embed="rId5"/>
          <a:srcRect l="5356"/>
          <a:stretch/>
        </p:blipFill>
        <p:spPr>
          <a:xfrm>
            <a:off x="498764" y="3276314"/>
            <a:ext cx="1667740" cy="790575"/>
          </a:xfrm>
          <a:prstGeom prst="rect">
            <a:avLst/>
          </a:prstGeom>
        </p:spPr>
      </p:pic>
    </p:spTree>
    <p:extLst>
      <p:ext uri="{BB962C8B-B14F-4D97-AF65-F5344CB8AC3E}">
        <p14:creationId xmlns:p14="http://schemas.microsoft.com/office/powerpoint/2010/main" val="3813976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07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7&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qPqyaGw7IUvpLmc5naD8_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ck0neVHRujqyNhhs9bGoQ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XGhd5v2HgsAY_6lH7YsQ2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JoydJ5zWE7HcX07D7k0uT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U48i1urlFEhgI5amFea0Z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w87bE2az9gGkA5MOp47FA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0uK12eBbFO2T5KQsvcFy_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zjLXC9o5xR1OSzluXlmWD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Qfy6UM2GYg.oSPaB7JoW2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cdr9tca89mA5DdBkXGDVM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MJU4_bOUSdyQ5umyHGZ1hg"/>
</p:tagLst>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372</TotalTime>
  <Words>1533</Words>
  <Application>Microsoft Office PowerPoint</Application>
  <PresentationFormat>On-screen Show (16:9)</PresentationFormat>
  <Paragraphs>204</Paragraphs>
  <Slides>21</Slides>
  <Notes>19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6" baseType="lpstr">
      <vt:lpstr>Arial</vt:lpstr>
      <vt:lpstr>Century Schoolbook</vt:lpstr>
      <vt:lpstr>Corbel</vt:lpstr>
      <vt:lpstr>Headlines</vt:lpstr>
      <vt:lpstr>think-cell Slide</vt:lpstr>
      <vt:lpstr>Facial Keypoints Detection</vt:lpstr>
      <vt:lpstr>Executive Summary</vt:lpstr>
      <vt:lpstr>Agenda</vt:lpstr>
      <vt:lpstr>Data Exploration and Cleaning</vt:lpstr>
      <vt:lpstr>Data Exploration  and Cleaning</vt:lpstr>
      <vt:lpstr>Data Augmentation - Rationale</vt:lpstr>
      <vt:lpstr>Data Augmentation - Flipping</vt:lpstr>
      <vt:lpstr>Data Augmentation - Blurring</vt:lpstr>
      <vt:lpstr>Data Augmentation – Histogram Stretching</vt:lpstr>
      <vt:lpstr>Baseline</vt:lpstr>
      <vt:lpstr>Building and Testing Models</vt:lpstr>
      <vt:lpstr>Model 1</vt:lpstr>
      <vt:lpstr>Model 2</vt:lpstr>
      <vt:lpstr>Model 3</vt:lpstr>
      <vt:lpstr>Model 4</vt:lpstr>
      <vt:lpstr>Main Model</vt:lpstr>
      <vt:lpstr>Specialist Models</vt:lpstr>
      <vt:lpstr>Kaggle Submission</vt:lpstr>
      <vt:lpstr>Summary of Learning</vt:lpstr>
      <vt:lpstr>Next Steps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Keypoints Detection</dc:title>
  <dc:creator>Swati Akella</dc:creator>
  <cp:lastModifiedBy>Hamnett, Thomas</cp:lastModifiedBy>
  <cp:revision>61</cp:revision>
  <dcterms:created xsi:type="dcterms:W3CDTF">2019-12-11T17:08:24Z</dcterms:created>
  <dcterms:modified xsi:type="dcterms:W3CDTF">2019-12-13T01:11:13Z</dcterms:modified>
</cp:coreProperties>
</file>