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4"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329320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48810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521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2277733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24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418432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1858912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97839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94288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CE122-B8B5-4BB2-BC65-874FEF01EA97}" type="datetimeFigureOut">
              <a:rPr lang="en-US" smtClean="0"/>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172741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FCE122-B8B5-4BB2-BC65-874FEF01EA97}" type="datetimeFigureOut">
              <a:rPr lang="en-US" smtClean="0"/>
              <a:t>09-Jul-20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80697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CE122-B8B5-4BB2-BC65-874FEF01EA97}" type="datetimeFigureOut">
              <a:rPr lang="en-US" smtClean="0"/>
              <a:t>09-Jul-20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288369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FCE122-B8B5-4BB2-BC65-874FEF01EA97}" type="datetimeFigureOut">
              <a:rPr lang="en-US" smtClean="0"/>
              <a:t>09-Jul-20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12284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CE122-B8B5-4BB2-BC65-874FEF01EA97}" type="datetimeFigureOut">
              <a:rPr lang="en-US" smtClean="0"/>
              <a:t>09-Jul-20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375139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FCE122-B8B5-4BB2-BC65-874FEF01EA97}" type="datetimeFigureOut">
              <a:rPr lang="en-US" smtClean="0"/>
              <a:t>09-Jul-20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308671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CE122-B8B5-4BB2-BC65-874FEF01EA97}" type="datetimeFigureOut">
              <a:rPr lang="en-US" smtClean="0"/>
              <a:t>09-Jul-20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79A1B-CD24-4759-8A68-3D8AC7BEE540}" type="slidenum">
              <a:rPr lang="en-US" smtClean="0"/>
              <a:t>‹#›</a:t>
            </a:fld>
            <a:endParaRPr lang="en-US"/>
          </a:p>
        </p:txBody>
      </p:sp>
    </p:spTree>
    <p:extLst>
      <p:ext uri="{BB962C8B-B14F-4D97-AF65-F5344CB8AC3E}">
        <p14:creationId xmlns:p14="http://schemas.microsoft.com/office/powerpoint/2010/main" val="86423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FCE122-B8B5-4BB2-BC65-874FEF01EA97}" type="datetimeFigureOut">
              <a:rPr lang="en-US" smtClean="0"/>
              <a:t>09-Jul-20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E79A1B-CD24-4759-8A68-3D8AC7BEE540}" type="slidenum">
              <a:rPr lang="en-US" smtClean="0"/>
              <a:t>‹#›</a:t>
            </a:fld>
            <a:endParaRPr lang="en-US"/>
          </a:p>
        </p:txBody>
      </p:sp>
    </p:spTree>
    <p:extLst>
      <p:ext uri="{BB962C8B-B14F-4D97-AF65-F5344CB8AC3E}">
        <p14:creationId xmlns:p14="http://schemas.microsoft.com/office/powerpoint/2010/main" val="17786525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B2AA-59D4-48B7-8D65-657B3E220854}"/>
              </a:ext>
            </a:extLst>
          </p:cNvPr>
          <p:cNvSpPr>
            <a:spLocks noGrp="1"/>
          </p:cNvSpPr>
          <p:nvPr>
            <p:ph type="ctrTitle"/>
          </p:nvPr>
        </p:nvSpPr>
        <p:spPr>
          <a:xfrm>
            <a:off x="1271397" y="1782698"/>
            <a:ext cx="7766936" cy="1646302"/>
          </a:xfrm>
        </p:spPr>
        <p:txBody>
          <a:bodyPr/>
          <a:lstStyle/>
          <a:p>
            <a:pPr algn="l"/>
            <a:r>
              <a:rPr lang="en-US" dirty="0"/>
              <a:t>Data Communication &amp;</a:t>
            </a:r>
            <a:br>
              <a:rPr lang="en-US" dirty="0"/>
            </a:br>
            <a:r>
              <a:rPr lang="en-US" dirty="0"/>
              <a:t>Networks.</a:t>
            </a:r>
          </a:p>
        </p:txBody>
      </p:sp>
      <p:sp>
        <p:nvSpPr>
          <p:cNvPr id="3" name="Subtitle 2">
            <a:extLst>
              <a:ext uri="{FF2B5EF4-FFF2-40B4-BE49-F238E27FC236}">
                <a16:creationId xmlns:a16="http://schemas.microsoft.com/office/drawing/2014/main" id="{EE36C24C-8C86-45C7-9B46-1BA372DB3E47}"/>
              </a:ext>
            </a:extLst>
          </p:cNvPr>
          <p:cNvSpPr>
            <a:spLocks noGrp="1"/>
          </p:cNvSpPr>
          <p:nvPr>
            <p:ph type="subTitle" idx="1"/>
          </p:nvPr>
        </p:nvSpPr>
        <p:spPr>
          <a:xfrm>
            <a:off x="950886" y="3498342"/>
            <a:ext cx="9888228" cy="2836469"/>
          </a:xfrm>
        </p:spPr>
        <p:txBody>
          <a:bodyPr>
            <a:normAutofit/>
          </a:bodyPr>
          <a:lstStyle/>
          <a:p>
            <a:endParaRPr lang="en-US" dirty="0"/>
          </a:p>
          <a:p>
            <a:pPr algn="l"/>
            <a:r>
              <a:rPr lang="en-US" dirty="0"/>
              <a:t>	</a:t>
            </a:r>
            <a:r>
              <a:rPr lang="en-US" sz="3200" b="1" dirty="0"/>
              <a:t>EXPERIMENT 12 - HOME NETWORK SETUP</a:t>
            </a:r>
          </a:p>
          <a:p>
            <a:endParaRPr lang="en-US" b="1" dirty="0"/>
          </a:p>
          <a:p>
            <a:pPr algn="l"/>
            <a:r>
              <a:rPr lang="en-US" sz="1400" b="1" dirty="0"/>
              <a:t>          </a:t>
            </a:r>
            <a:r>
              <a:rPr lang="en-US" b="1" dirty="0"/>
              <a:t>BY:</a:t>
            </a:r>
            <a:r>
              <a:rPr lang="en-US" sz="1400" b="1" dirty="0"/>
              <a:t>  </a:t>
            </a:r>
            <a:r>
              <a:rPr lang="en-US" sz="2000" b="1" dirty="0"/>
              <a:t>Group 12</a:t>
            </a:r>
          </a:p>
          <a:p>
            <a:pPr algn="l"/>
            <a:r>
              <a:rPr lang="en-US" sz="1400" b="1" dirty="0"/>
              <a:t>		  </a:t>
            </a:r>
            <a:r>
              <a:rPr lang="en-US" b="1" dirty="0"/>
              <a:t>Saket Tiwari (2017UGEC035R)</a:t>
            </a:r>
            <a:r>
              <a:rPr lang="en-US" sz="1400" b="1" dirty="0"/>
              <a:t>	                                                                                                  </a:t>
            </a:r>
            <a:r>
              <a:rPr lang="en-US" b="1" dirty="0"/>
              <a:t>                        	        Ankit Kumar</a:t>
            </a:r>
            <a:r>
              <a:rPr lang="en-US" sz="1400" b="1" dirty="0"/>
              <a:t> </a:t>
            </a:r>
            <a:r>
              <a:rPr lang="en-US" b="1" dirty="0"/>
              <a:t>(2017UGEC005R)</a:t>
            </a:r>
          </a:p>
        </p:txBody>
      </p:sp>
    </p:spTree>
    <p:extLst>
      <p:ext uri="{BB962C8B-B14F-4D97-AF65-F5344CB8AC3E}">
        <p14:creationId xmlns:p14="http://schemas.microsoft.com/office/powerpoint/2010/main" val="28711226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9864-A64B-479E-A44A-698D77863F3B}"/>
              </a:ext>
            </a:extLst>
          </p:cNvPr>
          <p:cNvSpPr>
            <a:spLocks noGrp="1"/>
          </p:cNvSpPr>
          <p:nvPr>
            <p:ph type="title"/>
          </p:nvPr>
        </p:nvSpPr>
        <p:spPr>
          <a:xfrm>
            <a:off x="1141413" y="618518"/>
            <a:ext cx="9905998" cy="873398"/>
          </a:xfrm>
        </p:spPr>
        <p:txBody>
          <a:bodyPr/>
          <a:lstStyle/>
          <a:p>
            <a:r>
              <a:rPr lang="en-US" dirty="0"/>
              <a:t>Wired or wireless ???</a:t>
            </a:r>
          </a:p>
        </p:txBody>
      </p:sp>
      <p:sp>
        <p:nvSpPr>
          <p:cNvPr id="3" name="Content Placeholder 2">
            <a:extLst>
              <a:ext uri="{FF2B5EF4-FFF2-40B4-BE49-F238E27FC236}">
                <a16:creationId xmlns:a16="http://schemas.microsoft.com/office/drawing/2014/main" id="{FF319DC5-28CF-4D2C-B8D3-43B59554B3B3}"/>
              </a:ext>
            </a:extLst>
          </p:cNvPr>
          <p:cNvSpPr>
            <a:spLocks noGrp="1"/>
          </p:cNvSpPr>
          <p:nvPr>
            <p:ph idx="1"/>
          </p:nvPr>
        </p:nvSpPr>
        <p:spPr>
          <a:xfrm>
            <a:off x="1141412" y="1491916"/>
            <a:ext cx="9905999" cy="4747565"/>
          </a:xfrm>
        </p:spPr>
        <p:txBody>
          <a:bodyPr/>
          <a:lstStyle/>
          <a:p>
            <a:r>
              <a:rPr lang="en-US" dirty="0"/>
              <a:t>Wired networks use </a:t>
            </a:r>
            <a:r>
              <a:rPr lang="en-US" b="1" dirty="0"/>
              <a:t>Ethernet over UTP cable</a:t>
            </a:r>
            <a:r>
              <a:rPr lang="en-US" dirty="0"/>
              <a:t> and tend to be faster than wireless networks, which is an important consideration if you are a gamer.</a:t>
            </a:r>
          </a:p>
        </p:txBody>
      </p:sp>
    </p:spTree>
    <p:extLst>
      <p:ext uri="{BB962C8B-B14F-4D97-AF65-F5344CB8AC3E}">
        <p14:creationId xmlns:p14="http://schemas.microsoft.com/office/powerpoint/2010/main" val="3101906186"/>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9864-A64B-479E-A44A-698D77863F3B}"/>
              </a:ext>
            </a:extLst>
          </p:cNvPr>
          <p:cNvSpPr>
            <a:spLocks noGrp="1"/>
          </p:cNvSpPr>
          <p:nvPr>
            <p:ph type="title"/>
          </p:nvPr>
        </p:nvSpPr>
        <p:spPr>
          <a:xfrm>
            <a:off x="1141413" y="618518"/>
            <a:ext cx="9905998" cy="873398"/>
          </a:xfrm>
        </p:spPr>
        <p:txBody>
          <a:bodyPr/>
          <a:lstStyle/>
          <a:p>
            <a:r>
              <a:rPr lang="en-US" dirty="0"/>
              <a:t>Wired or wireless ???</a:t>
            </a:r>
          </a:p>
        </p:txBody>
      </p:sp>
      <p:sp>
        <p:nvSpPr>
          <p:cNvPr id="3" name="Content Placeholder 2">
            <a:extLst>
              <a:ext uri="{FF2B5EF4-FFF2-40B4-BE49-F238E27FC236}">
                <a16:creationId xmlns:a16="http://schemas.microsoft.com/office/drawing/2014/main" id="{FF319DC5-28CF-4D2C-B8D3-43B59554B3B3}"/>
              </a:ext>
            </a:extLst>
          </p:cNvPr>
          <p:cNvSpPr>
            <a:spLocks noGrp="1"/>
          </p:cNvSpPr>
          <p:nvPr>
            <p:ph idx="1"/>
          </p:nvPr>
        </p:nvSpPr>
        <p:spPr>
          <a:xfrm>
            <a:off x="1141412" y="1491916"/>
            <a:ext cx="9905999" cy="4747565"/>
          </a:xfrm>
        </p:spPr>
        <p:txBody>
          <a:bodyPr/>
          <a:lstStyle/>
          <a:p>
            <a:r>
              <a:rPr lang="en-US" dirty="0"/>
              <a:t>Wired networks use </a:t>
            </a:r>
            <a:r>
              <a:rPr lang="en-US" b="1" dirty="0"/>
              <a:t>Ethernet over UTP cable</a:t>
            </a:r>
            <a:r>
              <a:rPr lang="en-US" dirty="0"/>
              <a:t> and tend to be faster than wireless networks, which is an important consideration if you are a gamer.</a:t>
            </a:r>
          </a:p>
        </p:txBody>
      </p:sp>
      <p:pic>
        <p:nvPicPr>
          <p:cNvPr id="4" name="Picture 3">
            <a:extLst>
              <a:ext uri="{FF2B5EF4-FFF2-40B4-BE49-F238E27FC236}">
                <a16:creationId xmlns:a16="http://schemas.microsoft.com/office/drawing/2014/main" id="{809BA05E-27CF-4833-B144-CC83431470E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20355" y="2689542"/>
            <a:ext cx="6038635" cy="2676542"/>
          </a:xfrm>
          <a:prstGeom prst="rect">
            <a:avLst/>
          </a:prstGeom>
        </p:spPr>
      </p:pic>
    </p:spTree>
    <p:extLst>
      <p:ext uri="{BB962C8B-B14F-4D97-AF65-F5344CB8AC3E}">
        <p14:creationId xmlns:p14="http://schemas.microsoft.com/office/powerpoint/2010/main" val="298857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9864-A64B-479E-A44A-698D77863F3B}"/>
              </a:ext>
            </a:extLst>
          </p:cNvPr>
          <p:cNvSpPr>
            <a:spLocks noGrp="1"/>
          </p:cNvSpPr>
          <p:nvPr>
            <p:ph type="title"/>
          </p:nvPr>
        </p:nvSpPr>
        <p:spPr>
          <a:xfrm>
            <a:off x="1141413" y="618518"/>
            <a:ext cx="9905998" cy="873398"/>
          </a:xfrm>
        </p:spPr>
        <p:txBody>
          <a:bodyPr/>
          <a:lstStyle/>
          <a:p>
            <a:r>
              <a:rPr lang="en-US" dirty="0"/>
              <a:t>Wired or wireless ???</a:t>
            </a:r>
          </a:p>
        </p:txBody>
      </p:sp>
      <p:sp>
        <p:nvSpPr>
          <p:cNvPr id="3" name="Content Placeholder 2">
            <a:extLst>
              <a:ext uri="{FF2B5EF4-FFF2-40B4-BE49-F238E27FC236}">
                <a16:creationId xmlns:a16="http://schemas.microsoft.com/office/drawing/2014/main" id="{FF319DC5-28CF-4D2C-B8D3-43B59554B3B3}"/>
              </a:ext>
            </a:extLst>
          </p:cNvPr>
          <p:cNvSpPr>
            <a:spLocks noGrp="1"/>
          </p:cNvSpPr>
          <p:nvPr>
            <p:ph idx="1"/>
          </p:nvPr>
        </p:nvSpPr>
        <p:spPr>
          <a:xfrm>
            <a:off x="1141412" y="1491916"/>
            <a:ext cx="9905999" cy="4747565"/>
          </a:xfrm>
        </p:spPr>
        <p:txBody>
          <a:bodyPr>
            <a:normAutofit/>
          </a:bodyPr>
          <a:lstStyle/>
          <a:p>
            <a:r>
              <a:rPr lang="en-US" dirty="0"/>
              <a:t>Wired networks use </a:t>
            </a:r>
            <a:r>
              <a:rPr lang="en-US" b="1" dirty="0"/>
              <a:t>Ethernet over UTP cable</a:t>
            </a:r>
            <a:r>
              <a:rPr lang="en-US" dirty="0"/>
              <a:t> and tend to be faster than wireless networks, which is an important consideration if you are a gamer.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simple</a:t>
            </a:r>
            <a:r>
              <a:rPr lang="en-US" b="1" dirty="0"/>
              <a:t> wired home network diagram</a:t>
            </a:r>
            <a:r>
              <a:rPr lang="en-US" dirty="0"/>
              <a:t> shows a minimum setup with a switch and broadband router.</a:t>
            </a:r>
          </a:p>
          <a:p>
            <a:endParaRPr lang="en-US" dirty="0"/>
          </a:p>
        </p:txBody>
      </p:sp>
      <p:pic>
        <p:nvPicPr>
          <p:cNvPr id="4" name="Picture 3">
            <a:extLst>
              <a:ext uri="{FF2B5EF4-FFF2-40B4-BE49-F238E27FC236}">
                <a16:creationId xmlns:a16="http://schemas.microsoft.com/office/drawing/2014/main" id="{809BA05E-27CF-4833-B144-CC83431470E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46208" y="2447092"/>
            <a:ext cx="5846129" cy="2443932"/>
          </a:xfrm>
          <a:prstGeom prst="rect">
            <a:avLst/>
          </a:prstGeom>
        </p:spPr>
      </p:pic>
    </p:spTree>
    <p:extLst>
      <p:ext uri="{BB962C8B-B14F-4D97-AF65-F5344CB8AC3E}">
        <p14:creationId xmlns:p14="http://schemas.microsoft.com/office/powerpoint/2010/main" val="215520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  ADVANTAGES</a:t>
            </a:r>
          </a:p>
        </p:txBody>
      </p:sp>
    </p:spTree>
    <p:extLst>
      <p:ext uri="{BB962C8B-B14F-4D97-AF65-F5344CB8AC3E}">
        <p14:creationId xmlns:p14="http://schemas.microsoft.com/office/powerpoint/2010/main" val="409411404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ADVANTAGES:</a:t>
            </a:r>
          </a:p>
          <a:p>
            <a:pPr marL="0" indent="0">
              <a:buNone/>
            </a:pPr>
            <a:endParaRPr lang="en-US" dirty="0"/>
          </a:p>
          <a:p>
            <a:pPr>
              <a:buFont typeface="Wingdings" panose="05000000000000000000" pitchFamily="2" charset="2"/>
              <a:buChar char="q"/>
            </a:pPr>
            <a:r>
              <a:rPr lang="en-US" dirty="0"/>
              <a:t> Fast typically 100 Mbps to 10 Gbps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4049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ADVANTAGES:</a:t>
            </a:r>
          </a:p>
          <a:p>
            <a:pPr marL="0" indent="0">
              <a:buNone/>
            </a:pPr>
            <a:endParaRPr lang="en-US" dirty="0"/>
          </a:p>
          <a:p>
            <a:pPr>
              <a:buFont typeface="Wingdings" panose="05000000000000000000" pitchFamily="2" charset="2"/>
              <a:buChar char="q"/>
            </a:pPr>
            <a:r>
              <a:rPr lang="en-US" dirty="0"/>
              <a:t> Fast typically 100 Mbps to 10 Gbps</a:t>
            </a:r>
          </a:p>
          <a:p>
            <a:pPr>
              <a:buFont typeface="Wingdings" panose="05000000000000000000" pitchFamily="2" charset="2"/>
              <a:buChar char="q"/>
            </a:pPr>
            <a:r>
              <a:rPr lang="en-US" dirty="0"/>
              <a:t> Secure and reliable.</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14035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Dis-Advantages:</a:t>
            </a:r>
          </a:p>
          <a:p>
            <a:pPr marL="0" indent="0">
              <a:buNone/>
            </a:pPr>
            <a:endParaRPr lang="en-US" dirty="0"/>
          </a:p>
        </p:txBody>
      </p:sp>
    </p:spTree>
    <p:extLst>
      <p:ext uri="{BB962C8B-B14F-4D97-AF65-F5344CB8AC3E}">
        <p14:creationId xmlns:p14="http://schemas.microsoft.com/office/powerpoint/2010/main" val="88671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Dis-Advantages:</a:t>
            </a:r>
          </a:p>
          <a:p>
            <a:pPr marL="0" indent="0">
              <a:buNone/>
            </a:pPr>
            <a:endParaRPr lang="en-US" dirty="0"/>
          </a:p>
          <a:p>
            <a:pPr>
              <a:buFont typeface="Wingdings" panose="05000000000000000000" pitchFamily="2" charset="2"/>
              <a:buChar char="q"/>
            </a:pPr>
            <a:r>
              <a:rPr lang="en-US" dirty="0"/>
              <a:t>Doesn’t work with devices that don’t have an Ethernet port e.g. tablets and smart phones.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152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Dis-Advantages:</a:t>
            </a:r>
          </a:p>
          <a:p>
            <a:pPr marL="0" indent="0">
              <a:buNone/>
            </a:pPr>
            <a:endParaRPr lang="en-US" dirty="0"/>
          </a:p>
          <a:p>
            <a:pPr>
              <a:buFont typeface="Wingdings" panose="05000000000000000000" pitchFamily="2" charset="2"/>
              <a:buChar char="q"/>
            </a:pPr>
            <a:r>
              <a:rPr lang="en-US" dirty="0"/>
              <a:t>Doesn’t work with devices that don’t have an Ethernet port e.g. tablets and smart phones.</a:t>
            </a:r>
          </a:p>
          <a:p>
            <a:pPr>
              <a:buFont typeface="Wingdings" panose="05000000000000000000" pitchFamily="2" charset="2"/>
              <a:buChar char="q"/>
            </a:pPr>
            <a:r>
              <a:rPr lang="en-US" dirty="0"/>
              <a:t>Not so easy for visitors and mobile devices (laptops) to connect to.</a:t>
            </a:r>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225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Dis-Advantages:</a:t>
            </a:r>
          </a:p>
          <a:p>
            <a:pPr marL="0" indent="0">
              <a:buNone/>
            </a:pPr>
            <a:endParaRPr lang="en-US" dirty="0"/>
          </a:p>
          <a:p>
            <a:pPr>
              <a:buFont typeface="Wingdings" panose="05000000000000000000" pitchFamily="2" charset="2"/>
              <a:buChar char="q"/>
            </a:pPr>
            <a:r>
              <a:rPr lang="en-US" dirty="0"/>
              <a:t>Doesn’t work with devices that don’t have an Ethernet port e.g. tablets and smart phones.</a:t>
            </a:r>
          </a:p>
          <a:p>
            <a:pPr>
              <a:buFont typeface="Wingdings" panose="05000000000000000000" pitchFamily="2" charset="2"/>
              <a:buChar char="q"/>
            </a:pPr>
            <a:r>
              <a:rPr lang="en-US" dirty="0"/>
              <a:t>Not so easy for visitors and mobile devices (laptops) to connect to.</a:t>
            </a:r>
          </a:p>
          <a:p>
            <a:pPr>
              <a:buFont typeface="Wingdings" panose="05000000000000000000" pitchFamily="2" charset="2"/>
              <a:buChar char="q"/>
            </a:pPr>
            <a:r>
              <a:rPr lang="en-US" dirty="0"/>
              <a:t>Not so easy and fast to setup as it requires running cables. However Home plug or powerline adapters can be used instead.</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8720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B0C5-07C0-46BA-B4B0-006D0755C2A6}"/>
              </a:ext>
            </a:extLst>
          </p:cNvPr>
          <p:cNvSpPr>
            <a:spLocks noGrp="1"/>
          </p:cNvSpPr>
          <p:nvPr>
            <p:ph type="title"/>
          </p:nvPr>
        </p:nvSpPr>
        <p:spPr>
          <a:xfrm>
            <a:off x="1141413" y="618518"/>
            <a:ext cx="9905998" cy="1002892"/>
          </a:xfrm>
        </p:spPr>
        <p:txBody>
          <a:bodyPr/>
          <a:lstStyle/>
          <a:p>
            <a:r>
              <a:rPr lang="en-US" dirty="0"/>
              <a:t>OBJECTIVE</a:t>
            </a:r>
          </a:p>
        </p:txBody>
      </p:sp>
      <p:sp>
        <p:nvSpPr>
          <p:cNvPr id="3" name="Content Placeholder 2">
            <a:extLst>
              <a:ext uri="{FF2B5EF4-FFF2-40B4-BE49-F238E27FC236}">
                <a16:creationId xmlns:a16="http://schemas.microsoft.com/office/drawing/2014/main" id="{7F1CBDFA-A2C1-497C-BE26-E2BA7B24D87D}"/>
              </a:ext>
            </a:extLst>
          </p:cNvPr>
          <p:cNvSpPr>
            <a:spLocks noGrp="1"/>
          </p:cNvSpPr>
          <p:nvPr>
            <p:ph idx="1"/>
          </p:nvPr>
        </p:nvSpPr>
        <p:spPr>
          <a:xfrm>
            <a:off x="1141412" y="1621410"/>
            <a:ext cx="10557252" cy="4169791"/>
          </a:xfrm>
        </p:spPr>
        <p:txBody>
          <a:bodyPr/>
          <a:lstStyle/>
          <a:p>
            <a:r>
              <a:rPr lang="en-US" dirty="0"/>
              <a:t>AIM OF THE EXPERIMENT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83162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USES:</a:t>
            </a:r>
          </a:p>
          <a:p>
            <a:pPr marL="0" indent="0">
              <a:buNone/>
            </a:pPr>
            <a:endParaRPr lang="en-US" dirty="0"/>
          </a:p>
          <a:p>
            <a:pPr marL="0" indent="0">
              <a:buNone/>
            </a:pPr>
            <a:endParaRPr lang="en-US" dirty="0"/>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9726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4ABB-3CFD-4995-8ED2-D0B734FBE883}"/>
              </a:ext>
            </a:extLst>
          </p:cNvPr>
          <p:cNvSpPr>
            <a:spLocks noGrp="1"/>
          </p:cNvSpPr>
          <p:nvPr>
            <p:ph type="title"/>
          </p:nvPr>
        </p:nvSpPr>
        <p:spPr>
          <a:xfrm>
            <a:off x="1141413" y="618518"/>
            <a:ext cx="9905998" cy="825271"/>
          </a:xfrm>
        </p:spPr>
        <p:txBody>
          <a:bodyPr/>
          <a:lstStyle/>
          <a:p>
            <a:r>
              <a:rPr lang="en-US" dirty="0"/>
              <a:t>Wired</a:t>
            </a:r>
          </a:p>
        </p:txBody>
      </p:sp>
      <p:sp>
        <p:nvSpPr>
          <p:cNvPr id="3" name="Content Placeholder 2">
            <a:extLst>
              <a:ext uri="{FF2B5EF4-FFF2-40B4-BE49-F238E27FC236}">
                <a16:creationId xmlns:a16="http://schemas.microsoft.com/office/drawing/2014/main" id="{C73AFA67-0C48-46C9-84E3-1BE740F332C3}"/>
              </a:ext>
            </a:extLst>
          </p:cNvPr>
          <p:cNvSpPr>
            <a:spLocks noGrp="1"/>
          </p:cNvSpPr>
          <p:nvPr>
            <p:ph idx="1"/>
          </p:nvPr>
        </p:nvSpPr>
        <p:spPr>
          <a:xfrm>
            <a:off x="1141412" y="1443789"/>
            <a:ext cx="9905999" cy="4347412"/>
          </a:xfrm>
        </p:spPr>
        <p:txBody>
          <a:bodyPr/>
          <a:lstStyle/>
          <a:p>
            <a:pPr marL="0" indent="0">
              <a:buNone/>
            </a:pPr>
            <a:r>
              <a:rPr lang="en-US" dirty="0"/>
              <a:t>USES:</a:t>
            </a:r>
          </a:p>
          <a:p>
            <a:pPr marL="0" indent="0">
              <a:buNone/>
            </a:pPr>
            <a:endParaRPr lang="en-US" dirty="0"/>
          </a:p>
          <a:p>
            <a:pPr>
              <a:buFont typeface="Wingdings" panose="05000000000000000000" pitchFamily="2" charset="2"/>
              <a:buChar char="q"/>
            </a:pPr>
            <a:r>
              <a:rPr lang="en-US" dirty="0"/>
              <a:t>Used for network backbone i.e. connecting between router, network switches and wireless access points on different levels (floors).</a:t>
            </a:r>
          </a:p>
          <a:p>
            <a:pPr marL="0" indent="0">
              <a:buNone/>
            </a:pPr>
            <a:endParaRPr lang="en-US" dirty="0"/>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635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Tree>
    <p:extLst>
      <p:ext uri="{BB962C8B-B14F-4D97-AF65-F5344CB8AC3E}">
        <p14:creationId xmlns:p14="http://schemas.microsoft.com/office/powerpoint/2010/main" val="2188320548"/>
      </p:ext>
    </p:extLst>
  </p:cSld>
  <p:clrMapOvr>
    <a:masterClrMapping/>
  </p:clrMapOvr>
  <p:transition spd="slow">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r>
              <a:rPr lang="en-US" dirty="0"/>
              <a:t>Wireless networks use </a:t>
            </a:r>
            <a:r>
              <a:rPr lang="en-US" b="1" dirty="0"/>
              <a:t>Wi-Fi.</a:t>
            </a:r>
            <a:r>
              <a:rPr lang="en-US" dirty="0"/>
              <a:t> and are quick and easy to install, but are generally slower than wired networks.</a:t>
            </a:r>
          </a:p>
          <a:p>
            <a:pPr marL="0" indent="0">
              <a:buNone/>
            </a:pPr>
            <a:endParaRPr lang="en-US" dirty="0"/>
          </a:p>
        </p:txBody>
      </p:sp>
    </p:spTree>
    <p:extLst>
      <p:ext uri="{BB962C8B-B14F-4D97-AF65-F5344CB8AC3E}">
        <p14:creationId xmlns:p14="http://schemas.microsoft.com/office/powerpoint/2010/main" val="3091032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r>
              <a:rPr lang="en-US" dirty="0"/>
              <a:t>Wireless networks use </a:t>
            </a:r>
            <a:r>
              <a:rPr lang="en-US" b="1" dirty="0"/>
              <a:t>Wi-Fi.</a:t>
            </a:r>
            <a:r>
              <a:rPr lang="en-US" dirty="0"/>
              <a:t> and are quick and easy to install, but are generally slower than wired networks.</a:t>
            </a:r>
          </a:p>
          <a:p>
            <a:pPr marL="0" indent="0">
              <a:buNone/>
            </a:pPr>
            <a:endParaRPr lang="en-US" dirty="0"/>
          </a:p>
        </p:txBody>
      </p:sp>
      <p:pic>
        <p:nvPicPr>
          <p:cNvPr id="4" name="Picture 3">
            <a:extLst>
              <a:ext uri="{FF2B5EF4-FFF2-40B4-BE49-F238E27FC236}">
                <a16:creationId xmlns:a16="http://schemas.microsoft.com/office/drawing/2014/main" id="{5509C7DC-3171-4B96-B478-55C47117AD82}"/>
              </a:ext>
            </a:extLst>
          </p:cNvPr>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2552790" y="3044892"/>
            <a:ext cx="5663081" cy="2746309"/>
          </a:xfrm>
          <a:prstGeom prst="rect">
            <a:avLst/>
          </a:prstGeom>
        </p:spPr>
      </p:pic>
    </p:spTree>
    <p:extLst>
      <p:ext uri="{BB962C8B-B14F-4D97-AF65-F5344CB8AC3E}">
        <p14:creationId xmlns:p14="http://schemas.microsoft.com/office/powerpoint/2010/main" val="490430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065999"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ADVANTAGES:</a:t>
            </a:r>
          </a:p>
          <a:p>
            <a:pPr marL="0" indent="0">
              <a:buNone/>
            </a:pPr>
            <a:endParaRPr lang="en-US" dirty="0"/>
          </a:p>
        </p:txBody>
      </p:sp>
    </p:spTree>
    <p:extLst>
      <p:ext uri="{BB962C8B-B14F-4D97-AF65-F5344CB8AC3E}">
        <p14:creationId xmlns:p14="http://schemas.microsoft.com/office/powerpoint/2010/main" val="21579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ADVANTAGES:</a:t>
            </a:r>
          </a:p>
          <a:p>
            <a:pPr marL="0" indent="0">
              <a:buNone/>
            </a:pPr>
            <a:endParaRPr lang="en-US" dirty="0"/>
          </a:p>
          <a:p>
            <a:pPr>
              <a:buFont typeface="Wingdings" panose="05000000000000000000" pitchFamily="2" charset="2"/>
              <a:buChar char="q"/>
            </a:pPr>
            <a:r>
              <a:rPr lang="en-US" dirty="0"/>
              <a:t> Easy to setup from an end user perspective.</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25817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ADVANTAGES:</a:t>
            </a:r>
          </a:p>
          <a:p>
            <a:pPr marL="0" indent="0">
              <a:buNone/>
            </a:pPr>
            <a:endParaRPr lang="en-US" dirty="0"/>
          </a:p>
          <a:p>
            <a:pPr>
              <a:buFont typeface="Wingdings" panose="05000000000000000000" pitchFamily="2" charset="2"/>
              <a:buChar char="q"/>
            </a:pPr>
            <a:r>
              <a:rPr lang="en-US" dirty="0"/>
              <a:t> Easy to setup from an end user perspective.</a:t>
            </a:r>
          </a:p>
          <a:p>
            <a:pPr>
              <a:buFont typeface="Wingdings" panose="05000000000000000000" pitchFamily="2" charset="2"/>
              <a:buChar char="q"/>
            </a:pPr>
            <a:r>
              <a:rPr lang="en-US" dirty="0"/>
              <a:t> Allows easy access to smart phones, Tablets and mobile devices.</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93838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ADVANTAGES:</a:t>
            </a:r>
          </a:p>
          <a:p>
            <a:pPr marL="0" indent="0">
              <a:buNone/>
            </a:pPr>
            <a:endParaRPr lang="en-US" dirty="0"/>
          </a:p>
          <a:p>
            <a:pPr>
              <a:buFont typeface="Wingdings" panose="05000000000000000000" pitchFamily="2" charset="2"/>
              <a:buChar char="q"/>
            </a:pPr>
            <a:r>
              <a:rPr lang="en-US" dirty="0"/>
              <a:t> Easy to setup from an end user perspective.</a:t>
            </a:r>
          </a:p>
          <a:p>
            <a:pPr>
              <a:buFont typeface="Wingdings" panose="05000000000000000000" pitchFamily="2" charset="2"/>
              <a:buChar char="q"/>
            </a:pPr>
            <a:r>
              <a:rPr lang="en-US" dirty="0"/>
              <a:t> Allows easy access to smart phones, Tablets and mobile devices.</a:t>
            </a:r>
          </a:p>
          <a:p>
            <a:pPr>
              <a:buFont typeface="Wingdings" panose="05000000000000000000" pitchFamily="2" charset="2"/>
              <a:buChar char="q"/>
            </a:pPr>
            <a:r>
              <a:rPr lang="en-US" dirty="0"/>
              <a:t> No cables to run.</a:t>
            </a:r>
          </a:p>
          <a:p>
            <a:pPr marL="0" indent="0">
              <a:buNone/>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9695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DIS-ADVANTAGES:</a:t>
            </a:r>
          </a:p>
          <a:p>
            <a:pPr marL="0" indent="0">
              <a:buNone/>
            </a:pPr>
            <a:endParaRPr lang="en-US" dirty="0"/>
          </a:p>
          <a:p>
            <a:pPr>
              <a:buFont typeface="Wingdings" panose="05000000000000000000" pitchFamily="2" charset="2"/>
              <a:buChar char="q"/>
            </a:pPr>
            <a:r>
              <a:rPr lang="en-US" dirty="0"/>
              <a:t>Not as Secure as wired networks without proper configuration. and easy to setup insecurely.</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88053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B0C5-07C0-46BA-B4B0-006D0755C2A6}"/>
              </a:ext>
            </a:extLst>
          </p:cNvPr>
          <p:cNvSpPr>
            <a:spLocks noGrp="1"/>
          </p:cNvSpPr>
          <p:nvPr>
            <p:ph type="title"/>
          </p:nvPr>
        </p:nvSpPr>
        <p:spPr>
          <a:xfrm>
            <a:off x="1141413" y="618518"/>
            <a:ext cx="9905998" cy="1002892"/>
          </a:xfrm>
        </p:spPr>
        <p:txBody>
          <a:bodyPr/>
          <a:lstStyle/>
          <a:p>
            <a:r>
              <a:rPr lang="en-US" dirty="0"/>
              <a:t>OBJECTIVE</a:t>
            </a:r>
          </a:p>
        </p:txBody>
      </p:sp>
      <p:sp>
        <p:nvSpPr>
          <p:cNvPr id="3" name="Content Placeholder 2">
            <a:extLst>
              <a:ext uri="{FF2B5EF4-FFF2-40B4-BE49-F238E27FC236}">
                <a16:creationId xmlns:a16="http://schemas.microsoft.com/office/drawing/2014/main" id="{7F1CBDFA-A2C1-497C-BE26-E2BA7B24D87D}"/>
              </a:ext>
            </a:extLst>
          </p:cNvPr>
          <p:cNvSpPr>
            <a:spLocks noGrp="1"/>
          </p:cNvSpPr>
          <p:nvPr>
            <p:ph idx="1"/>
          </p:nvPr>
        </p:nvSpPr>
        <p:spPr>
          <a:xfrm>
            <a:off x="1141412" y="1621410"/>
            <a:ext cx="10557252" cy="4169791"/>
          </a:xfrm>
        </p:spPr>
        <p:txBody>
          <a:bodyPr/>
          <a:lstStyle/>
          <a:p>
            <a:r>
              <a:rPr lang="en-US" dirty="0"/>
              <a:t>AIM OF THE EXPERIMENT</a:t>
            </a:r>
          </a:p>
          <a:p>
            <a:pPr marL="0" indent="0">
              <a:buNone/>
            </a:pPr>
            <a:r>
              <a:rPr lang="en-US" dirty="0"/>
              <a:t>   Configuration of a home network topology using Cisco Packet Tracer software.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06679810"/>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DIS-ADVANTAGES:</a:t>
            </a:r>
          </a:p>
          <a:p>
            <a:pPr marL="0" indent="0">
              <a:buNone/>
            </a:pPr>
            <a:endParaRPr lang="en-US" dirty="0"/>
          </a:p>
          <a:p>
            <a:pPr>
              <a:buFont typeface="Wingdings" panose="05000000000000000000" pitchFamily="2" charset="2"/>
              <a:buChar char="q"/>
            </a:pPr>
            <a:r>
              <a:rPr lang="en-US" dirty="0"/>
              <a:t>Not as Secure as wired networks without proper configuration. and easy to setup insecurely.</a:t>
            </a:r>
          </a:p>
          <a:p>
            <a:pPr>
              <a:buFont typeface="Wingdings" panose="05000000000000000000" pitchFamily="2" charset="2"/>
              <a:buChar char="q"/>
            </a:pPr>
            <a:r>
              <a:rPr lang="en-US" dirty="0"/>
              <a:t>Not so as fast as wired networks.</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748888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DIS-ADVANTAGES:</a:t>
            </a:r>
          </a:p>
          <a:p>
            <a:pPr marL="0" indent="0">
              <a:buNone/>
            </a:pPr>
            <a:endParaRPr lang="en-US" dirty="0"/>
          </a:p>
          <a:p>
            <a:pPr>
              <a:buFont typeface="Wingdings" panose="05000000000000000000" pitchFamily="2" charset="2"/>
              <a:buChar char="q"/>
            </a:pPr>
            <a:r>
              <a:rPr lang="en-US" dirty="0"/>
              <a:t>Not as Secure as wired networks without proper configuration. and easy to setup insecurely.</a:t>
            </a:r>
          </a:p>
          <a:p>
            <a:pPr>
              <a:buFont typeface="Wingdings" panose="05000000000000000000" pitchFamily="2" charset="2"/>
              <a:buChar char="q"/>
            </a:pPr>
            <a:r>
              <a:rPr lang="en-US" dirty="0"/>
              <a:t>Not so as fast as wired networks.</a:t>
            </a:r>
          </a:p>
          <a:p>
            <a:pPr>
              <a:buFont typeface="Wingdings" panose="05000000000000000000" pitchFamily="2" charset="2"/>
              <a:buChar char="q"/>
            </a:pPr>
            <a:r>
              <a:rPr lang="en-US" dirty="0"/>
              <a:t>Not as reliable as wired networks.</a:t>
            </a:r>
          </a:p>
        </p:txBody>
      </p:sp>
    </p:spTree>
    <p:extLst>
      <p:ext uri="{BB962C8B-B14F-4D97-AF65-F5344CB8AC3E}">
        <p14:creationId xmlns:p14="http://schemas.microsoft.com/office/powerpoint/2010/main" val="4286526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USES:</a:t>
            </a:r>
          </a:p>
        </p:txBody>
      </p:sp>
    </p:spTree>
    <p:extLst>
      <p:ext uri="{BB962C8B-B14F-4D97-AF65-F5344CB8AC3E}">
        <p14:creationId xmlns:p14="http://schemas.microsoft.com/office/powerpoint/2010/main" val="362200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3FD-EE76-4CDD-9D61-E0B382311E42}"/>
              </a:ext>
            </a:extLst>
          </p:cNvPr>
          <p:cNvSpPr>
            <a:spLocks noGrp="1"/>
          </p:cNvSpPr>
          <p:nvPr>
            <p:ph type="title"/>
          </p:nvPr>
        </p:nvSpPr>
        <p:spPr>
          <a:xfrm>
            <a:off x="1141413" y="618518"/>
            <a:ext cx="9905998" cy="1065903"/>
          </a:xfrm>
        </p:spPr>
        <p:txBody>
          <a:bodyPr/>
          <a:lstStyle/>
          <a:p>
            <a:r>
              <a:rPr lang="en-US" dirty="0"/>
              <a:t>WIRELESS</a:t>
            </a:r>
          </a:p>
        </p:txBody>
      </p:sp>
      <p:sp>
        <p:nvSpPr>
          <p:cNvPr id="3" name="Content Placeholder 2">
            <a:extLst>
              <a:ext uri="{FF2B5EF4-FFF2-40B4-BE49-F238E27FC236}">
                <a16:creationId xmlns:a16="http://schemas.microsoft.com/office/drawing/2014/main" id="{F1BFAEF1-FB0B-43A0-8596-35E612B9AC29}"/>
              </a:ext>
            </a:extLst>
          </p:cNvPr>
          <p:cNvSpPr>
            <a:spLocks noGrp="1"/>
          </p:cNvSpPr>
          <p:nvPr>
            <p:ph idx="1"/>
          </p:nvPr>
        </p:nvSpPr>
        <p:spPr>
          <a:xfrm>
            <a:off x="1141412" y="1684421"/>
            <a:ext cx="9905999" cy="4106780"/>
          </a:xfrm>
        </p:spPr>
        <p:txBody>
          <a:bodyPr/>
          <a:lstStyle/>
          <a:p>
            <a:pPr marL="0" indent="0">
              <a:buNone/>
            </a:pPr>
            <a:r>
              <a:rPr lang="en-US" dirty="0"/>
              <a:t>USES:</a:t>
            </a:r>
          </a:p>
          <a:p>
            <a:pPr marL="0" indent="0">
              <a:buNone/>
            </a:pPr>
            <a:endParaRPr lang="en-US" dirty="0"/>
          </a:p>
          <a:p>
            <a:pPr>
              <a:buFont typeface="Wingdings" panose="05000000000000000000" pitchFamily="2" charset="2"/>
              <a:buChar char="q"/>
            </a:pPr>
            <a:r>
              <a:rPr lang="en-US" dirty="0"/>
              <a:t>Connecting peripheral devices like computers, smart phone, tablets etc.</a:t>
            </a:r>
          </a:p>
        </p:txBody>
      </p:sp>
    </p:spTree>
    <p:extLst>
      <p:ext uri="{BB962C8B-B14F-4D97-AF65-F5344CB8AC3E}">
        <p14:creationId xmlns:p14="http://schemas.microsoft.com/office/powerpoint/2010/main" val="300326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DCAD-72AE-4895-9F81-8B10C539DAD9}"/>
              </a:ext>
            </a:extLst>
          </p:cNvPr>
          <p:cNvSpPr>
            <a:spLocks noGrp="1"/>
          </p:cNvSpPr>
          <p:nvPr>
            <p:ph type="title"/>
          </p:nvPr>
        </p:nvSpPr>
        <p:spPr/>
        <p:txBody>
          <a:bodyPr/>
          <a:lstStyle/>
          <a:p>
            <a:r>
              <a:rPr lang="en-US" dirty="0"/>
              <a:t>WIRED OR WIRELESS ???</a:t>
            </a:r>
          </a:p>
        </p:txBody>
      </p:sp>
      <p:sp>
        <p:nvSpPr>
          <p:cNvPr id="3" name="Content Placeholder 2">
            <a:extLst>
              <a:ext uri="{FF2B5EF4-FFF2-40B4-BE49-F238E27FC236}">
                <a16:creationId xmlns:a16="http://schemas.microsoft.com/office/drawing/2014/main" id="{3399ADC1-1F9E-494A-8185-C72FD354CDA1}"/>
              </a:ext>
            </a:extLst>
          </p:cNvPr>
          <p:cNvSpPr>
            <a:spLocks noGrp="1"/>
          </p:cNvSpPr>
          <p:nvPr>
            <p:ph idx="1"/>
          </p:nvPr>
        </p:nvSpPr>
        <p:spPr/>
        <p:txBody>
          <a:bodyPr/>
          <a:lstStyle/>
          <a:p>
            <a:endParaRPr lang="en-US" dirty="0"/>
          </a:p>
          <a:p>
            <a:pPr marL="0" indent="0">
              <a:buNone/>
            </a:pPr>
            <a:r>
              <a:rPr lang="en-US" sz="4800" dirty="0"/>
              <a:t>Most home networks will use a mixture of</a:t>
            </a:r>
            <a:r>
              <a:rPr lang="en-US" sz="4800" b="1" dirty="0"/>
              <a:t> wired</a:t>
            </a:r>
            <a:r>
              <a:rPr lang="en-US" sz="4800" dirty="0"/>
              <a:t> and </a:t>
            </a:r>
            <a:r>
              <a:rPr lang="en-US" sz="4800" b="1" dirty="0"/>
              <a:t>wireless</a:t>
            </a:r>
            <a:r>
              <a:rPr lang="en-US" sz="4800" dirty="0"/>
              <a:t>.</a:t>
            </a:r>
          </a:p>
          <a:p>
            <a:endParaRPr lang="en-US" dirty="0"/>
          </a:p>
        </p:txBody>
      </p:sp>
    </p:spTree>
    <p:extLst>
      <p:ext uri="{BB962C8B-B14F-4D97-AF65-F5344CB8AC3E}">
        <p14:creationId xmlns:p14="http://schemas.microsoft.com/office/powerpoint/2010/main" val="31901724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9D2-D2D0-498F-A029-2C71232E490A}"/>
              </a:ext>
            </a:extLst>
          </p:cNvPr>
          <p:cNvSpPr>
            <a:spLocks noGrp="1"/>
          </p:cNvSpPr>
          <p:nvPr>
            <p:ph type="title"/>
          </p:nvPr>
        </p:nvSpPr>
        <p:spPr/>
        <p:txBody>
          <a:bodyPr/>
          <a:lstStyle/>
          <a:p>
            <a:r>
              <a:rPr lang="en-US" b="1" dirty="0"/>
              <a:t>Setting up a Home Network</a:t>
            </a:r>
            <a:endParaRPr lang="en-US" dirty="0"/>
          </a:p>
        </p:txBody>
      </p:sp>
      <p:sp>
        <p:nvSpPr>
          <p:cNvPr id="3" name="Content Placeholder 2">
            <a:extLst>
              <a:ext uri="{FF2B5EF4-FFF2-40B4-BE49-F238E27FC236}">
                <a16:creationId xmlns:a16="http://schemas.microsoft.com/office/drawing/2014/main" id="{42A6E054-C266-442E-BF79-3E0950A5A508}"/>
              </a:ext>
            </a:extLst>
          </p:cNvPr>
          <p:cNvSpPr>
            <a:spLocks noGrp="1"/>
          </p:cNvSpPr>
          <p:nvPr>
            <p:ph idx="1"/>
          </p:nvPr>
        </p:nvSpPr>
        <p:spPr/>
        <p:txBody>
          <a:bodyPr/>
          <a:lstStyle/>
          <a:p>
            <a:pPr marL="0" indent="0">
              <a:buNone/>
            </a:pPr>
            <a:r>
              <a:rPr lang="en-US" dirty="0"/>
              <a:t>The main components required to build a typical home/small office network are:</a:t>
            </a:r>
          </a:p>
          <a:p>
            <a:endParaRPr lang="en-US" dirty="0"/>
          </a:p>
        </p:txBody>
      </p:sp>
    </p:spTree>
    <p:extLst>
      <p:ext uri="{BB962C8B-B14F-4D97-AF65-F5344CB8AC3E}">
        <p14:creationId xmlns:p14="http://schemas.microsoft.com/office/powerpoint/2010/main" val="1559974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9D2-D2D0-498F-A029-2C71232E490A}"/>
              </a:ext>
            </a:extLst>
          </p:cNvPr>
          <p:cNvSpPr>
            <a:spLocks noGrp="1"/>
          </p:cNvSpPr>
          <p:nvPr>
            <p:ph type="title"/>
          </p:nvPr>
        </p:nvSpPr>
        <p:spPr/>
        <p:txBody>
          <a:bodyPr/>
          <a:lstStyle/>
          <a:p>
            <a:r>
              <a:rPr lang="en-US" b="1" dirty="0"/>
              <a:t>Setting up a Home Network</a:t>
            </a:r>
            <a:endParaRPr lang="en-US" dirty="0"/>
          </a:p>
        </p:txBody>
      </p:sp>
      <p:sp>
        <p:nvSpPr>
          <p:cNvPr id="3" name="Content Placeholder 2">
            <a:extLst>
              <a:ext uri="{FF2B5EF4-FFF2-40B4-BE49-F238E27FC236}">
                <a16:creationId xmlns:a16="http://schemas.microsoft.com/office/drawing/2014/main" id="{42A6E054-C266-442E-BF79-3E0950A5A508}"/>
              </a:ext>
            </a:extLst>
          </p:cNvPr>
          <p:cNvSpPr>
            <a:spLocks noGrp="1"/>
          </p:cNvSpPr>
          <p:nvPr>
            <p:ph idx="1"/>
          </p:nvPr>
        </p:nvSpPr>
        <p:spPr/>
        <p:txBody>
          <a:bodyPr/>
          <a:lstStyle/>
          <a:p>
            <a:pPr marL="0" indent="0">
              <a:buNone/>
            </a:pPr>
            <a:r>
              <a:rPr lang="en-US" dirty="0"/>
              <a:t>The main components required to build a typical home/small office network are:</a:t>
            </a:r>
          </a:p>
          <a:p>
            <a:pPr>
              <a:buFont typeface="Wingdings" panose="05000000000000000000" pitchFamily="2" charset="2"/>
              <a:buChar char="q"/>
            </a:pPr>
            <a:r>
              <a:rPr lang="en-US" b="1" dirty="0"/>
              <a:t> Router or Wireless Router - </a:t>
            </a:r>
            <a:r>
              <a:rPr lang="en-US" dirty="0"/>
              <a:t>Connects the network to the Internet.</a:t>
            </a:r>
          </a:p>
        </p:txBody>
      </p:sp>
    </p:spTree>
    <p:extLst>
      <p:ext uri="{BB962C8B-B14F-4D97-AF65-F5344CB8AC3E}">
        <p14:creationId xmlns:p14="http://schemas.microsoft.com/office/powerpoint/2010/main" val="3545705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9D2-D2D0-498F-A029-2C71232E490A}"/>
              </a:ext>
            </a:extLst>
          </p:cNvPr>
          <p:cNvSpPr>
            <a:spLocks noGrp="1"/>
          </p:cNvSpPr>
          <p:nvPr>
            <p:ph type="title"/>
          </p:nvPr>
        </p:nvSpPr>
        <p:spPr/>
        <p:txBody>
          <a:bodyPr/>
          <a:lstStyle/>
          <a:p>
            <a:r>
              <a:rPr lang="en-US" b="1" dirty="0"/>
              <a:t>Setting up a Home Network</a:t>
            </a:r>
            <a:endParaRPr lang="en-US" dirty="0"/>
          </a:p>
        </p:txBody>
      </p:sp>
      <p:sp>
        <p:nvSpPr>
          <p:cNvPr id="3" name="Content Placeholder 2">
            <a:extLst>
              <a:ext uri="{FF2B5EF4-FFF2-40B4-BE49-F238E27FC236}">
                <a16:creationId xmlns:a16="http://schemas.microsoft.com/office/drawing/2014/main" id="{42A6E054-C266-442E-BF79-3E0950A5A508}"/>
              </a:ext>
            </a:extLst>
          </p:cNvPr>
          <p:cNvSpPr>
            <a:spLocks noGrp="1"/>
          </p:cNvSpPr>
          <p:nvPr>
            <p:ph idx="1"/>
          </p:nvPr>
        </p:nvSpPr>
        <p:spPr/>
        <p:txBody>
          <a:bodyPr/>
          <a:lstStyle/>
          <a:p>
            <a:pPr marL="0" indent="0">
              <a:buNone/>
            </a:pPr>
            <a:r>
              <a:rPr lang="en-US" dirty="0"/>
              <a:t>The main components required to build a typical home/small office network are:</a:t>
            </a:r>
          </a:p>
          <a:p>
            <a:pPr>
              <a:buFont typeface="Wingdings" panose="05000000000000000000" pitchFamily="2" charset="2"/>
              <a:buChar char="q"/>
            </a:pPr>
            <a:r>
              <a:rPr lang="en-US" dirty="0"/>
              <a:t> </a:t>
            </a:r>
            <a:r>
              <a:rPr lang="en-US" b="1" dirty="0"/>
              <a:t>Router or Wireless Router - </a:t>
            </a:r>
            <a:r>
              <a:rPr lang="en-US" dirty="0"/>
              <a:t>Connects the network to the Internet.</a:t>
            </a:r>
          </a:p>
          <a:p>
            <a:pPr>
              <a:buFont typeface="Wingdings" panose="05000000000000000000" pitchFamily="2" charset="2"/>
              <a:buChar char="q"/>
            </a:pPr>
            <a:r>
              <a:rPr lang="en-US" b="1" dirty="0"/>
              <a:t> Ethernet Hub or Switch - </a:t>
            </a:r>
            <a:r>
              <a:rPr lang="en-US" dirty="0"/>
              <a:t>Used to Connect Ethernet equipped devices.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685098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9D2-D2D0-498F-A029-2C71232E490A}"/>
              </a:ext>
            </a:extLst>
          </p:cNvPr>
          <p:cNvSpPr>
            <a:spLocks noGrp="1"/>
          </p:cNvSpPr>
          <p:nvPr>
            <p:ph type="title"/>
          </p:nvPr>
        </p:nvSpPr>
        <p:spPr/>
        <p:txBody>
          <a:bodyPr/>
          <a:lstStyle/>
          <a:p>
            <a:r>
              <a:rPr lang="en-US" b="1" dirty="0"/>
              <a:t>Setting up a Home Network</a:t>
            </a:r>
            <a:endParaRPr lang="en-US" dirty="0"/>
          </a:p>
        </p:txBody>
      </p:sp>
      <p:sp>
        <p:nvSpPr>
          <p:cNvPr id="3" name="Content Placeholder 2">
            <a:extLst>
              <a:ext uri="{FF2B5EF4-FFF2-40B4-BE49-F238E27FC236}">
                <a16:creationId xmlns:a16="http://schemas.microsoft.com/office/drawing/2014/main" id="{42A6E054-C266-442E-BF79-3E0950A5A508}"/>
              </a:ext>
            </a:extLst>
          </p:cNvPr>
          <p:cNvSpPr>
            <a:spLocks noGrp="1"/>
          </p:cNvSpPr>
          <p:nvPr>
            <p:ph idx="1"/>
          </p:nvPr>
        </p:nvSpPr>
        <p:spPr/>
        <p:txBody>
          <a:bodyPr/>
          <a:lstStyle/>
          <a:p>
            <a:pPr marL="0" indent="0">
              <a:buNone/>
            </a:pPr>
            <a:r>
              <a:rPr lang="en-US" dirty="0"/>
              <a:t>The main components required to build a typical home/small office network are:</a:t>
            </a:r>
          </a:p>
          <a:p>
            <a:pPr>
              <a:buFont typeface="Wingdings" panose="05000000000000000000" pitchFamily="2" charset="2"/>
              <a:buChar char="q"/>
            </a:pPr>
            <a:r>
              <a:rPr lang="en-US" dirty="0"/>
              <a:t> </a:t>
            </a:r>
            <a:r>
              <a:rPr lang="en-US" b="1" dirty="0"/>
              <a:t>Router or Wireless Router - </a:t>
            </a:r>
            <a:r>
              <a:rPr lang="en-US" dirty="0"/>
              <a:t>Connects the network to the Internet.</a:t>
            </a:r>
          </a:p>
          <a:p>
            <a:pPr>
              <a:buFont typeface="Wingdings" panose="05000000000000000000" pitchFamily="2" charset="2"/>
              <a:buChar char="q"/>
            </a:pPr>
            <a:r>
              <a:rPr lang="en-US" b="1" dirty="0"/>
              <a:t> Ethernet Hub or Switch - </a:t>
            </a:r>
            <a:r>
              <a:rPr lang="en-US" dirty="0"/>
              <a:t>Used to Connect Ethernet equipped devices.</a:t>
            </a:r>
          </a:p>
          <a:p>
            <a:pPr>
              <a:buFont typeface="Wingdings" panose="05000000000000000000" pitchFamily="2" charset="2"/>
              <a:buChar char="q"/>
            </a:pPr>
            <a:r>
              <a:rPr lang="en-US" b="1" dirty="0"/>
              <a:t> Copper Straight Wire with RJ45 connectors.</a:t>
            </a: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98705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9D2-D2D0-498F-A029-2C71232E490A}"/>
              </a:ext>
            </a:extLst>
          </p:cNvPr>
          <p:cNvSpPr>
            <a:spLocks noGrp="1"/>
          </p:cNvSpPr>
          <p:nvPr>
            <p:ph type="title"/>
          </p:nvPr>
        </p:nvSpPr>
        <p:spPr/>
        <p:txBody>
          <a:bodyPr/>
          <a:lstStyle/>
          <a:p>
            <a:r>
              <a:rPr lang="en-US" b="1" dirty="0"/>
              <a:t>Setting up a Home Network</a:t>
            </a:r>
            <a:endParaRPr lang="en-US" dirty="0"/>
          </a:p>
        </p:txBody>
      </p:sp>
      <p:sp>
        <p:nvSpPr>
          <p:cNvPr id="3" name="Content Placeholder 2">
            <a:extLst>
              <a:ext uri="{FF2B5EF4-FFF2-40B4-BE49-F238E27FC236}">
                <a16:creationId xmlns:a16="http://schemas.microsoft.com/office/drawing/2014/main" id="{42A6E054-C266-442E-BF79-3E0950A5A508}"/>
              </a:ext>
            </a:extLst>
          </p:cNvPr>
          <p:cNvSpPr>
            <a:spLocks noGrp="1"/>
          </p:cNvSpPr>
          <p:nvPr>
            <p:ph idx="1"/>
          </p:nvPr>
        </p:nvSpPr>
        <p:spPr>
          <a:xfrm>
            <a:off x="1141412" y="2097088"/>
            <a:ext cx="9905999" cy="3694113"/>
          </a:xfrm>
        </p:spPr>
        <p:txBody>
          <a:bodyPr/>
          <a:lstStyle/>
          <a:p>
            <a:pPr marL="0" indent="0">
              <a:buNone/>
            </a:pPr>
            <a:r>
              <a:rPr lang="en-US" dirty="0"/>
              <a:t>The </a:t>
            </a:r>
            <a:r>
              <a:rPr lang="en-US" b="1" dirty="0"/>
              <a:t>home network diagram</a:t>
            </a:r>
            <a:r>
              <a:rPr lang="en-US" dirty="0"/>
              <a:t> below shows the structure of a typical small home network:</a:t>
            </a:r>
          </a:p>
          <a:p>
            <a:pPr marL="0" indent="0">
              <a:buNone/>
            </a:pPr>
            <a:endParaRPr lang="en-US" dirty="0"/>
          </a:p>
          <a:p>
            <a:pPr>
              <a:buFont typeface="Wingdings" panose="05000000000000000000" pitchFamily="2" charset="2"/>
              <a:buChar char="q"/>
            </a:pPr>
            <a:endParaRPr lang="en-US" dirty="0"/>
          </a:p>
        </p:txBody>
      </p:sp>
      <p:pic>
        <p:nvPicPr>
          <p:cNvPr id="4" name="Picture 3">
            <a:extLst>
              <a:ext uri="{FF2B5EF4-FFF2-40B4-BE49-F238E27FC236}">
                <a16:creationId xmlns:a16="http://schemas.microsoft.com/office/drawing/2014/main" id="{37C94F88-46DD-4836-A93F-5AA630B299B1}"/>
              </a:ext>
            </a:extLst>
          </p:cNvPr>
          <p:cNvPicPr/>
          <p:nvPr/>
        </p:nvPicPr>
        <p:blipFill>
          <a:blip r:embed="rId2">
            <a:extLst>
              <a:ext uri="{28A0092B-C50C-407E-A947-70E740481C1C}">
                <a14:useLocalDpi xmlns:a14="http://schemas.microsoft.com/office/drawing/2010/main" val="0"/>
              </a:ext>
            </a:extLst>
          </a:blip>
          <a:stretch>
            <a:fillRect/>
          </a:stretch>
        </p:blipFill>
        <p:spPr>
          <a:xfrm>
            <a:off x="3092302" y="2744098"/>
            <a:ext cx="4630420" cy="3047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864001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B0C5-07C0-46BA-B4B0-006D0755C2A6}"/>
              </a:ext>
            </a:extLst>
          </p:cNvPr>
          <p:cNvSpPr>
            <a:spLocks noGrp="1"/>
          </p:cNvSpPr>
          <p:nvPr>
            <p:ph type="title"/>
          </p:nvPr>
        </p:nvSpPr>
        <p:spPr>
          <a:xfrm>
            <a:off x="1141413" y="618518"/>
            <a:ext cx="9905998" cy="1002892"/>
          </a:xfrm>
        </p:spPr>
        <p:txBody>
          <a:bodyPr/>
          <a:lstStyle/>
          <a:p>
            <a:r>
              <a:rPr lang="en-US" dirty="0"/>
              <a:t>OBJECTIVE</a:t>
            </a:r>
          </a:p>
        </p:txBody>
      </p:sp>
      <p:sp>
        <p:nvSpPr>
          <p:cNvPr id="3" name="Content Placeholder 2">
            <a:extLst>
              <a:ext uri="{FF2B5EF4-FFF2-40B4-BE49-F238E27FC236}">
                <a16:creationId xmlns:a16="http://schemas.microsoft.com/office/drawing/2014/main" id="{7F1CBDFA-A2C1-497C-BE26-E2BA7B24D87D}"/>
              </a:ext>
            </a:extLst>
          </p:cNvPr>
          <p:cNvSpPr>
            <a:spLocks noGrp="1"/>
          </p:cNvSpPr>
          <p:nvPr>
            <p:ph idx="1"/>
          </p:nvPr>
        </p:nvSpPr>
        <p:spPr>
          <a:xfrm>
            <a:off x="1141412" y="1621410"/>
            <a:ext cx="10557252" cy="4169791"/>
          </a:xfrm>
        </p:spPr>
        <p:txBody>
          <a:bodyPr/>
          <a:lstStyle/>
          <a:p>
            <a:r>
              <a:rPr lang="en-US" dirty="0"/>
              <a:t>AIM OF THE EXPERIMENT</a:t>
            </a:r>
          </a:p>
          <a:p>
            <a:pPr marL="0" indent="0">
              <a:buNone/>
            </a:pPr>
            <a:r>
              <a:rPr lang="en-US" dirty="0"/>
              <a:t>   Configuration of a home network topology using Cisco Packet Tracer software.</a:t>
            </a:r>
          </a:p>
          <a:p>
            <a:pPr marL="0" indent="0">
              <a:buNone/>
            </a:pPr>
            <a:r>
              <a:rPr lang="en-US" dirty="0"/>
              <a:t>	</a:t>
            </a:r>
          </a:p>
          <a:p>
            <a:pPr marL="0" indent="0">
              <a:buNone/>
            </a:pPr>
            <a:r>
              <a:rPr lang="en-US" dirty="0"/>
              <a:t>	</a:t>
            </a:r>
          </a:p>
        </p:txBody>
      </p:sp>
      <p:pic>
        <p:nvPicPr>
          <p:cNvPr id="5" name="Picture 4">
            <a:extLst>
              <a:ext uri="{FF2B5EF4-FFF2-40B4-BE49-F238E27FC236}">
                <a16:creationId xmlns:a16="http://schemas.microsoft.com/office/drawing/2014/main" id="{A6F06DCE-CD65-4D9C-A673-60D1FF4E9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516" y="3301991"/>
            <a:ext cx="3985605" cy="2309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2326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0A4C-2C8A-44A0-BD2D-6045AF0AA627}"/>
              </a:ext>
            </a:extLst>
          </p:cNvPr>
          <p:cNvSpPr>
            <a:spLocks noGrp="1"/>
          </p:cNvSpPr>
          <p:nvPr>
            <p:ph type="title"/>
          </p:nvPr>
        </p:nvSpPr>
        <p:spPr>
          <a:xfrm>
            <a:off x="1141413" y="618518"/>
            <a:ext cx="9905998" cy="1178198"/>
          </a:xfrm>
        </p:spPr>
        <p:txBody>
          <a:bodyPr/>
          <a:lstStyle/>
          <a:p>
            <a:r>
              <a:rPr lang="en-US" b="1" dirty="0"/>
              <a:t>Home Router Setup</a:t>
            </a:r>
            <a:endParaRPr lang="en-US" dirty="0"/>
          </a:p>
        </p:txBody>
      </p:sp>
      <p:sp>
        <p:nvSpPr>
          <p:cNvPr id="3" name="Content Placeholder 2">
            <a:extLst>
              <a:ext uri="{FF2B5EF4-FFF2-40B4-BE49-F238E27FC236}">
                <a16:creationId xmlns:a16="http://schemas.microsoft.com/office/drawing/2014/main" id="{4B6B430A-A3B2-4B14-8EA9-7B3DD26F9D18}"/>
              </a:ext>
            </a:extLst>
          </p:cNvPr>
          <p:cNvSpPr>
            <a:spLocks noGrp="1"/>
          </p:cNvSpPr>
          <p:nvPr>
            <p:ph idx="1"/>
          </p:nvPr>
        </p:nvSpPr>
        <p:spPr>
          <a:xfrm>
            <a:off x="1141412" y="1796716"/>
            <a:ext cx="9905999" cy="3994485"/>
          </a:xfrm>
        </p:spPr>
        <p:txBody>
          <a:bodyPr/>
          <a:lstStyle/>
          <a:p>
            <a:pPr>
              <a:buFont typeface="Wingdings" panose="05000000000000000000" pitchFamily="2" charset="2"/>
              <a:buChar char="q"/>
            </a:pPr>
            <a:endParaRPr lang="en-US" dirty="0"/>
          </a:p>
          <a:p>
            <a:pPr marL="0" indent="0">
              <a:buNone/>
            </a:pPr>
            <a:r>
              <a:rPr lang="en-US" dirty="0"/>
              <a:t>To administer the router, you access it via a web browser, and login using a username and password.</a:t>
            </a:r>
          </a:p>
          <a:p>
            <a:pPr marL="0" indent="0">
              <a:buNone/>
            </a:pPr>
            <a:endParaRPr lang="en-US" dirty="0"/>
          </a:p>
        </p:txBody>
      </p:sp>
    </p:spTree>
    <p:extLst>
      <p:ext uri="{BB962C8B-B14F-4D97-AF65-F5344CB8AC3E}">
        <p14:creationId xmlns:p14="http://schemas.microsoft.com/office/powerpoint/2010/main" val="1521831895"/>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0A4C-2C8A-44A0-BD2D-6045AF0AA627}"/>
              </a:ext>
            </a:extLst>
          </p:cNvPr>
          <p:cNvSpPr>
            <a:spLocks noGrp="1"/>
          </p:cNvSpPr>
          <p:nvPr>
            <p:ph type="title"/>
          </p:nvPr>
        </p:nvSpPr>
        <p:spPr>
          <a:xfrm>
            <a:off x="1141413" y="618518"/>
            <a:ext cx="9905998" cy="1178198"/>
          </a:xfrm>
        </p:spPr>
        <p:txBody>
          <a:bodyPr/>
          <a:lstStyle/>
          <a:p>
            <a:r>
              <a:rPr lang="en-US" b="1" dirty="0"/>
              <a:t>Home Router Setup</a:t>
            </a:r>
            <a:endParaRPr lang="en-US" dirty="0"/>
          </a:p>
        </p:txBody>
      </p:sp>
      <p:sp>
        <p:nvSpPr>
          <p:cNvPr id="3" name="Content Placeholder 2">
            <a:extLst>
              <a:ext uri="{FF2B5EF4-FFF2-40B4-BE49-F238E27FC236}">
                <a16:creationId xmlns:a16="http://schemas.microsoft.com/office/drawing/2014/main" id="{4B6B430A-A3B2-4B14-8EA9-7B3DD26F9D18}"/>
              </a:ext>
            </a:extLst>
          </p:cNvPr>
          <p:cNvSpPr>
            <a:spLocks noGrp="1"/>
          </p:cNvSpPr>
          <p:nvPr>
            <p:ph idx="1"/>
          </p:nvPr>
        </p:nvSpPr>
        <p:spPr>
          <a:xfrm>
            <a:off x="1141412" y="1796716"/>
            <a:ext cx="9905999" cy="3994485"/>
          </a:xfrm>
        </p:spPr>
        <p:txBody>
          <a:bodyPr/>
          <a:lstStyle/>
          <a:p>
            <a:pPr>
              <a:buFont typeface="Wingdings" panose="05000000000000000000" pitchFamily="2" charset="2"/>
              <a:buChar char="q"/>
            </a:pPr>
            <a:endParaRPr lang="en-US" dirty="0"/>
          </a:p>
          <a:p>
            <a:pPr marL="0" indent="0">
              <a:buNone/>
            </a:pPr>
            <a:r>
              <a:rPr lang="en-US" dirty="0"/>
              <a:t>To administer the router, you access it via a web browser, and login using a username and password.</a:t>
            </a:r>
          </a:p>
          <a:p>
            <a:pPr marL="0" indent="0">
              <a:buNone/>
            </a:pPr>
            <a:r>
              <a:rPr lang="en-US" dirty="0"/>
              <a:t>Before you allow devices to connect to your home network you should make some basic changes to the default setup parameters of your router.</a:t>
            </a:r>
          </a:p>
          <a:p>
            <a:pPr marL="0" indent="0">
              <a:buNone/>
            </a:pPr>
            <a:endParaRPr lang="en-US" dirty="0"/>
          </a:p>
        </p:txBody>
      </p:sp>
    </p:spTree>
    <p:extLst>
      <p:ext uri="{BB962C8B-B14F-4D97-AF65-F5344CB8AC3E}">
        <p14:creationId xmlns:p14="http://schemas.microsoft.com/office/powerpoint/2010/main" val="136784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0A4C-2C8A-44A0-BD2D-6045AF0AA627}"/>
              </a:ext>
            </a:extLst>
          </p:cNvPr>
          <p:cNvSpPr>
            <a:spLocks noGrp="1"/>
          </p:cNvSpPr>
          <p:nvPr>
            <p:ph type="title"/>
          </p:nvPr>
        </p:nvSpPr>
        <p:spPr>
          <a:xfrm>
            <a:off x="1141413" y="618518"/>
            <a:ext cx="9905998" cy="1178198"/>
          </a:xfrm>
        </p:spPr>
        <p:txBody>
          <a:bodyPr/>
          <a:lstStyle/>
          <a:p>
            <a:r>
              <a:rPr lang="en-US" b="1" dirty="0"/>
              <a:t>Home Router Setup</a:t>
            </a:r>
            <a:endParaRPr lang="en-US" dirty="0"/>
          </a:p>
        </p:txBody>
      </p:sp>
      <p:sp>
        <p:nvSpPr>
          <p:cNvPr id="3" name="Content Placeholder 2">
            <a:extLst>
              <a:ext uri="{FF2B5EF4-FFF2-40B4-BE49-F238E27FC236}">
                <a16:creationId xmlns:a16="http://schemas.microsoft.com/office/drawing/2014/main" id="{4B6B430A-A3B2-4B14-8EA9-7B3DD26F9D18}"/>
              </a:ext>
            </a:extLst>
          </p:cNvPr>
          <p:cNvSpPr>
            <a:spLocks noGrp="1"/>
          </p:cNvSpPr>
          <p:nvPr>
            <p:ph idx="1"/>
          </p:nvPr>
        </p:nvSpPr>
        <p:spPr>
          <a:xfrm>
            <a:off x="1141412" y="1796716"/>
            <a:ext cx="9905999" cy="3994485"/>
          </a:xfrm>
        </p:spPr>
        <p:txBody>
          <a:bodyPr/>
          <a:lstStyle/>
          <a:p>
            <a:pPr>
              <a:buFont typeface="Wingdings" panose="05000000000000000000" pitchFamily="2" charset="2"/>
              <a:buChar char="q"/>
            </a:pPr>
            <a:endParaRPr lang="en-US" dirty="0"/>
          </a:p>
          <a:p>
            <a:pPr marL="0" indent="0">
              <a:buNone/>
            </a:pPr>
            <a:r>
              <a:rPr lang="en-US" dirty="0"/>
              <a:t>To administer the router, you access it via a web browser, and login using a username and password.</a:t>
            </a:r>
          </a:p>
          <a:p>
            <a:pPr marL="0" indent="0">
              <a:buNone/>
            </a:pPr>
            <a:r>
              <a:rPr lang="en-US" dirty="0"/>
              <a:t>Before you allow devices to connect to your home network you should make some basic changes to the default setup parameters of your router.</a:t>
            </a:r>
          </a:p>
          <a:p>
            <a:pPr marL="0" indent="0">
              <a:buNone/>
            </a:pPr>
            <a:r>
              <a:rPr lang="en-US" dirty="0"/>
              <a:t>The two important one is the </a:t>
            </a:r>
            <a:r>
              <a:rPr lang="en-US" b="1" dirty="0"/>
              <a:t>SSID</a:t>
            </a:r>
            <a:r>
              <a:rPr lang="en-US" dirty="0"/>
              <a:t> used to access the Router and the </a:t>
            </a:r>
            <a:r>
              <a:rPr lang="en-US" b="1" dirty="0"/>
              <a:t>router admin password</a:t>
            </a:r>
            <a:r>
              <a:rPr lang="en-US" dirty="0"/>
              <a:t> as the default username/passwords are well known, and published on the Internet.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6433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0A4C-2C8A-44A0-BD2D-6045AF0AA627}"/>
              </a:ext>
            </a:extLst>
          </p:cNvPr>
          <p:cNvSpPr>
            <a:spLocks noGrp="1"/>
          </p:cNvSpPr>
          <p:nvPr>
            <p:ph type="title"/>
          </p:nvPr>
        </p:nvSpPr>
        <p:spPr>
          <a:xfrm>
            <a:off x="1141413" y="618518"/>
            <a:ext cx="9905998" cy="1178198"/>
          </a:xfrm>
        </p:spPr>
        <p:txBody>
          <a:bodyPr/>
          <a:lstStyle/>
          <a:p>
            <a:r>
              <a:rPr lang="en-US" b="1" dirty="0"/>
              <a:t>Connecting Wi-Fi Devices</a:t>
            </a:r>
            <a:endParaRPr lang="en-US" dirty="0"/>
          </a:p>
        </p:txBody>
      </p:sp>
      <p:sp>
        <p:nvSpPr>
          <p:cNvPr id="3" name="Content Placeholder 2">
            <a:extLst>
              <a:ext uri="{FF2B5EF4-FFF2-40B4-BE49-F238E27FC236}">
                <a16:creationId xmlns:a16="http://schemas.microsoft.com/office/drawing/2014/main" id="{4B6B430A-A3B2-4B14-8EA9-7B3DD26F9D18}"/>
              </a:ext>
            </a:extLst>
          </p:cNvPr>
          <p:cNvSpPr>
            <a:spLocks noGrp="1"/>
          </p:cNvSpPr>
          <p:nvPr>
            <p:ph idx="1"/>
          </p:nvPr>
        </p:nvSpPr>
        <p:spPr>
          <a:xfrm>
            <a:off x="1141412" y="1796716"/>
            <a:ext cx="9905999" cy="3994485"/>
          </a:xfrm>
        </p:spPr>
        <p:txBody>
          <a:bodyPr/>
          <a:lstStyle/>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01165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0A4C-2C8A-44A0-BD2D-6045AF0AA627}"/>
              </a:ext>
            </a:extLst>
          </p:cNvPr>
          <p:cNvSpPr>
            <a:spLocks noGrp="1"/>
          </p:cNvSpPr>
          <p:nvPr>
            <p:ph type="title"/>
          </p:nvPr>
        </p:nvSpPr>
        <p:spPr>
          <a:xfrm>
            <a:off x="1141413" y="618518"/>
            <a:ext cx="9905998" cy="1178198"/>
          </a:xfrm>
        </p:spPr>
        <p:txBody>
          <a:bodyPr/>
          <a:lstStyle/>
          <a:p>
            <a:r>
              <a:rPr lang="en-US" b="1" dirty="0"/>
              <a:t>Connecting Wi-Fi Devices</a:t>
            </a:r>
            <a:endParaRPr lang="en-US" dirty="0"/>
          </a:p>
        </p:txBody>
      </p:sp>
      <p:sp>
        <p:nvSpPr>
          <p:cNvPr id="3" name="Content Placeholder 2">
            <a:extLst>
              <a:ext uri="{FF2B5EF4-FFF2-40B4-BE49-F238E27FC236}">
                <a16:creationId xmlns:a16="http://schemas.microsoft.com/office/drawing/2014/main" id="{4B6B430A-A3B2-4B14-8EA9-7B3DD26F9D18}"/>
              </a:ext>
            </a:extLst>
          </p:cNvPr>
          <p:cNvSpPr>
            <a:spLocks noGrp="1"/>
          </p:cNvSpPr>
          <p:nvPr>
            <p:ph idx="1"/>
          </p:nvPr>
        </p:nvSpPr>
        <p:spPr>
          <a:xfrm>
            <a:off x="1141414" y="1796716"/>
            <a:ext cx="8181696" cy="4025671"/>
          </a:xfrm>
        </p:spPr>
        <p:txBody>
          <a:bodyPr/>
          <a:lstStyle/>
          <a:p>
            <a:pPr marL="0" indent="0">
              <a:buNone/>
            </a:pPr>
            <a:r>
              <a:rPr lang="en-US" dirty="0"/>
              <a:t>Most wireless access points and wireless routers can theoretically have 255 devices connected at a time. That represents a lot of computers, smartphones, tablets, cameras, and other devices and probably far exceeds the needs of the typical home. Keep in mind that each computer or device that’s added to your network will reduce the bandwidth available to the other devices using the same Internet connection.</a:t>
            </a:r>
          </a:p>
        </p:txBody>
      </p:sp>
      <p:pic>
        <p:nvPicPr>
          <p:cNvPr id="4" name="Picture 3">
            <a:extLst>
              <a:ext uri="{FF2B5EF4-FFF2-40B4-BE49-F238E27FC236}">
                <a16:creationId xmlns:a16="http://schemas.microsoft.com/office/drawing/2014/main" id="{55DB1ED3-0A3D-4FF0-A9FC-4CB5B1223BEE}"/>
              </a:ext>
            </a:extLst>
          </p:cNvPr>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868890" y="4151107"/>
            <a:ext cx="4425561" cy="1671280"/>
          </a:xfrm>
          <a:prstGeom prst="rect">
            <a:avLst/>
          </a:prstGeom>
        </p:spPr>
      </p:pic>
    </p:spTree>
    <p:extLst>
      <p:ext uri="{BB962C8B-B14F-4D97-AF65-F5344CB8AC3E}">
        <p14:creationId xmlns:p14="http://schemas.microsoft.com/office/powerpoint/2010/main" val="1562337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0A4C-2C8A-44A0-BD2D-6045AF0AA627}"/>
              </a:ext>
            </a:extLst>
          </p:cNvPr>
          <p:cNvSpPr>
            <a:spLocks noGrp="1"/>
          </p:cNvSpPr>
          <p:nvPr>
            <p:ph type="title"/>
          </p:nvPr>
        </p:nvSpPr>
        <p:spPr>
          <a:xfrm>
            <a:off x="1141413" y="618518"/>
            <a:ext cx="9905998" cy="1178198"/>
          </a:xfrm>
        </p:spPr>
        <p:txBody>
          <a:bodyPr/>
          <a:lstStyle/>
          <a:p>
            <a:r>
              <a:rPr lang="en-US" b="1" dirty="0"/>
              <a:t>Security over Wi-Fi Devices</a:t>
            </a:r>
            <a:endParaRPr lang="en-US" dirty="0"/>
          </a:p>
        </p:txBody>
      </p:sp>
      <p:sp>
        <p:nvSpPr>
          <p:cNvPr id="3" name="Content Placeholder 2">
            <a:extLst>
              <a:ext uri="{FF2B5EF4-FFF2-40B4-BE49-F238E27FC236}">
                <a16:creationId xmlns:a16="http://schemas.microsoft.com/office/drawing/2014/main" id="{4B6B430A-A3B2-4B14-8EA9-7B3DD26F9D18}"/>
              </a:ext>
            </a:extLst>
          </p:cNvPr>
          <p:cNvSpPr>
            <a:spLocks noGrp="1"/>
          </p:cNvSpPr>
          <p:nvPr>
            <p:ph idx="1"/>
          </p:nvPr>
        </p:nvSpPr>
        <p:spPr>
          <a:xfrm>
            <a:off x="1141413" y="1796716"/>
            <a:ext cx="8539915" cy="4025671"/>
          </a:xfrm>
        </p:spPr>
        <p:txBody>
          <a:bodyPr/>
          <a:lstStyle/>
          <a:p>
            <a:pPr algn="just"/>
            <a:r>
              <a:rPr lang="en-US" dirty="0"/>
              <a:t>The standard way of connecting a Wi-fi device to a Wi-fi network is the connect to the network and enter the password when prompted.</a:t>
            </a:r>
          </a:p>
          <a:p>
            <a:pPr algn="just"/>
            <a:r>
              <a:rPr lang="en-US" dirty="0"/>
              <a:t>However most modern Wi-Fi routers/hubs support a feature called </a:t>
            </a:r>
            <a:r>
              <a:rPr lang="en-US" b="1" dirty="0"/>
              <a:t>WPS</a:t>
            </a:r>
            <a:r>
              <a:rPr lang="en-US" dirty="0"/>
              <a:t> (Wi-fi protected setup). Which usually involves pressing a button on the Wi-Fi router and a corresponding WPS connection button on the Device.</a:t>
            </a:r>
          </a:p>
        </p:txBody>
      </p:sp>
      <p:pic>
        <p:nvPicPr>
          <p:cNvPr id="5" name="Picture 4">
            <a:extLst>
              <a:ext uri="{FF2B5EF4-FFF2-40B4-BE49-F238E27FC236}">
                <a16:creationId xmlns:a16="http://schemas.microsoft.com/office/drawing/2014/main" id="{691018E4-F8B2-40BB-9ADE-EABFDF097F1F}"/>
              </a:ext>
            </a:extLst>
          </p:cNvPr>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2705772" y="4242061"/>
            <a:ext cx="4797963" cy="1329180"/>
          </a:xfrm>
          <a:prstGeom prst="rect">
            <a:avLst/>
          </a:prstGeom>
        </p:spPr>
      </p:pic>
    </p:spTree>
    <p:extLst>
      <p:ext uri="{BB962C8B-B14F-4D97-AF65-F5344CB8AC3E}">
        <p14:creationId xmlns:p14="http://schemas.microsoft.com/office/powerpoint/2010/main" val="2426741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6743-6F88-400A-9E84-C0F1B08BEA3D}"/>
              </a:ext>
            </a:extLst>
          </p:cNvPr>
          <p:cNvSpPr>
            <a:spLocks noGrp="1"/>
          </p:cNvSpPr>
          <p:nvPr>
            <p:ph type="title"/>
          </p:nvPr>
        </p:nvSpPr>
        <p:spPr>
          <a:xfrm>
            <a:off x="1141413" y="618518"/>
            <a:ext cx="9905998" cy="1033819"/>
          </a:xfrm>
        </p:spPr>
        <p:txBody>
          <a:bodyPr/>
          <a:lstStyle/>
          <a:p>
            <a:r>
              <a:rPr lang="en-US" b="1" dirty="0"/>
              <a:t>Home Network IP Address</a:t>
            </a:r>
            <a:endParaRPr lang="en-US" dirty="0"/>
          </a:p>
        </p:txBody>
      </p:sp>
      <p:sp>
        <p:nvSpPr>
          <p:cNvPr id="3" name="Content Placeholder 2">
            <a:extLst>
              <a:ext uri="{FF2B5EF4-FFF2-40B4-BE49-F238E27FC236}">
                <a16:creationId xmlns:a16="http://schemas.microsoft.com/office/drawing/2014/main" id="{CEA88814-D8E2-4629-9AB7-D858AA2E5EB7}"/>
              </a:ext>
            </a:extLst>
          </p:cNvPr>
          <p:cNvSpPr>
            <a:spLocks noGrp="1"/>
          </p:cNvSpPr>
          <p:nvPr>
            <p:ph idx="1"/>
          </p:nvPr>
        </p:nvSpPr>
        <p:spPr>
          <a:xfrm>
            <a:off x="1141413" y="1652337"/>
            <a:ext cx="8304246" cy="4138864"/>
          </a:xfrm>
        </p:spPr>
        <p:txBody>
          <a:bodyPr/>
          <a:lstStyle/>
          <a:p>
            <a:pPr algn="just"/>
            <a:r>
              <a:rPr lang="en-US" dirty="0"/>
              <a:t>All of your devices will need an IP address. This is provided automatically by a service called</a:t>
            </a:r>
            <a:r>
              <a:rPr lang="en-US" b="1" dirty="0"/>
              <a:t> DHCP</a:t>
            </a:r>
            <a:r>
              <a:rPr lang="en-US" dirty="0"/>
              <a:t> which, by default, is provided by the home router.</a:t>
            </a:r>
          </a:p>
          <a:p>
            <a:pPr algn="just"/>
            <a:r>
              <a:rPr lang="en-US" dirty="0"/>
              <a:t>IP address provided by the DHCP server are known as </a:t>
            </a:r>
            <a:r>
              <a:rPr lang="en-US" b="1" dirty="0"/>
              <a:t>dynamic address</a:t>
            </a:r>
            <a:r>
              <a:rPr lang="en-US" dirty="0"/>
              <a:t> as they can change. You can also assign addresses manually, and these are known as </a:t>
            </a:r>
            <a:r>
              <a:rPr lang="en-US" b="1" dirty="0"/>
              <a:t>static addresses</a:t>
            </a:r>
            <a:r>
              <a:rPr lang="en-US" dirty="0"/>
              <a:t>.</a:t>
            </a:r>
          </a:p>
          <a:p>
            <a:pPr marL="0" indent="0">
              <a:buNone/>
            </a:pPr>
            <a:endParaRPr lang="en-US" dirty="0"/>
          </a:p>
        </p:txBody>
      </p:sp>
      <p:pic>
        <p:nvPicPr>
          <p:cNvPr id="4" name="Picture 3">
            <a:extLst>
              <a:ext uri="{FF2B5EF4-FFF2-40B4-BE49-F238E27FC236}">
                <a16:creationId xmlns:a16="http://schemas.microsoft.com/office/drawing/2014/main" id="{2744A273-D17F-4546-8252-A456B423E748}"/>
              </a:ext>
            </a:extLst>
          </p:cNvPr>
          <p:cNvPicPr/>
          <p:nvPr/>
        </p:nvPicPr>
        <p:blipFill>
          <a:blip r:embed="rId2" cstate="print">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3960362" y="4085507"/>
            <a:ext cx="3422148" cy="1522379"/>
          </a:xfrm>
          <a:prstGeom prst="rect">
            <a:avLst/>
          </a:prstGeom>
        </p:spPr>
      </p:pic>
    </p:spTree>
    <p:extLst>
      <p:ext uri="{BB962C8B-B14F-4D97-AF65-F5344CB8AC3E}">
        <p14:creationId xmlns:p14="http://schemas.microsoft.com/office/powerpoint/2010/main" val="28404972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4D72-8AA4-412C-9DEB-AC9462BD7F72}"/>
              </a:ext>
            </a:extLst>
          </p:cNvPr>
          <p:cNvSpPr>
            <a:spLocks noGrp="1"/>
          </p:cNvSpPr>
          <p:nvPr>
            <p:ph type="title"/>
          </p:nvPr>
        </p:nvSpPr>
        <p:spPr>
          <a:xfrm>
            <a:off x="1141413" y="618519"/>
            <a:ext cx="9905998" cy="905482"/>
          </a:xfrm>
        </p:spPr>
        <p:txBody>
          <a:bodyPr/>
          <a:lstStyle/>
          <a:p>
            <a:r>
              <a:rPr lang="en-US" dirty="0"/>
              <a:t>What we are building?</a:t>
            </a:r>
          </a:p>
        </p:txBody>
      </p:sp>
      <p:sp>
        <p:nvSpPr>
          <p:cNvPr id="3" name="Content Placeholder 2">
            <a:extLst>
              <a:ext uri="{FF2B5EF4-FFF2-40B4-BE49-F238E27FC236}">
                <a16:creationId xmlns:a16="http://schemas.microsoft.com/office/drawing/2014/main" id="{026ECDB9-3AC7-4FAA-9411-E92E04E9DE85}"/>
              </a:ext>
            </a:extLst>
          </p:cNvPr>
          <p:cNvSpPr>
            <a:spLocks noGrp="1"/>
          </p:cNvSpPr>
          <p:nvPr>
            <p:ph idx="1"/>
          </p:nvPr>
        </p:nvSpPr>
        <p:spPr>
          <a:xfrm>
            <a:off x="1141412" y="1524001"/>
            <a:ext cx="9905999" cy="4267200"/>
          </a:xfrm>
        </p:spPr>
        <p:txBody>
          <a:bodyPr/>
          <a:lstStyle/>
          <a:p>
            <a:pPr marL="0" indent="0">
              <a:buNone/>
            </a:pPr>
            <a:r>
              <a:rPr lang="en-US" dirty="0"/>
              <a:t>We are creating a small network which has 3 Laptops, 1 PC, 1 Printer and 5 Smartphones in its network.</a:t>
            </a:r>
          </a:p>
          <a:p>
            <a:endParaRPr lang="en-US" dirty="0"/>
          </a:p>
        </p:txBody>
      </p:sp>
    </p:spTree>
    <p:extLst>
      <p:ext uri="{BB962C8B-B14F-4D97-AF65-F5344CB8AC3E}">
        <p14:creationId xmlns:p14="http://schemas.microsoft.com/office/powerpoint/2010/main" val="41880739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4D72-8AA4-412C-9DEB-AC9462BD7F72}"/>
              </a:ext>
            </a:extLst>
          </p:cNvPr>
          <p:cNvSpPr>
            <a:spLocks noGrp="1"/>
          </p:cNvSpPr>
          <p:nvPr>
            <p:ph type="title"/>
          </p:nvPr>
        </p:nvSpPr>
        <p:spPr>
          <a:xfrm>
            <a:off x="1141413" y="618519"/>
            <a:ext cx="9905998" cy="905482"/>
          </a:xfrm>
        </p:spPr>
        <p:txBody>
          <a:bodyPr/>
          <a:lstStyle/>
          <a:p>
            <a:r>
              <a:rPr lang="en-US" dirty="0"/>
              <a:t>What we are building?</a:t>
            </a:r>
          </a:p>
        </p:txBody>
      </p:sp>
      <p:sp>
        <p:nvSpPr>
          <p:cNvPr id="3" name="Content Placeholder 2">
            <a:extLst>
              <a:ext uri="{FF2B5EF4-FFF2-40B4-BE49-F238E27FC236}">
                <a16:creationId xmlns:a16="http://schemas.microsoft.com/office/drawing/2014/main" id="{026ECDB9-3AC7-4FAA-9411-E92E04E9DE85}"/>
              </a:ext>
            </a:extLst>
          </p:cNvPr>
          <p:cNvSpPr>
            <a:spLocks noGrp="1"/>
          </p:cNvSpPr>
          <p:nvPr>
            <p:ph idx="1"/>
          </p:nvPr>
        </p:nvSpPr>
        <p:spPr>
          <a:xfrm>
            <a:off x="1141412" y="1524001"/>
            <a:ext cx="9905999" cy="4267200"/>
          </a:xfrm>
        </p:spPr>
        <p:txBody>
          <a:bodyPr/>
          <a:lstStyle/>
          <a:p>
            <a:pPr marL="0" indent="0">
              <a:buNone/>
            </a:pPr>
            <a:r>
              <a:rPr lang="en-US" dirty="0"/>
              <a:t>We are creating a small network which has 3 Laptops, 1 PC, 1 Printer and 5 Smartphones in its network.</a:t>
            </a:r>
          </a:p>
          <a:p>
            <a:pPr marL="0" indent="0">
              <a:buNone/>
            </a:pPr>
            <a:r>
              <a:rPr lang="en-US" dirty="0"/>
              <a:t>Since, PC, Laptops and Printer can be static at a position, so we can create their connectivity over wired network. One of the advantages of wired network is its speed and reliability. </a:t>
            </a:r>
          </a:p>
          <a:p>
            <a:pPr marL="0" indent="0">
              <a:buNone/>
            </a:pPr>
            <a:endParaRPr lang="en-US" dirty="0"/>
          </a:p>
          <a:p>
            <a:endParaRPr lang="en-US" dirty="0"/>
          </a:p>
        </p:txBody>
      </p:sp>
    </p:spTree>
    <p:extLst>
      <p:ext uri="{BB962C8B-B14F-4D97-AF65-F5344CB8AC3E}">
        <p14:creationId xmlns:p14="http://schemas.microsoft.com/office/powerpoint/2010/main" val="2521844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4D72-8AA4-412C-9DEB-AC9462BD7F72}"/>
              </a:ext>
            </a:extLst>
          </p:cNvPr>
          <p:cNvSpPr>
            <a:spLocks noGrp="1"/>
          </p:cNvSpPr>
          <p:nvPr>
            <p:ph type="title"/>
          </p:nvPr>
        </p:nvSpPr>
        <p:spPr>
          <a:xfrm>
            <a:off x="1141413" y="618519"/>
            <a:ext cx="9905998" cy="905482"/>
          </a:xfrm>
        </p:spPr>
        <p:txBody>
          <a:bodyPr/>
          <a:lstStyle/>
          <a:p>
            <a:r>
              <a:rPr lang="en-US" dirty="0"/>
              <a:t>What we are building?</a:t>
            </a:r>
          </a:p>
        </p:txBody>
      </p:sp>
      <p:sp>
        <p:nvSpPr>
          <p:cNvPr id="3" name="Content Placeholder 2">
            <a:extLst>
              <a:ext uri="{FF2B5EF4-FFF2-40B4-BE49-F238E27FC236}">
                <a16:creationId xmlns:a16="http://schemas.microsoft.com/office/drawing/2014/main" id="{026ECDB9-3AC7-4FAA-9411-E92E04E9DE85}"/>
              </a:ext>
            </a:extLst>
          </p:cNvPr>
          <p:cNvSpPr>
            <a:spLocks noGrp="1"/>
          </p:cNvSpPr>
          <p:nvPr>
            <p:ph idx="1"/>
          </p:nvPr>
        </p:nvSpPr>
        <p:spPr>
          <a:xfrm>
            <a:off x="1141412" y="1524001"/>
            <a:ext cx="9905999" cy="4267200"/>
          </a:xfrm>
        </p:spPr>
        <p:txBody>
          <a:bodyPr/>
          <a:lstStyle/>
          <a:p>
            <a:pPr marL="0" indent="0">
              <a:buNone/>
            </a:pPr>
            <a:r>
              <a:rPr lang="en-US" dirty="0"/>
              <a:t>We are creating a small network which has 3 Laptops, 1 PC, 1 Printer and 5 Smartphones in its network.</a:t>
            </a:r>
          </a:p>
          <a:p>
            <a:pPr marL="0" indent="0">
              <a:buNone/>
            </a:pPr>
            <a:r>
              <a:rPr lang="en-US" dirty="0"/>
              <a:t>Since, PC, Laptops and Printer can be static at a position, so we can create their connectivity over wired network. One of the advantages of wired network is its speed and reliability. </a:t>
            </a:r>
          </a:p>
          <a:p>
            <a:pPr marL="0" indent="0">
              <a:buNone/>
            </a:pPr>
            <a:r>
              <a:rPr lang="en-US" dirty="0"/>
              <a:t>Therefore, PC and Laptops are connected with switch and switch is directly connected to router. Printer can be connected with router directly or with switch indirectly.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2925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B0C5-07C0-46BA-B4B0-006D0755C2A6}"/>
              </a:ext>
            </a:extLst>
          </p:cNvPr>
          <p:cNvSpPr>
            <a:spLocks noGrp="1"/>
          </p:cNvSpPr>
          <p:nvPr>
            <p:ph type="title"/>
          </p:nvPr>
        </p:nvSpPr>
        <p:spPr>
          <a:xfrm>
            <a:off x="1141413" y="618518"/>
            <a:ext cx="9905998" cy="1002892"/>
          </a:xfrm>
        </p:spPr>
        <p:txBody>
          <a:bodyPr/>
          <a:lstStyle/>
          <a:p>
            <a:r>
              <a:rPr lang="en-US" dirty="0"/>
              <a:t>OBJECTIVE</a:t>
            </a:r>
          </a:p>
        </p:txBody>
      </p:sp>
      <p:sp>
        <p:nvSpPr>
          <p:cNvPr id="3" name="Content Placeholder 2">
            <a:extLst>
              <a:ext uri="{FF2B5EF4-FFF2-40B4-BE49-F238E27FC236}">
                <a16:creationId xmlns:a16="http://schemas.microsoft.com/office/drawing/2014/main" id="{7F1CBDFA-A2C1-497C-BE26-E2BA7B24D87D}"/>
              </a:ext>
            </a:extLst>
          </p:cNvPr>
          <p:cNvSpPr>
            <a:spLocks noGrp="1"/>
          </p:cNvSpPr>
          <p:nvPr>
            <p:ph idx="1"/>
          </p:nvPr>
        </p:nvSpPr>
        <p:spPr>
          <a:xfrm>
            <a:off x="1141412" y="1621410"/>
            <a:ext cx="10557252" cy="4169791"/>
          </a:xfrm>
        </p:spPr>
        <p:txBody>
          <a:bodyPr/>
          <a:lstStyle/>
          <a:p>
            <a:r>
              <a:rPr lang="en-US" dirty="0"/>
              <a:t>AIM OF THE EXPERIMENT</a:t>
            </a:r>
          </a:p>
          <a:p>
            <a:pPr marL="0" indent="0">
              <a:buNone/>
            </a:pPr>
            <a:r>
              <a:rPr lang="en-US" dirty="0"/>
              <a:t>   Configuration of a home network topology using Cisco Packet Tracer software.</a:t>
            </a:r>
          </a:p>
          <a:p>
            <a:pPr marL="0" indent="0">
              <a:buNone/>
            </a:pPr>
            <a:r>
              <a:rPr lang="en-US" dirty="0"/>
              <a:t>	</a:t>
            </a:r>
          </a:p>
          <a:p>
            <a:pPr marL="0" indent="0">
              <a:buNone/>
            </a:pPr>
            <a:r>
              <a:rPr lang="en-US" dirty="0"/>
              <a:t>	</a:t>
            </a:r>
          </a:p>
        </p:txBody>
      </p:sp>
      <p:pic>
        <p:nvPicPr>
          <p:cNvPr id="5" name="Picture 4">
            <a:extLst>
              <a:ext uri="{FF2B5EF4-FFF2-40B4-BE49-F238E27FC236}">
                <a16:creationId xmlns:a16="http://schemas.microsoft.com/office/drawing/2014/main" id="{A6F06DCE-CD65-4D9C-A673-60D1FF4E9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663" y="3273711"/>
            <a:ext cx="3985605" cy="2309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11826E6-967A-4AED-9531-0AE8EC924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268" y="3897398"/>
            <a:ext cx="1798896" cy="16853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9652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4D72-8AA4-412C-9DEB-AC9462BD7F72}"/>
              </a:ext>
            </a:extLst>
          </p:cNvPr>
          <p:cNvSpPr>
            <a:spLocks noGrp="1"/>
          </p:cNvSpPr>
          <p:nvPr>
            <p:ph type="title"/>
          </p:nvPr>
        </p:nvSpPr>
        <p:spPr>
          <a:xfrm>
            <a:off x="1141413" y="618519"/>
            <a:ext cx="9905998" cy="905482"/>
          </a:xfrm>
        </p:spPr>
        <p:txBody>
          <a:bodyPr/>
          <a:lstStyle/>
          <a:p>
            <a:r>
              <a:rPr lang="en-US" dirty="0"/>
              <a:t>What we are building?</a:t>
            </a:r>
          </a:p>
        </p:txBody>
      </p:sp>
      <p:sp>
        <p:nvSpPr>
          <p:cNvPr id="3" name="Content Placeholder 2">
            <a:extLst>
              <a:ext uri="{FF2B5EF4-FFF2-40B4-BE49-F238E27FC236}">
                <a16:creationId xmlns:a16="http://schemas.microsoft.com/office/drawing/2014/main" id="{026ECDB9-3AC7-4FAA-9411-E92E04E9DE85}"/>
              </a:ext>
            </a:extLst>
          </p:cNvPr>
          <p:cNvSpPr>
            <a:spLocks noGrp="1"/>
          </p:cNvSpPr>
          <p:nvPr>
            <p:ph idx="1"/>
          </p:nvPr>
        </p:nvSpPr>
        <p:spPr>
          <a:xfrm>
            <a:off x="1141412" y="1524000"/>
            <a:ext cx="9905999" cy="5133473"/>
          </a:xfrm>
        </p:spPr>
        <p:txBody>
          <a:bodyPr>
            <a:normAutofit/>
          </a:bodyPr>
          <a:lstStyle/>
          <a:p>
            <a:pPr marL="0" indent="0">
              <a:buNone/>
            </a:pPr>
            <a:r>
              <a:rPr lang="en-US" dirty="0"/>
              <a:t>We are creating a small network which has 3 Laptops, 1 PC, 1 Printer and 5 Smartphones in its network.</a:t>
            </a:r>
          </a:p>
          <a:p>
            <a:pPr marL="0" indent="0">
              <a:buNone/>
            </a:pPr>
            <a:r>
              <a:rPr lang="en-US" dirty="0"/>
              <a:t>Since, PC, Laptops and Printer can be static at a position, so we can create their connectivity over wired network. One of the advantages of wired network is its speed and reliability. </a:t>
            </a:r>
          </a:p>
          <a:p>
            <a:pPr marL="0" indent="0">
              <a:buNone/>
            </a:pPr>
            <a:r>
              <a:rPr lang="en-US" dirty="0"/>
              <a:t>Therefore, PC and Laptops are connected with switch and switch is directly connected to router. Printer can be connected with router directly or with switch indirectly.</a:t>
            </a:r>
          </a:p>
          <a:p>
            <a:pPr marL="0" indent="0">
              <a:buNone/>
            </a:pPr>
            <a:r>
              <a:rPr lang="en-US" dirty="0"/>
              <a:t>As the smart phones are not static over a place. They keep moving sometimes inside the home and sometimes outside the home. So, we cannot provide its connectivity using wired network.</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979028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4D72-8AA4-412C-9DEB-AC9462BD7F72}"/>
              </a:ext>
            </a:extLst>
          </p:cNvPr>
          <p:cNvSpPr>
            <a:spLocks noGrp="1"/>
          </p:cNvSpPr>
          <p:nvPr>
            <p:ph type="title"/>
          </p:nvPr>
        </p:nvSpPr>
        <p:spPr>
          <a:xfrm>
            <a:off x="1141413" y="618519"/>
            <a:ext cx="9905998" cy="905482"/>
          </a:xfrm>
        </p:spPr>
        <p:txBody>
          <a:bodyPr/>
          <a:lstStyle/>
          <a:p>
            <a:r>
              <a:rPr lang="en-US" dirty="0"/>
              <a:t>What we are building?</a:t>
            </a:r>
          </a:p>
        </p:txBody>
      </p:sp>
      <p:sp>
        <p:nvSpPr>
          <p:cNvPr id="3" name="Content Placeholder 2">
            <a:extLst>
              <a:ext uri="{FF2B5EF4-FFF2-40B4-BE49-F238E27FC236}">
                <a16:creationId xmlns:a16="http://schemas.microsoft.com/office/drawing/2014/main" id="{026ECDB9-3AC7-4FAA-9411-E92E04E9DE85}"/>
              </a:ext>
            </a:extLst>
          </p:cNvPr>
          <p:cNvSpPr>
            <a:spLocks noGrp="1"/>
          </p:cNvSpPr>
          <p:nvPr>
            <p:ph idx="1"/>
          </p:nvPr>
        </p:nvSpPr>
        <p:spPr>
          <a:xfrm>
            <a:off x="1141412" y="1524000"/>
            <a:ext cx="9905999" cy="5133473"/>
          </a:xfrm>
        </p:spPr>
        <p:txBody>
          <a:bodyPr>
            <a:normAutofit/>
          </a:bodyPr>
          <a:lstStyle/>
          <a:p>
            <a:pPr marL="0" indent="0">
              <a:buNone/>
            </a:pPr>
            <a:r>
              <a:rPr lang="en-US" dirty="0"/>
              <a:t>Finally, our network will look like this:</a:t>
            </a:r>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986931E3-F650-4EA0-9281-487730A8CE9C}"/>
              </a:ext>
            </a:extLst>
          </p:cNvPr>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257483" y="2184032"/>
            <a:ext cx="7490260" cy="3813409"/>
          </a:xfrm>
          <a:prstGeom prst="rect">
            <a:avLst/>
          </a:prstGeom>
          <a:ln>
            <a:noFill/>
          </a:ln>
          <a:effectLst>
            <a:softEdge rad="112500"/>
          </a:effectLst>
        </p:spPr>
      </p:pic>
    </p:spTree>
    <p:extLst>
      <p:ext uri="{BB962C8B-B14F-4D97-AF65-F5344CB8AC3E}">
        <p14:creationId xmlns:p14="http://schemas.microsoft.com/office/powerpoint/2010/main" val="35935858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8E7D-741E-4BF9-8832-BB99436259DB}"/>
              </a:ext>
            </a:extLst>
          </p:cNvPr>
          <p:cNvSpPr>
            <a:spLocks noGrp="1"/>
          </p:cNvSpPr>
          <p:nvPr>
            <p:ph type="title"/>
          </p:nvPr>
        </p:nvSpPr>
        <p:spPr>
          <a:xfrm>
            <a:off x="1735301" y="2689715"/>
            <a:ext cx="9905998" cy="1478570"/>
          </a:xfrm>
        </p:spPr>
        <p:txBody>
          <a:bodyPr/>
          <a:lstStyle/>
          <a:p>
            <a:r>
              <a:rPr lang="en-US" dirty="0"/>
              <a:t>Let’s Build logically !</a:t>
            </a:r>
          </a:p>
        </p:txBody>
      </p:sp>
    </p:spTree>
    <p:extLst>
      <p:ext uri="{BB962C8B-B14F-4D97-AF65-F5344CB8AC3E}">
        <p14:creationId xmlns:p14="http://schemas.microsoft.com/office/powerpoint/2010/main" val="16207024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7245A5-F46C-47E0-99D1-A9441A3D8C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447510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751B-A03B-4B55-B3C1-CFAA4FCD45A5}"/>
              </a:ext>
            </a:extLst>
          </p:cNvPr>
          <p:cNvSpPr>
            <a:spLocks noGrp="1"/>
          </p:cNvSpPr>
          <p:nvPr>
            <p:ph type="title"/>
          </p:nvPr>
        </p:nvSpPr>
        <p:spPr>
          <a:xfrm>
            <a:off x="1320522" y="2400184"/>
            <a:ext cx="9905998" cy="1478570"/>
          </a:xfrm>
        </p:spPr>
        <p:txBody>
          <a:bodyPr/>
          <a:lstStyle/>
          <a:p>
            <a:r>
              <a:rPr lang="en-US" dirty="0"/>
              <a:t>Let’s Build physically !</a:t>
            </a:r>
          </a:p>
        </p:txBody>
      </p:sp>
    </p:spTree>
    <p:extLst>
      <p:ext uri="{BB962C8B-B14F-4D97-AF65-F5344CB8AC3E}">
        <p14:creationId xmlns:p14="http://schemas.microsoft.com/office/powerpoint/2010/main" val="1995129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46DD6-0001-4025-9863-415A57DD8B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224753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793C-4EB2-48DB-B200-E46F8A176A3E}"/>
              </a:ext>
            </a:extLst>
          </p:cNvPr>
          <p:cNvSpPr>
            <a:spLocks noGrp="1"/>
          </p:cNvSpPr>
          <p:nvPr>
            <p:ph type="title"/>
          </p:nvPr>
        </p:nvSpPr>
        <p:spPr/>
        <p:txBody>
          <a:bodyPr/>
          <a:lstStyle/>
          <a:p>
            <a:r>
              <a:rPr lang="en-US" dirty="0"/>
              <a:t>Finally we can say!!</a:t>
            </a:r>
          </a:p>
        </p:txBody>
      </p:sp>
    </p:spTree>
    <p:extLst>
      <p:ext uri="{BB962C8B-B14F-4D97-AF65-F5344CB8AC3E}">
        <p14:creationId xmlns:p14="http://schemas.microsoft.com/office/powerpoint/2010/main" val="8567520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793C-4EB2-48DB-B200-E46F8A176A3E}"/>
              </a:ext>
            </a:extLst>
          </p:cNvPr>
          <p:cNvSpPr>
            <a:spLocks noGrp="1"/>
          </p:cNvSpPr>
          <p:nvPr>
            <p:ph type="title"/>
          </p:nvPr>
        </p:nvSpPr>
        <p:spPr/>
        <p:txBody>
          <a:bodyPr/>
          <a:lstStyle/>
          <a:p>
            <a:r>
              <a:rPr lang="en-US" dirty="0"/>
              <a:t>Finally we can say!!</a:t>
            </a:r>
          </a:p>
        </p:txBody>
      </p:sp>
      <p:sp>
        <p:nvSpPr>
          <p:cNvPr id="3" name="Content Placeholder 2">
            <a:extLst>
              <a:ext uri="{FF2B5EF4-FFF2-40B4-BE49-F238E27FC236}">
                <a16:creationId xmlns:a16="http://schemas.microsoft.com/office/drawing/2014/main" id="{3B203959-B7B9-4CB6-AD7D-E9FC28A1251E}"/>
              </a:ext>
            </a:extLst>
          </p:cNvPr>
          <p:cNvSpPr>
            <a:spLocks noGrp="1"/>
          </p:cNvSpPr>
          <p:nvPr>
            <p:ph idx="1"/>
          </p:nvPr>
        </p:nvSpPr>
        <p:spPr>
          <a:xfrm>
            <a:off x="1141413" y="1687398"/>
            <a:ext cx="8132590" cy="4251489"/>
          </a:xfrm>
        </p:spPr>
        <p:txBody>
          <a:bodyPr>
            <a:normAutofit/>
          </a:bodyPr>
          <a:lstStyle/>
          <a:p>
            <a:pPr marL="0" indent="0" algn="just">
              <a:buNone/>
            </a:pPr>
            <a:r>
              <a:rPr lang="en-US" sz="2000" dirty="0"/>
              <a:t>By themselves, computers are powerful tools. When they are connected in a network, they become even more powerful because the functions and tools that each computer provides can be shared with other computers. Network is a small group of computers that share information, or they can be very complex, spanning large geographical areas that provide its users with unique capabilities, above and beyond what the individual machines and their software applications can provide. </a:t>
            </a:r>
          </a:p>
        </p:txBody>
      </p:sp>
    </p:spTree>
    <p:extLst>
      <p:ext uri="{BB962C8B-B14F-4D97-AF65-F5344CB8AC3E}">
        <p14:creationId xmlns:p14="http://schemas.microsoft.com/office/powerpoint/2010/main" val="1081887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0761-965D-4D3F-BD2B-ACD8B29AA92C}"/>
              </a:ext>
            </a:extLst>
          </p:cNvPr>
          <p:cNvSpPr>
            <a:spLocks noGrp="1"/>
          </p:cNvSpPr>
          <p:nvPr>
            <p:ph type="title"/>
          </p:nvPr>
        </p:nvSpPr>
        <p:spPr/>
        <p:txBody>
          <a:bodyPr/>
          <a:lstStyle/>
          <a:p>
            <a:r>
              <a:rPr lang="en-US" dirty="0"/>
              <a:t>Finally we can say!!</a:t>
            </a:r>
          </a:p>
        </p:txBody>
      </p:sp>
      <p:sp>
        <p:nvSpPr>
          <p:cNvPr id="6" name="Content Placeholder 5">
            <a:extLst>
              <a:ext uri="{FF2B5EF4-FFF2-40B4-BE49-F238E27FC236}">
                <a16:creationId xmlns:a16="http://schemas.microsoft.com/office/drawing/2014/main" id="{842E9030-FEFE-48D8-8354-35EA3A57C413}"/>
              </a:ext>
            </a:extLst>
          </p:cNvPr>
          <p:cNvSpPr>
            <a:spLocks noGrp="1"/>
          </p:cNvSpPr>
          <p:nvPr>
            <p:ph idx="1"/>
          </p:nvPr>
        </p:nvSpPr>
        <p:spPr/>
        <p:txBody>
          <a:bodyPr/>
          <a:lstStyle/>
          <a:p>
            <a:r>
              <a:rPr lang="en-US" b="1" dirty="0">
                <a:latin typeface="+mj-lt"/>
              </a:rPr>
              <a:t>The ultimate goal of any network is to allow multiple devices to communicate.</a:t>
            </a:r>
            <a:endParaRPr lang="en-US" dirty="0">
              <a:latin typeface="+mj-lt"/>
            </a:endParaRPr>
          </a:p>
          <a:p>
            <a:endParaRPr lang="en-US" dirty="0"/>
          </a:p>
        </p:txBody>
      </p:sp>
      <p:pic>
        <p:nvPicPr>
          <p:cNvPr id="7" name="Picture 6">
            <a:extLst>
              <a:ext uri="{FF2B5EF4-FFF2-40B4-BE49-F238E27FC236}">
                <a16:creationId xmlns:a16="http://schemas.microsoft.com/office/drawing/2014/main" id="{1C5F3F26-9C38-4B61-9A2F-4091746073E7}"/>
              </a:ext>
            </a:extLst>
          </p:cNvPr>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926997" y="3173702"/>
            <a:ext cx="5943600" cy="2867660"/>
          </a:xfrm>
          <a:prstGeom prst="rect">
            <a:avLst/>
          </a:prstGeom>
        </p:spPr>
      </p:pic>
    </p:spTree>
    <p:extLst>
      <p:ext uri="{BB962C8B-B14F-4D97-AF65-F5344CB8AC3E}">
        <p14:creationId xmlns:p14="http://schemas.microsoft.com/office/powerpoint/2010/main" val="1313177335"/>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Tree>
    <p:extLst>
      <p:ext uri="{BB962C8B-B14F-4D97-AF65-F5344CB8AC3E}">
        <p14:creationId xmlns:p14="http://schemas.microsoft.com/office/powerpoint/2010/main" val="148080379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4B17-FA2A-4C7D-9811-5186AC2EE46E}"/>
              </a:ext>
            </a:extLst>
          </p:cNvPr>
          <p:cNvSpPr>
            <a:spLocks noGrp="1"/>
          </p:cNvSpPr>
          <p:nvPr>
            <p:ph type="title"/>
          </p:nvPr>
        </p:nvSpPr>
        <p:spPr>
          <a:xfrm>
            <a:off x="1141413" y="618518"/>
            <a:ext cx="9905998" cy="953608"/>
          </a:xfrm>
        </p:spPr>
        <p:txBody>
          <a:bodyPr/>
          <a:lstStyle/>
          <a:p>
            <a:r>
              <a:rPr lang="en-US" dirty="0"/>
              <a:t>THEORY</a:t>
            </a:r>
          </a:p>
        </p:txBody>
      </p:sp>
      <p:sp>
        <p:nvSpPr>
          <p:cNvPr id="3" name="Content Placeholder 2">
            <a:extLst>
              <a:ext uri="{FF2B5EF4-FFF2-40B4-BE49-F238E27FC236}">
                <a16:creationId xmlns:a16="http://schemas.microsoft.com/office/drawing/2014/main" id="{CDFA00E8-C573-4FF4-ABA2-18686603D62B}"/>
              </a:ext>
            </a:extLst>
          </p:cNvPr>
          <p:cNvSpPr>
            <a:spLocks noGrp="1"/>
          </p:cNvSpPr>
          <p:nvPr>
            <p:ph idx="1"/>
          </p:nvPr>
        </p:nvSpPr>
        <p:spPr>
          <a:xfrm>
            <a:off x="1141412" y="1427746"/>
            <a:ext cx="9905999" cy="4811735"/>
          </a:xfrm>
        </p:spPr>
        <p:txBody>
          <a:bodyPr/>
          <a:lstStyle/>
          <a:p>
            <a:pPr marL="0" indent="0">
              <a:buNone/>
            </a:pPr>
            <a:endParaRPr lang="en-US" dirty="0"/>
          </a:p>
          <a:p>
            <a:r>
              <a:rPr lang="en-US" dirty="0"/>
              <a:t>Today almost every home and small office have a local network and an Internet connection.</a:t>
            </a:r>
          </a:p>
          <a:p>
            <a:endParaRPr lang="en-US" dirty="0"/>
          </a:p>
        </p:txBody>
      </p:sp>
    </p:spTree>
    <p:extLst>
      <p:ext uri="{BB962C8B-B14F-4D97-AF65-F5344CB8AC3E}">
        <p14:creationId xmlns:p14="http://schemas.microsoft.com/office/powerpoint/2010/main" val="113608484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701162"/>
            <a:ext cx="9905999" cy="3694113"/>
          </a:xfrm>
        </p:spPr>
        <p:txBody>
          <a:bodyPr/>
          <a:lstStyle/>
          <a:p>
            <a:pPr marL="0" indent="0">
              <a:buNone/>
            </a:pPr>
            <a:r>
              <a:rPr lang="en-US" dirty="0"/>
              <a:t>While choosing a suitable device between Hub &amp; Switch, we preferred switch because:</a:t>
            </a:r>
          </a:p>
          <a:p>
            <a:endParaRPr lang="en-US" dirty="0"/>
          </a:p>
        </p:txBody>
      </p:sp>
    </p:spTree>
    <p:extLst>
      <p:ext uri="{BB962C8B-B14F-4D97-AF65-F5344CB8AC3E}">
        <p14:creationId xmlns:p14="http://schemas.microsoft.com/office/powerpoint/2010/main" val="3257060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723346"/>
            <a:ext cx="9905999" cy="3694113"/>
          </a:xfrm>
        </p:spPr>
        <p:txBody>
          <a:bodyPr/>
          <a:lstStyle/>
          <a:p>
            <a:pPr marL="0" indent="0">
              <a:buNone/>
            </a:pPr>
            <a:r>
              <a:rPr lang="en-US" dirty="0"/>
              <a:t>While choosing a suitable device between Hub &amp; Switch, we preferred switch because:</a:t>
            </a:r>
          </a:p>
          <a:p>
            <a:pPr>
              <a:buFont typeface="Wingdings" panose="05000000000000000000" pitchFamily="2" charset="2"/>
              <a:buChar char="q"/>
            </a:pPr>
            <a:r>
              <a:rPr lang="en-US" dirty="0"/>
              <a:t> Switch is more efficient than hub.</a:t>
            </a:r>
          </a:p>
        </p:txBody>
      </p:sp>
    </p:spTree>
    <p:extLst>
      <p:ext uri="{BB962C8B-B14F-4D97-AF65-F5344CB8AC3E}">
        <p14:creationId xmlns:p14="http://schemas.microsoft.com/office/powerpoint/2010/main" val="3769620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While choosing a suitable device between Hub &amp; Switch, we preferred switch because:</a:t>
            </a:r>
          </a:p>
          <a:p>
            <a:pPr>
              <a:buFont typeface="Wingdings" panose="05000000000000000000" pitchFamily="2" charset="2"/>
              <a:buChar char="q"/>
            </a:pPr>
            <a:r>
              <a:rPr lang="en-US" dirty="0"/>
              <a:t> Switch is more efficient than hub.</a:t>
            </a:r>
          </a:p>
          <a:p>
            <a:pPr>
              <a:buFont typeface="Wingdings" panose="05000000000000000000" pitchFamily="2" charset="2"/>
              <a:buChar char="q"/>
            </a:pPr>
            <a:r>
              <a:rPr lang="en-US" dirty="0"/>
              <a:t> A switch can join multiple computers within one LAN.</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1029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5" y="1682309"/>
            <a:ext cx="9494188" cy="3694113"/>
          </a:xfrm>
        </p:spPr>
        <p:txBody>
          <a:bodyPr/>
          <a:lstStyle/>
          <a:p>
            <a:pPr marL="0" indent="0">
              <a:buNone/>
            </a:pPr>
            <a:r>
              <a:rPr lang="en-US" dirty="0"/>
              <a:t>While choosing a suitable device between Hub &amp; Switch, we preferred switch because:</a:t>
            </a:r>
          </a:p>
          <a:p>
            <a:pPr>
              <a:buFont typeface="Wingdings" panose="05000000000000000000" pitchFamily="2" charset="2"/>
              <a:buChar char="q"/>
            </a:pPr>
            <a:r>
              <a:rPr lang="en-US" dirty="0"/>
              <a:t> Switch is more efficient than hub.</a:t>
            </a:r>
          </a:p>
          <a:p>
            <a:pPr>
              <a:buFont typeface="Wingdings" panose="05000000000000000000" pitchFamily="2" charset="2"/>
              <a:buChar char="q"/>
            </a:pPr>
            <a:r>
              <a:rPr lang="en-US" dirty="0"/>
              <a:t> A switch can join multiple computers within one LAN.</a:t>
            </a:r>
          </a:p>
          <a:p>
            <a:pPr>
              <a:buFont typeface="Wingdings" panose="05000000000000000000" pitchFamily="2" charset="2"/>
              <a:buChar char="q"/>
            </a:pPr>
            <a:r>
              <a:rPr lang="en-US" dirty="0"/>
              <a:t> Switch is smarter than Hub to determine the target of the forwarding data.</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6650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682309"/>
            <a:ext cx="9905999" cy="3694113"/>
          </a:xfrm>
        </p:spPr>
        <p:txBody>
          <a:bodyPr/>
          <a:lstStyle/>
          <a:p>
            <a:pPr marL="0" indent="0">
              <a:buNone/>
            </a:pPr>
            <a:r>
              <a:rPr lang="en-US" dirty="0"/>
              <a:t>The reason why we chose DHCP (Dynamic HOST Configuration Protocol) for assigning IP Configuration:</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14618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03199"/>
            <a:ext cx="9905999" cy="3694113"/>
          </a:xfrm>
        </p:spPr>
        <p:txBody>
          <a:bodyPr/>
          <a:lstStyle/>
          <a:p>
            <a:pPr marL="0" indent="0">
              <a:buNone/>
            </a:pPr>
            <a:r>
              <a:rPr lang="en-US" dirty="0"/>
              <a:t>The reason why we chose DHCP (Dynamic HOST Configuration Protocol) for assigning IP Configuration:</a:t>
            </a:r>
          </a:p>
          <a:p>
            <a:pPr>
              <a:buFont typeface="Wingdings" panose="05000000000000000000" pitchFamily="2" charset="2"/>
              <a:buChar char="q"/>
            </a:pPr>
            <a:r>
              <a:rPr lang="en-US" dirty="0"/>
              <a:t> There is less chance that two devices will have same IP address.</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838286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The reason why we chose DHCP (Dynamic HOST Configuration Protocol) for assigning IP Configuration:</a:t>
            </a:r>
          </a:p>
          <a:p>
            <a:pPr>
              <a:buFont typeface="Wingdings" panose="05000000000000000000" pitchFamily="2" charset="2"/>
              <a:buChar char="q"/>
            </a:pPr>
            <a:r>
              <a:rPr lang="en-US" dirty="0"/>
              <a:t> There is less chance that two devices will have same IP address.</a:t>
            </a:r>
          </a:p>
          <a:p>
            <a:pPr>
              <a:buFont typeface="Wingdings" panose="05000000000000000000" pitchFamily="2" charset="2"/>
              <a:buChar char="q"/>
            </a:pPr>
            <a:r>
              <a:rPr lang="en-US" dirty="0"/>
              <a:t> Static IP configuration is time consuming and has a greater chance of error. </a:t>
            </a:r>
          </a:p>
          <a:p>
            <a:pPr marL="0" indent="0">
              <a:buNone/>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16657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The reason for using Wireless Routers:</a:t>
            </a:r>
          </a:p>
          <a:p>
            <a:pPr marL="0" indent="0">
              <a:buNone/>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378974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The reason for using Wireless Routers:</a:t>
            </a:r>
          </a:p>
          <a:p>
            <a:pPr>
              <a:buFont typeface="Wingdings" panose="05000000000000000000" pitchFamily="2" charset="2"/>
              <a:buChar char="q"/>
            </a:pPr>
            <a:r>
              <a:rPr lang="en-US" dirty="0"/>
              <a:t> It gives greater control over our home network.</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02633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The reason for using Wireless Routers:</a:t>
            </a:r>
          </a:p>
          <a:p>
            <a:pPr>
              <a:buFont typeface="Wingdings" panose="05000000000000000000" pitchFamily="2" charset="2"/>
              <a:buChar char="q"/>
            </a:pPr>
            <a:r>
              <a:rPr lang="en-US" dirty="0"/>
              <a:t> It gives greater control over our home network.</a:t>
            </a:r>
          </a:p>
          <a:p>
            <a:pPr>
              <a:buFont typeface="Wingdings" panose="05000000000000000000" pitchFamily="2" charset="2"/>
              <a:buChar char="q"/>
            </a:pPr>
            <a:r>
              <a:rPr lang="en-US" dirty="0"/>
              <a:t> Enable guest networks for visitors and set restrictions and cut off internet access as per   requirements.</a:t>
            </a:r>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3182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4B17-FA2A-4C7D-9811-5186AC2EE46E}"/>
              </a:ext>
            </a:extLst>
          </p:cNvPr>
          <p:cNvSpPr>
            <a:spLocks noGrp="1"/>
          </p:cNvSpPr>
          <p:nvPr>
            <p:ph type="title"/>
          </p:nvPr>
        </p:nvSpPr>
        <p:spPr>
          <a:xfrm>
            <a:off x="1141413" y="618518"/>
            <a:ext cx="9905998" cy="953608"/>
          </a:xfrm>
        </p:spPr>
        <p:txBody>
          <a:bodyPr/>
          <a:lstStyle/>
          <a:p>
            <a:r>
              <a:rPr lang="en-US" dirty="0"/>
              <a:t>THEORY</a:t>
            </a:r>
          </a:p>
        </p:txBody>
      </p:sp>
      <p:sp>
        <p:nvSpPr>
          <p:cNvPr id="3" name="Content Placeholder 2">
            <a:extLst>
              <a:ext uri="{FF2B5EF4-FFF2-40B4-BE49-F238E27FC236}">
                <a16:creationId xmlns:a16="http://schemas.microsoft.com/office/drawing/2014/main" id="{CDFA00E8-C573-4FF4-ABA2-18686603D62B}"/>
              </a:ext>
            </a:extLst>
          </p:cNvPr>
          <p:cNvSpPr>
            <a:spLocks noGrp="1"/>
          </p:cNvSpPr>
          <p:nvPr>
            <p:ph idx="1"/>
          </p:nvPr>
        </p:nvSpPr>
        <p:spPr>
          <a:xfrm>
            <a:off x="1141412" y="1860884"/>
            <a:ext cx="9905999" cy="4378597"/>
          </a:xfrm>
        </p:spPr>
        <p:txBody>
          <a:bodyPr/>
          <a:lstStyle/>
          <a:p>
            <a:r>
              <a:rPr lang="en-US" dirty="0"/>
              <a:t>Today almost every home and small office have a local network and an Internet connection.</a:t>
            </a:r>
          </a:p>
          <a:p>
            <a:r>
              <a:rPr lang="en-US" dirty="0"/>
              <a:t>The </a:t>
            </a:r>
            <a:r>
              <a:rPr lang="en-US" b="1" dirty="0"/>
              <a:t>home network</a:t>
            </a:r>
            <a:r>
              <a:rPr lang="en-US" dirty="0"/>
              <a:t> or </a:t>
            </a:r>
            <a:r>
              <a:rPr lang="en-US" b="1" dirty="0"/>
              <a:t>small office network</a:t>
            </a:r>
            <a:r>
              <a:rPr lang="en-US" dirty="0"/>
              <a:t> enables multiple devices e.g. PCs, tablets, laptops, smart phones, etc. to connect, and also to connect to the internet.</a:t>
            </a:r>
          </a:p>
        </p:txBody>
      </p:sp>
    </p:spTree>
    <p:extLst>
      <p:ext uri="{BB962C8B-B14F-4D97-AF65-F5344CB8AC3E}">
        <p14:creationId xmlns:p14="http://schemas.microsoft.com/office/powerpoint/2010/main" val="1180296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The reason for using Wireless Routers:</a:t>
            </a:r>
          </a:p>
          <a:p>
            <a:pPr>
              <a:buFont typeface="Wingdings" panose="05000000000000000000" pitchFamily="2" charset="2"/>
              <a:buChar char="q"/>
            </a:pPr>
            <a:r>
              <a:rPr lang="en-US" dirty="0"/>
              <a:t> It gives greater control over our home network.</a:t>
            </a:r>
          </a:p>
          <a:p>
            <a:pPr>
              <a:buFont typeface="Wingdings" panose="05000000000000000000" pitchFamily="2" charset="2"/>
              <a:buChar char="q"/>
            </a:pPr>
            <a:r>
              <a:rPr lang="en-US" dirty="0"/>
              <a:t> Enable guest networks for visitors and set restrictions and cut off internet access as per requirements.</a:t>
            </a:r>
          </a:p>
          <a:p>
            <a:pPr>
              <a:buFont typeface="Wingdings" panose="05000000000000000000" pitchFamily="2" charset="2"/>
              <a:buChar char="q"/>
            </a:pPr>
            <a:r>
              <a:rPr lang="en-US" dirty="0"/>
              <a:t> More intelligent and sophisticated than switch.</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090197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581943"/>
            <a:ext cx="9905999" cy="3694113"/>
          </a:xfrm>
        </p:spPr>
        <p:txBody>
          <a:bodyPr/>
          <a:lstStyle/>
          <a:p>
            <a:pPr marL="0" indent="0">
              <a:buNone/>
            </a:pPr>
            <a:r>
              <a:rPr lang="en-US" dirty="0"/>
              <a:t>The reason for using Wireless Routers:</a:t>
            </a:r>
          </a:p>
          <a:p>
            <a:pPr>
              <a:buFont typeface="Wingdings" panose="05000000000000000000" pitchFamily="2" charset="2"/>
              <a:buChar char="q"/>
            </a:pPr>
            <a:r>
              <a:rPr lang="en-US" dirty="0"/>
              <a:t> It gives greater control over our home network.</a:t>
            </a:r>
          </a:p>
          <a:p>
            <a:pPr>
              <a:buFont typeface="Wingdings" panose="05000000000000000000" pitchFamily="2" charset="2"/>
              <a:buChar char="q"/>
            </a:pPr>
            <a:r>
              <a:rPr lang="en-US" dirty="0"/>
              <a:t> Enable guest networks for visitors and set restrictions and cut off internet access as per requirements.</a:t>
            </a:r>
          </a:p>
          <a:p>
            <a:pPr>
              <a:buFont typeface="Wingdings" panose="05000000000000000000" pitchFamily="2" charset="2"/>
              <a:buChar char="q"/>
            </a:pPr>
            <a:r>
              <a:rPr lang="en-US" dirty="0"/>
              <a:t> More intelligent and sophisticated than switch.</a:t>
            </a:r>
          </a:p>
          <a:p>
            <a:pPr>
              <a:buFont typeface="Wingdings" panose="05000000000000000000" pitchFamily="2" charset="2"/>
              <a:buChar char="q"/>
            </a:pPr>
            <a:r>
              <a:rPr lang="en-US" dirty="0"/>
              <a:t> It can link with both wired and wireless network.</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81827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1141412" y="2097088"/>
            <a:ext cx="9905999" cy="3694113"/>
          </a:xfrm>
        </p:spPr>
        <p:txBody>
          <a:bodyPr/>
          <a:lstStyle/>
          <a:p>
            <a:pPr marL="0" indent="0">
              <a:buNone/>
            </a:pPr>
            <a:r>
              <a:rPr lang="en-US" dirty="0"/>
              <a:t>The reason why we are using WPA2 security:</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27654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8BE3-0852-4B33-BFCD-F1D4950DF7FA}"/>
              </a:ext>
            </a:extLst>
          </p:cNvPr>
          <p:cNvSpPr>
            <a:spLocks noGrp="1"/>
          </p:cNvSpPr>
          <p:nvPr>
            <p:ph type="title"/>
          </p:nvPr>
        </p:nvSpPr>
        <p:spPr/>
        <p:txBody>
          <a:bodyPr/>
          <a:lstStyle/>
          <a:p>
            <a:r>
              <a:rPr lang="en-US" dirty="0"/>
              <a:t>Answer to some why’s!</a:t>
            </a:r>
          </a:p>
        </p:txBody>
      </p:sp>
      <p:sp>
        <p:nvSpPr>
          <p:cNvPr id="3" name="Content Placeholder 2">
            <a:extLst>
              <a:ext uri="{FF2B5EF4-FFF2-40B4-BE49-F238E27FC236}">
                <a16:creationId xmlns:a16="http://schemas.microsoft.com/office/drawing/2014/main" id="{06F32C15-83A0-4614-9548-56131C17FF69}"/>
              </a:ext>
            </a:extLst>
          </p:cNvPr>
          <p:cNvSpPr>
            <a:spLocks noGrp="1"/>
          </p:cNvSpPr>
          <p:nvPr>
            <p:ph idx="1"/>
          </p:nvPr>
        </p:nvSpPr>
        <p:spPr>
          <a:xfrm>
            <a:off x="677334" y="1663455"/>
            <a:ext cx="9905999" cy="3694113"/>
          </a:xfrm>
        </p:spPr>
        <p:txBody>
          <a:bodyPr/>
          <a:lstStyle/>
          <a:p>
            <a:pPr marL="0" indent="0">
              <a:buNone/>
            </a:pPr>
            <a:r>
              <a:rPr lang="en-US" dirty="0"/>
              <a:t>The reason why we are using WPA2 security:</a:t>
            </a:r>
          </a:p>
          <a:p>
            <a:pPr>
              <a:buFont typeface="Wingdings" panose="05000000000000000000" pitchFamily="2" charset="2"/>
              <a:buChar char="q"/>
            </a:pPr>
            <a:r>
              <a:rPr lang="en-US" dirty="0"/>
              <a:t> Prevention of unauthorized access in our network.</a:t>
            </a:r>
          </a:p>
          <a:p>
            <a:pPr marL="0" indent="0">
              <a:buNone/>
            </a:pPr>
            <a:endParaRPr lang="en-US" dirty="0"/>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674832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discussion</a:t>
            </a:r>
          </a:p>
        </p:txBody>
      </p:sp>
    </p:spTree>
    <p:extLst>
      <p:ext uri="{BB962C8B-B14F-4D97-AF65-F5344CB8AC3E}">
        <p14:creationId xmlns:p14="http://schemas.microsoft.com/office/powerpoint/2010/main" val="37715564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discussion</a:t>
            </a:r>
          </a:p>
        </p:txBody>
      </p:sp>
      <p:sp>
        <p:nvSpPr>
          <p:cNvPr id="3" name="Content Placeholder 2">
            <a:extLst>
              <a:ext uri="{FF2B5EF4-FFF2-40B4-BE49-F238E27FC236}">
                <a16:creationId xmlns:a16="http://schemas.microsoft.com/office/drawing/2014/main" id="{9707A76A-D2A8-4264-BF7A-C8807EEDC35B}"/>
              </a:ext>
            </a:extLst>
          </p:cNvPr>
          <p:cNvSpPr>
            <a:spLocks noGrp="1"/>
          </p:cNvSpPr>
          <p:nvPr>
            <p:ph idx="1"/>
          </p:nvPr>
        </p:nvSpPr>
        <p:spPr>
          <a:xfrm>
            <a:off x="1143000" y="1620253"/>
            <a:ext cx="8528901" cy="4251159"/>
          </a:xfrm>
        </p:spPr>
        <p:txBody>
          <a:bodyPr/>
          <a:lstStyle/>
          <a:p>
            <a:pPr>
              <a:buFont typeface="Wingdings" panose="05000000000000000000" pitchFamily="2" charset="2"/>
              <a:buChar char="q"/>
            </a:pPr>
            <a:r>
              <a:rPr lang="en-US" dirty="0"/>
              <a:t> Hence, the establishment of proposed Home Network has been done in the simulated environment. </a:t>
            </a:r>
          </a:p>
        </p:txBody>
      </p:sp>
    </p:spTree>
    <p:extLst>
      <p:ext uri="{BB962C8B-B14F-4D97-AF65-F5344CB8AC3E}">
        <p14:creationId xmlns:p14="http://schemas.microsoft.com/office/powerpoint/2010/main" val="1641732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discussion</a:t>
            </a:r>
          </a:p>
        </p:txBody>
      </p:sp>
      <p:sp>
        <p:nvSpPr>
          <p:cNvPr id="3" name="Content Placeholder 2">
            <a:extLst>
              <a:ext uri="{FF2B5EF4-FFF2-40B4-BE49-F238E27FC236}">
                <a16:creationId xmlns:a16="http://schemas.microsoft.com/office/drawing/2014/main" id="{9707A76A-D2A8-4264-BF7A-C8807EEDC35B}"/>
              </a:ext>
            </a:extLst>
          </p:cNvPr>
          <p:cNvSpPr>
            <a:spLocks noGrp="1"/>
          </p:cNvSpPr>
          <p:nvPr>
            <p:ph idx="1"/>
          </p:nvPr>
        </p:nvSpPr>
        <p:spPr>
          <a:xfrm>
            <a:off x="1143001" y="1620253"/>
            <a:ext cx="8519474" cy="4251159"/>
          </a:xfrm>
        </p:spPr>
        <p:txBody>
          <a:bodyPr/>
          <a:lstStyle/>
          <a:p>
            <a:pPr>
              <a:buFont typeface="Wingdings" panose="05000000000000000000" pitchFamily="2" charset="2"/>
              <a:buChar char="q"/>
            </a:pPr>
            <a:r>
              <a:rPr lang="en-US" dirty="0"/>
              <a:t> Hence, the establishment of proposed Home Network has been done in the simulated environment. </a:t>
            </a:r>
          </a:p>
          <a:p>
            <a:pPr>
              <a:buFont typeface="Wingdings" panose="05000000000000000000" pitchFamily="2" charset="2"/>
              <a:buChar char="q"/>
            </a:pPr>
            <a:r>
              <a:rPr lang="en-US" dirty="0"/>
              <a:t> The routers, PC, switch and the Smart Phones were configured accordingly. </a:t>
            </a:r>
          </a:p>
        </p:txBody>
      </p:sp>
    </p:spTree>
    <p:extLst>
      <p:ext uri="{BB962C8B-B14F-4D97-AF65-F5344CB8AC3E}">
        <p14:creationId xmlns:p14="http://schemas.microsoft.com/office/powerpoint/2010/main" val="39784178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discussion</a:t>
            </a:r>
          </a:p>
        </p:txBody>
      </p:sp>
      <p:sp>
        <p:nvSpPr>
          <p:cNvPr id="3" name="Content Placeholder 2">
            <a:extLst>
              <a:ext uri="{FF2B5EF4-FFF2-40B4-BE49-F238E27FC236}">
                <a16:creationId xmlns:a16="http://schemas.microsoft.com/office/drawing/2014/main" id="{9707A76A-D2A8-4264-BF7A-C8807EEDC35B}"/>
              </a:ext>
            </a:extLst>
          </p:cNvPr>
          <p:cNvSpPr>
            <a:spLocks noGrp="1"/>
          </p:cNvSpPr>
          <p:nvPr>
            <p:ph idx="1"/>
          </p:nvPr>
        </p:nvSpPr>
        <p:spPr>
          <a:xfrm>
            <a:off x="1143000" y="1620253"/>
            <a:ext cx="8500621" cy="4251159"/>
          </a:xfrm>
        </p:spPr>
        <p:txBody>
          <a:bodyPr/>
          <a:lstStyle/>
          <a:p>
            <a:pPr>
              <a:buFont typeface="Wingdings" panose="05000000000000000000" pitchFamily="2" charset="2"/>
              <a:buChar char="q"/>
            </a:pPr>
            <a:r>
              <a:rPr lang="en-US" dirty="0"/>
              <a:t> Hence, the establishment of proposed Home Network has been done in the simulated environment. </a:t>
            </a:r>
          </a:p>
          <a:p>
            <a:pPr>
              <a:buFont typeface="Wingdings" panose="05000000000000000000" pitchFamily="2" charset="2"/>
              <a:buChar char="q"/>
            </a:pPr>
            <a:r>
              <a:rPr lang="en-US" dirty="0"/>
              <a:t> The routers, PC, switch and the Smart Phones were configured accordingly. </a:t>
            </a:r>
          </a:p>
        </p:txBody>
      </p:sp>
    </p:spTree>
    <p:extLst>
      <p:ext uri="{BB962C8B-B14F-4D97-AF65-F5344CB8AC3E}">
        <p14:creationId xmlns:p14="http://schemas.microsoft.com/office/powerpoint/2010/main" val="30932876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discussion</a:t>
            </a:r>
          </a:p>
        </p:txBody>
      </p:sp>
      <p:sp>
        <p:nvSpPr>
          <p:cNvPr id="3" name="Content Placeholder 2">
            <a:extLst>
              <a:ext uri="{FF2B5EF4-FFF2-40B4-BE49-F238E27FC236}">
                <a16:creationId xmlns:a16="http://schemas.microsoft.com/office/drawing/2014/main" id="{9707A76A-D2A8-4264-BF7A-C8807EEDC35B}"/>
              </a:ext>
            </a:extLst>
          </p:cNvPr>
          <p:cNvSpPr>
            <a:spLocks noGrp="1"/>
          </p:cNvSpPr>
          <p:nvPr>
            <p:ph idx="1"/>
          </p:nvPr>
        </p:nvSpPr>
        <p:spPr>
          <a:xfrm>
            <a:off x="1143001" y="1620253"/>
            <a:ext cx="8472340" cy="4251159"/>
          </a:xfrm>
        </p:spPr>
        <p:txBody>
          <a:bodyPr/>
          <a:lstStyle/>
          <a:p>
            <a:pPr>
              <a:buFont typeface="Wingdings" panose="05000000000000000000" pitchFamily="2" charset="2"/>
              <a:buChar char="q"/>
            </a:pPr>
            <a:r>
              <a:rPr lang="en-US" dirty="0"/>
              <a:t> Hence, the establishment of proposed Home Network has been done in the simulated environment. </a:t>
            </a:r>
          </a:p>
          <a:p>
            <a:pPr>
              <a:buFont typeface="Wingdings" panose="05000000000000000000" pitchFamily="2" charset="2"/>
              <a:buChar char="q"/>
            </a:pPr>
            <a:r>
              <a:rPr lang="en-US" dirty="0"/>
              <a:t> The routers, PC, switch and the Smart Phones were configured accordingly. </a:t>
            </a:r>
          </a:p>
          <a:p>
            <a:pPr>
              <a:buFont typeface="Wingdings" panose="05000000000000000000" pitchFamily="2" charset="2"/>
              <a:buChar char="q"/>
            </a:pPr>
            <a:r>
              <a:rPr lang="en-US" dirty="0"/>
              <a:t> Packets were sent from one computer to the other and the transmission of such data to their destination was successful in an efficient manner. </a:t>
            </a:r>
          </a:p>
        </p:txBody>
      </p:sp>
    </p:spTree>
    <p:extLst>
      <p:ext uri="{BB962C8B-B14F-4D97-AF65-F5344CB8AC3E}">
        <p14:creationId xmlns:p14="http://schemas.microsoft.com/office/powerpoint/2010/main" val="21712225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discussion</a:t>
            </a:r>
          </a:p>
        </p:txBody>
      </p:sp>
      <p:sp>
        <p:nvSpPr>
          <p:cNvPr id="3" name="Content Placeholder 2">
            <a:extLst>
              <a:ext uri="{FF2B5EF4-FFF2-40B4-BE49-F238E27FC236}">
                <a16:creationId xmlns:a16="http://schemas.microsoft.com/office/drawing/2014/main" id="{9707A76A-D2A8-4264-BF7A-C8807EEDC35B}"/>
              </a:ext>
            </a:extLst>
          </p:cNvPr>
          <p:cNvSpPr>
            <a:spLocks noGrp="1"/>
          </p:cNvSpPr>
          <p:nvPr>
            <p:ph idx="1"/>
          </p:nvPr>
        </p:nvSpPr>
        <p:spPr>
          <a:xfrm>
            <a:off x="1143001" y="1620253"/>
            <a:ext cx="8491194" cy="4251159"/>
          </a:xfrm>
        </p:spPr>
        <p:txBody>
          <a:bodyPr/>
          <a:lstStyle/>
          <a:p>
            <a:pPr>
              <a:buFont typeface="Wingdings" panose="05000000000000000000" pitchFamily="2" charset="2"/>
              <a:buChar char="q"/>
            </a:pPr>
            <a:r>
              <a:rPr lang="en-US" dirty="0"/>
              <a:t> Hence, the establishment of proposed Home Network has been done in the simulated environment. </a:t>
            </a:r>
          </a:p>
          <a:p>
            <a:pPr>
              <a:buFont typeface="Wingdings" panose="05000000000000000000" pitchFamily="2" charset="2"/>
              <a:buChar char="q"/>
            </a:pPr>
            <a:r>
              <a:rPr lang="en-US" dirty="0"/>
              <a:t> The routers, PC, switch and the Smart Phones were configured accordingly. </a:t>
            </a:r>
          </a:p>
          <a:p>
            <a:pPr>
              <a:buFont typeface="Wingdings" panose="05000000000000000000" pitchFamily="2" charset="2"/>
              <a:buChar char="q"/>
            </a:pPr>
            <a:r>
              <a:rPr lang="en-US" dirty="0"/>
              <a:t> Packets were sent from one computer to the other and the transmission of such data to their destination was successful in an efficient manner. </a:t>
            </a:r>
          </a:p>
          <a:p>
            <a:pPr>
              <a:buFont typeface="Wingdings" panose="05000000000000000000" pitchFamily="2" charset="2"/>
              <a:buChar char="q"/>
            </a:pPr>
            <a:r>
              <a:rPr lang="en-US" dirty="0"/>
              <a:t> For security facilities to the network various methods are implemented like password protection is also applied on the wireless routers for restricted usage and which can be used only for home network.</a:t>
            </a:r>
          </a:p>
        </p:txBody>
      </p:sp>
    </p:spTree>
    <p:extLst>
      <p:ext uri="{BB962C8B-B14F-4D97-AF65-F5344CB8AC3E}">
        <p14:creationId xmlns:p14="http://schemas.microsoft.com/office/powerpoint/2010/main" val="223276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4B17-FA2A-4C7D-9811-5186AC2EE46E}"/>
              </a:ext>
            </a:extLst>
          </p:cNvPr>
          <p:cNvSpPr>
            <a:spLocks noGrp="1"/>
          </p:cNvSpPr>
          <p:nvPr>
            <p:ph type="title"/>
          </p:nvPr>
        </p:nvSpPr>
        <p:spPr>
          <a:xfrm>
            <a:off x="1141413" y="618518"/>
            <a:ext cx="9905998" cy="953608"/>
          </a:xfrm>
        </p:spPr>
        <p:txBody>
          <a:bodyPr/>
          <a:lstStyle/>
          <a:p>
            <a:r>
              <a:rPr lang="en-US" dirty="0"/>
              <a:t>THEORY</a:t>
            </a:r>
          </a:p>
        </p:txBody>
      </p:sp>
      <p:sp>
        <p:nvSpPr>
          <p:cNvPr id="3" name="Content Placeholder 2">
            <a:extLst>
              <a:ext uri="{FF2B5EF4-FFF2-40B4-BE49-F238E27FC236}">
                <a16:creationId xmlns:a16="http://schemas.microsoft.com/office/drawing/2014/main" id="{CDFA00E8-C573-4FF4-ABA2-18686603D62B}"/>
              </a:ext>
            </a:extLst>
          </p:cNvPr>
          <p:cNvSpPr>
            <a:spLocks noGrp="1"/>
          </p:cNvSpPr>
          <p:nvPr>
            <p:ph idx="1"/>
          </p:nvPr>
        </p:nvSpPr>
        <p:spPr>
          <a:xfrm>
            <a:off x="1141412" y="1860884"/>
            <a:ext cx="9905999" cy="4378597"/>
          </a:xfrm>
        </p:spPr>
        <p:txBody>
          <a:bodyPr/>
          <a:lstStyle/>
          <a:p>
            <a:r>
              <a:rPr lang="en-US" dirty="0"/>
              <a:t>Today almost every home and small office have a local network and an Internet connection.</a:t>
            </a:r>
          </a:p>
          <a:p>
            <a:r>
              <a:rPr lang="en-US" dirty="0"/>
              <a:t>The </a:t>
            </a:r>
            <a:r>
              <a:rPr lang="en-US" b="1" dirty="0"/>
              <a:t>home network</a:t>
            </a:r>
            <a:r>
              <a:rPr lang="en-US" dirty="0"/>
              <a:t> or </a:t>
            </a:r>
            <a:r>
              <a:rPr lang="en-US" b="1" dirty="0"/>
              <a:t>small office network</a:t>
            </a:r>
            <a:r>
              <a:rPr lang="en-US" dirty="0"/>
              <a:t> enables multiple devices e.g. PCs, tablets, laptops, smart phones, etc. to connect, and also to connect to the internet.</a:t>
            </a:r>
          </a:p>
          <a:p>
            <a:pPr marL="0" indent="0">
              <a:buNone/>
            </a:pPr>
            <a:endParaRPr lang="en-US" dirty="0"/>
          </a:p>
          <a:p>
            <a:r>
              <a:rPr lang="en-US" sz="2000" b="1" dirty="0"/>
              <a:t>In this experiment we aim to build and setup a home or small office network.</a:t>
            </a:r>
            <a:endParaRPr lang="en-US" sz="2000" dirty="0"/>
          </a:p>
          <a:p>
            <a:endParaRPr lang="en-US" dirty="0"/>
          </a:p>
        </p:txBody>
      </p:sp>
    </p:spTree>
    <p:extLst>
      <p:ext uri="{BB962C8B-B14F-4D97-AF65-F5344CB8AC3E}">
        <p14:creationId xmlns:p14="http://schemas.microsoft.com/office/powerpoint/2010/main" val="40993178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conclusion</a:t>
            </a:r>
          </a:p>
        </p:txBody>
      </p:sp>
    </p:spTree>
    <p:extLst>
      <p:ext uri="{BB962C8B-B14F-4D97-AF65-F5344CB8AC3E}">
        <p14:creationId xmlns:p14="http://schemas.microsoft.com/office/powerpoint/2010/main" val="9520754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3CD4-DEDD-46D4-A0EA-31A441B24937}"/>
              </a:ext>
            </a:extLst>
          </p:cNvPr>
          <p:cNvSpPr>
            <a:spLocks noGrp="1"/>
          </p:cNvSpPr>
          <p:nvPr>
            <p:ph type="title"/>
          </p:nvPr>
        </p:nvSpPr>
        <p:spPr>
          <a:xfrm>
            <a:off x="1141413" y="618518"/>
            <a:ext cx="9905998" cy="1001735"/>
          </a:xfrm>
        </p:spPr>
        <p:txBody>
          <a:bodyPr/>
          <a:lstStyle/>
          <a:p>
            <a:r>
              <a:rPr lang="en-US" dirty="0"/>
              <a:t>Final conclusion</a:t>
            </a:r>
          </a:p>
        </p:txBody>
      </p:sp>
      <p:sp>
        <p:nvSpPr>
          <p:cNvPr id="3" name="Content Placeholder 2">
            <a:extLst>
              <a:ext uri="{FF2B5EF4-FFF2-40B4-BE49-F238E27FC236}">
                <a16:creationId xmlns:a16="http://schemas.microsoft.com/office/drawing/2014/main" id="{9707A76A-D2A8-4264-BF7A-C8807EEDC35B}"/>
              </a:ext>
            </a:extLst>
          </p:cNvPr>
          <p:cNvSpPr>
            <a:spLocks noGrp="1"/>
          </p:cNvSpPr>
          <p:nvPr>
            <p:ph idx="1"/>
          </p:nvPr>
        </p:nvSpPr>
        <p:spPr>
          <a:xfrm>
            <a:off x="1143001" y="1620253"/>
            <a:ext cx="8519474" cy="4251159"/>
          </a:xfrm>
        </p:spPr>
        <p:txBody>
          <a:bodyPr/>
          <a:lstStyle/>
          <a:p>
            <a:pPr marL="0" indent="0" algn="just">
              <a:buNone/>
            </a:pPr>
            <a:r>
              <a:rPr lang="en-US" sz="2800" dirty="0"/>
              <a:t>Hence, we conclude, this proposed idea helps in designing the network topology for a home or small office network, that provides the different functionalities within a single network such as security of the network, wireless area network, mobility, operational efficiencies and a costs effective network for better small-scale business and home networks.</a:t>
            </a:r>
          </a:p>
          <a:p>
            <a:pPr marL="0" indent="0" algn="just">
              <a:buNone/>
            </a:pPr>
            <a:endParaRPr lang="en-US" dirty="0"/>
          </a:p>
        </p:txBody>
      </p:sp>
    </p:spTree>
    <p:extLst>
      <p:ext uri="{BB962C8B-B14F-4D97-AF65-F5344CB8AC3E}">
        <p14:creationId xmlns:p14="http://schemas.microsoft.com/office/powerpoint/2010/main" val="2700437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0A5F-A4BD-4935-91E6-ED64E828D18E}"/>
              </a:ext>
            </a:extLst>
          </p:cNvPr>
          <p:cNvSpPr>
            <a:spLocks noGrp="1"/>
          </p:cNvSpPr>
          <p:nvPr>
            <p:ph type="title"/>
          </p:nvPr>
        </p:nvSpPr>
        <p:spPr>
          <a:xfrm>
            <a:off x="1285792" y="1581044"/>
            <a:ext cx="9905998" cy="1478570"/>
          </a:xfrm>
        </p:spPr>
        <p:txBody>
          <a:bodyPr/>
          <a:lstStyle/>
          <a:p>
            <a:r>
              <a:rPr lang="en-US" dirty="0"/>
              <a:t>				THANK YOU </a:t>
            </a:r>
          </a:p>
        </p:txBody>
      </p:sp>
      <p:sp>
        <p:nvSpPr>
          <p:cNvPr id="3" name="Content Placeholder 2">
            <a:extLst>
              <a:ext uri="{FF2B5EF4-FFF2-40B4-BE49-F238E27FC236}">
                <a16:creationId xmlns:a16="http://schemas.microsoft.com/office/drawing/2014/main" id="{9DC6ED5D-5808-43EA-AC9E-93C402E3BF25}"/>
              </a:ext>
            </a:extLst>
          </p:cNvPr>
          <p:cNvSpPr>
            <a:spLocks noGrp="1"/>
          </p:cNvSpPr>
          <p:nvPr>
            <p:ph idx="1"/>
          </p:nvPr>
        </p:nvSpPr>
        <p:spPr>
          <a:xfrm>
            <a:off x="1141411" y="3200463"/>
            <a:ext cx="9905999" cy="1055187"/>
          </a:xfrm>
        </p:spPr>
        <p:txBody>
          <a:bodyPr>
            <a:normAutofit/>
          </a:bodyPr>
          <a:lstStyle/>
          <a:p>
            <a:pPr marL="3657600" lvl="8" indent="0">
              <a:buNone/>
            </a:pPr>
            <a:r>
              <a:rPr lang="en-US" sz="4000" dirty="0"/>
              <a:t>	END</a:t>
            </a:r>
          </a:p>
        </p:txBody>
      </p:sp>
    </p:spTree>
    <p:extLst>
      <p:ext uri="{BB962C8B-B14F-4D97-AF65-F5344CB8AC3E}">
        <p14:creationId xmlns:p14="http://schemas.microsoft.com/office/powerpoint/2010/main" val="380092276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19CA0B-6ADF-44B6-BF05-1C7D0C77AA74}"/>
              </a:ext>
            </a:extLst>
          </p:cNvPr>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8188"/>
          <a:stretch/>
        </p:blipFill>
        <p:spPr bwMode="auto">
          <a:xfrm>
            <a:off x="1883169" y="907551"/>
            <a:ext cx="7078579" cy="4760094"/>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192826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741</TotalTime>
  <Words>2541</Words>
  <Application>Microsoft Office PowerPoint</Application>
  <PresentationFormat>Widescreen</PresentationFormat>
  <Paragraphs>291</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Trebuchet MS</vt:lpstr>
      <vt:lpstr>Wingdings</vt:lpstr>
      <vt:lpstr>Wingdings 3</vt:lpstr>
      <vt:lpstr>Facet</vt:lpstr>
      <vt:lpstr>Data Communication &amp; Networks.</vt:lpstr>
      <vt:lpstr>OBJECTIVE</vt:lpstr>
      <vt:lpstr>OBJECTIVE</vt:lpstr>
      <vt:lpstr>OBJECTIVE</vt:lpstr>
      <vt:lpstr>OBJECTIVE</vt:lpstr>
      <vt:lpstr>THEORY</vt:lpstr>
      <vt:lpstr>THEORY</vt:lpstr>
      <vt:lpstr>THEORY</vt:lpstr>
      <vt:lpstr>PowerPoint Presentation</vt:lpstr>
      <vt:lpstr>Wired or wireless ???</vt:lpstr>
      <vt:lpstr>Wired or wireless ???</vt:lpstr>
      <vt:lpstr>Wired or wireless ???</vt:lpstr>
      <vt:lpstr>Wired</vt:lpstr>
      <vt:lpstr>Wired</vt:lpstr>
      <vt:lpstr>Wired</vt:lpstr>
      <vt:lpstr>Wired</vt:lpstr>
      <vt:lpstr>Wired</vt:lpstr>
      <vt:lpstr>Wired</vt:lpstr>
      <vt:lpstr>Wired</vt:lpstr>
      <vt:lpstr>Wired</vt:lpstr>
      <vt:lpstr>Wired</vt:lpstr>
      <vt:lpstr>WIRELESS</vt:lpstr>
      <vt:lpstr>WIRELESS</vt:lpstr>
      <vt:lpstr>WIRELESS</vt:lpstr>
      <vt:lpstr>WIRELESS</vt:lpstr>
      <vt:lpstr>WIRELESS</vt:lpstr>
      <vt:lpstr>WIRELESS</vt:lpstr>
      <vt:lpstr>WIRELESS</vt:lpstr>
      <vt:lpstr>WIRELESS</vt:lpstr>
      <vt:lpstr>WIRELESS</vt:lpstr>
      <vt:lpstr>WIRELESS</vt:lpstr>
      <vt:lpstr>WIRELESS</vt:lpstr>
      <vt:lpstr>WIRELESS</vt:lpstr>
      <vt:lpstr>WIRED OR WIRELESS ???</vt:lpstr>
      <vt:lpstr>Setting up a Home Network</vt:lpstr>
      <vt:lpstr>Setting up a Home Network</vt:lpstr>
      <vt:lpstr>Setting up a Home Network</vt:lpstr>
      <vt:lpstr>Setting up a Home Network</vt:lpstr>
      <vt:lpstr>Setting up a Home Network</vt:lpstr>
      <vt:lpstr>Home Router Setup</vt:lpstr>
      <vt:lpstr>Home Router Setup</vt:lpstr>
      <vt:lpstr>Home Router Setup</vt:lpstr>
      <vt:lpstr>Connecting Wi-Fi Devices</vt:lpstr>
      <vt:lpstr>Connecting Wi-Fi Devices</vt:lpstr>
      <vt:lpstr>Security over Wi-Fi Devices</vt:lpstr>
      <vt:lpstr>Home Network IP Address</vt:lpstr>
      <vt:lpstr>What we are building?</vt:lpstr>
      <vt:lpstr>What we are building?</vt:lpstr>
      <vt:lpstr>What we are building?</vt:lpstr>
      <vt:lpstr>What we are building?</vt:lpstr>
      <vt:lpstr>What we are building?</vt:lpstr>
      <vt:lpstr>Let’s Build logically !</vt:lpstr>
      <vt:lpstr>PowerPoint Presentation</vt:lpstr>
      <vt:lpstr>Let’s Build physically !</vt:lpstr>
      <vt:lpstr>PowerPoint Presentation</vt:lpstr>
      <vt:lpstr>Finally we can say!!</vt:lpstr>
      <vt:lpstr>Finally we can say!!</vt:lpstr>
      <vt:lpstr>Finally we can say!!</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Answer to some why’s!</vt:lpstr>
      <vt:lpstr>Final discussion</vt:lpstr>
      <vt:lpstr>Final discussion</vt:lpstr>
      <vt:lpstr>Final discussion</vt:lpstr>
      <vt:lpstr>Final discussion</vt:lpstr>
      <vt:lpstr>Final discussion</vt:lpstr>
      <vt:lpstr>Final discussion</vt:lpstr>
      <vt:lpstr>Final conclusion</vt:lpstr>
      <vt:lpstr>Final 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 Tiwari</dc:creator>
  <cp:lastModifiedBy>Saket Tiwari</cp:lastModifiedBy>
  <cp:revision>20</cp:revision>
  <dcterms:created xsi:type="dcterms:W3CDTF">2020-06-30T15:51:58Z</dcterms:created>
  <dcterms:modified xsi:type="dcterms:W3CDTF">2020-07-09T06:43:00Z</dcterms:modified>
</cp:coreProperties>
</file>